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1" r:id="rId13"/>
    <p:sldId id="269" r:id="rId14"/>
    <p:sldId id="277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9" r:id="rId23"/>
    <p:sldId id="281" r:id="rId24"/>
    <p:sldId id="282" r:id="rId25"/>
    <p:sldId id="283" r:id="rId26"/>
    <p:sldId id="284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.usfca.edu/~galles/visualization/BTree.html" TargetMode="Externa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B-Tree</a:t>
            </a:r>
            <a:endParaRPr lang="en-US" sz="4400" b="1" dirty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Department of Computer Science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384" y="1723833"/>
            <a:ext cx="7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 All keys of a node are sorted in increasing order. The child between two keys </a:t>
            </a:r>
            <a:r>
              <a:rPr lang="en-US" b="1" i="1" dirty="0" smtClean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 smtClean="0">
                <a:latin typeface="Courier New"/>
                <a:cs typeface="Courier New"/>
              </a:rPr>
              <a:t>k2</a:t>
            </a:r>
            <a:r>
              <a:rPr lang="en-US" dirty="0" smtClean="0"/>
              <a:t> contains all keys in range from </a:t>
            </a:r>
            <a:r>
              <a:rPr lang="en-US" b="1" i="1" dirty="0" smtClean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 smtClean="0">
                <a:latin typeface="Courier New"/>
                <a:cs typeface="Courier New"/>
              </a:rPr>
              <a:t>k2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354"/>
            <a:ext cx="9144000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0807" y="2413338"/>
            <a:ext cx="75939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</a:t>
            </a:r>
            <a:r>
              <a:rPr lang="en-US" dirty="0" smtClean="0"/>
              <a:t>B-Tree grows and shrinks from root which is unlike Binary Search Tree. Binary Search Trees grow downward and also shrink from downward.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8. </a:t>
            </a:r>
            <a:r>
              <a:rPr lang="en-US" dirty="0" smtClean="0"/>
              <a:t>Like other balanced Binary Search Trees, time complexity to search, insert and delete is </a:t>
            </a:r>
            <a:r>
              <a:rPr lang="en-US" b="1" i="1" dirty="0" smtClean="0">
                <a:latin typeface="Courier New"/>
                <a:cs typeface="Courier New"/>
              </a:rPr>
              <a:t>O(Log n)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1) </a:t>
            </a:r>
            <a:r>
              <a:rPr lang="en-US" sz="1200" dirty="0" smtClean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2) </a:t>
            </a:r>
            <a:r>
              <a:rPr lang="en-US" sz="1200" dirty="0" smtClean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a) </a:t>
            </a:r>
            <a:r>
              <a:rPr lang="en-US" sz="1200" dirty="0" smtClean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 b) </a:t>
            </a:r>
            <a:r>
              <a:rPr lang="en-US" sz="1200" dirty="0" smtClean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c) </a:t>
            </a:r>
            <a:r>
              <a:rPr lang="en-US" sz="1200" dirty="0" smtClean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 smtClean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Else second part of y. When we split y, we move a key from y to its parent x.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3) </a:t>
            </a:r>
            <a:r>
              <a:rPr lang="en-US" sz="1200" dirty="0" smtClean="0">
                <a:latin typeface="Courier New"/>
                <a:cs typeface="Courier New"/>
              </a:rPr>
              <a:t>The loop in step </a:t>
            </a:r>
            <a:r>
              <a:rPr lang="en-US" sz="1200" b="1" dirty="0" smtClean="0">
                <a:latin typeface="Courier New"/>
                <a:cs typeface="Courier New"/>
              </a:rPr>
              <a:t>2</a:t>
            </a:r>
            <a:r>
              <a:rPr lang="en-US" sz="1200" dirty="0" smtClean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 </a:t>
            </a:r>
            <a:r>
              <a:rPr lang="en-US" sz="2000" dirty="0" smtClean="0"/>
              <a:t>(Split)</a:t>
            </a:r>
            <a:endParaRPr lang="en-US" sz="1400" dirty="0" smtClean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1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13" y="2790346"/>
            <a:ext cx="246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2" name="Picture 1" descr="Screen Shot 2015-10-05 at 3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1" y="2756535"/>
            <a:ext cx="2817091" cy="8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6" name="Picture 5" descr="Screen Shot 2015-10-05 at 3.2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5" y="2449440"/>
            <a:ext cx="322580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428" y="2001950"/>
            <a:ext cx="13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717653" y="2452408"/>
            <a:ext cx="3225800" cy="1409700"/>
            <a:chOff x="2876413" y="2337761"/>
            <a:chExt cx="3225800" cy="1409700"/>
          </a:xfrm>
        </p:grpSpPr>
        <p:pic>
          <p:nvPicPr>
            <p:cNvPr id="2" name="Picture 1" descr="Screen Shot 2015-10-05 at 3.22.2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413" y="2337761"/>
              <a:ext cx="3225800" cy="1409700"/>
            </a:xfrm>
            <a:prstGeom prst="rect">
              <a:avLst/>
            </a:prstGeom>
          </p:spPr>
        </p:pic>
        <p:pic>
          <p:nvPicPr>
            <p:cNvPr id="7" name="Picture 6" descr="Screen Shot 2015-10-05 at 3.23.3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52" y="3211227"/>
              <a:ext cx="977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5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35" y="2366333"/>
            <a:ext cx="3886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228" y="1504422"/>
            <a:ext cx="743515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</a:t>
            </a:r>
            <a:r>
              <a:rPr lang="en-US" dirty="0" smtClean="0"/>
              <a:t>by Bayer</a:t>
            </a:r>
            <a:r>
              <a:rPr lang="en-US" dirty="0"/>
              <a:t>, </a:t>
            </a:r>
            <a:r>
              <a:rPr lang="en-US" dirty="0" err="1"/>
              <a:t>McCreight</a:t>
            </a:r>
            <a:r>
              <a:rPr lang="en-US" dirty="0"/>
              <a:t> (1972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Idea: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nodes of a B-tree of order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between </a:t>
            </a:r>
            <a:r>
              <a:rPr lang="en-US" b="1" dirty="0">
                <a:latin typeface="Courier New"/>
                <a:cs typeface="Courier New"/>
              </a:rPr>
              <a:t>t/2 </a:t>
            </a:r>
            <a:r>
              <a:rPr lang="en-US" dirty="0"/>
              <a:t>and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i="1" dirty="0">
                <a:latin typeface="Courier New"/>
                <a:cs typeface="Courier New"/>
              </a:rPr>
              <a:t> </a:t>
            </a:r>
            <a:r>
              <a:rPr lang="en-US" dirty="0" smtClean="0"/>
              <a:t>children</a:t>
            </a:r>
          </a:p>
          <a:p>
            <a:pPr algn="ctr"/>
            <a:r>
              <a:rPr lang="en-US" sz="1400" dirty="0" smtClean="0"/>
              <a:t>Exception for the root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3720884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2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04" y="2465459"/>
            <a:ext cx="3517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65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&lt; 72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66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== 70 Key found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Delete</a:t>
            </a:r>
            <a:endParaRPr lang="en-US" b="1" dirty="0" smtClean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</a:t>
            </a:r>
            <a:r>
              <a:rPr lang="en-US" sz="1100" dirty="0" err="1" smtClean="0"/>
              <a:t>www.cs.usfca.edu</a:t>
            </a:r>
            <a:r>
              <a:rPr lang="en-US" sz="1100" dirty="0" smtClean="0"/>
              <a:t>/~</a:t>
            </a:r>
            <a:r>
              <a:rPr lang="en-US" sz="1100" dirty="0" err="1" smtClean="0"/>
              <a:t>galles</a:t>
            </a:r>
            <a:r>
              <a:rPr lang="en-US" sz="1100" dirty="0" smtClean="0"/>
              <a:t>/visualization/</a:t>
            </a:r>
            <a:r>
              <a:rPr lang="en-US" sz="1100" dirty="0" err="1" smtClean="0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318" y="1219789"/>
            <a:ext cx="7258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B-tree is a tree data structure that keeps data sorted and allows searches, sequential access, insertions, and deletions in logarithmic time.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Often </a:t>
            </a:r>
            <a:r>
              <a:rPr lang="en-US" dirty="0" smtClean="0"/>
              <a:t>used as an external data structure, i.e., for data stored on disk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Since hard disks are 1000 – 100,000-times slower than RAM, it is crucial to minimize the number of disk accesses; this is achieved by choosing very large</a:t>
            </a:r>
            <a:r>
              <a:rPr lang="en-US" b="1" i="1" dirty="0" smtClean="0">
                <a:latin typeface="Courier New"/>
                <a:cs typeface="Courier New"/>
              </a:rPr>
              <a:t> t </a:t>
            </a:r>
            <a:r>
              <a:rPr lang="en-US" dirty="0" smtClean="0"/>
              <a:t>(usually so that one node fills one disk page)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It’s normal for a B-Tree to have millions+ of nodes and have a height in the single digits !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55" y="4636109"/>
            <a:ext cx="5812294" cy="16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3975" y="1570528"/>
            <a:ext cx="826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leaves are at same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B-Tree is defined by the term minimum degree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. The value of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 smtClean="0"/>
              <a:t> depends upon disk block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Every node except root must contain at least </a:t>
            </a:r>
            <a:r>
              <a:rPr lang="en-US" b="1" i="1" dirty="0">
                <a:latin typeface="Courier New"/>
                <a:cs typeface="Courier New"/>
              </a:rPr>
              <a:t>t-1 </a:t>
            </a:r>
            <a:r>
              <a:rPr lang="en-US" dirty="0" smtClean="0"/>
              <a:t>keys. Root may contain minimum 1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nodes (including root) may contain at most </a:t>
            </a:r>
            <a:r>
              <a:rPr lang="en-US" b="1" i="1" dirty="0">
                <a:latin typeface="Courier New"/>
                <a:cs typeface="Courier New"/>
              </a:rPr>
              <a:t>2t – 1 </a:t>
            </a:r>
            <a:r>
              <a:rPr lang="en-US" dirty="0" smtClean="0"/>
              <a:t>keys.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children of a node is equal to the number of keys in it plus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keys of a node are sorted in increasing order. The child between two keys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 smtClean="0"/>
              <a:t> contains all keys in range from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B-Tree grows and shrinks from root which is unlike Binary Search Tree. Binary Search Trees grow downward and also shrink from downward.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</a:t>
            </a:r>
            <a:r>
              <a:rPr lang="en-US" b="1" i="1" dirty="0" smtClean="0">
                <a:latin typeface="Courier New"/>
                <a:cs typeface="Courier New"/>
              </a:rPr>
              <a:t>Log n</a:t>
            </a:r>
            <a:r>
              <a:rPr lang="en-US" b="1" i="1" dirty="0">
                <a:latin typeface="Courier New"/>
                <a:cs typeface="Courier New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62" y="3622920"/>
            <a:ext cx="2457361" cy="204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0" y="4267673"/>
            <a:ext cx="3748550" cy="1279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3940" y="207138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leaves are at same level.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384" y="1400667"/>
            <a:ext cx="7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A B-Tree is defined by the term minimum degree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. The value of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depends upon disk block size.</a:t>
            </a:r>
            <a:endParaRPr lang="en-US" dirty="0" smtClean="0"/>
          </a:p>
        </p:txBody>
      </p:sp>
      <p:pic>
        <p:nvPicPr>
          <p:cNvPr id="7" name="Picture 6" descr="btree_di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" y="2046998"/>
            <a:ext cx="3442903" cy="2933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27" y="3625947"/>
            <a:ext cx="5344841" cy="30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Every node except root must contain at least </a:t>
            </a:r>
            <a:r>
              <a:rPr lang="en-US" b="1" i="1" dirty="0" smtClean="0">
                <a:latin typeface="Courier New"/>
                <a:cs typeface="Courier New"/>
              </a:rPr>
              <a:t>t-1 </a:t>
            </a:r>
            <a:r>
              <a:rPr lang="en-US" dirty="0" smtClean="0"/>
              <a:t>keys. Root may contain minimum 1 key.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All nodes (including root) may contain at most </a:t>
            </a:r>
            <a:r>
              <a:rPr lang="en-US" b="1" i="1" dirty="0" smtClean="0">
                <a:latin typeface="Courier New"/>
                <a:cs typeface="Courier New"/>
              </a:rPr>
              <a:t>2t – 1 </a:t>
            </a:r>
            <a:r>
              <a:rPr lang="en-US" dirty="0" smtClean="0"/>
              <a:t>keys.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384" y="1723833"/>
            <a:ext cx="7161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Number of children of a node is equal to the number of keys in it plus 1.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646</Words>
  <Application>Microsoft Macintosh PowerPoint</Application>
  <PresentationFormat>On-screen Show (4:3)</PresentationFormat>
  <Paragraphs>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Background</vt:lpstr>
      <vt:lpstr>Background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16</cp:revision>
  <dcterms:created xsi:type="dcterms:W3CDTF">2015-10-05T18:36:38Z</dcterms:created>
  <dcterms:modified xsi:type="dcterms:W3CDTF">2015-10-05T20:38:21Z</dcterms:modified>
</cp:coreProperties>
</file>