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58" r:id="rId7"/>
    <p:sldId id="261" r:id="rId8"/>
    <p:sldId id="262" r:id="rId9"/>
    <p:sldId id="263" r:id="rId10"/>
    <p:sldId id="266" r:id="rId11"/>
    <p:sldId id="267" r:id="rId12"/>
    <p:sldId id="268" r:id="rId13"/>
    <p:sldId id="269" r:id="rId14"/>
    <p:sldId id="270" r:id="rId15"/>
    <p:sldId id="264" r:id="rId16"/>
    <p:sldId id="265"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20" autoAdjust="0"/>
  </p:normalViewPr>
  <p:slideViewPr>
    <p:cSldViewPr>
      <p:cViewPr varScale="1">
        <p:scale>
          <a:sx n="141" d="100"/>
          <a:sy n="141" d="100"/>
        </p:scale>
        <p:origin x="1014" y="11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95764-3A4E-4736-8BA1-5B6A0ED8DD88}" type="datetimeFigureOut">
              <a:rPr lang="en-US" smtClean="0"/>
              <a:t>4/2/2024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2B7CE-A9DC-4A70-B869-0E2A3C0FDAB4}" type="slidenum">
              <a:rPr lang="en-US" smtClean="0"/>
              <a:t>‹#›</a:t>
            </a:fld>
            <a:endParaRPr lang="en-US"/>
          </a:p>
        </p:txBody>
      </p:sp>
    </p:spTree>
    <p:extLst>
      <p:ext uri="{BB962C8B-B14F-4D97-AF65-F5344CB8AC3E}">
        <p14:creationId xmlns:p14="http://schemas.microsoft.com/office/powerpoint/2010/main" val="2174228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robotic cleaning solutions are on rise because of the benefits that it brings compared to manual </a:t>
            </a:r>
            <a:r>
              <a:rPr lang="en-US" dirty="0" err="1"/>
              <a:t>labour</a:t>
            </a:r>
            <a:r>
              <a:rPr lang="en-US" dirty="0"/>
              <a:t> façade cleaning, that involves certain risks, and is not that time efficient</a:t>
            </a:r>
          </a:p>
          <a:p>
            <a:r>
              <a:rPr lang="en-US" dirty="0"/>
              <a:t>- A lot of existing businesses are converting to automated solutions because of this</a:t>
            </a:r>
          </a:p>
        </p:txBody>
      </p:sp>
      <p:sp>
        <p:nvSpPr>
          <p:cNvPr id="4" name="Slide Number Placeholder 3"/>
          <p:cNvSpPr>
            <a:spLocks noGrp="1"/>
          </p:cNvSpPr>
          <p:nvPr>
            <p:ph type="sldNum" sz="quarter" idx="5"/>
          </p:nvPr>
        </p:nvSpPr>
        <p:spPr/>
        <p:txBody>
          <a:bodyPr/>
          <a:lstStyle/>
          <a:p>
            <a:fld id="{A5D2B7CE-A9DC-4A70-B869-0E2A3C0FDAB4}" type="slidenum">
              <a:rPr lang="en-US" smtClean="0"/>
              <a:t>3</a:t>
            </a:fld>
            <a:endParaRPr lang="en-US"/>
          </a:p>
        </p:txBody>
      </p:sp>
    </p:spTree>
    <p:extLst>
      <p:ext uri="{BB962C8B-B14F-4D97-AF65-F5344CB8AC3E}">
        <p14:creationId xmlns:p14="http://schemas.microsoft.com/office/powerpoint/2010/main" val="142257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Robotized façade cleaning is on the rise because of the following advantages when compared to other cleaning solutions.</a:t>
            </a:r>
          </a:p>
          <a:p>
            <a:r>
              <a:rPr lang="en-US" dirty="0"/>
              <a:t>- Safe, presents no risk of injury because no working force is involved. Personnel is used only for monitoring the process or controlling the robots remotely in the case of some solutions.</a:t>
            </a:r>
          </a:p>
          <a:p>
            <a:r>
              <a:rPr lang="en-US" dirty="0"/>
              <a:t>- When compared to human working force it is more precise, faster and better from every aspect when talking about reaching difficult spots or increasing the quality of the service considerably.</a:t>
            </a:r>
          </a:p>
          <a:p>
            <a:r>
              <a:rPr lang="en-US" dirty="0"/>
              <a:t>- Even if the initial cost is greater than employing workers, it has a lower maintenance cost than the working force.</a:t>
            </a:r>
          </a:p>
          <a:p>
            <a:r>
              <a:rPr lang="en-US" dirty="0"/>
              <a:t>- Because of all these aspects is futureproof , especially because it is being developed consistently.</a:t>
            </a:r>
          </a:p>
        </p:txBody>
      </p:sp>
      <p:sp>
        <p:nvSpPr>
          <p:cNvPr id="4" name="Slide Number Placeholder 3"/>
          <p:cNvSpPr>
            <a:spLocks noGrp="1"/>
          </p:cNvSpPr>
          <p:nvPr>
            <p:ph type="sldNum" sz="quarter" idx="5"/>
          </p:nvPr>
        </p:nvSpPr>
        <p:spPr/>
        <p:txBody>
          <a:bodyPr/>
          <a:lstStyle/>
          <a:p>
            <a:fld id="{A5D2B7CE-A9DC-4A70-B869-0E2A3C0FDAB4}" type="slidenum">
              <a:rPr lang="en-US" smtClean="0"/>
              <a:t>6</a:t>
            </a:fld>
            <a:endParaRPr lang="en-US"/>
          </a:p>
        </p:txBody>
      </p:sp>
    </p:spTree>
    <p:extLst>
      <p:ext uri="{BB962C8B-B14F-4D97-AF65-F5344CB8AC3E}">
        <p14:creationId xmlns:p14="http://schemas.microsoft.com/office/powerpoint/2010/main" val="24034403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Controlled remotely from a short distance using a teleoperated device</a:t>
            </a:r>
          </a:p>
          <a:p>
            <a:r>
              <a:rPr lang="en-US" dirty="0"/>
              <a:t>- Automatically collects data and re calculates its path for high precision in glass cleaning</a:t>
            </a:r>
          </a:p>
          <a:p>
            <a:r>
              <a:rPr lang="en-US" dirty="0"/>
              <a:t>- In the case of cleaning solutions that involve robotic arms we have a micro controller which executes the programming phase while also communicating with the other devices, sensors and vision systems in order to execute the task/OR/ The dimensions of the surface that needs to be cleaner are already know and it already has a pre – existed defined path that has been programmed into it.</a:t>
            </a:r>
          </a:p>
        </p:txBody>
      </p:sp>
      <p:sp>
        <p:nvSpPr>
          <p:cNvPr id="4" name="Slide Number Placeholder 3"/>
          <p:cNvSpPr>
            <a:spLocks noGrp="1"/>
          </p:cNvSpPr>
          <p:nvPr>
            <p:ph type="sldNum" sz="quarter" idx="5"/>
          </p:nvPr>
        </p:nvSpPr>
        <p:spPr/>
        <p:txBody>
          <a:bodyPr/>
          <a:lstStyle/>
          <a:p>
            <a:fld id="{A5D2B7CE-A9DC-4A70-B869-0E2A3C0FDAB4}" type="slidenum">
              <a:rPr lang="en-US" smtClean="0"/>
              <a:t>7</a:t>
            </a:fld>
            <a:endParaRPr lang="en-US"/>
          </a:p>
        </p:txBody>
      </p:sp>
    </p:spTree>
    <p:extLst>
      <p:ext uri="{BB962C8B-B14F-4D97-AF65-F5344CB8AC3E}">
        <p14:creationId xmlns:p14="http://schemas.microsoft.com/office/powerpoint/2010/main" val="22098549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consumes 8 liters per minute, x20 times less than conventional high – pressure cleaning systems</a:t>
            </a:r>
          </a:p>
          <a:p>
            <a:r>
              <a:rPr lang="en-US" dirty="0"/>
              <a:t>- cleans up to 2400 square meters/ hour</a:t>
            </a:r>
          </a:p>
          <a:p>
            <a:r>
              <a:rPr lang="en-US" dirty="0"/>
              <a:t>- the cleaning system consists of a cylindrical roll with fine bristles that rotates, being constantly </a:t>
            </a:r>
            <a:r>
              <a:rPr lang="en-US" dirty="0" err="1"/>
              <a:t>lubrified</a:t>
            </a:r>
            <a:r>
              <a:rPr lang="en-US" dirty="0"/>
              <a:t> by water.</a:t>
            </a:r>
          </a:p>
          <a:p>
            <a:r>
              <a:rPr lang="en-US" dirty="0"/>
              <a:t>- Main disadvantage is that it can only clean roof, so it’s not a façade cleaning robot, but it was worth mentioning because the working principle and mechanism is identical to one. It can be transformed into a façade cleaning robot by installing a adhesion mechanism which can keep it attached to the wall.</a:t>
            </a:r>
          </a:p>
        </p:txBody>
      </p:sp>
      <p:sp>
        <p:nvSpPr>
          <p:cNvPr id="4" name="Slide Number Placeholder 3"/>
          <p:cNvSpPr>
            <a:spLocks noGrp="1"/>
          </p:cNvSpPr>
          <p:nvPr>
            <p:ph type="sldNum" sz="quarter" idx="5"/>
          </p:nvPr>
        </p:nvSpPr>
        <p:spPr/>
        <p:txBody>
          <a:bodyPr/>
          <a:lstStyle/>
          <a:p>
            <a:fld id="{A5D2B7CE-A9DC-4A70-B869-0E2A3C0FDAB4}" type="slidenum">
              <a:rPr lang="en-US" smtClean="0"/>
              <a:t>8</a:t>
            </a:fld>
            <a:endParaRPr lang="en-US"/>
          </a:p>
        </p:txBody>
      </p:sp>
    </p:spTree>
    <p:extLst>
      <p:ext uri="{BB962C8B-B14F-4D97-AF65-F5344CB8AC3E}">
        <p14:creationId xmlns:p14="http://schemas.microsoft.com/office/powerpoint/2010/main" val="320622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is the only solution that involves the use of robotic arms, on the market, developed by Skyline Robotics, a KUKA brand that has been created in order to develop automated robot systems for high façade glass cleaning.</a:t>
            </a:r>
          </a:p>
          <a:p>
            <a:r>
              <a:rPr lang="en-US" dirty="0"/>
              <a:t>- The robotic arm used is KR </a:t>
            </a:r>
            <a:r>
              <a:rPr lang="en-US" dirty="0" err="1"/>
              <a:t>Agilus</a:t>
            </a:r>
            <a:r>
              <a:rPr lang="en-US" dirty="0"/>
              <a:t>, 6-axis robot system that has been chosen because of its high resistance to the environment, especially being waterproof.</a:t>
            </a:r>
          </a:p>
        </p:txBody>
      </p:sp>
      <p:sp>
        <p:nvSpPr>
          <p:cNvPr id="4" name="Slide Number Placeholder 3"/>
          <p:cNvSpPr>
            <a:spLocks noGrp="1"/>
          </p:cNvSpPr>
          <p:nvPr>
            <p:ph type="sldNum" sz="quarter" idx="5"/>
          </p:nvPr>
        </p:nvSpPr>
        <p:spPr/>
        <p:txBody>
          <a:bodyPr/>
          <a:lstStyle/>
          <a:p>
            <a:fld id="{A5D2B7CE-A9DC-4A70-B869-0E2A3C0FDAB4}" type="slidenum">
              <a:rPr lang="en-US" smtClean="0"/>
              <a:t>9</a:t>
            </a:fld>
            <a:endParaRPr lang="en-US"/>
          </a:p>
        </p:txBody>
      </p:sp>
    </p:spTree>
    <p:extLst>
      <p:ext uri="{BB962C8B-B14F-4D97-AF65-F5344CB8AC3E}">
        <p14:creationId xmlns:p14="http://schemas.microsoft.com/office/powerpoint/2010/main" val="3175580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After studying the current development we need to take into consideration the available solutions for each robotic system component, while choosing the best one.</a:t>
            </a:r>
          </a:p>
          <a:p>
            <a:r>
              <a:rPr lang="en-US" dirty="0"/>
              <a:t>- We need to choose first a locomotion mechanism that is needed in order for the robot to navigate the glass surface.</a:t>
            </a:r>
          </a:p>
          <a:p>
            <a:r>
              <a:rPr lang="en-US" dirty="0"/>
              <a:t>The caterpillar tracks could be a very good solution especially if they are made from a soft material like rubber or silicone so the glass is not scratched by the robot’s movements.</a:t>
            </a:r>
          </a:p>
          <a:p>
            <a:r>
              <a:rPr lang="en-US" dirty="0"/>
              <a:t>- A adhesion mechanism needs to be used in order to make sure that the robot is attached to the surface.</a:t>
            </a:r>
          </a:p>
          <a:p>
            <a:r>
              <a:rPr lang="en-US" dirty="0"/>
              <a:t>A pneumatic solution would be the best choice, a vacuum cup system that is controlled by a solenoid valve which generates and dissipates the active vacuum in them.</a:t>
            </a:r>
          </a:p>
          <a:p>
            <a:r>
              <a:rPr lang="en-US" dirty="0"/>
              <a:t>- Instruments for data collection are also very important, especially the lidar (light detection and ranging) camera that is used to generate a 3D map of the surrounding, used in conjunction with artificial intelligence to calculate and recalculate the robot path cleaning while avoiding obstacles.</a:t>
            </a:r>
          </a:p>
          <a:p>
            <a:r>
              <a:rPr lang="en-US" dirty="0"/>
              <a:t>Pressure force sensor and vacuum sensors are also crucial in controlling the force with which the robot cleans the glass, respectively, the level of vacuum in the cups, so that the glass is not damaged and the robot can move freely on the surface while being secured to the glass.</a:t>
            </a:r>
          </a:p>
        </p:txBody>
      </p:sp>
      <p:sp>
        <p:nvSpPr>
          <p:cNvPr id="4" name="Slide Number Placeholder 3"/>
          <p:cNvSpPr>
            <a:spLocks noGrp="1"/>
          </p:cNvSpPr>
          <p:nvPr>
            <p:ph type="sldNum" sz="quarter" idx="5"/>
          </p:nvPr>
        </p:nvSpPr>
        <p:spPr/>
        <p:txBody>
          <a:bodyPr/>
          <a:lstStyle/>
          <a:p>
            <a:fld id="{A5D2B7CE-A9DC-4A70-B869-0E2A3C0FDAB4}" type="slidenum">
              <a:rPr lang="en-US" smtClean="0"/>
              <a:t>10</a:t>
            </a:fld>
            <a:endParaRPr lang="en-US"/>
          </a:p>
        </p:txBody>
      </p:sp>
    </p:spTree>
    <p:extLst>
      <p:ext uri="{BB962C8B-B14F-4D97-AF65-F5344CB8AC3E}">
        <p14:creationId xmlns:p14="http://schemas.microsoft.com/office/powerpoint/2010/main" val="379229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A solution that needs to be taken into consideration regarding the movement of the robot is by integrating the concept of nested reconfigurable robots. </a:t>
            </a:r>
            <a:r>
              <a:rPr lang="ro-RO" sz="1800" i="0" dirty="0">
                <a:effectLst/>
                <a:latin typeface="Times New Roman" panose="02020603050405020304" pitchFamily="18" charset="0"/>
                <a:ea typeface="Calibri" panose="020F0502020204030204" pitchFamily="34" charset="0"/>
              </a:rPr>
              <a:t>The concept aims to develop robots that can be applied to autonomous facade cleaning on buildings with various types of architecture</a:t>
            </a:r>
            <a:r>
              <a:rPr lang="en-US" sz="1800" i="0" dirty="0">
                <a:effectLst/>
                <a:latin typeface="Times New Roman" panose="02020603050405020304" pitchFamily="18" charset="0"/>
                <a:ea typeface="Calibri" panose="020F0502020204030204" pitchFamily="34" charset="0"/>
              </a:rPr>
              <a:t> </a:t>
            </a:r>
            <a:r>
              <a:rPr lang="ro-RO" sz="1800" i="0" dirty="0">
                <a:effectLst/>
                <a:latin typeface="Times New Roman" panose="02020603050405020304" pitchFamily="18" charset="0"/>
                <a:ea typeface="Calibri" panose="020F0502020204030204" pitchFamily="34" charset="0"/>
              </a:rPr>
              <a:t>or different types of structures that can limit the movement of the robot or restrict it at all</a:t>
            </a:r>
            <a:r>
              <a:rPr lang="en-US" sz="1800" i="0" dirty="0">
                <a:effectLst/>
                <a:latin typeface="Times New Roman" panose="02020603050405020304" pitchFamily="18" charset="0"/>
                <a:ea typeface="Calibri" panose="020F0502020204030204" pitchFamily="34" charset="0"/>
              </a:rPr>
              <a:t>.</a:t>
            </a:r>
          </a:p>
          <a:p>
            <a:pPr algn="just"/>
            <a:r>
              <a:rPr lang="en-US" sz="1800" i="0" dirty="0">
                <a:effectLst/>
                <a:latin typeface="Times New Roman" panose="02020603050405020304" pitchFamily="18" charset="0"/>
              </a:rPr>
              <a:t>- </a:t>
            </a:r>
            <a:r>
              <a:rPr lang="ro-RO" sz="1800" i="0" dirty="0">
                <a:effectLst/>
                <a:latin typeface="Times New Roman" panose="02020603050405020304" pitchFamily="18" charset="0"/>
                <a:ea typeface="Calibri" panose="020F0502020204030204" pitchFamily="34" charset="0"/>
              </a:rPr>
              <a:t>Because the typical facade cleaning robots work on flat glass panels that are connected by frames, they need to clean the windows according to the frame shape.</a:t>
            </a:r>
            <a:endParaRPr lang="en-US" sz="1800" i="1" dirty="0">
              <a:effectLst/>
              <a:latin typeface="Times New Roman" panose="02020603050405020304" pitchFamily="18" charset="0"/>
              <a:ea typeface="Calibri" panose="020F0502020204030204" pitchFamily="34" charset="0"/>
            </a:endParaRPr>
          </a:p>
          <a:p>
            <a:r>
              <a:rPr lang="ro-RO" sz="1800" i="0" dirty="0">
                <a:effectLst/>
                <a:latin typeface="Times New Roman" panose="02020603050405020304" pitchFamily="18" charset="0"/>
                <a:ea typeface="Calibri" panose="020F0502020204030204" pitchFamily="34" charset="0"/>
              </a:rPr>
              <a:t>The concept achieves autonomous cleaning according to window shapes, while using multiple modular multilegged robots capable of reconfiguring their morphology based on window shapes, which is executed by transforming their own module or connecting with each other and letting the robots cooperate.</a:t>
            </a:r>
            <a:endParaRPr lang="en-US" sz="1800" i="0" dirty="0">
              <a:effectLst/>
              <a:latin typeface="Times New Roman" panose="02020603050405020304" pitchFamily="18" charset="0"/>
              <a:ea typeface="Calibri" panose="020F0502020204030204" pitchFamily="34" charset="0"/>
            </a:endParaRPr>
          </a:p>
          <a:p>
            <a:endParaRPr lang="en-US" sz="1800" i="0" dirty="0">
              <a:effectLst/>
              <a:latin typeface="Times New Roman" panose="02020603050405020304" pitchFamily="18" charset="0"/>
            </a:endParaRPr>
          </a:p>
          <a:p>
            <a:r>
              <a:rPr lang="en-US" sz="1800" i="0" dirty="0">
                <a:effectLst/>
                <a:latin typeface="Times New Roman" panose="02020603050405020304" pitchFamily="18" charset="0"/>
              </a:rPr>
              <a:t>The extension is most likely achieved through the use of linear actuators.</a:t>
            </a:r>
          </a:p>
          <a:p>
            <a:r>
              <a:rPr lang="en-US" sz="1800" i="0" dirty="0">
                <a:effectLst/>
                <a:latin typeface="Times New Roman" panose="02020603050405020304" pitchFamily="18" charset="0"/>
              </a:rPr>
              <a:t>They can represent a economic advantage because such robotic systems can </a:t>
            </a:r>
            <a:r>
              <a:rPr lang="en-US" dirty="0"/>
              <a:t>potentially lower overall robot cost by making a range of complex machines out of a single type of mass-produced modules.</a:t>
            </a:r>
          </a:p>
        </p:txBody>
      </p:sp>
      <p:sp>
        <p:nvSpPr>
          <p:cNvPr id="4" name="Slide Number Placeholder 3"/>
          <p:cNvSpPr>
            <a:spLocks noGrp="1"/>
          </p:cNvSpPr>
          <p:nvPr>
            <p:ph type="sldNum" sz="quarter" idx="5"/>
          </p:nvPr>
        </p:nvSpPr>
        <p:spPr/>
        <p:txBody>
          <a:bodyPr/>
          <a:lstStyle/>
          <a:p>
            <a:fld id="{A5D2B7CE-A9DC-4A70-B869-0E2A3C0FDAB4}" type="slidenum">
              <a:rPr lang="en-US" smtClean="0"/>
              <a:t>11</a:t>
            </a:fld>
            <a:endParaRPr lang="en-US"/>
          </a:p>
        </p:txBody>
      </p:sp>
    </p:spTree>
    <p:extLst>
      <p:ext uri="{BB962C8B-B14F-4D97-AF65-F5344CB8AC3E}">
        <p14:creationId xmlns:p14="http://schemas.microsoft.com/office/powerpoint/2010/main" val="41542187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Subtitle 8"/>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9D21D778-B565-4D7E-94D7-64010A445B68}" type="datetimeFigureOut">
              <a:rPr lang="en-US" smtClean="0"/>
              <a:pPr/>
              <a:t>4/2/2024</a:t>
            </a:fld>
            <a:endParaRPr lang="en-US"/>
          </a:p>
        </p:txBody>
      </p:sp>
      <p:sp>
        <p:nvSpPr>
          <p:cNvPr id="17" name="Footer Placeholder 16"/>
          <p:cNvSpPr>
            <a:spLocks noGrp="1"/>
          </p:cNvSpPr>
          <p:nvPr>
            <p:ph type="ftr" sz="quarter" idx="11"/>
          </p:nvPr>
        </p:nvSpPr>
        <p:spPr/>
        <p:txBody>
          <a:bodyPr/>
          <a:lstStyle/>
          <a:p>
            <a:endParaRPr kumimoji="0" lang="en-US"/>
          </a:p>
        </p:txBody>
      </p:sp>
      <p:sp>
        <p:nvSpPr>
          <p:cNvPr id="7" name="Straight Connector 6"/>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9" name="Slide Number Placeholder 28"/>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8" name="Title 7"/>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n-US"/>
              <a:t>Click to edit Master title style</a:t>
            </a:r>
          </a:p>
        </p:txBody>
      </p:sp>
      <p:pic>
        <p:nvPicPr>
          <p:cNvPr id="20" name="Picture 6" descr="Prezentare master.jpg"/>
          <p:cNvPicPr>
            <a:picLocks noChangeAspect="1"/>
          </p:cNvPicPr>
          <p:nvPr userDrawn="1"/>
        </p:nvPicPr>
        <p:blipFill>
          <a:blip r:embed="rId2" cstate="print"/>
          <a:srcRect b="93333"/>
          <a:stretch>
            <a:fillRect/>
          </a:stretch>
        </p:blipFill>
        <p:spPr bwMode="auto">
          <a:xfrm>
            <a:off x="203200" y="6400800"/>
            <a:ext cx="11785600" cy="457200"/>
          </a:xfrm>
          <a:prstGeom prst="rect">
            <a:avLst/>
          </a:prstGeom>
          <a:noFill/>
          <a:ln>
            <a:noFill/>
          </a:ln>
        </p:spPr>
      </p:pic>
      <p:sp>
        <p:nvSpPr>
          <p:cNvPr id="21" name="Rectangle 20"/>
          <p:cNvSpPr/>
          <p:nvPr userDrawn="1"/>
        </p:nvSpPr>
        <p:spPr>
          <a:xfrm>
            <a:off x="203200" y="2514600"/>
            <a:ext cx="11785600" cy="3886200"/>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3" name="Oval 12"/>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4" name="Oval 13"/>
          <p:cNvSpPr/>
          <p:nvPr/>
        </p:nvSpPr>
        <p:spPr>
          <a:xfrm>
            <a:off x="5819775" y="221694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r>
              <a:rPr kumimoji="0" lang="en-US" sz="1800" dirty="0"/>
              <a:t>     </a:t>
            </a:r>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a:t>‹#›</a:t>
            </a:fld>
            <a:endParaRPr kumimoji="0"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0" name="Rectangle 9"/>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3" name="Straight Connector 12"/>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4" name="Oval 13"/>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9221216" y="3009902"/>
            <a:ext cx="609600" cy="441325"/>
          </a:xfrm>
        </p:spPr>
        <p:txBody>
          <a:bodyPr/>
          <a:lstStyle/>
          <a:p>
            <a:fld id="{2C6B1FF6-39B9-40F5-8B67-33C6354A3D4F}" type="slidenum">
              <a:rPr kumimoji="0" lang="en-US" smtClean="0"/>
              <a:pPr/>
              <a:t>‹#›</a:t>
            </a:fld>
            <a:endParaRPr kumimoji="0" lang="en-US" dirty="0"/>
          </a:p>
        </p:txBody>
      </p:sp>
      <p:sp>
        <p:nvSpPr>
          <p:cNvPr id="3" name="Vertical Text Placeholder 2"/>
          <p:cNvSpPr>
            <a:spLocks noGrp="1"/>
          </p:cNvSpPr>
          <p:nvPr>
            <p:ph type="body" orient="vert" idx="1"/>
          </p:nvPr>
        </p:nvSpPr>
        <p:spPr>
          <a:xfrm>
            <a:off x="406400" y="304800"/>
            <a:ext cx="87376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2" name="Vertical Title 1"/>
          <p:cNvSpPr>
            <a:spLocks noGrp="1"/>
          </p:cNvSpPr>
          <p:nvPr>
            <p:ph type="title" orient="vert"/>
          </p:nvPr>
        </p:nvSpPr>
        <p:spPr>
          <a:xfrm>
            <a:off x="9855200" y="304802"/>
            <a:ext cx="19304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9D21D778-B565-4D7E-94D7-64010A445B68}" type="datetimeFigureOut">
              <a:rPr lang="en-US" smtClean="0"/>
              <a:pPr/>
              <a:t>4/2/2024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a:xfrm>
            <a:off x="5815584" y="1026373"/>
            <a:ext cx="609600" cy="441325"/>
          </a:xfrm>
        </p:spPr>
        <p:txBody>
          <a:bodyPr/>
          <a:lstStyle/>
          <a:p>
            <a:fld id="{2C6B1FF6-39B9-40F5-8B67-33C6354A3D4F}" type="slidenum">
              <a:rPr kumimoji="0" lang="en-US" smtClean="0"/>
              <a:pPr/>
              <a:t>‹#›</a:t>
            </a:fld>
            <a:endParaRPr kumimoji="0" lang="en-US" dirty="0"/>
          </a:p>
        </p:txBody>
      </p:sp>
      <p:sp>
        <p:nvSpPr>
          <p:cNvPr id="8" name="Content Placeholder 7"/>
          <p:cNvSpPr>
            <a:spLocks noGrp="1"/>
          </p:cNvSpPr>
          <p:nvPr>
            <p:ph sz="quarter" idx="1"/>
          </p:nvPr>
        </p:nvSpPr>
        <p:spPr>
          <a:xfrm>
            <a:off x="402336" y="1527048"/>
            <a:ext cx="1133856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2" name="Rectangle 11"/>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Rectangle 13"/>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5" name="Footer Placeholder 4"/>
          <p:cNvSpPr>
            <a:spLocks noGrp="1"/>
          </p:cNvSpPr>
          <p:nvPr>
            <p:ph type="ftr" sz="quarter" idx="11"/>
          </p:nvPr>
        </p:nvSpPr>
        <p:spPr/>
        <p:txBody>
          <a:bodyPr/>
          <a:lstStyle/>
          <a:p>
            <a:endParaRPr kumimoji="0" lang="en-US"/>
          </a:p>
        </p:txBody>
      </p:sp>
      <p:sp>
        <p:nvSpPr>
          <p:cNvPr id="4" name="Date Placeholder 3"/>
          <p:cNvSpPr>
            <a:spLocks noGrp="1"/>
          </p:cNvSpPr>
          <p:nvPr>
            <p:ph type="dt" sz="half" idx="10"/>
          </p:nvPr>
        </p:nvSpPr>
        <p:spPr/>
        <p:txBody>
          <a:bodyPr/>
          <a:lstStyle/>
          <a:p>
            <a:fld id="{9D21D778-B565-4D7E-94D7-64010A445B68}" type="datetimeFigureOut">
              <a:rPr lang="en-US" smtClean="0"/>
              <a:pPr/>
              <a:t>4/2/2024</a:t>
            </a:fld>
            <a:endParaRPr lang="en-US"/>
          </a:p>
        </p:txBody>
      </p:sp>
      <p:sp>
        <p:nvSpPr>
          <p:cNvPr id="8" name="Straight Connector 7"/>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Oval 9"/>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 name="Title 1"/>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2336" y="228600"/>
            <a:ext cx="11379200" cy="758952"/>
          </a:xfrm>
        </p:spPr>
        <p:txBody>
          <a:bodyPr/>
          <a:lstStyle/>
          <a:p>
            <a:r>
              <a:rPr kumimoji="0" lang="en-US"/>
              <a:t>Click to edit Master title style</a:t>
            </a:r>
          </a:p>
        </p:txBody>
      </p:sp>
      <p:sp>
        <p:nvSpPr>
          <p:cNvPr id="5" name="Date Placeholder 4"/>
          <p:cNvSpPr>
            <a:spLocks noGrp="1"/>
          </p:cNvSpPr>
          <p:nvPr>
            <p:ph type="dt" sz="half" idx="10"/>
          </p:nvPr>
        </p:nvSpPr>
        <p:spPr>
          <a:xfrm>
            <a:off x="7721600" y="6409944"/>
            <a:ext cx="4059936" cy="365760"/>
          </a:xfrm>
        </p:spPr>
        <p:txBody>
          <a:bodyPr/>
          <a:lstStyle/>
          <a:p>
            <a:fld id="{9D21D778-B565-4D7E-94D7-64010A445B68}" type="datetimeFigureOut">
              <a:rPr lang="en-US" smtClean="0"/>
              <a:pPr/>
              <a:t>4/2/2024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a:t>‹#›</a:t>
            </a:fld>
            <a:endParaRPr kumimoji="0" lang="en-US"/>
          </a:p>
        </p:txBody>
      </p:sp>
      <p:sp>
        <p:nvSpPr>
          <p:cNvPr id="8" name="Straight Connector 7"/>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0" name="Content Placeholder 9"/>
          <p:cNvSpPr>
            <a:spLocks noGrp="1"/>
          </p:cNvSpPr>
          <p:nvPr>
            <p:ph sz="half" idx="1"/>
          </p:nvPr>
        </p:nvSpPr>
        <p:spPr>
          <a:xfrm>
            <a:off x="402336"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6400800" y="1371600"/>
            <a:ext cx="53848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Rectangle 19"/>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1" name="Rectangle 20"/>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22" name="Rectangle 21"/>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1" name="Rectangle 10"/>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3" name="Text Placeholder 2"/>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D21D778-B565-4D7E-94D7-64010A445B68}" type="datetimeFigureOut">
              <a:rPr lang="en-US" smtClean="0"/>
              <a:pPr/>
              <a:t>4/2/2024</a:t>
            </a:fld>
            <a:endParaRPr lang="en-US"/>
          </a:p>
        </p:txBody>
      </p:sp>
      <p:sp>
        <p:nvSpPr>
          <p:cNvPr id="8" name="Footer Placeholder 7"/>
          <p:cNvSpPr>
            <a:spLocks noGrp="1"/>
          </p:cNvSpPr>
          <p:nvPr>
            <p:ph type="ftr" sz="quarter" idx="11"/>
          </p:nvPr>
        </p:nvSpPr>
        <p:spPr>
          <a:xfrm>
            <a:off x="406400" y="6409944"/>
            <a:ext cx="4775200" cy="365760"/>
          </a:xfrm>
        </p:spPr>
        <p:txBody>
          <a:bodyPr/>
          <a:lstStyle/>
          <a:p>
            <a:endParaRPr kumimoji="0" lang="en-US"/>
          </a:p>
        </p:txBody>
      </p:sp>
      <p:sp>
        <p:nvSpPr>
          <p:cNvPr id="15" name="Straight Connector 14"/>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4" name="Content Placeholder 23"/>
          <p:cNvSpPr>
            <a:spLocks noGrp="1"/>
          </p:cNvSpPr>
          <p:nvPr>
            <p:ph sz="quarter" idx="2"/>
          </p:nvPr>
        </p:nvSpPr>
        <p:spPr>
          <a:xfrm>
            <a:off x="402336" y="2471383"/>
            <a:ext cx="5388864"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6400800" y="2471383"/>
            <a:ext cx="53848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7" name="Oval 26"/>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lide Number Placeholder 8"/>
          <p:cNvSpPr>
            <a:spLocks noGrp="1"/>
          </p:cNvSpPr>
          <p:nvPr>
            <p:ph type="sldNum" sz="quarter" idx="12"/>
          </p:nvPr>
        </p:nvSpPr>
        <p:spPr>
          <a:xfrm>
            <a:off x="5791200" y="1042417"/>
            <a:ext cx="609600" cy="441325"/>
          </a:xfrm>
        </p:spPr>
        <p:txBody>
          <a:bodyPr/>
          <a:lstStyle>
            <a:lvl1pPr algn="ctr">
              <a:defRPr/>
            </a:lvl1pPr>
          </a:lstStyle>
          <a:p>
            <a:pPr algn="ctr" eaLnBrk="1" latinLnBrk="0" hangingPunct="1"/>
            <a:fld id="{2C6B1FF6-39B9-40F5-8B67-33C6354A3D4F}" type="slidenum">
              <a:rPr kumimoji="0" lang="en-US" smtClean="0"/>
              <a:pPr algn="ctr" eaLnBrk="1" latinLnBrk="0" hangingPunct="1"/>
              <a:t>‹#›</a:t>
            </a:fld>
            <a:endParaRPr kumimoji="0" lang="en-US" dirty="0"/>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D21D778-B565-4D7E-94D7-64010A445B68}" type="datetimeFigureOut">
              <a:rPr lang="en-US" smtClean="0"/>
              <a:pPr/>
              <a:t>4/2/2024</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a:xfrm>
            <a:off x="5791200" y="1036021"/>
            <a:ext cx="609600" cy="441325"/>
          </a:xfrm>
        </p:spPr>
        <p:txBody>
          <a:bodyPr/>
          <a:lstStyle/>
          <a:p>
            <a:fld id="{2C6B1FF6-39B9-40F5-8B67-33C6354A3D4F}" type="slidenum">
              <a:rPr kumimoji="0" lang="en-US" smtClean="0"/>
              <a:pPr/>
              <a:t>‹#›</a:t>
            </a:fld>
            <a:endParaRPr kumimoji="0" lang="en-US" dirty="0"/>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11" name="Picture 6" descr="Prezentare master.jpg"/>
          <p:cNvPicPr>
            <a:picLocks noChangeAspect="1"/>
          </p:cNvPicPr>
          <p:nvPr userDrawn="1"/>
        </p:nvPicPr>
        <p:blipFill>
          <a:blip r:embed="rId2" cstate="print"/>
          <a:srcRect b="93333"/>
          <a:stretch>
            <a:fillRect/>
          </a:stretch>
        </p:blipFill>
        <p:spPr bwMode="auto">
          <a:xfrm>
            <a:off x="0" y="838200"/>
            <a:ext cx="12192000" cy="152400"/>
          </a:xfrm>
          <a:prstGeom prst="rect">
            <a:avLst/>
          </a:prstGeom>
          <a:noFill/>
          <a:ln>
            <a:noFill/>
          </a:ln>
        </p:spPr>
      </p:pic>
      <p:pic>
        <p:nvPicPr>
          <p:cNvPr id="12" name="Picture 11" descr="logo.jpg"/>
          <p:cNvPicPr>
            <a:picLocks noChangeAspect="1"/>
          </p:cNvPicPr>
          <p:nvPr userDrawn="1"/>
        </p:nvPicPr>
        <p:blipFill>
          <a:blip r:embed="rId3" cstate="print"/>
          <a:srcRect/>
          <a:stretch>
            <a:fillRect/>
          </a:stretch>
        </p:blipFill>
        <p:spPr bwMode="auto">
          <a:xfrm>
            <a:off x="10896600" y="205740"/>
            <a:ext cx="1193800" cy="480060"/>
          </a:xfrm>
          <a:prstGeom prst="rect">
            <a:avLst/>
          </a:prstGeom>
          <a:noFill/>
          <a:ln w="9525">
            <a:noFill/>
            <a:miter lim="800000"/>
            <a:headEnd/>
            <a:tailEnd/>
          </a:ln>
        </p:spPr>
      </p:pic>
      <p:pic>
        <p:nvPicPr>
          <p:cNvPr id="13" name="Picture 5" descr="Logo-uri.jpg"/>
          <p:cNvPicPr>
            <a:picLocks noChangeAspect="1"/>
          </p:cNvPicPr>
          <p:nvPr userDrawn="1"/>
        </p:nvPicPr>
        <p:blipFill>
          <a:blip r:embed="rId4" cstate="print"/>
          <a:srcRect l="89099" b="46667"/>
          <a:stretch>
            <a:fillRect/>
          </a:stretch>
        </p:blipFill>
        <p:spPr bwMode="auto">
          <a:xfrm>
            <a:off x="11277599" y="6279186"/>
            <a:ext cx="812801" cy="578815"/>
          </a:xfrm>
          <a:prstGeom prst="rect">
            <a:avLst/>
          </a:prstGeom>
          <a:noFill/>
          <a:ln w="9525">
            <a:noFill/>
            <a:miter lim="800000"/>
            <a:headEnd/>
            <a:tailEnd/>
          </a:ln>
        </p:spPr>
      </p:pic>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5" name="Rectangle 14"/>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3" name="Rectangle 12"/>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9" name="Straight Connector 8"/>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20" name="Content Placeholder 19"/>
          <p:cNvSpPr>
            <a:spLocks noGrp="1"/>
          </p:cNvSpPr>
          <p:nvPr>
            <p:ph sz="quarter" idx="1"/>
          </p:nvPr>
        </p:nvSpPr>
        <p:spPr>
          <a:xfrm>
            <a:off x="4165600" y="685800"/>
            <a:ext cx="75184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Oval 10"/>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2C6B1FF6-39B9-40F5-8B67-33C6354A3D4F}" type="slidenum">
              <a:rPr kumimoji="0" lang="en-US" smtClean="0"/>
              <a:pPr/>
              <a:t>‹#›</a:t>
            </a:fld>
            <a:endParaRPr kumimoji="0" lang="en-US" dirty="0">
              <a:solidFill>
                <a:schemeClr val="accent3">
                  <a:shade val="75000"/>
                </a:schemeClr>
              </a:solidFill>
            </a:endParaRPr>
          </a:p>
        </p:txBody>
      </p:sp>
      <p:sp>
        <p:nvSpPr>
          <p:cNvPr id="21" name="Rectangle 20"/>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p:txBody>
          <a:bodyPr/>
          <a:lstStyle/>
          <a:p>
            <a:fld id="{9D21D778-B565-4D7E-94D7-64010A445B68}" type="datetimeFigureOut">
              <a:rPr lang="en-US" smtClean="0"/>
              <a:pPr/>
              <a:t>4/2/2024</a:t>
            </a:fld>
            <a:endParaRPr lang="en-US"/>
          </a:p>
        </p:txBody>
      </p:sp>
      <p:sp>
        <p:nvSpPr>
          <p:cNvPr id="6" name="Footer Placeholder 5"/>
          <p:cNvSpPr>
            <a:spLocks noGrp="1"/>
          </p:cNvSpPr>
          <p:nvPr>
            <p:ph type="ftr" sz="quarter" idx="11"/>
          </p:nvPr>
        </p:nvSpPr>
        <p:spPr>
          <a:xfrm>
            <a:off x="402336" y="6410848"/>
            <a:ext cx="4511040" cy="365760"/>
          </a:xfrm>
        </p:spPr>
        <p:txBody>
          <a:bodyPr/>
          <a:lstStyle/>
          <a:p>
            <a:endParaRPr kumimoji="0" lang="en-US" dirty="0"/>
          </a:p>
        </p:txBody>
      </p:sp>
    </p:spTree>
  </p:cSld>
  <p:clrMapOvr>
    <a:overrideClrMapping bg1="lt1" tx1="dk1" bg2="lt2" tx2="dk2" accent1="accent1" accent2="accent2" accent3="accent3" accent4="accent4" accent5="accent5" accent6="accent6" hlink="hlink" folHlink="folHlink"/>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7" name="Rectangle 16"/>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20" name="Rectangle 19"/>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8" name="Rectangle 7"/>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Rectangle 14"/>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2" name="Oval 11"/>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Oval 12"/>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7" name="Slide Number Placeholder 6"/>
          <p:cNvSpPr>
            <a:spLocks noGrp="1"/>
          </p:cNvSpPr>
          <p:nvPr>
            <p:ph type="sldNum" sz="quarter" idx="12"/>
          </p:nvPr>
        </p:nvSpPr>
        <p:spPr>
          <a:xfrm>
            <a:off x="1828800" y="312739"/>
            <a:ext cx="609600" cy="441325"/>
          </a:xfrm>
        </p:spPr>
        <p:txBody>
          <a:bodyPr/>
          <a:lstStyle/>
          <a:p>
            <a:fld id="{2C6B1FF6-39B9-40F5-8B67-33C6354A3D4F}" type="slidenum">
              <a:rPr kumimoji="0" lang="en-US" smtClean="0"/>
              <a:pPr/>
              <a:t>‹#›</a:t>
            </a:fld>
            <a:endParaRPr kumimoji="0" lang="en-US" dirty="0"/>
          </a:p>
        </p:txBody>
      </p:sp>
      <p:sp>
        <p:nvSpPr>
          <p:cNvPr id="2" name="Title 1"/>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4000500" y="609600"/>
            <a:ext cx="78232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5" name="Date Placeholder 4"/>
          <p:cNvSpPr>
            <a:spLocks noGrp="1"/>
          </p:cNvSpPr>
          <p:nvPr>
            <p:ph type="dt" sz="half" idx="10"/>
          </p:nvPr>
        </p:nvSpPr>
        <p:spPr>
          <a:xfrm>
            <a:off x="7717536" y="6404984"/>
            <a:ext cx="4059936" cy="365760"/>
          </a:xfrm>
        </p:spPr>
        <p:txBody>
          <a:bodyPr/>
          <a:lstStyle/>
          <a:p>
            <a:fld id="{9D21D778-B565-4D7E-94D7-64010A445B68}" type="datetimeFigureOut">
              <a:rPr lang="en-US" smtClean="0"/>
              <a:pPr/>
              <a:t>4/2/2024</a:t>
            </a:fld>
            <a:endParaRPr lang="en-US" dirty="0"/>
          </a:p>
        </p:txBody>
      </p:sp>
      <p:sp>
        <p:nvSpPr>
          <p:cNvPr id="6" name="Footer Placeholder 5"/>
          <p:cNvSpPr>
            <a:spLocks noGrp="1"/>
          </p:cNvSpPr>
          <p:nvPr>
            <p:ph type="ftr" sz="quarter" idx="11"/>
          </p:nvPr>
        </p:nvSpPr>
        <p:spPr>
          <a:xfrm>
            <a:off x="402336" y="6410848"/>
            <a:ext cx="4779264" cy="365760"/>
          </a:xfrm>
        </p:spPr>
        <p:txBody>
          <a:bodyPr/>
          <a:lstStyle/>
          <a:p>
            <a:endParaRPr kumimoji="0" lang="en-US" dirty="0"/>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6" name="Rectangle 15"/>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8" name="Rectangle 17"/>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9" name="Rectangle 18"/>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9" name="Rectangle 8"/>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sz="1800"/>
          </a:p>
        </p:txBody>
      </p:sp>
      <p:sp>
        <p:nvSpPr>
          <p:cNvPr id="14" name="Date Placeholder 13"/>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pPr algn="r" eaLnBrk="1" latinLnBrk="0" hangingPunct="1"/>
            <a:fld id="{9D21D778-B565-4D7E-94D7-64010A445B68}" type="datetimeFigureOut">
              <a:rPr lang="en-US" smtClean="0"/>
              <a:pPr algn="r" eaLnBrk="1" latinLnBrk="0" hangingPunct="1"/>
              <a:t>4/2/2024</a:t>
            </a:fld>
            <a:endParaRPr lang="en-US" sz="1400" dirty="0">
              <a:solidFill>
                <a:srgbClr val="FFFFFF"/>
              </a:solidFill>
            </a:endParaRPr>
          </a:p>
        </p:txBody>
      </p:sp>
      <p:sp>
        <p:nvSpPr>
          <p:cNvPr id="3" name="Footer Placeholder 2"/>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pPr algn="l" eaLnBrk="1" latinLnBrk="0" hangingPunct="1"/>
            <a:endParaRPr kumimoji="0" lang="en-US" dirty="0">
              <a:solidFill>
                <a:srgbClr val="FFFFFF"/>
              </a:solidFill>
            </a:endParaRPr>
          </a:p>
        </p:txBody>
      </p:sp>
      <p:sp>
        <p:nvSpPr>
          <p:cNvPr id="8" name="Rectangle 7"/>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sz="1800" dirty="0"/>
          </a:p>
        </p:txBody>
      </p:sp>
      <p:sp>
        <p:nvSpPr>
          <p:cNvPr id="10" name="Straight Connector 9"/>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sz="1800"/>
          </a:p>
        </p:txBody>
      </p:sp>
      <p:sp>
        <p:nvSpPr>
          <p:cNvPr id="12" name="Oval 11"/>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5" name="Oval 14"/>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
        <p:nvSpPr>
          <p:cNvPr id="22" name="Title Placeholder 21"/>
          <p:cNvSpPr>
            <a:spLocks noGrp="1"/>
          </p:cNvSpPr>
          <p:nvPr>
            <p:ph type="title"/>
          </p:nvPr>
        </p:nvSpPr>
        <p:spPr>
          <a:xfrm>
            <a:off x="402336" y="228600"/>
            <a:ext cx="113792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zoom/>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2.jpeg"/><Relationship Id="rId5" Type="http://schemas.openxmlformats.org/officeDocument/2006/relationships/image" Target="../media/image21.jpg"/><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video" Target="https://www.youtube.com/embed/o2VgVai3cko?feature=oembed" TargetMode="External"/><Relationship Id="rId4" Type="http://schemas.openxmlformats.org/officeDocument/2006/relationships/image" Target="../media/image24.jpeg"/></Relationships>
</file>

<file path=ppt/slides/_rels/slide12.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video" Target="https://www.youtube.com/embed/kkaBAvxtSXw?feature=oembed" TargetMode="External"/><Relationship Id="rId5" Type="http://schemas.openxmlformats.org/officeDocument/2006/relationships/image" Target="../media/image18.jpeg"/><Relationship Id="rId4"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228600" y="2819400"/>
            <a:ext cx="11734800" cy="3581400"/>
          </a:xfrm>
        </p:spPr>
        <p:txBody>
          <a:bodyPr>
            <a:normAutofit lnSpcReduction="10000"/>
          </a:bodyPr>
          <a:lstStyle/>
          <a:p>
            <a:r>
              <a:rPr lang="en-US" sz="3600" dirty="0">
                <a:solidFill>
                  <a:schemeClr val="bg1"/>
                </a:solidFill>
                <a:latin typeface="Calibri" pitchFamily="34" charset="0"/>
                <a:cs typeface="Calibri" pitchFamily="34" charset="0"/>
              </a:rPr>
              <a:t>Design and implementation of a robotic system for high precision façade cleaning</a:t>
            </a:r>
          </a:p>
          <a:p>
            <a:r>
              <a:rPr lang="en-US" dirty="0">
                <a:solidFill>
                  <a:schemeClr val="bg1"/>
                </a:solidFill>
                <a:latin typeface="Calibri" pitchFamily="34" charset="0"/>
                <a:cs typeface="Calibri" pitchFamily="34" charset="0"/>
              </a:rPr>
              <a:t>C</a:t>
            </a:r>
            <a:r>
              <a:rPr lang="ro-RO" dirty="0">
                <a:solidFill>
                  <a:schemeClr val="bg1"/>
                </a:solidFill>
                <a:latin typeface="Calibri" pitchFamily="34" charset="0"/>
                <a:cs typeface="Calibri" pitchFamily="34" charset="0"/>
              </a:rPr>
              <a:t>ălian alexandru-ștefan</a:t>
            </a:r>
            <a:endParaRPr lang="en-US" dirty="0">
              <a:solidFill>
                <a:schemeClr val="bg1"/>
              </a:solidFill>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r>
              <a:rPr lang="ro-RO" dirty="0">
                <a:solidFill>
                  <a:schemeClr val="bg1"/>
                </a:solidFill>
                <a:latin typeface="Calibri" pitchFamily="34" charset="0"/>
                <a:cs typeface="Calibri" pitchFamily="34" charset="0"/>
              </a:rPr>
              <a:t>SEMESTER i</a:t>
            </a:r>
            <a:endParaRPr lang="en-US" dirty="0">
              <a:solidFill>
                <a:schemeClr val="bg1"/>
              </a:solidFill>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endParaRPr lang="en-US" dirty="0">
              <a:latin typeface="Calibri" pitchFamily="34" charset="0"/>
              <a:cs typeface="Calibri" pitchFamily="34" charset="0"/>
            </a:endParaRPr>
          </a:p>
          <a:p>
            <a:pPr algn="r"/>
            <a:r>
              <a:rPr lang="ro-RO" dirty="0">
                <a:solidFill>
                  <a:schemeClr val="bg1"/>
                </a:solidFill>
                <a:latin typeface="Calibri" pitchFamily="34" charset="0"/>
                <a:cs typeface="Calibri" pitchFamily="34" charset="0"/>
              </a:rPr>
              <a:t>SCIENTIFIC COORDINATOR</a:t>
            </a:r>
          </a:p>
          <a:p>
            <a:pPr algn="r"/>
            <a:r>
              <a:rPr lang="ro-RO" dirty="0">
                <a:solidFill>
                  <a:schemeClr val="bg1"/>
                </a:solidFill>
                <a:latin typeface="Calibri" pitchFamily="34" charset="0"/>
                <a:cs typeface="Calibri" pitchFamily="34" charset="0"/>
              </a:rPr>
              <a:t>Prof. Dr. Ing. Stelian brad</a:t>
            </a:r>
            <a:endParaRPr lang="en-US" dirty="0">
              <a:solidFill>
                <a:schemeClr val="bg1"/>
              </a:solidFill>
              <a:latin typeface="Calibri" pitchFamily="34" charset="0"/>
              <a:cs typeface="Calibri" pitchFamily="34" charset="0"/>
            </a:endParaRPr>
          </a:p>
        </p:txBody>
      </p:sp>
      <p:pic>
        <p:nvPicPr>
          <p:cNvPr id="5" name="Picture 4" descr="logo.jpg"/>
          <p:cNvPicPr>
            <a:picLocks noChangeAspect="1"/>
          </p:cNvPicPr>
          <p:nvPr/>
        </p:nvPicPr>
        <p:blipFill>
          <a:blip r:embed="rId2" cstate="print"/>
          <a:srcRect/>
          <a:stretch>
            <a:fillRect/>
          </a:stretch>
        </p:blipFill>
        <p:spPr bwMode="auto">
          <a:xfrm>
            <a:off x="4885268" y="457200"/>
            <a:ext cx="2201333" cy="990600"/>
          </a:xfrm>
          <a:prstGeom prst="rect">
            <a:avLst/>
          </a:prstGeom>
          <a:noFill/>
          <a:ln w="9525">
            <a:noFill/>
            <a:miter lim="800000"/>
            <a:headEnd/>
            <a:tailEnd/>
          </a:ln>
        </p:spPr>
      </p:pic>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94BF69-985C-A072-C7CC-1543CCAD88E5}"/>
              </a:ext>
            </a:extLst>
          </p:cNvPr>
          <p:cNvSpPr txBox="1"/>
          <p:nvPr/>
        </p:nvSpPr>
        <p:spPr>
          <a:xfrm>
            <a:off x="457200" y="76200"/>
            <a:ext cx="9829800" cy="523220"/>
          </a:xfrm>
          <a:prstGeom prst="rect">
            <a:avLst/>
          </a:prstGeom>
          <a:noFill/>
        </p:spPr>
        <p:txBody>
          <a:bodyPr wrap="square" rtlCol="0">
            <a:spAutoFit/>
          </a:bodyPr>
          <a:lstStyle/>
          <a:p>
            <a:r>
              <a:rPr lang="en-US" sz="2800" b="1" dirty="0">
                <a:latin typeface="Calibri" pitchFamily="34" charset="0"/>
                <a:cs typeface="Calibri" pitchFamily="34" charset="0"/>
              </a:rPr>
              <a:t>Considering the current solutions</a:t>
            </a:r>
          </a:p>
        </p:txBody>
      </p:sp>
      <p:sp>
        <p:nvSpPr>
          <p:cNvPr id="3" name="TextBox 2">
            <a:extLst>
              <a:ext uri="{FF2B5EF4-FFF2-40B4-BE49-F238E27FC236}">
                <a16:creationId xmlns:a16="http://schemas.microsoft.com/office/drawing/2014/main" id="{64C96420-E87C-7694-9D9C-EF3A48357059}"/>
              </a:ext>
            </a:extLst>
          </p:cNvPr>
          <p:cNvSpPr txBox="1"/>
          <p:nvPr/>
        </p:nvSpPr>
        <p:spPr>
          <a:xfrm>
            <a:off x="304800" y="1143000"/>
            <a:ext cx="5355772" cy="1631216"/>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Locomotion mechanism</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Adhesion techniques</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Instruments for data collection</a:t>
            </a:r>
          </a:p>
        </p:txBody>
      </p:sp>
      <p:pic>
        <p:nvPicPr>
          <p:cNvPr id="4" name="Picture 3">
            <a:extLst>
              <a:ext uri="{FF2B5EF4-FFF2-40B4-BE49-F238E27FC236}">
                <a16:creationId xmlns:a16="http://schemas.microsoft.com/office/drawing/2014/main" id="{5C722D9F-A2C3-0EC0-41E0-E0CA6C00036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3000" y="1143000"/>
            <a:ext cx="2362200" cy="2356103"/>
          </a:xfrm>
          <a:prstGeom prst="rect">
            <a:avLst/>
          </a:prstGeom>
        </p:spPr>
      </p:pic>
      <p:pic>
        <p:nvPicPr>
          <p:cNvPr id="5" name="Picture 4">
            <a:extLst>
              <a:ext uri="{FF2B5EF4-FFF2-40B4-BE49-F238E27FC236}">
                <a16:creationId xmlns:a16="http://schemas.microsoft.com/office/drawing/2014/main" id="{9167D5F9-EC63-DF56-293C-B218E2C75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9600" y="1295400"/>
            <a:ext cx="3068955" cy="1724025"/>
          </a:xfrm>
          <a:prstGeom prst="rect">
            <a:avLst/>
          </a:prstGeom>
        </p:spPr>
      </p:pic>
      <p:pic>
        <p:nvPicPr>
          <p:cNvPr id="6" name="Picture 5">
            <a:extLst>
              <a:ext uri="{FF2B5EF4-FFF2-40B4-BE49-F238E27FC236}">
                <a16:creationId xmlns:a16="http://schemas.microsoft.com/office/drawing/2014/main" id="{0C6BC433-FD6F-568F-996E-A9100CD9D0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279444"/>
            <a:ext cx="2184626" cy="3138748"/>
          </a:xfrm>
          <a:prstGeom prst="rect">
            <a:avLst/>
          </a:prstGeom>
        </p:spPr>
      </p:pic>
      <p:pic>
        <p:nvPicPr>
          <p:cNvPr id="7" name="Picture 6">
            <a:extLst>
              <a:ext uri="{FF2B5EF4-FFF2-40B4-BE49-F238E27FC236}">
                <a16:creationId xmlns:a16="http://schemas.microsoft.com/office/drawing/2014/main" id="{F198196C-71CC-4312-AC42-A2FE2FD5FA3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0" y="3499103"/>
            <a:ext cx="3906520" cy="2494915"/>
          </a:xfrm>
          <a:prstGeom prst="rect">
            <a:avLst/>
          </a:prstGeom>
        </p:spPr>
      </p:pic>
      <p:pic>
        <p:nvPicPr>
          <p:cNvPr id="8" name="Picture 7">
            <a:extLst>
              <a:ext uri="{FF2B5EF4-FFF2-40B4-BE49-F238E27FC236}">
                <a16:creationId xmlns:a16="http://schemas.microsoft.com/office/drawing/2014/main" id="{EA02F76B-26DA-1BD5-BA65-5D4FD0D0A03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10600" y="3564507"/>
            <a:ext cx="2752090" cy="2364105"/>
          </a:xfrm>
          <a:prstGeom prst="rect">
            <a:avLst/>
          </a:prstGeom>
        </p:spPr>
      </p:pic>
    </p:spTree>
    <p:extLst>
      <p:ext uri="{BB962C8B-B14F-4D97-AF65-F5344CB8AC3E}">
        <p14:creationId xmlns:p14="http://schemas.microsoft.com/office/powerpoint/2010/main" val="1896384933"/>
      </p:ext>
    </p:extLst>
  </p:cSld>
  <p:clrMapOvr>
    <a:masterClrMapping/>
  </p:clrMapOvr>
  <p:transition spd="med">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7F303-6AE1-F033-0832-CE9356A4270C}"/>
              </a:ext>
            </a:extLst>
          </p:cNvPr>
          <p:cNvSpPr txBox="1"/>
          <p:nvPr/>
        </p:nvSpPr>
        <p:spPr>
          <a:xfrm>
            <a:off x="457200" y="76200"/>
            <a:ext cx="9829800" cy="523220"/>
          </a:xfrm>
          <a:prstGeom prst="rect">
            <a:avLst/>
          </a:prstGeom>
          <a:noFill/>
        </p:spPr>
        <p:txBody>
          <a:bodyPr wrap="square" rtlCol="0">
            <a:spAutoFit/>
          </a:bodyPr>
          <a:lstStyle/>
          <a:p>
            <a:r>
              <a:rPr lang="en-US" sz="2800" b="1" dirty="0">
                <a:latin typeface="Calibri" pitchFamily="34" charset="0"/>
                <a:cs typeface="Calibri" pitchFamily="34" charset="0"/>
              </a:rPr>
              <a:t>Considering the current solutions</a:t>
            </a:r>
          </a:p>
        </p:txBody>
      </p:sp>
      <p:pic>
        <p:nvPicPr>
          <p:cNvPr id="5" name="Online Media 4" title="Window Cleaning Robot/Intelligent Facade Cleaning Machine">
            <a:hlinkClick r:id="" action="ppaction://media"/>
            <a:extLst>
              <a:ext uri="{FF2B5EF4-FFF2-40B4-BE49-F238E27FC236}">
                <a16:creationId xmlns:a16="http://schemas.microsoft.com/office/drawing/2014/main" id="{86138FA1-9F27-88C1-28DA-CA95AF6D6D89}"/>
              </a:ext>
            </a:extLst>
          </p:cNvPr>
          <p:cNvPicPr>
            <a:picLocks noRot="1" noChangeAspect="1"/>
          </p:cNvPicPr>
          <p:nvPr>
            <a:videoFile r:link="rId1"/>
          </p:nvPr>
        </p:nvPicPr>
        <p:blipFill>
          <a:blip r:embed="rId4"/>
          <a:stretch>
            <a:fillRect/>
          </a:stretch>
        </p:blipFill>
        <p:spPr>
          <a:xfrm>
            <a:off x="1371600" y="1143000"/>
            <a:ext cx="9601200" cy="5424690"/>
          </a:xfrm>
          <a:prstGeom prst="rect">
            <a:avLst/>
          </a:prstGeom>
        </p:spPr>
      </p:pic>
    </p:spTree>
    <p:extLst>
      <p:ext uri="{BB962C8B-B14F-4D97-AF65-F5344CB8AC3E}">
        <p14:creationId xmlns:p14="http://schemas.microsoft.com/office/powerpoint/2010/main" val="151838427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10210800" cy="523220"/>
          </a:xfrm>
          <a:prstGeom prst="rect">
            <a:avLst/>
          </a:prstGeom>
          <a:noFill/>
        </p:spPr>
        <p:txBody>
          <a:bodyPr wrap="square" rtlCol="0">
            <a:spAutoFit/>
          </a:bodyPr>
          <a:lstStyle/>
          <a:p>
            <a:r>
              <a:rPr lang="en-US" sz="2800" b="1" dirty="0">
                <a:latin typeface="Calibri" pitchFamily="34" charset="0"/>
                <a:cs typeface="Calibri" pitchFamily="34" charset="0"/>
              </a:rPr>
              <a:t>MAJOR CHALLENGES IN THE CURRENT SEMESTER</a:t>
            </a:r>
          </a:p>
        </p:txBody>
      </p:sp>
      <p:pic>
        <p:nvPicPr>
          <p:cNvPr id="5" name="Picture 4">
            <a:extLst>
              <a:ext uri="{FF2B5EF4-FFF2-40B4-BE49-F238E27FC236}">
                <a16:creationId xmlns:a16="http://schemas.microsoft.com/office/drawing/2014/main" id="{58C15843-826A-EB5B-9FC0-7A58E4122F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828800"/>
            <a:ext cx="5207000" cy="3905250"/>
          </a:xfrm>
          <a:prstGeom prst="rect">
            <a:avLst/>
          </a:prstGeom>
        </p:spPr>
      </p:pic>
      <p:sp>
        <p:nvSpPr>
          <p:cNvPr id="6" name="TextBox 5">
            <a:extLst>
              <a:ext uri="{FF2B5EF4-FFF2-40B4-BE49-F238E27FC236}">
                <a16:creationId xmlns:a16="http://schemas.microsoft.com/office/drawing/2014/main" id="{0ADDD12F-332F-D488-DCC0-A4A9F483404E}"/>
              </a:ext>
            </a:extLst>
          </p:cNvPr>
          <p:cNvSpPr txBox="1"/>
          <p:nvPr/>
        </p:nvSpPr>
        <p:spPr>
          <a:xfrm>
            <a:off x="533400" y="2658040"/>
            <a:ext cx="5861698" cy="2246769"/>
          </a:xfrm>
          <a:prstGeom prst="rect">
            <a:avLst/>
          </a:prstGeom>
          <a:noFill/>
        </p:spPr>
        <p:txBody>
          <a:bodyPr wrap="square" rtlCol="0">
            <a:spAutoFit/>
          </a:bodyPr>
          <a:lstStyle/>
          <a:p>
            <a:pPr marL="342900" indent="-342900">
              <a:buFont typeface="Wingdings" panose="05000000000000000000" pitchFamily="2" charset="2"/>
              <a:buChar char="v"/>
            </a:pPr>
            <a:r>
              <a:rPr lang="en-US" sz="2000" dirty="0">
                <a:latin typeface="Calibri" pitchFamily="34" charset="0"/>
                <a:cs typeface="Calibri" pitchFamily="34" charset="0"/>
              </a:rPr>
              <a:t>Gathering information regarding the subject</a:t>
            </a:r>
          </a:p>
          <a:p>
            <a:pPr marL="342900" indent="-342900">
              <a:buFont typeface="Wingdings" panose="05000000000000000000" pitchFamily="2" charset="2"/>
              <a:buChar char="v"/>
            </a:pPr>
            <a:endParaRPr lang="en-US" sz="2000" dirty="0">
              <a:latin typeface="Calibri" pitchFamily="34" charset="0"/>
              <a:cs typeface="Calibri" pitchFamily="34" charset="0"/>
            </a:endParaRPr>
          </a:p>
          <a:p>
            <a:pPr marL="342900" indent="-342900">
              <a:buFont typeface="Wingdings" panose="05000000000000000000" pitchFamily="2" charset="2"/>
              <a:buChar char="v"/>
            </a:pPr>
            <a:r>
              <a:rPr lang="en-US" sz="2000" dirty="0">
                <a:latin typeface="Calibri" pitchFamily="34" charset="0"/>
                <a:cs typeface="Calibri" pitchFamily="34" charset="0"/>
              </a:rPr>
              <a:t>Understanding the thought of process when designing this kind of robots.</a:t>
            </a:r>
          </a:p>
          <a:p>
            <a:pPr marL="342900" indent="-342900">
              <a:buFont typeface="Wingdings" panose="05000000000000000000" pitchFamily="2" charset="2"/>
              <a:buChar char="v"/>
            </a:pPr>
            <a:endParaRPr lang="en-US" sz="2000" dirty="0">
              <a:latin typeface="Calibri" pitchFamily="34" charset="0"/>
              <a:cs typeface="Calibri" pitchFamily="34" charset="0"/>
            </a:endParaRPr>
          </a:p>
          <a:p>
            <a:pPr marL="342900" indent="-342900">
              <a:buFont typeface="Wingdings" panose="05000000000000000000" pitchFamily="2" charset="2"/>
              <a:buChar char="v"/>
            </a:pPr>
            <a:r>
              <a:rPr lang="en-US" sz="2000" dirty="0">
                <a:latin typeface="Calibri" pitchFamily="34" charset="0"/>
                <a:cs typeface="Calibri" pitchFamily="34" charset="0"/>
              </a:rPr>
              <a:t>Understanding the technologies used in the development</a:t>
            </a:r>
          </a:p>
        </p:txBody>
      </p:sp>
    </p:spTree>
  </p:cSld>
  <p:clrMapOvr>
    <a:masterClrMapping/>
  </p:clrMapOvr>
  <p:transition spd="med">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7467600" cy="523220"/>
          </a:xfrm>
          <a:prstGeom prst="rect">
            <a:avLst/>
          </a:prstGeom>
          <a:noFill/>
        </p:spPr>
        <p:txBody>
          <a:bodyPr wrap="square" rtlCol="0">
            <a:spAutoFit/>
          </a:bodyPr>
          <a:lstStyle/>
          <a:p>
            <a:r>
              <a:rPr lang="ro-RO" sz="2800" b="1" dirty="0">
                <a:latin typeface="Calibri" pitchFamily="34" charset="0"/>
                <a:cs typeface="Calibri" pitchFamily="34" charset="0"/>
              </a:rPr>
              <a:t>CONCLUSIONS</a:t>
            </a:r>
            <a:endParaRPr lang="en-US" sz="2800" b="1" dirty="0">
              <a:latin typeface="Calibri" pitchFamily="34" charset="0"/>
              <a:cs typeface="Calibri" pitchFamily="34" charset="0"/>
            </a:endParaRPr>
          </a:p>
        </p:txBody>
      </p:sp>
      <p:sp>
        <p:nvSpPr>
          <p:cNvPr id="4" name="TextBox 3"/>
          <p:cNvSpPr txBox="1"/>
          <p:nvPr/>
        </p:nvSpPr>
        <p:spPr>
          <a:xfrm>
            <a:off x="685800" y="2570827"/>
            <a:ext cx="4814596"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The automation of façade glass cleaning is continuously rising</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There are different solutions for different types of complexity</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The cost is greater and </a:t>
            </a:r>
            <a:r>
              <a:rPr lang="en-US" sz="2000" dirty="0" err="1">
                <a:latin typeface="Calibri" pitchFamily="34" charset="0"/>
                <a:cs typeface="Calibri" pitchFamily="34" charset="0"/>
              </a:rPr>
              <a:t>raported</a:t>
            </a:r>
            <a:r>
              <a:rPr lang="en-US" sz="2000" dirty="0">
                <a:latin typeface="Calibri" pitchFamily="34" charset="0"/>
                <a:cs typeface="Calibri" pitchFamily="34" charset="0"/>
              </a:rPr>
              <a:t> to the degree of automation</a:t>
            </a:r>
          </a:p>
        </p:txBody>
      </p:sp>
      <p:pic>
        <p:nvPicPr>
          <p:cNvPr id="5" name="Picture 4">
            <a:extLst>
              <a:ext uri="{FF2B5EF4-FFF2-40B4-BE49-F238E27FC236}">
                <a16:creationId xmlns:a16="http://schemas.microsoft.com/office/drawing/2014/main" id="{1D68399A-7004-9060-20B7-628999498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1905000"/>
            <a:ext cx="5829300" cy="3886200"/>
          </a:xfrm>
          <a:prstGeom prst="rect">
            <a:avLst/>
          </a:prstGeom>
        </p:spPr>
      </p:pic>
    </p:spTree>
  </p:cSld>
  <p:clrMapOvr>
    <a:masterClrMapping/>
  </p:clrMapOvr>
  <p:transition spd="med">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C7BA0B-47F1-FF98-0664-B04C800DBD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371600"/>
            <a:ext cx="8229600" cy="4948518"/>
          </a:xfrm>
          <a:prstGeom prst="rect">
            <a:avLst/>
          </a:prstGeom>
        </p:spPr>
      </p:pic>
    </p:spTree>
    <p:extLst>
      <p:ext uri="{BB962C8B-B14F-4D97-AF65-F5344CB8AC3E}">
        <p14:creationId xmlns:p14="http://schemas.microsoft.com/office/powerpoint/2010/main" val="539105666"/>
      </p:ext>
    </p:extLst>
  </p:cSld>
  <p:clrMapOvr>
    <a:masterClrMapping/>
  </p:clrMapOvr>
  <p:transition spd="med">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0547" y="76200"/>
            <a:ext cx="8649478" cy="523220"/>
          </a:xfrm>
          <a:prstGeom prst="rect">
            <a:avLst/>
          </a:prstGeom>
          <a:noFill/>
        </p:spPr>
        <p:txBody>
          <a:bodyPr wrap="square" rtlCol="0">
            <a:spAutoFit/>
          </a:bodyPr>
          <a:lstStyle/>
          <a:p>
            <a:r>
              <a:rPr lang="en-US" sz="2800" b="1" dirty="0">
                <a:latin typeface="Calibri" pitchFamily="34" charset="0"/>
                <a:cs typeface="Calibri" pitchFamily="34" charset="0"/>
              </a:rPr>
              <a:t>4 SEMESTER BREAKDOWN OF THE RESEARCH TOPIC</a:t>
            </a:r>
          </a:p>
        </p:txBody>
      </p:sp>
      <p:sp>
        <p:nvSpPr>
          <p:cNvPr id="4" name="TextBox 3"/>
          <p:cNvSpPr txBox="1"/>
          <p:nvPr/>
        </p:nvSpPr>
        <p:spPr>
          <a:xfrm>
            <a:off x="419878" y="1219200"/>
            <a:ext cx="11391122" cy="3139321"/>
          </a:xfrm>
          <a:prstGeom prst="rect">
            <a:avLst/>
          </a:prstGeom>
          <a:noFill/>
        </p:spPr>
        <p:txBody>
          <a:bodyPr wrap="square" rtlCol="0">
            <a:spAutoFit/>
          </a:bodyPr>
          <a:lstStyle/>
          <a:p>
            <a:pPr algn="just"/>
            <a:r>
              <a:rPr lang="ro-RO" dirty="0">
                <a:latin typeface="Calibri" pitchFamily="34" charset="0"/>
                <a:cs typeface="Calibri" pitchFamily="34" charset="0"/>
              </a:rPr>
              <a:t>The research topic is structured on the 4 semesters as it follows</a:t>
            </a:r>
            <a:r>
              <a:rPr lang="en-US" dirty="0">
                <a:latin typeface="Calibri" pitchFamily="34" charset="0"/>
                <a:cs typeface="Calibri" pitchFamily="34" charset="0"/>
              </a:rPr>
              <a:t>:</a:t>
            </a:r>
          </a:p>
          <a:p>
            <a:pPr algn="just"/>
            <a:endParaRPr lang="en-US" dirty="0">
              <a:latin typeface="Calibri" pitchFamily="34" charset="0"/>
              <a:cs typeface="Calibri" pitchFamily="34" charset="0"/>
            </a:endParaRPr>
          </a:p>
          <a:p>
            <a:pPr marL="742950" lvl="1" indent="-285750" algn="just">
              <a:buFont typeface="Wingdings" panose="05000000000000000000" pitchFamily="2" charset="2"/>
              <a:buChar char="Ø"/>
            </a:pPr>
            <a:r>
              <a:rPr lang="en-US" dirty="0">
                <a:latin typeface="Calibri" pitchFamily="34" charset="0"/>
                <a:cs typeface="Calibri" pitchFamily="34" charset="0"/>
              </a:rPr>
              <a:t>Getting accustomed with the subject and the current development. Creating a personal solution that incorporates the best ideas out of the existing ones.</a:t>
            </a:r>
          </a:p>
          <a:p>
            <a:pPr marL="742950" lvl="1" indent="-285750" algn="just">
              <a:buFont typeface="Wingdings" panose="05000000000000000000" pitchFamily="2" charset="2"/>
              <a:buChar char="Ø"/>
            </a:pPr>
            <a:endParaRPr lang="en-US" dirty="0">
              <a:latin typeface="Calibri" pitchFamily="34" charset="0"/>
              <a:cs typeface="Calibri" pitchFamily="34" charset="0"/>
            </a:endParaRPr>
          </a:p>
          <a:p>
            <a:pPr marL="742950" lvl="1" indent="-285750" algn="just">
              <a:buFont typeface="Wingdings" panose="05000000000000000000" pitchFamily="2" charset="2"/>
              <a:buChar char="Ø"/>
            </a:pPr>
            <a:r>
              <a:rPr lang="en-US" dirty="0">
                <a:latin typeface="Calibri" pitchFamily="34" charset="0"/>
                <a:cs typeface="Calibri" pitchFamily="34" charset="0"/>
              </a:rPr>
              <a:t>Required calculations for developing the structure of the robotic system. Software and programming solutions that need to be developed and integrated.</a:t>
            </a:r>
          </a:p>
          <a:p>
            <a:pPr marL="742950" lvl="1" indent="-285750" algn="just">
              <a:buFont typeface="Wingdings" panose="05000000000000000000" pitchFamily="2" charset="2"/>
              <a:buChar char="Ø"/>
            </a:pPr>
            <a:endParaRPr lang="en-US" dirty="0">
              <a:latin typeface="Calibri" pitchFamily="34" charset="0"/>
              <a:cs typeface="Calibri" pitchFamily="34" charset="0"/>
            </a:endParaRPr>
          </a:p>
          <a:p>
            <a:pPr marL="742950" lvl="1" indent="-285750" algn="just">
              <a:buFont typeface="Wingdings" panose="05000000000000000000" pitchFamily="2" charset="2"/>
              <a:buChar char="Ø"/>
            </a:pPr>
            <a:r>
              <a:rPr lang="en-US" dirty="0">
                <a:latin typeface="Calibri" pitchFamily="34" charset="0"/>
                <a:cs typeface="Calibri" pitchFamily="34" charset="0"/>
              </a:rPr>
              <a:t>Recreation of the robot physically or in a simulated environment</a:t>
            </a:r>
          </a:p>
          <a:p>
            <a:pPr marL="742950" lvl="1" indent="-285750" algn="just">
              <a:buFont typeface="Wingdings" panose="05000000000000000000" pitchFamily="2" charset="2"/>
              <a:buChar char="Ø"/>
            </a:pPr>
            <a:endParaRPr lang="en-US" dirty="0">
              <a:latin typeface="Calibri" pitchFamily="34" charset="0"/>
              <a:cs typeface="Calibri" pitchFamily="34" charset="0"/>
            </a:endParaRPr>
          </a:p>
          <a:p>
            <a:pPr marL="742950" lvl="1" indent="-285750" algn="just">
              <a:buFont typeface="Wingdings" panose="05000000000000000000" pitchFamily="2" charset="2"/>
              <a:buChar char="Ø"/>
            </a:pPr>
            <a:r>
              <a:rPr lang="en-US" dirty="0">
                <a:latin typeface="Calibri" pitchFamily="34" charset="0"/>
                <a:cs typeface="Calibri" pitchFamily="34" charset="0"/>
              </a:rPr>
              <a:t>Revisiting previous work, adjusting, fixing errors. Bring improvements to current stage of the project</a:t>
            </a:r>
          </a:p>
        </p:txBody>
      </p:sp>
    </p:spTree>
  </p:cSld>
  <p:clrMapOvr>
    <a:masterClrMapping/>
  </p:clrMapOvr>
  <p:transition spd="med">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7467600" cy="523220"/>
          </a:xfrm>
          <a:prstGeom prst="rect">
            <a:avLst/>
          </a:prstGeom>
          <a:noFill/>
        </p:spPr>
        <p:txBody>
          <a:bodyPr wrap="square" rtlCol="0">
            <a:spAutoFit/>
          </a:bodyPr>
          <a:lstStyle/>
          <a:p>
            <a:r>
              <a:rPr lang="ro-RO" sz="2800" b="1" dirty="0">
                <a:latin typeface="Calibri" pitchFamily="34" charset="0"/>
                <a:cs typeface="Calibri" pitchFamily="34" charset="0"/>
              </a:rPr>
              <a:t>PURPOSE OF THE PROJECT THEME</a:t>
            </a:r>
            <a:endParaRPr lang="en-US" sz="2800" b="1" dirty="0">
              <a:latin typeface="Calibri" pitchFamily="34" charset="0"/>
              <a:cs typeface="Calibri" pitchFamily="34" charset="0"/>
            </a:endParaRPr>
          </a:p>
        </p:txBody>
      </p:sp>
      <p:sp>
        <p:nvSpPr>
          <p:cNvPr id="4" name="TextBox 3"/>
          <p:cNvSpPr txBox="1"/>
          <p:nvPr/>
        </p:nvSpPr>
        <p:spPr>
          <a:xfrm>
            <a:off x="533400" y="1143000"/>
            <a:ext cx="8534400" cy="400110"/>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Development and implementation of a robotization for glass façade cleaning</a:t>
            </a:r>
          </a:p>
        </p:txBody>
      </p:sp>
      <p:pic>
        <p:nvPicPr>
          <p:cNvPr id="9" name="Picture 8">
            <a:extLst>
              <a:ext uri="{FF2B5EF4-FFF2-40B4-BE49-F238E27FC236}">
                <a16:creationId xmlns:a16="http://schemas.microsoft.com/office/drawing/2014/main" id="{F9EC67BA-31EA-E59F-9060-025AD006B8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763" y="2286000"/>
            <a:ext cx="5048884" cy="3790696"/>
          </a:xfrm>
          <a:prstGeom prst="rect">
            <a:avLst/>
          </a:prstGeom>
        </p:spPr>
      </p:pic>
      <p:pic>
        <p:nvPicPr>
          <p:cNvPr id="13" name="Picture 12">
            <a:extLst>
              <a:ext uri="{FF2B5EF4-FFF2-40B4-BE49-F238E27FC236}">
                <a16:creationId xmlns:a16="http://schemas.microsoft.com/office/drawing/2014/main" id="{E919784A-F731-7762-A61D-E8C10498C6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286000"/>
            <a:ext cx="5689600" cy="3790696"/>
          </a:xfrm>
          <a:prstGeom prst="rect">
            <a:avLst/>
          </a:prstGeom>
        </p:spPr>
      </p:pic>
    </p:spTree>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8534400" cy="523220"/>
          </a:xfrm>
          <a:prstGeom prst="rect">
            <a:avLst/>
          </a:prstGeom>
          <a:noFill/>
        </p:spPr>
        <p:txBody>
          <a:bodyPr wrap="square" rtlCol="0">
            <a:spAutoFit/>
          </a:bodyPr>
          <a:lstStyle/>
          <a:p>
            <a:r>
              <a:rPr lang="en-US" sz="2800" b="1" dirty="0">
                <a:latin typeface="Calibri" pitchFamily="34" charset="0"/>
                <a:cs typeface="Calibri" pitchFamily="34" charset="0"/>
              </a:rPr>
              <a:t>PROBLEMS TO BE SOLVED IN THE CURRENT SEMESTER</a:t>
            </a:r>
          </a:p>
        </p:txBody>
      </p:sp>
      <p:sp>
        <p:nvSpPr>
          <p:cNvPr id="4" name="TextBox 3"/>
          <p:cNvSpPr txBox="1"/>
          <p:nvPr/>
        </p:nvSpPr>
        <p:spPr>
          <a:xfrm>
            <a:off x="381000" y="2729949"/>
            <a:ext cx="5105400" cy="193899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Getting accustomed with the current situation in the development phase of such robotization systems</a:t>
            </a:r>
          </a:p>
          <a:p>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Present the important solutions in developing such a system</a:t>
            </a:r>
          </a:p>
        </p:txBody>
      </p:sp>
      <p:pic>
        <p:nvPicPr>
          <p:cNvPr id="7" name="Picture 6">
            <a:extLst>
              <a:ext uri="{FF2B5EF4-FFF2-40B4-BE49-F238E27FC236}">
                <a16:creationId xmlns:a16="http://schemas.microsoft.com/office/drawing/2014/main" id="{DBA89A78-3024-1C93-89B0-159AB4832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2012674"/>
            <a:ext cx="5719133" cy="3373541"/>
          </a:xfrm>
          <a:prstGeom prst="rect">
            <a:avLst/>
          </a:prstGeom>
        </p:spPr>
      </p:pic>
    </p:spTree>
  </p:cSld>
  <p:clrMapOvr>
    <a:masterClrMapping/>
  </p:clrMapOvr>
  <p:transition spd="med">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10591800" cy="523220"/>
          </a:xfrm>
          <a:prstGeom prst="rect">
            <a:avLst/>
          </a:prstGeom>
          <a:noFill/>
        </p:spPr>
        <p:txBody>
          <a:bodyPr wrap="square" rtlCol="0">
            <a:spAutoFit/>
          </a:bodyPr>
          <a:lstStyle/>
          <a:p>
            <a:r>
              <a:rPr lang="en-US" sz="2800" b="1" dirty="0">
                <a:latin typeface="Calibri" pitchFamily="34" charset="0"/>
                <a:cs typeface="Calibri" pitchFamily="34" charset="0"/>
              </a:rPr>
              <a:t>THE STEPS FOLLOWED IN THE CURRENT SEMESTER DEVELOPMENT</a:t>
            </a:r>
          </a:p>
        </p:txBody>
      </p:sp>
      <p:sp>
        <p:nvSpPr>
          <p:cNvPr id="2" name="Rectangle 1">
            <a:extLst>
              <a:ext uri="{FF2B5EF4-FFF2-40B4-BE49-F238E27FC236}">
                <a16:creationId xmlns:a16="http://schemas.microsoft.com/office/drawing/2014/main" id="{252E3722-245C-7C65-6B6D-6B67E5202C67}"/>
              </a:ext>
            </a:extLst>
          </p:cNvPr>
          <p:cNvSpPr/>
          <p:nvPr/>
        </p:nvSpPr>
        <p:spPr>
          <a:xfrm>
            <a:off x="763558" y="1227474"/>
            <a:ext cx="1598645" cy="762000"/>
          </a:xfrm>
          <a:prstGeom prst="rect">
            <a:avLst/>
          </a:prstGeom>
          <a:ln>
            <a:solidFill>
              <a:schemeClr val="tx1"/>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Introduction to the subject</a:t>
            </a:r>
          </a:p>
        </p:txBody>
      </p:sp>
      <p:cxnSp>
        <p:nvCxnSpPr>
          <p:cNvPr id="6" name="Straight Arrow Connector 5">
            <a:extLst>
              <a:ext uri="{FF2B5EF4-FFF2-40B4-BE49-F238E27FC236}">
                <a16:creationId xmlns:a16="http://schemas.microsoft.com/office/drawing/2014/main" id="{E866EF25-EC3A-C4EA-281F-F51F03E901C7}"/>
              </a:ext>
            </a:extLst>
          </p:cNvPr>
          <p:cNvCxnSpPr>
            <a:cxnSpLocks/>
            <a:stCxn id="2" idx="2"/>
            <a:endCxn id="9" idx="0"/>
          </p:cNvCxnSpPr>
          <p:nvPr/>
        </p:nvCxnSpPr>
        <p:spPr>
          <a:xfrm flipH="1">
            <a:off x="1561324" y="1989474"/>
            <a:ext cx="1557" cy="759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0276945-C2AC-56A9-190E-3533395CF98B}"/>
              </a:ext>
            </a:extLst>
          </p:cNvPr>
          <p:cNvSpPr/>
          <p:nvPr/>
        </p:nvSpPr>
        <p:spPr>
          <a:xfrm>
            <a:off x="762001" y="2748716"/>
            <a:ext cx="1598645" cy="762000"/>
          </a:xfrm>
          <a:prstGeom prst="rect">
            <a:avLst/>
          </a:prstGeom>
          <a:solidFill>
            <a:srgbClr val="00B05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Underlining the differences between solutions</a:t>
            </a:r>
          </a:p>
        </p:txBody>
      </p:sp>
      <p:sp>
        <p:nvSpPr>
          <p:cNvPr id="19" name="Rectangle 18">
            <a:extLst>
              <a:ext uri="{FF2B5EF4-FFF2-40B4-BE49-F238E27FC236}">
                <a16:creationId xmlns:a16="http://schemas.microsoft.com/office/drawing/2014/main" id="{FB99155B-FC7C-67D8-3955-4D1E2739B427}"/>
              </a:ext>
            </a:extLst>
          </p:cNvPr>
          <p:cNvSpPr/>
          <p:nvPr/>
        </p:nvSpPr>
        <p:spPr>
          <a:xfrm>
            <a:off x="762002" y="4269958"/>
            <a:ext cx="1598644" cy="762000"/>
          </a:xfrm>
          <a:prstGeom prst="rect">
            <a:avLst/>
          </a:prstGeom>
          <a:solidFill>
            <a:srgbClr val="00B0F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Process of thought when choosing a solution</a:t>
            </a:r>
          </a:p>
        </p:txBody>
      </p:sp>
      <p:cxnSp>
        <p:nvCxnSpPr>
          <p:cNvPr id="21" name="Straight Arrow Connector 20">
            <a:extLst>
              <a:ext uri="{FF2B5EF4-FFF2-40B4-BE49-F238E27FC236}">
                <a16:creationId xmlns:a16="http://schemas.microsoft.com/office/drawing/2014/main" id="{8B3CA000-910D-C0BB-2F6E-42AA1D9EB987}"/>
              </a:ext>
            </a:extLst>
          </p:cNvPr>
          <p:cNvCxnSpPr>
            <a:cxnSpLocks/>
            <a:stCxn id="9" idx="2"/>
            <a:endCxn id="19" idx="0"/>
          </p:cNvCxnSpPr>
          <p:nvPr/>
        </p:nvCxnSpPr>
        <p:spPr>
          <a:xfrm>
            <a:off x="1561324" y="3510716"/>
            <a:ext cx="0" cy="759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BC3DCD72-D1E7-357A-C285-37B246336ABC}"/>
              </a:ext>
            </a:extLst>
          </p:cNvPr>
          <p:cNvSpPr/>
          <p:nvPr/>
        </p:nvSpPr>
        <p:spPr>
          <a:xfrm>
            <a:off x="762000" y="5791200"/>
            <a:ext cx="1598645" cy="762000"/>
          </a:xfrm>
          <a:prstGeom prst="rect">
            <a:avLst/>
          </a:prstGeom>
          <a:solidFill>
            <a:srgbClr val="7030A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Considering the current solutions</a:t>
            </a:r>
          </a:p>
        </p:txBody>
      </p:sp>
      <p:cxnSp>
        <p:nvCxnSpPr>
          <p:cNvPr id="25" name="Straight Arrow Connector 24">
            <a:extLst>
              <a:ext uri="{FF2B5EF4-FFF2-40B4-BE49-F238E27FC236}">
                <a16:creationId xmlns:a16="http://schemas.microsoft.com/office/drawing/2014/main" id="{20FA540D-B585-E346-D268-39D42E051012}"/>
              </a:ext>
            </a:extLst>
          </p:cNvPr>
          <p:cNvCxnSpPr>
            <a:cxnSpLocks/>
            <a:stCxn id="19" idx="2"/>
            <a:endCxn id="23" idx="0"/>
          </p:cNvCxnSpPr>
          <p:nvPr/>
        </p:nvCxnSpPr>
        <p:spPr>
          <a:xfrm flipH="1">
            <a:off x="1561323" y="5031958"/>
            <a:ext cx="1" cy="7592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C4C63F7-D9F0-74E2-7211-071CBBC2C7BE}"/>
              </a:ext>
            </a:extLst>
          </p:cNvPr>
          <p:cNvSpPr/>
          <p:nvPr/>
        </p:nvSpPr>
        <p:spPr>
          <a:xfrm>
            <a:off x="3429000" y="1227473"/>
            <a:ext cx="3124200" cy="761999"/>
          </a:xfrm>
          <a:prstGeom prst="rect">
            <a:avLst/>
          </a:prstGeom>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Presenting the benefits of robotized cleaning reported to manual labor</a:t>
            </a:r>
          </a:p>
        </p:txBody>
      </p:sp>
      <p:cxnSp>
        <p:nvCxnSpPr>
          <p:cNvPr id="39" name="Straight Connector 38">
            <a:extLst>
              <a:ext uri="{FF2B5EF4-FFF2-40B4-BE49-F238E27FC236}">
                <a16:creationId xmlns:a16="http://schemas.microsoft.com/office/drawing/2014/main" id="{31E4B26E-B4EE-B007-327D-9794C1B131E0}"/>
              </a:ext>
            </a:extLst>
          </p:cNvPr>
          <p:cNvCxnSpPr>
            <a:cxnSpLocks/>
            <a:stCxn id="2" idx="3"/>
            <a:endCxn id="37" idx="1"/>
          </p:cNvCxnSpPr>
          <p:nvPr/>
        </p:nvCxnSpPr>
        <p:spPr>
          <a:xfrm flipV="1">
            <a:off x="2362203" y="1608473"/>
            <a:ext cx="1066797"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8A0CFFD6-8DAD-C938-EE4C-14BB1F2FA0BD}"/>
              </a:ext>
            </a:extLst>
          </p:cNvPr>
          <p:cNvSpPr/>
          <p:nvPr/>
        </p:nvSpPr>
        <p:spPr>
          <a:xfrm>
            <a:off x="3428999" y="2748715"/>
            <a:ext cx="3119525" cy="762000"/>
          </a:xfrm>
          <a:prstGeom prst="rect">
            <a:avLst/>
          </a:prstGeom>
          <a:solidFill>
            <a:srgbClr val="00B05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Semi automated solutions VS Fully automated solutions</a:t>
            </a:r>
          </a:p>
        </p:txBody>
      </p:sp>
      <p:cxnSp>
        <p:nvCxnSpPr>
          <p:cNvPr id="45" name="Straight Connector 44">
            <a:extLst>
              <a:ext uri="{FF2B5EF4-FFF2-40B4-BE49-F238E27FC236}">
                <a16:creationId xmlns:a16="http://schemas.microsoft.com/office/drawing/2014/main" id="{69B4C38B-F698-520D-E4A2-A905D014DEED}"/>
              </a:ext>
            </a:extLst>
          </p:cNvPr>
          <p:cNvCxnSpPr>
            <a:cxnSpLocks/>
            <a:stCxn id="9" idx="3"/>
            <a:endCxn id="43" idx="1"/>
          </p:cNvCxnSpPr>
          <p:nvPr/>
        </p:nvCxnSpPr>
        <p:spPr>
          <a:xfrm flipV="1">
            <a:off x="2360646" y="3129715"/>
            <a:ext cx="1068353" cy="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AE4C008A-08E7-45E0-A678-902571FE53A5}"/>
              </a:ext>
            </a:extLst>
          </p:cNvPr>
          <p:cNvSpPr/>
          <p:nvPr/>
        </p:nvSpPr>
        <p:spPr>
          <a:xfrm>
            <a:off x="3428999" y="4269956"/>
            <a:ext cx="3119524" cy="762000"/>
          </a:xfrm>
          <a:prstGeom prst="rect">
            <a:avLst/>
          </a:prstGeom>
          <a:solidFill>
            <a:srgbClr val="00B0F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Underline the main components taken into consideration when designing a façade glass cleaning robot</a:t>
            </a:r>
          </a:p>
        </p:txBody>
      </p:sp>
      <p:sp>
        <p:nvSpPr>
          <p:cNvPr id="53" name="Rectangle 52">
            <a:extLst>
              <a:ext uri="{FF2B5EF4-FFF2-40B4-BE49-F238E27FC236}">
                <a16:creationId xmlns:a16="http://schemas.microsoft.com/office/drawing/2014/main" id="{64B12C81-1D05-9464-0EF7-3BD469FD2CD4}"/>
              </a:ext>
            </a:extLst>
          </p:cNvPr>
          <p:cNvSpPr/>
          <p:nvPr/>
        </p:nvSpPr>
        <p:spPr>
          <a:xfrm>
            <a:off x="7616878" y="4269958"/>
            <a:ext cx="3119525" cy="762000"/>
          </a:xfrm>
          <a:prstGeom prst="rect">
            <a:avLst/>
          </a:prstGeom>
          <a:solidFill>
            <a:srgbClr val="00B0F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Present the solutions that are currently developed</a:t>
            </a:r>
          </a:p>
        </p:txBody>
      </p:sp>
      <p:cxnSp>
        <p:nvCxnSpPr>
          <p:cNvPr id="55" name="Straight Connector 54">
            <a:extLst>
              <a:ext uri="{FF2B5EF4-FFF2-40B4-BE49-F238E27FC236}">
                <a16:creationId xmlns:a16="http://schemas.microsoft.com/office/drawing/2014/main" id="{F0D6359E-B6F6-9EA7-C625-06048C4DEC72}"/>
              </a:ext>
            </a:extLst>
          </p:cNvPr>
          <p:cNvCxnSpPr>
            <a:cxnSpLocks/>
            <a:stCxn id="19" idx="3"/>
            <a:endCxn id="52" idx="1"/>
          </p:cNvCxnSpPr>
          <p:nvPr/>
        </p:nvCxnSpPr>
        <p:spPr>
          <a:xfrm flipV="1">
            <a:off x="2360646" y="4650956"/>
            <a:ext cx="1068353"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98156C5-F6E4-AE73-FFE5-118251A86767}"/>
              </a:ext>
            </a:extLst>
          </p:cNvPr>
          <p:cNvCxnSpPr>
            <a:cxnSpLocks/>
            <a:stCxn id="52" idx="3"/>
            <a:endCxn id="53" idx="1"/>
          </p:cNvCxnSpPr>
          <p:nvPr/>
        </p:nvCxnSpPr>
        <p:spPr>
          <a:xfrm>
            <a:off x="6548523" y="4650956"/>
            <a:ext cx="1068355" cy="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5048DC9F-51C2-BC03-0B50-EC8AFEEBAD7F}"/>
              </a:ext>
            </a:extLst>
          </p:cNvPr>
          <p:cNvSpPr/>
          <p:nvPr/>
        </p:nvSpPr>
        <p:spPr>
          <a:xfrm>
            <a:off x="3428999" y="5791200"/>
            <a:ext cx="3119524" cy="762000"/>
          </a:xfrm>
          <a:prstGeom prst="rect">
            <a:avLst/>
          </a:prstGeom>
          <a:solidFill>
            <a:srgbClr val="7030A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Present the chosen solution for each main component </a:t>
            </a:r>
          </a:p>
        </p:txBody>
      </p:sp>
      <p:sp>
        <p:nvSpPr>
          <p:cNvPr id="70" name="Rectangle 69">
            <a:extLst>
              <a:ext uri="{FF2B5EF4-FFF2-40B4-BE49-F238E27FC236}">
                <a16:creationId xmlns:a16="http://schemas.microsoft.com/office/drawing/2014/main" id="{33BA7EE7-533B-488F-8991-09F7F50842D5}"/>
              </a:ext>
            </a:extLst>
          </p:cNvPr>
          <p:cNvSpPr/>
          <p:nvPr/>
        </p:nvSpPr>
        <p:spPr>
          <a:xfrm>
            <a:off x="7616879" y="5791200"/>
            <a:ext cx="3119524" cy="762000"/>
          </a:xfrm>
          <a:prstGeom prst="rect">
            <a:avLst/>
          </a:prstGeom>
          <a:solidFill>
            <a:srgbClr val="7030A0"/>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latin typeface="Arial" panose="020B0604020202020204" pitchFamily="34" charset="0"/>
                <a:cs typeface="Arial" panose="020B0604020202020204" pitchFamily="34" charset="0"/>
              </a:rPr>
              <a:t>Support the selection</a:t>
            </a:r>
          </a:p>
        </p:txBody>
      </p:sp>
      <p:cxnSp>
        <p:nvCxnSpPr>
          <p:cNvPr id="72" name="Straight Connector 71">
            <a:extLst>
              <a:ext uri="{FF2B5EF4-FFF2-40B4-BE49-F238E27FC236}">
                <a16:creationId xmlns:a16="http://schemas.microsoft.com/office/drawing/2014/main" id="{0A4C912D-0FAE-DE32-940F-1259D216F9FE}"/>
              </a:ext>
            </a:extLst>
          </p:cNvPr>
          <p:cNvCxnSpPr>
            <a:stCxn id="23" idx="3"/>
            <a:endCxn id="69" idx="1"/>
          </p:cNvCxnSpPr>
          <p:nvPr/>
        </p:nvCxnSpPr>
        <p:spPr>
          <a:xfrm>
            <a:off x="2360645" y="6172200"/>
            <a:ext cx="106835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233403-AEB2-F56C-9B9A-B9252B280D04}"/>
              </a:ext>
            </a:extLst>
          </p:cNvPr>
          <p:cNvCxnSpPr>
            <a:stCxn id="69" idx="3"/>
            <a:endCxn id="70" idx="1"/>
          </p:cNvCxnSpPr>
          <p:nvPr/>
        </p:nvCxnSpPr>
        <p:spPr>
          <a:xfrm>
            <a:off x="6548523" y="6172200"/>
            <a:ext cx="10683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76200"/>
            <a:ext cx="7467600" cy="523220"/>
          </a:xfrm>
          <a:prstGeom prst="rect">
            <a:avLst/>
          </a:prstGeom>
          <a:noFill/>
        </p:spPr>
        <p:txBody>
          <a:bodyPr wrap="square" rtlCol="0">
            <a:spAutoFit/>
          </a:bodyPr>
          <a:lstStyle/>
          <a:p>
            <a:r>
              <a:rPr lang="en-US" sz="2800" b="1" dirty="0">
                <a:latin typeface="Calibri" pitchFamily="34" charset="0"/>
                <a:cs typeface="Calibri" pitchFamily="34" charset="0"/>
              </a:rPr>
              <a:t>Robotized façade cleaning</a:t>
            </a:r>
          </a:p>
        </p:txBody>
      </p:sp>
      <p:sp>
        <p:nvSpPr>
          <p:cNvPr id="4" name="TextBox 3"/>
          <p:cNvSpPr txBox="1"/>
          <p:nvPr/>
        </p:nvSpPr>
        <p:spPr>
          <a:xfrm>
            <a:off x="914400" y="2438400"/>
            <a:ext cx="3581400" cy="2862322"/>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Safe, no risk of injury</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Profitable on the long run</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Precise, faster, better</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Lower maintenance cost</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Futureproof</a:t>
            </a:r>
          </a:p>
        </p:txBody>
      </p:sp>
      <p:pic>
        <p:nvPicPr>
          <p:cNvPr id="2" name="Picture 1">
            <a:extLst>
              <a:ext uri="{FF2B5EF4-FFF2-40B4-BE49-F238E27FC236}">
                <a16:creationId xmlns:a16="http://schemas.microsoft.com/office/drawing/2014/main" id="{BB47A02E-A140-435C-07FB-0BDF26D88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36715" y="1236549"/>
            <a:ext cx="3733800" cy="2725851"/>
          </a:xfrm>
          <a:prstGeom prst="rect">
            <a:avLst/>
          </a:prstGeom>
        </p:spPr>
      </p:pic>
      <p:pic>
        <p:nvPicPr>
          <p:cNvPr id="5" name="Picture 4">
            <a:extLst>
              <a:ext uri="{FF2B5EF4-FFF2-40B4-BE49-F238E27FC236}">
                <a16:creationId xmlns:a16="http://schemas.microsoft.com/office/drawing/2014/main" id="{D1C0ED95-9307-A76A-B309-64E5E852D5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833" y="4038600"/>
            <a:ext cx="4001707" cy="2667000"/>
          </a:xfrm>
          <a:prstGeom prst="rect">
            <a:avLst/>
          </a:prstGeom>
        </p:spPr>
      </p:pic>
    </p:spTree>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2D9F64-25DF-219F-4920-282270F3C74A}"/>
              </a:ext>
            </a:extLst>
          </p:cNvPr>
          <p:cNvSpPr txBox="1"/>
          <p:nvPr/>
        </p:nvSpPr>
        <p:spPr>
          <a:xfrm>
            <a:off x="457200" y="76200"/>
            <a:ext cx="9829800" cy="523220"/>
          </a:xfrm>
          <a:prstGeom prst="rect">
            <a:avLst/>
          </a:prstGeom>
          <a:noFill/>
        </p:spPr>
        <p:txBody>
          <a:bodyPr wrap="square" rtlCol="0">
            <a:spAutoFit/>
          </a:bodyPr>
          <a:lstStyle/>
          <a:p>
            <a:r>
              <a:rPr lang="en-US" sz="2800" b="1" dirty="0">
                <a:latin typeface="Calibri" pitchFamily="34" charset="0"/>
                <a:cs typeface="Calibri" pitchFamily="34" charset="0"/>
              </a:rPr>
              <a:t>Semi – automated and Fully automated robotic solutions</a:t>
            </a:r>
          </a:p>
        </p:txBody>
      </p:sp>
      <p:sp>
        <p:nvSpPr>
          <p:cNvPr id="4" name="TextBox 3">
            <a:extLst>
              <a:ext uri="{FF2B5EF4-FFF2-40B4-BE49-F238E27FC236}">
                <a16:creationId xmlns:a16="http://schemas.microsoft.com/office/drawing/2014/main" id="{61C30BB9-FA15-E253-83A9-A8A61A939C1F}"/>
              </a:ext>
            </a:extLst>
          </p:cNvPr>
          <p:cNvSpPr txBox="1"/>
          <p:nvPr/>
        </p:nvSpPr>
        <p:spPr>
          <a:xfrm>
            <a:off x="611191" y="1905000"/>
            <a:ext cx="373380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Controlled remotely</a:t>
            </a:r>
          </a:p>
          <a:p>
            <a:pPr marL="342900" indent="-342900">
              <a:buFont typeface="Wingdings" panose="05000000000000000000" pitchFamily="2" charset="2"/>
              <a:buChar char="Ø"/>
            </a:pPr>
            <a:r>
              <a:rPr lang="en-US" sz="2000" dirty="0">
                <a:latin typeface="Calibri" pitchFamily="34" charset="0"/>
                <a:cs typeface="Calibri" pitchFamily="34" charset="0"/>
              </a:rPr>
              <a:t>Guided by the operator</a:t>
            </a:r>
          </a:p>
          <a:p>
            <a:pPr marL="342900" indent="-342900">
              <a:buFont typeface="Wingdings" panose="05000000000000000000" pitchFamily="2" charset="2"/>
              <a:buChar char="Ø"/>
            </a:pPr>
            <a:r>
              <a:rPr lang="en-US" sz="2000" dirty="0">
                <a:latin typeface="Calibri" pitchFamily="34" charset="0"/>
                <a:cs typeface="Calibri" pitchFamily="34" charset="0"/>
              </a:rPr>
              <a:t>Limited communication range</a:t>
            </a:r>
          </a:p>
        </p:txBody>
      </p:sp>
      <p:pic>
        <p:nvPicPr>
          <p:cNvPr id="6" name="Picture 5">
            <a:extLst>
              <a:ext uri="{FF2B5EF4-FFF2-40B4-BE49-F238E27FC236}">
                <a16:creationId xmlns:a16="http://schemas.microsoft.com/office/drawing/2014/main" id="{FC0B1390-5021-6A4A-7E91-284541645A9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03237" y="2496312"/>
            <a:ext cx="1865376" cy="1865376"/>
          </a:xfrm>
          <a:prstGeom prst="rect">
            <a:avLst/>
          </a:prstGeom>
        </p:spPr>
      </p:pic>
      <p:sp>
        <p:nvSpPr>
          <p:cNvPr id="7" name="TextBox 6">
            <a:extLst>
              <a:ext uri="{FF2B5EF4-FFF2-40B4-BE49-F238E27FC236}">
                <a16:creationId xmlns:a16="http://schemas.microsoft.com/office/drawing/2014/main" id="{134C9CFF-1126-5BC9-8CFB-55C15B0B929B}"/>
              </a:ext>
            </a:extLst>
          </p:cNvPr>
          <p:cNvSpPr txBox="1"/>
          <p:nvPr/>
        </p:nvSpPr>
        <p:spPr>
          <a:xfrm>
            <a:off x="8030547" y="1905000"/>
            <a:ext cx="419100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No assistance required</a:t>
            </a:r>
          </a:p>
          <a:p>
            <a:pPr marL="342900" indent="-342900">
              <a:buFont typeface="Wingdings" panose="05000000000000000000" pitchFamily="2" charset="2"/>
              <a:buChar char="Ø"/>
            </a:pPr>
            <a:r>
              <a:rPr lang="en-US" sz="2000" dirty="0">
                <a:latin typeface="Calibri" pitchFamily="34" charset="0"/>
                <a:cs typeface="Calibri" pitchFamily="34" charset="0"/>
              </a:rPr>
              <a:t>Automatically collects data</a:t>
            </a:r>
          </a:p>
          <a:p>
            <a:pPr marL="342900" indent="-342900">
              <a:buFont typeface="Wingdings" panose="05000000000000000000" pitchFamily="2" charset="2"/>
              <a:buChar char="Ø"/>
            </a:pPr>
            <a:r>
              <a:rPr lang="en-US" sz="2000" dirty="0">
                <a:latin typeface="Calibri" pitchFamily="34" charset="0"/>
                <a:cs typeface="Calibri" pitchFamily="34" charset="0"/>
              </a:rPr>
              <a:t>Micro controller/pre defined path</a:t>
            </a:r>
          </a:p>
        </p:txBody>
      </p:sp>
      <p:sp>
        <p:nvSpPr>
          <p:cNvPr id="8" name="TextBox 7">
            <a:extLst>
              <a:ext uri="{FF2B5EF4-FFF2-40B4-BE49-F238E27FC236}">
                <a16:creationId xmlns:a16="http://schemas.microsoft.com/office/drawing/2014/main" id="{0F89B75D-E4C4-F298-DC85-43457B998C72}"/>
              </a:ext>
            </a:extLst>
          </p:cNvPr>
          <p:cNvSpPr txBox="1"/>
          <p:nvPr/>
        </p:nvSpPr>
        <p:spPr>
          <a:xfrm>
            <a:off x="1220755" y="1143000"/>
            <a:ext cx="2209800" cy="400110"/>
          </a:xfrm>
          <a:prstGeom prst="rect">
            <a:avLst/>
          </a:prstGeom>
          <a:noFill/>
        </p:spPr>
        <p:txBody>
          <a:bodyPr wrap="square" rtlCol="0">
            <a:spAutoFit/>
          </a:bodyPr>
          <a:lstStyle/>
          <a:p>
            <a:r>
              <a:rPr lang="en-US" sz="2000" u="sng" dirty="0">
                <a:latin typeface="Calibri" pitchFamily="34" charset="0"/>
                <a:cs typeface="Calibri" pitchFamily="34" charset="0"/>
              </a:rPr>
              <a:t>Semi – automated </a:t>
            </a:r>
          </a:p>
        </p:txBody>
      </p:sp>
      <p:sp>
        <p:nvSpPr>
          <p:cNvPr id="10" name="TextBox 9">
            <a:extLst>
              <a:ext uri="{FF2B5EF4-FFF2-40B4-BE49-F238E27FC236}">
                <a16:creationId xmlns:a16="http://schemas.microsoft.com/office/drawing/2014/main" id="{5FE5EC77-B710-2F49-D7B9-78170CC9F6A7}"/>
              </a:ext>
            </a:extLst>
          </p:cNvPr>
          <p:cNvSpPr txBox="1"/>
          <p:nvPr/>
        </p:nvSpPr>
        <p:spPr>
          <a:xfrm>
            <a:off x="9067800" y="1143000"/>
            <a:ext cx="1905000" cy="400110"/>
          </a:xfrm>
          <a:prstGeom prst="rect">
            <a:avLst/>
          </a:prstGeom>
          <a:noFill/>
        </p:spPr>
        <p:txBody>
          <a:bodyPr wrap="square" rtlCol="0">
            <a:spAutoFit/>
          </a:bodyPr>
          <a:lstStyle/>
          <a:p>
            <a:r>
              <a:rPr lang="en-US" sz="2000" u="sng" dirty="0">
                <a:latin typeface="Calibri" pitchFamily="34" charset="0"/>
                <a:cs typeface="Calibri" pitchFamily="34" charset="0"/>
              </a:rPr>
              <a:t>Fully automated </a:t>
            </a:r>
          </a:p>
        </p:txBody>
      </p:sp>
      <p:pic>
        <p:nvPicPr>
          <p:cNvPr id="11" name="Picture 10">
            <a:extLst>
              <a:ext uri="{FF2B5EF4-FFF2-40B4-BE49-F238E27FC236}">
                <a16:creationId xmlns:a16="http://schemas.microsoft.com/office/drawing/2014/main" id="{7B19177A-E7BE-7C65-2638-63F495741B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3589" y="3581400"/>
            <a:ext cx="4461661" cy="2432180"/>
          </a:xfrm>
          <a:prstGeom prst="rect">
            <a:avLst/>
          </a:prstGeom>
        </p:spPr>
      </p:pic>
      <p:pic>
        <p:nvPicPr>
          <p:cNvPr id="12" name="Picture 11">
            <a:extLst>
              <a:ext uri="{FF2B5EF4-FFF2-40B4-BE49-F238E27FC236}">
                <a16:creationId xmlns:a16="http://schemas.microsoft.com/office/drawing/2014/main" id="{A37C93D8-2D8A-471A-CB4B-C92A9118D1D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86600" y="3810000"/>
            <a:ext cx="4981811" cy="2138817"/>
          </a:xfrm>
          <a:prstGeom prst="rect">
            <a:avLst/>
          </a:prstGeom>
        </p:spPr>
      </p:pic>
    </p:spTree>
    <p:extLst>
      <p:ext uri="{BB962C8B-B14F-4D97-AF65-F5344CB8AC3E}">
        <p14:creationId xmlns:p14="http://schemas.microsoft.com/office/powerpoint/2010/main" val="89208400"/>
      </p:ext>
    </p:extLst>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D3AA7-EF97-47BA-C7DE-125154120DD9}"/>
              </a:ext>
            </a:extLst>
          </p:cNvPr>
          <p:cNvSpPr txBox="1"/>
          <p:nvPr/>
        </p:nvSpPr>
        <p:spPr>
          <a:xfrm>
            <a:off x="457200" y="76200"/>
            <a:ext cx="9829800" cy="523220"/>
          </a:xfrm>
          <a:prstGeom prst="rect">
            <a:avLst/>
          </a:prstGeom>
          <a:noFill/>
        </p:spPr>
        <p:txBody>
          <a:bodyPr wrap="square" rtlCol="0">
            <a:spAutoFit/>
          </a:bodyPr>
          <a:lstStyle/>
          <a:p>
            <a:r>
              <a:rPr lang="en-US" sz="2800" b="1" dirty="0">
                <a:latin typeface="Calibri" pitchFamily="34" charset="0"/>
                <a:cs typeface="Calibri" pitchFamily="34" charset="0"/>
              </a:rPr>
              <a:t>Robotic systems currently in development</a:t>
            </a:r>
          </a:p>
        </p:txBody>
      </p:sp>
      <p:pic>
        <p:nvPicPr>
          <p:cNvPr id="3" name="Picture 2">
            <a:extLst>
              <a:ext uri="{FF2B5EF4-FFF2-40B4-BE49-F238E27FC236}">
                <a16:creationId xmlns:a16="http://schemas.microsoft.com/office/drawing/2014/main" id="{927B3941-7C88-F2A6-0959-444BBC68B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72353"/>
            <a:ext cx="2209800" cy="2909447"/>
          </a:xfrm>
          <a:prstGeom prst="rect">
            <a:avLst/>
          </a:prstGeom>
        </p:spPr>
      </p:pic>
      <p:pic>
        <p:nvPicPr>
          <p:cNvPr id="4" name="Picture 3">
            <a:extLst>
              <a:ext uri="{FF2B5EF4-FFF2-40B4-BE49-F238E27FC236}">
                <a16:creationId xmlns:a16="http://schemas.microsoft.com/office/drawing/2014/main" id="{78AA4E8E-4A98-B54C-22CA-82D92AB4B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68215" y="4195823"/>
            <a:ext cx="3417570" cy="2262505"/>
          </a:xfrm>
          <a:prstGeom prst="rect">
            <a:avLst/>
          </a:prstGeom>
        </p:spPr>
      </p:pic>
      <p:sp>
        <p:nvSpPr>
          <p:cNvPr id="5" name="TextBox 4">
            <a:extLst>
              <a:ext uri="{FF2B5EF4-FFF2-40B4-BE49-F238E27FC236}">
                <a16:creationId xmlns:a16="http://schemas.microsoft.com/office/drawing/2014/main" id="{456D195A-3AEA-D153-3D88-915693867F11}"/>
              </a:ext>
            </a:extLst>
          </p:cNvPr>
          <p:cNvSpPr txBox="1"/>
          <p:nvPr/>
        </p:nvSpPr>
        <p:spPr>
          <a:xfrm>
            <a:off x="489857" y="1371600"/>
            <a:ext cx="5355772" cy="2246769"/>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Semi – automated glass cleaning robot</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ECO- friendly, reduced consumption of water</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Easy to control and learn</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Cleans stepper surfaces, up to 30 degrees</a:t>
            </a:r>
          </a:p>
        </p:txBody>
      </p:sp>
      <p:pic>
        <p:nvPicPr>
          <p:cNvPr id="7" name="Picture 6">
            <a:extLst>
              <a:ext uri="{FF2B5EF4-FFF2-40B4-BE49-F238E27FC236}">
                <a16:creationId xmlns:a16="http://schemas.microsoft.com/office/drawing/2014/main" id="{7BC9B063-CA3D-DE39-D88D-957A0BA367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77000" y="1295400"/>
            <a:ext cx="4812522" cy="2625012"/>
          </a:xfrm>
          <a:prstGeom prst="rect">
            <a:avLst/>
          </a:prstGeom>
        </p:spPr>
      </p:pic>
    </p:spTree>
    <p:extLst>
      <p:ext uri="{BB962C8B-B14F-4D97-AF65-F5344CB8AC3E}">
        <p14:creationId xmlns:p14="http://schemas.microsoft.com/office/powerpoint/2010/main" val="2003562216"/>
      </p:ext>
    </p:extLst>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3460EF-19FE-505D-1F8D-0C5E693D3FE3}"/>
              </a:ext>
            </a:extLst>
          </p:cNvPr>
          <p:cNvSpPr txBox="1"/>
          <p:nvPr/>
        </p:nvSpPr>
        <p:spPr>
          <a:xfrm>
            <a:off x="457200" y="76200"/>
            <a:ext cx="9829800" cy="523220"/>
          </a:xfrm>
          <a:prstGeom prst="rect">
            <a:avLst/>
          </a:prstGeom>
          <a:noFill/>
        </p:spPr>
        <p:txBody>
          <a:bodyPr wrap="square" rtlCol="0">
            <a:spAutoFit/>
          </a:bodyPr>
          <a:lstStyle/>
          <a:p>
            <a:r>
              <a:rPr lang="en-US" sz="2800" b="1" dirty="0">
                <a:latin typeface="Calibri" pitchFamily="34" charset="0"/>
                <a:cs typeface="Calibri" pitchFamily="34" charset="0"/>
              </a:rPr>
              <a:t>Robotic systems currently in development</a:t>
            </a:r>
          </a:p>
        </p:txBody>
      </p:sp>
      <p:sp>
        <p:nvSpPr>
          <p:cNvPr id="3" name="TextBox 2">
            <a:extLst>
              <a:ext uri="{FF2B5EF4-FFF2-40B4-BE49-F238E27FC236}">
                <a16:creationId xmlns:a16="http://schemas.microsoft.com/office/drawing/2014/main" id="{4B11586D-6FB8-E3CC-BB38-97F4E313C1B3}"/>
              </a:ext>
            </a:extLst>
          </p:cNvPr>
          <p:cNvSpPr txBox="1"/>
          <p:nvPr/>
        </p:nvSpPr>
        <p:spPr>
          <a:xfrm>
            <a:off x="489857" y="1371600"/>
            <a:ext cx="5355772"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itchFamily="34" charset="0"/>
                <a:cs typeface="Calibri" pitchFamily="34" charset="0"/>
              </a:rPr>
              <a:t>Fully automated façade glass cleaning robot</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Robotic arm robot KR </a:t>
            </a:r>
            <a:r>
              <a:rPr lang="en-US" sz="2000" dirty="0" err="1">
                <a:latin typeface="Calibri" pitchFamily="34" charset="0"/>
                <a:cs typeface="Calibri" pitchFamily="34" charset="0"/>
              </a:rPr>
              <a:t>Agilus</a:t>
            </a:r>
            <a:endParaRPr lang="en-US" sz="2000" dirty="0">
              <a:latin typeface="Calibri" pitchFamily="34" charset="0"/>
              <a:cs typeface="Calibri" pitchFamily="34" charset="0"/>
            </a:endParaRP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Replicates hand movements</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Pressure force sensors</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Lidar camera for collecting data</a:t>
            </a:r>
          </a:p>
          <a:p>
            <a:pPr marL="342900" indent="-342900">
              <a:buFont typeface="Wingdings" panose="05000000000000000000" pitchFamily="2" charset="2"/>
              <a:buChar char="Ø"/>
            </a:pPr>
            <a:endParaRPr lang="en-US" sz="2000" dirty="0">
              <a:latin typeface="Calibri" pitchFamily="34" charset="0"/>
              <a:cs typeface="Calibri" pitchFamily="34" charset="0"/>
            </a:endParaRPr>
          </a:p>
          <a:p>
            <a:pPr marL="342900" indent="-342900">
              <a:buFont typeface="Wingdings" panose="05000000000000000000" pitchFamily="2" charset="2"/>
              <a:buChar char="Ø"/>
            </a:pPr>
            <a:r>
              <a:rPr lang="en-US" sz="2000" dirty="0">
                <a:latin typeface="Calibri" pitchFamily="34" charset="0"/>
                <a:cs typeface="Calibri" pitchFamily="34" charset="0"/>
              </a:rPr>
              <a:t>Real-time path recalculation</a:t>
            </a:r>
          </a:p>
        </p:txBody>
      </p:sp>
      <p:pic>
        <p:nvPicPr>
          <p:cNvPr id="4" name="Picture 3">
            <a:extLst>
              <a:ext uri="{FF2B5EF4-FFF2-40B4-BE49-F238E27FC236}">
                <a16:creationId xmlns:a16="http://schemas.microsoft.com/office/drawing/2014/main" id="{A7F7D5EE-CD35-E2E8-EB2B-F95E6BD0CA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99080" y="4610558"/>
            <a:ext cx="3593839" cy="2022194"/>
          </a:xfrm>
          <a:prstGeom prst="rect">
            <a:avLst/>
          </a:prstGeom>
        </p:spPr>
      </p:pic>
      <p:pic>
        <p:nvPicPr>
          <p:cNvPr id="6" name="Online Media 5" title="Shana Tova 2019: Skyline Robotics - EY Midtown Building">
            <a:hlinkClick r:id="" action="ppaction://media"/>
            <a:extLst>
              <a:ext uri="{FF2B5EF4-FFF2-40B4-BE49-F238E27FC236}">
                <a16:creationId xmlns:a16="http://schemas.microsoft.com/office/drawing/2014/main" id="{C773E090-7B1A-9EE6-C928-E48964F8F9B8}"/>
              </a:ext>
            </a:extLst>
          </p:cNvPr>
          <p:cNvPicPr>
            <a:picLocks noRot="1" noChangeAspect="1"/>
          </p:cNvPicPr>
          <p:nvPr>
            <a:videoFile r:link="rId1"/>
          </p:nvPr>
        </p:nvPicPr>
        <p:blipFill>
          <a:blip r:embed="rId5"/>
          <a:stretch>
            <a:fillRect/>
          </a:stretch>
        </p:blipFill>
        <p:spPr>
          <a:xfrm>
            <a:off x="6150428" y="1371600"/>
            <a:ext cx="5431972" cy="3069071"/>
          </a:xfrm>
          <a:prstGeom prst="rect">
            <a:avLst/>
          </a:prstGeom>
        </p:spPr>
      </p:pic>
    </p:spTree>
    <p:extLst>
      <p:ext uri="{BB962C8B-B14F-4D97-AF65-F5344CB8AC3E}">
        <p14:creationId xmlns:p14="http://schemas.microsoft.com/office/powerpoint/2010/main" val="2690287613"/>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04CBA58F977BC45A4DF28A35DFA6EB2" ma:contentTypeVersion="3" ma:contentTypeDescription="Create a new document." ma:contentTypeScope="" ma:versionID="a1178934a6cc7f71a3e16fab36af99da">
  <xsd:schema xmlns:xsd="http://www.w3.org/2001/XMLSchema" xmlns:xs="http://www.w3.org/2001/XMLSchema" xmlns:p="http://schemas.microsoft.com/office/2006/metadata/properties" xmlns:ns2="93133a75-8689-4944-b0a5-827fafe18085" targetNamespace="http://schemas.microsoft.com/office/2006/metadata/properties" ma:root="true" ma:fieldsID="9c8203e918938e2330a3e513cf8743a5" ns2:_="">
    <xsd:import namespace="93133a75-8689-4944-b0a5-827fafe18085"/>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133a75-8689-4944-b0a5-827fafe180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EF54D8-0FEE-4517-BDD7-7AD779547F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133a75-8689-4944-b0a5-827fafe180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EC98FA-9F78-4C17-854B-550ACA98B1CC}">
  <ds:schemaRefs>
    <ds:schemaRef ds:uri="http://schemas.microsoft.com/sharepoint/v3/contenttype/forms"/>
  </ds:schemaRefs>
</ds:datastoreItem>
</file>

<file path=customXml/itemProps3.xml><?xml version="1.0" encoding="utf-8"?>
<ds:datastoreItem xmlns:ds="http://schemas.openxmlformats.org/officeDocument/2006/customXml" ds:itemID="{4EFAB4A1-0BC1-4E86-8DDF-5F04827EAF4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Civic</Template>
  <TotalTime>496</TotalTime>
  <Words>1322</Words>
  <Application>Microsoft Office PowerPoint</Application>
  <PresentationFormat>Widescreen</PresentationFormat>
  <Paragraphs>131</Paragraphs>
  <Slides>14</Slides>
  <Notes>7</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Georgia</vt:lpstr>
      <vt:lpstr>Times New Roman</vt:lpstr>
      <vt:lpstr>Wingdings</vt:lpstr>
      <vt:lpstr>Wingdings 2</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Stelian Brad</dc:creator>
  <cp:lastModifiedBy>Alexandru Stefan Calian</cp:lastModifiedBy>
  <cp:revision>84</cp:revision>
  <dcterms:created xsi:type="dcterms:W3CDTF">2011-01-28T15:26:18Z</dcterms:created>
  <dcterms:modified xsi:type="dcterms:W3CDTF">2024-04-02T15:23:07Z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0x010100504CBA58F977BC45A4DF28A35DFA6EB2</vt:lpwstr>
  </property>
</Properties>
</file>