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57" r:id="rId5"/>
    <p:sldId id="258" r:id="rId6"/>
    <p:sldId id="259" r:id="rId7"/>
    <p:sldId id="260" r:id="rId8"/>
    <p:sldId id="261" r:id="rId9"/>
    <p:sldId id="2457" r:id="rId10"/>
    <p:sldId id="262" r:id="rId11"/>
    <p:sldId id="263" r:id="rId12"/>
    <p:sldId id="2469" r:id="rId13"/>
    <p:sldId id="264" r:id="rId14"/>
    <p:sldId id="265" r:id="rId15"/>
    <p:sldId id="2478" r:id="rId16"/>
    <p:sldId id="266" r:id="rId17"/>
    <p:sldId id="2455" r:id="rId18"/>
    <p:sldId id="2458" r:id="rId19"/>
    <p:sldId id="267" r:id="rId20"/>
    <p:sldId id="2475" r:id="rId21"/>
    <p:sldId id="2459" r:id="rId22"/>
    <p:sldId id="268" r:id="rId23"/>
    <p:sldId id="2442" r:id="rId24"/>
    <p:sldId id="2443" r:id="rId25"/>
    <p:sldId id="2450" r:id="rId26"/>
    <p:sldId id="2451" r:id="rId27"/>
    <p:sldId id="2452" r:id="rId28"/>
    <p:sldId id="269" r:id="rId29"/>
    <p:sldId id="2462" r:id="rId30"/>
    <p:sldId id="2453" r:id="rId31"/>
    <p:sldId id="2463" r:id="rId32"/>
    <p:sldId id="2464" r:id="rId33"/>
    <p:sldId id="2454" r:id="rId34"/>
    <p:sldId id="2470" r:id="rId35"/>
    <p:sldId id="2466" r:id="rId36"/>
    <p:sldId id="2476" r:id="rId37"/>
    <p:sldId id="2477" r:id="rId38"/>
    <p:sldId id="2471" r:id="rId39"/>
    <p:sldId id="2479" r:id="rId40"/>
    <p:sldId id="2460" r:id="rId41"/>
    <p:sldId id="247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1C5C5C-2E16-4505-9299-52133A2D3BEE}">
          <p14:sldIdLst>
            <p14:sldId id="257"/>
            <p14:sldId id="258"/>
            <p14:sldId id="259"/>
          </p14:sldIdLst>
        </p14:section>
        <p14:section name="PowerShell Overview" id="{BBF101CC-837C-47EF-977C-C635C1919C3F}">
          <p14:sldIdLst>
            <p14:sldId id="260"/>
            <p14:sldId id="261"/>
            <p14:sldId id="2457"/>
          </p14:sldIdLst>
        </p14:section>
        <p14:section name="Offense" id="{8BAB7AB3-F84C-496F-BA7C-6610D64E7A96}">
          <p14:sldIdLst>
            <p14:sldId id="262"/>
            <p14:sldId id="263"/>
            <p14:sldId id="2469"/>
            <p14:sldId id="264"/>
            <p14:sldId id="265"/>
            <p14:sldId id="2478"/>
            <p14:sldId id="266"/>
            <p14:sldId id="2455"/>
            <p14:sldId id="2458"/>
          </p14:sldIdLst>
        </p14:section>
        <p14:section name="Defense" id="{6BD88D6B-4CA0-4466-A0E9-B11246B48FBB}">
          <p14:sldIdLst>
            <p14:sldId id="267"/>
            <p14:sldId id="2475"/>
            <p14:sldId id="2459"/>
            <p14:sldId id="268"/>
            <p14:sldId id="2442"/>
            <p14:sldId id="2443"/>
            <p14:sldId id="2450"/>
            <p14:sldId id="2451"/>
            <p14:sldId id="2452"/>
            <p14:sldId id="269"/>
            <p14:sldId id="2462"/>
            <p14:sldId id="2453"/>
            <p14:sldId id="2463"/>
            <p14:sldId id="2464"/>
            <p14:sldId id="2454"/>
            <p14:sldId id="2470"/>
            <p14:sldId id="2466"/>
            <p14:sldId id="2476"/>
            <p14:sldId id="2477"/>
            <p14:sldId id="2471"/>
            <p14:sldId id="2479"/>
            <p14:sldId id="2460"/>
            <p14:sldId id="2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76049" autoAdjust="0"/>
  </p:normalViewPr>
  <p:slideViewPr>
    <p:cSldViewPr>
      <p:cViewPr varScale="1">
        <p:scale>
          <a:sx n="123" d="100"/>
          <a:sy n="123" d="100"/>
        </p:scale>
        <p:origin x="387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7A4BE-ED45-457F-A0C3-1C6F2A117E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59CB3-92C8-4B6E-8EB8-51F7918E4F29}">
      <dgm:prSet phldrT="[Text]"/>
      <dgm:spPr/>
      <dgm:t>
        <a:bodyPr/>
        <a:lstStyle/>
        <a:p>
          <a:r>
            <a:rPr lang="en-US" dirty="0"/>
            <a:t>Now</a:t>
          </a:r>
        </a:p>
      </dgm:t>
    </dgm:pt>
    <dgm:pt modelId="{E2920AC3-2301-4567-8A49-131F0C8E806F}" type="parTrans" cxnId="{FD34C57A-9348-430A-90DA-086C22DA7861}">
      <dgm:prSet/>
      <dgm:spPr/>
      <dgm:t>
        <a:bodyPr/>
        <a:lstStyle/>
        <a:p>
          <a:endParaRPr lang="en-US"/>
        </a:p>
      </dgm:t>
    </dgm:pt>
    <dgm:pt modelId="{7B139979-CE63-4473-B5C2-2F3306B0A07D}" type="sibTrans" cxnId="{FD34C57A-9348-430A-90DA-086C22DA7861}">
      <dgm:prSet/>
      <dgm:spPr/>
      <dgm:t>
        <a:bodyPr/>
        <a:lstStyle/>
        <a:p>
          <a:endParaRPr lang="en-US"/>
        </a:p>
      </dgm:t>
    </dgm:pt>
    <dgm:pt modelId="{30B47067-B93D-4D30-B7CA-02BD10C985C1}">
      <dgm:prSet phldrT="[Text]"/>
      <dgm:spPr/>
      <dgm:t>
        <a:bodyPr/>
        <a:lstStyle/>
        <a:p>
          <a:r>
            <a:rPr lang="en-US" dirty="0"/>
            <a:t>Disable PowerShell v2</a:t>
          </a:r>
        </a:p>
      </dgm:t>
    </dgm:pt>
    <dgm:pt modelId="{6366C52F-53C7-4CB6-83FF-A05EC4422457}" type="parTrans" cxnId="{43B24ADA-4C25-40D9-8CFF-198FF7E3255E}">
      <dgm:prSet/>
      <dgm:spPr/>
      <dgm:t>
        <a:bodyPr/>
        <a:lstStyle/>
        <a:p>
          <a:endParaRPr lang="en-US"/>
        </a:p>
      </dgm:t>
    </dgm:pt>
    <dgm:pt modelId="{7FD6CD25-CE73-4772-A46B-8EB2D7117720}" type="sibTrans" cxnId="{43B24ADA-4C25-40D9-8CFF-198FF7E3255E}">
      <dgm:prSet/>
      <dgm:spPr/>
      <dgm:t>
        <a:bodyPr/>
        <a:lstStyle/>
        <a:p>
          <a:endParaRPr lang="en-US"/>
        </a:p>
      </dgm:t>
    </dgm:pt>
    <dgm:pt modelId="{F2898760-673B-48AA-9C33-7D48B6113EFB}">
      <dgm:prSet phldrT="[Text]"/>
      <dgm:spPr/>
      <dgm:t>
        <a:bodyPr/>
        <a:lstStyle/>
        <a:p>
          <a:r>
            <a:rPr lang="en-US" dirty="0"/>
            <a:t>Next</a:t>
          </a:r>
        </a:p>
      </dgm:t>
    </dgm:pt>
    <dgm:pt modelId="{C514A41D-9D31-4BDF-856D-273EA21561F0}" type="parTrans" cxnId="{8A2E19B5-0EE9-4867-8BDB-23744942F7F2}">
      <dgm:prSet/>
      <dgm:spPr/>
      <dgm:t>
        <a:bodyPr/>
        <a:lstStyle/>
        <a:p>
          <a:endParaRPr lang="en-US"/>
        </a:p>
      </dgm:t>
    </dgm:pt>
    <dgm:pt modelId="{543C301B-E015-4A69-BBB1-64D8D7635AE5}" type="sibTrans" cxnId="{8A2E19B5-0EE9-4867-8BDB-23744942F7F2}">
      <dgm:prSet/>
      <dgm:spPr/>
      <dgm:t>
        <a:bodyPr/>
        <a:lstStyle/>
        <a:p>
          <a:endParaRPr lang="en-US"/>
        </a:p>
      </dgm:t>
    </dgm:pt>
    <dgm:pt modelId="{F9B9CDE6-E5F5-4AA6-A210-90CFE5E3BB48}">
      <dgm:prSet phldrT="[Text]"/>
      <dgm:spPr/>
      <dgm:t>
        <a:bodyPr/>
        <a:lstStyle/>
        <a:p>
          <a:r>
            <a:rPr lang="en-US" dirty="0"/>
            <a:t>Script Block Logging</a:t>
          </a:r>
        </a:p>
      </dgm:t>
    </dgm:pt>
    <dgm:pt modelId="{C1D50DAC-18C9-4297-A3C4-76AA6A1570F9}" type="parTrans" cxnId="{074A4881-7F13-4008-921A-AF6049BCAAAA}">
      <dgm:prSet/>
      <dgm:spPr/>
      <dgm:t>
        <a:bodyPr/>
        <a:lstStyle/>
        <a:p>
          <a:endParaRPr lang="en-US"/>
        </a:p>
      </dgm:t>
    </dgm:pt>
    <dgm:pt modelId="{26772277-6B93-4680-88C7-57E919E44AA7}" type="sibTrans" cxnId="{074A4881-7F13-4008-921A-AF6049BCAAAA}">
      <dgm:prSet/>
      <dgm:spPr/>
      <dgm:t>
        <a:bodyPr/>
        <a:lstStyle/>
        <a:p>
          <a:endParaRPr lang="en-US"/>
        </a:p>
      </dgm:t>
    </dgm:pt>
    <dgm:pt modelId="{5F9404C0-864A-425A-BA8A-46B0B4B01C8A}">
      <dgm:prSet phldrT="[Text]"/>
      <dgm:spPr/>
      <dgm:t>
        <a:bodyPr/>
        <a:lstStyle/>
        <a:p>
          <a:r>
            <a:rPr lang="en-US" dirty="0"/>
            <a:t>Just Enough Administration (JEA)</a:t>
          </a:r>
        </a:p>
      </dgm:t>
    </dgm:pt>
    <dgm:pt modelId="{B546C1CF-6D77-4F47-AE44-F1645E14BB40}" type="parTrans" cxnId="{66630477-B8A1-43E8-BAB4-80730A17485B}">
      <dgm:prSet/>
      <dgm:spPr/>
      <dgm:t>
        <a:bodyPr/>
        <a:lstStyle/>
        <a:p>
          <a:endParaRPr lang="en-US"/>
        </a:p>
      </dgm:t>
    </dgm:pt>
    <dgm:pt modelId="{412DC094-5F9B-48CC-8674-A7C388B1D899}" type="sibTrans" cxnId="{66630477-B8A1-43E8-BAB4-80730A17485B}">
      <dgm:prSet/>
      <dgm:spPr/>
      <dgm:t>
        <a:bodyPr/>
        <a:lstStyle/>
        <a:p>
          <a:endParaRPr lang="en-US"/>
        </a:p>
      </dgm:t>
    </dgm:pt>
    <dgm:pt modelId="{CB33DDBB-F747-4BA2-BC13-43543F2125BC}">
      <dgm:prSet phldrT="[Text]"/>
      <dgm:spPr/>
      <dgm:t>
        <a:bodyPr/>
        <a:lstStyle/>
        <a:p>
          <a:r>
            <a:rPr lang="en-US" dirty="0"/>
            <a:t>Later</a:t>
          </a:r>
        </a:p>
      </dgm:t>
    </dgm:pt>
    <dgm:pt modelId="{75384842-E117-4465-A6D7-A0EF0A6F0B54}" type="parTrans" cxnId="{D92799F3-A6D8-456D-B438-CCB349AA4FB1}">
      <dgm:prSet/>
      <dgm:spPr/>
      <dgm:t>
        <a:bodyPr/>
        <a:lstStyle/>
        <a:p>
          <a:endParaRPr lang="en-US"/>
        </a:p>
      </dgm:t>
    </dgm:pt>
    <dgm:pt modelId="{EDDB499A-46E2-4B06-9011-A8FCD8DF6EF9}" type="sibTrans" cxnId="{D92799F3-A6D8-456D-B438-CCB349AA4FB1}">
      <dgm:prSet/>
      <dgm:spPr/>
      <dgm:t>
        <a:bodyPr/>
        <a:lstStyle/>
        <a:p>
          <a:endParaRPr lang="en-US"/>
        </a:p>
      </dgm:t>
    </dgm:pt>
    <dgm:pt modelId="{BFC9D1B1-86E4-4C28-8540-1CF698D55CFE}">
      <dgm:prSet phldrT="[Text]"/>
      <dgm:spPr/>
      <dgm:t>
        <a:bodyPr/>
        <a:lstStyle/>
        <a:p>
          <a:r>
            <a:rPr lang="en-US" dirty="0"/>
            <a:t>System Wide Transcripts</a:t>
          </a:r>
        </a:p>
      </dgm:t>
    </dgm:pt>
    <dgm:pt modelId="{17E406FA-22D5-45CD-9E59-D2A99D35B60E}" type="parTrans" cxnId="{E1FE907F-4B58-4634-9B11-638EE27E85E0}">
      <dgm:prSet/>
      <dgm:spPr/>
      <dgm:t>
        <a:bodyPr/>
        <a:lstStyle/>
        <a:p>
          <a:endParaRPr lang="en-US"/>
        </a:p>
      </dgm:t>
    </dgm:pt>
    <dgm:pt modelId="{B47D34CA-97FA-456E-BAFB-2A4BAFFD97D3}" type="sibTrans" cxnId="{E1FE907F-4B58-4634-9B11-638EE27E85E0}">
      <dgm:prSet/>
      <dgm:spPr/>
      <dgm:t>
        <a:bodyPr/>
        <a:lstStyle/>
        <a:p>
          <a:endParaRPr lang="en-US"/>
        </a:p>
      </dgm:t>
    </dgm:pt>
    <dgm:pt modelId="{3F5D4434-5422-4FC8-9B8F-352DA836A80F}">
      <dgm:prSet phldrT="[Text]"/>
      <dgm:spPr/>
      <dgm:t>
        <a:bodyPr/>
        <a:lstStyle/>
        <a:p>
          <a:r>
            <a:rPr lang="en-US" dirty="0"/>
            <a:t>Module Logging</a:t>
          </a:r>
        </a:p>
      </dgm:t>
    </dgm:pt>
    <dgm:pt modelId="{36053225-0599-49AC-8D15-DA61DB1A4460}" type="parTrans" cxnId="{8424E818-0421-46C6-93EC-3D458E506AF5}">
      <dgm:prSet/>
      <dgm:spPr/>
      <dgm:t>
        <a:bodyPr/>
        <a:lstStyle/>
        <a:p>
          <a:endParaRPr lang="en-US"/>
        </a:p>
      </dgm:t>
    </dgm:pt>
    <dgm:pt modelId="{E9F5C567-8604-482D-A32A-2161B87D6256}" type="sibTrans" cxnId="{8424E818-0421-46C6-93EC-3D458E506AF5}">
      <dgm:prSet/>
      <dgm:spPr/>
      <dgm:t>
        <a:bodyPr/>
        <a:lstStyle/>
        <a:p>
          <a:endParaRPr lang="en-US"/>
        </a:p>
      </dgm:t>
    </dgm:pt>
    <dgm:pt modelId="{5B905908-4505-4029-9393-793C6575DC95}">
      <dgm:prSet phldrT="[Text]"/>
      <dgm:spPr/>
      <dgm:t>
        <a:bodyPr/>
        <a:lstStyle/>
        <a:p>
          <a:r>
            <a:rPr lang="en-US" dirty="0"/>
            <a:t>Constrained Language Mode</a:t>
          </a:r>
        </a:p>
      </dgm:t>
    </dgm:pt>
    <dgm:pt modelId="{F87C5D0D-ED63-447F-AF18-B7C0D6851B2C}" type="parTrans" cxnId="{130E7CE5-D9FD-4F4C-99C3-E3A8FC43BEB7}">
      <dgm:prSet/>
      <dgm:spPr/>
    </dgm:pt>
    <dgm:pt modelId="{3ECF6B12-95C9-4962-8762-FEFB79265732}" type="sibTrans" cxnId="{130E7CE5-D9FD-4F4C-99C3-E3A8FC43BEB7}">
      <dgm:prSet/>
      <dgm:spPr/>
    </dgm:pt>
    <dgm:pt modelId="{9B97CEEC-2689-4F61-A469-27B58423F757}">
      <dgm:prSet phldrT="[Text]"/>
      <dgm:spPr/>
      <dgm:t>
        <a:bodyPr/>
        <a:lstStyle/>
        <a:p>
          <a:r>
            <a:rPr lang="en-US" dirty="0"/>
            <a:t>Disable/Restrict </a:t>
          </a:r>
          <a:r>
            <a:rPr lang="en-US" dirty="0" err="1"/>
            <a:t>WinRM</a:t>
          </a:r>
          <a:endParaRPr lang="en-US" dirty="0"/>
        </a:p>
      </dgm:t>
    </dgm:pt>
    <dgm:pt modelId="{38CE8D2E-70AA-463F-A015-E010D4DBCF22}" type="parTrans" cxnId="{704DC9FE-F903-48D2-B242-325048DB8562}">
      <dgm:prSet/>
      <dgm:spPr/>
    </dgm:pt>
    <dgm:pt modelId="{5F73F80A-C22D-4541-9414-B21C99C3C09D}" type="sibTrans" cxnId="{704DC9FE-F903-48D2-B242-325048DB8562}">
      <dgm:prSet/>
      <dgm:spPr/>
    </dgm:pt>
    <dgm:pt modelId="{03D13538-4F8B-4642-88C2-4005CD6F211D}" type="pres">
      <dgm:prSet presAssocID="{E417A4BE-ED45-457F-A0C3-1C6F2A117E4B}" presName="linearFlow" presStyleCnt="0">
        <dgm:presLayoutVars>
          <dgm:dir/>
          <dgm:animLvl val="lvl"/>
          <dgm:resizeHandles val="exact"/>
        </dgm:presLayoutVars>
      </dgm:prSet>
      <dgm:spPr/>
    </dgm:pt>
    <dgm:pt modelId="{58CB2340-1FAB-4E45-9501-BBCFED459116}" type="pres">
      <dgm:prSet presAssocID="{8EA59CB3-92C8-4B6E-8EB8-51F7918E4F29}" presName="composite" presStyleCnt="0"/>
      <dgm:spPr/>
    </dgm:pt>
    <dgm:pt modelId="{3CBEC912-1D78-454E-88CF-E87BFA7A035D}" type="pres">
      <dgm:prSet presAssocID="{8EA59CB3-92C8-4B6E-8EB8-51F7918E4F2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C66FDB8-0798-4FE0-986A-0A31551C62D9}" type="pres">
      <dgm:prSet presAssocID="{8EA59CB3-92C8-4B6E-8EB8-51F7918E4F29}" presName="descendantText" presStyleLbl="alignAcc1" presStyleIdx="0" presStyleCnt="3">
        <dgm:presLayoutVars>
          <dgm:bulletEnabled val="1"/>
        </dgm:presLayoutVars>
      </dgm:prSet>
      <dgm:spPr/>
    </dgm:pt>
    <dgm:pt modelId="{C053D7FF-C68C-42A6-A9B6-0B98588A0E6E}" type="pres">
      <dgm:prSet presAssocID="{7B139979-CE63-4473-B5C2-2F3306B0A07D}" presName="sp" presStyleCnt="0"/>
      <dgm:spPr/>
    </dgm:pt>
    <dgm:pt modelId="{3F2B4A77-2670-4545-8F2B-0BEF5963FD5F}" type="pres">
      <dgm:prSet presAssocID="{F2898760-673B-48AA-9C33-7D48B6113EFB}" presName="composite" presStyleCnt="0"/>
      <dgm:spPr/>
    </dgm:pt>
    <dgm:pt modelId="{FC4EA220-15C7-4C0D-BF30-7EE9551041CD}" type="pres">
      <dgm:prSet presAssocID="{F2898760-673B-48AA-9C33-7D48B6113EF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E3FD6C-A4A7-4ACB-AC24-0D595B27C4E7}" type="pres">
      <dgm:prSet presAssocID="{F2898760-673B-48AA-9C33-7D48B6113EFB}" presName="descendantText" presStyleLbl="alignAcc1" presStyleIdx="1" presStyleCnt="3">
        <dgm:presLayoutVars>
          <dgm:bulletEnabled val="1"/>
        </dgm:presLayoutVars>
      </dgm:prSet>
      <dgm:spPr/>
    </dgm:pt>
    <dgm:pt modelId="{C541DC7B-4D3F-49B0-A165-C4CDE04CD8A9}" type="pres">
      <dgm:prSet presAssocID="{543C301B-E015-4A69-BBB1-64D8D7635AE5}" presName="sp" presStyleCnt="0"/>
      <dgm:spPr/>
    </dgm:pt>
    <dgm:pt modelId="{8E6475DD-D804-4B38-AFAB-00245008B569}" type="pres">
      <dgm:prSet presAssocID="{CB33DDBB-F747-4BA2-BC13-43543F2125BC}" presName="composite" presStyleCnt="0"/>
      <dgm:spPr/>
    </dgm:pt>
    <dgm:pt modelId="{A1B3A0B0-4484-4D0B-ABF0-D716A1AB282E}" type="pres">
      <dgm:prSet presAssocID="{CB33DDBB-F747-4BA2-BC13-43543F2125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5646C1-598B-4D0A-AECC-2A80E71D50A9}" type="pres">
      <dgm:prSet presAssocID="{CB33DDBB-F747-4BA2-BC13-43543F2125B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5F7A001-2B74-445B-AF86-64ABEE519AA2}" type="presOf" srcId="{8EA59CB3-92C8-4B6E-8EB8-51F7918E4F29}" destId="{3CBEC912-1D78-454E-88CF-E87BFA7A035D}" srcOrd="0" destOrd="0" presId="urn:microsoft.com/office/officeart/2005/8/layout/chevron2"/>
    <dgm:cxn modelId="{CBB00508-553F-4673-91C3-C083C67C6354}" type="presOf" srcId="{9B97CEEC-2689-4F61-A469-27B58423F757}" destId="{085646C1-598B-4D0A-AECC-2A80E71D50A9}" srcOrd="0" destOrd="3" presId="urn:microsoft.com/office/officeart/2005/8/layout/chevron2"/>
    <dgm:cxn modelId="{B3F87E14-E654-417B-9680-37018DA8CDEF}" type="presOf" srcId="{F2898760-673B-48AA-9C33-7D48B6113EFB}" destId="{FC4EA220-15C7-4C0D-BF30-7EE9551041CD}" srcOrd="0" destOrd="0" presId="urn:microsoft.com/office/officeart/2005/8/layout/chevron2"/>
    <dgm:cxn modelId="{96B58618-9DA5-487D-BBAD-1050288B94C2}" type="presOf" srcId="{5F9404C0-864A-425A-BA8A-46B0B4B01C8A}" destId="{BAE3FD6C-A4A7-4ACB-AC24-0D595B27C4E7}" srcOrd="0" destOrd="1" presId="urn:microsoft.com/office/officeart/2005/8/layout/chevron2"/>
    <dgm:cxn modelId="{8424E818-0421-46C6-93EC-3D458E506AF5}" srcId="{CB33DDBB-F747-4BA2-BC13-43543F2125BC}" destId="{3F5D4434-5422-4FC8-9B8F-352DA836A80F}" srcOrd="1" destOrd="0" parTransId="{36053225-0599-49AC-8D15-DA61DB1A4460}" sibTransId="{E9F5C567-8604-482D-A32A-2161B87D6256}"/>
    <dgm:cxn modelId="{8B72333D-CCEA-44A1-B3A8-21429785C3EF}" type="presOf" srcId="{E417A4BE-ED45-457F-A0C3-1C6F2A117E4B}" destId="{03D13538-4F8B-4642-88C2-4005CD6F211D}" srcOrd="0" destOrd="0" presId="urn:microsoft.com/office/officeart/2005/8/layout/chevron2"/>
    <dgm:cxn modelId="{25419465-9831-44C0-9ADF-F45D0D8239F9}" type="presOf" srcId="{BFC9D1B1-86E4-4C28-8540-1CF698D55CFE}" destId="{085646C1-598B-4D0A-AECC-2A80E71D50A9}" srcOrd="0" destOrd="0" presId="urn:microsoft.com/office/officeart/2005/8/layout/chevron2"/>
    <dgm:cxn modelId="{5295296B-D202-4694-A22F-317F401144A0}" type="presOf" srcId="{CB33DDBB-F747-4BA2-BC13-43543F2125BC}" destId="{A1B3A0B0-4484-4D0B-ABF0-D716A1AB282E}" srcOrd="0" destOrd="0" presId="urn:microsoft.com/office/officeart/2005/8/layout/chevron2"/>
    <dgm:cxn modelId="{1500DB4B-FFAF-4409-B4B4-F2B555FCBD55}" type="presOf" srcId="{3F5D4434-5422-4FC8-9B8F-352DA836A80F}" destId="{085646C1-598B-4D0A-AECC-2A80E71D50A9}" srcOrd="0" destOrd="1" presId="urn:microsoft.com/office/officeart/2005/8/layout/chevron2"/>
    <dgm:cxn modelId="{66630477-B8A1-43E8-BAB4-80730A17485B}" srcId="{F2898760-673B-48AA-9C33-7D48B6113EFB}" destId="{5F9404C0-864A-425A-BA8A-46B0B4B01C8A}" srcOrd="1" destOrd="0" parTransId="{B546C1CF-6D77-4F47-AE44-F1645E14BB40}" sibTransId="{412DC094-5F9B-48CC-8674-A7C388B1D899}"/>
    <dgm:cxn modelId="{FD34C57A-9348-430A-90DA-086C22DA7861}" srcId="{E417A4BE-ED45-457F-A0C3-1C6F2A117E4B}" destId="{8EA59CB3-92C8-4B6E-8EB8-51F7918E4F29}" srcOrd="0" destOrd="0" parTransId="{E2920AC3-2301-4567-8A49-131F0C8E806F}" sibTransId="{7B139979-CE63-4473-B5C2-2F3306B0A07D}"/>
    <dgm:cxn modelId="{E1FE907F-4B58-4634-9B11-638EE27E85E0}" srcId="{CB33DDBB-F747-4BA2-BC13-43543F2125BC}" destId="{BFC9D1B1-86E4-4C28-8540-1CF698D55CFE}" srcOrd="0" destOrd="0" parTransId="{17E406FA-22D5-45CD-9E59-D2A99D35B60E}" sibTransId="{B47D34CA-97FA-456E-BAFB-2A4BAFFD97D3}"/>
    <dgm:cxn modelId="{074A4881-7F13-4008-921A-AF6049BCAAAA}" srcId="{F2898760-673B-48AA-9C33-7D48B6113EFB}" destId="{F9B9CDE6-E5F5-4AA6-A210-90CFE5E3BB48}" srcOrd="0" destOrd="0" parTransId="{C1D50DAC-18C9-4297-A3C4-76AA6A1570F9}" sibTransId="{26772277-6B93-4680-88C7-57E919E44AA7}"/>
    <dgm:cxn modelId="{30DB1D97-6607-4600-ADCB-97348413326D}" type="presOf" srcId="{F9B9CDE6-E5F5-4AA6-A210-90CFE5E3BB48}" destId="{BAE3FD6C-A4A7-4ACB-AC24-0D595B27C4E7}" srcOrd="0" destOrd="0" presId="urn:microsoft.com/office/officeart/2005/8/layout/chevron2"/>
    <dgm:cxn modelId="{732F139C-6DB3-4266-B5DE-75D17979E9C5}" type="presOf" srcId="{30B47067-B93D-4D30-B7CA-02BD10C985C1}" destId="{BC66FDB8-0798-4FE0-986A-0A31551C62D9}" srcOrd="0" destOrd="0" presId="urn:microsoft.com/office/officeart/2005/8/layout/chevron2"/>
    <dgm:cxn modelId="{98D92AB0-B751-4009-98C9-ADE7B75EC133}" type="presOf" srcId="{5B905908-4505-4029-9393-793C6575DC95}" destId="{085646C1-598B-4D0A-AECC-2A80E71D50A9}" srcOrd="0" destOrd="2" presId="urn:microsoft.com/office/officeart/2005/8/layout/chevron2"/>
    <dgm:cxn modelId="{8A2E19B5-0EE9-4867-8BDB-23744942F7F2}" srcId="{E417A4BE-ED45-457F-A0C3-1C6F2A117E4B}" destId="{F2898760-673B-48AA-9C33-7D48B6113EFB}" srcOrd="1" destOrd="0" parTransId="{C514A41D-9D31-4BDF-856D-273EA21561F0}" sibTransId="{543C301B-E015-4A69-BBB1-64D8D7635AE5}"/>
    <dgm:cxn modelId="{43B24ADA-4C25-40D9-8CFF-198FF7E3255E}" srcId="{8EA59CB3-92C8-4B6E-8EB8-51F7918E4F29}" destId="{30B47067-B93D-4D30-B7CA-02BD10C985C1}" srcOrd="0" destOrd="0" parTransId="{6366C52F-53C7-4CB6-83FF-A05EC4422457}" sibTransId="{7FD6CD25-CE73-4772-A46B-8EB2D7117720}"/>
    <dgm:cxn modelId="{130E7CE5-D9FD-4F4C-99C3-E3A8FC43BEB7}" srcId="{CB33DDBB-F747-4BA2-BC13-43543F2125BC}" destId="{5B905908-4505-4029-9393-793C6575DC95}" srcOrd="2" destOrd="0" parTransId="{F87C5D0D-ED63-447F-AF18-B7C0D6851B2C}" sibTransId="{3ECF6B12-95C9-4962-8762-FEFB79265732}"/>
    <dgm:cxn modelId="{D92799F3-A6D8-456D-B438-CCB349AA4FB1}" srcId="{E417A4BE-ED45-457F-A0C3-1C6F2A117E4B}" destId="{CB33DDBB-F747-4BA2-BC13-43543F2125BC}" srcOrd="2" destOrd="0" parTransId="{75384842-E117-4465-A6D7-A0EF0A6F0B54}" sibTransId="{EDDB499A-46E2-4B06-9011-A8FCD8DF6EF9}"/>
    <dgm:cxn modelId="{704DC9FE-F903-48D2-B242-325048DB8562}" srcId="{CB33DDBB-F747-4BA2-BC13-43543F2125BC}" destId="{9B97CEEC-2689-4F61-A469-27B58423F757}" srcOrd="3" destOrd="0" parTransId="{38CE8D2E-70AA-463F-A015-E010D4DBCF22}" sibTransId="{5F73F80A-C22D-4541-9414-B21C99C3C09D}"/>
    <dgm:cxn modelId="{510F4F0B-27E6-4FB1-96F3-8E3F099BBADA}" type="presParOf" srcId="{03D13538-4F8B-4642-88C2-4005CD6F211D}" destId="{58CB2340-1FAB-4E45-9501-BBCFED459116}" srcOrd="0" destOrd="0" presId="urn:microsoft.com/office/officeart/2005/8/layout/chevron2"/>
    <dgm:cxn modelId="{17D8A492-9219-4352-A954-324146E70892}" type="presParOf" srcId="{58CB2340-1FAB-4E45-9501-BBCFED459116}" destId="{3CBEC912-1D78-454E-88CF-E87BFA7A035D}" srcOrd="0" destOrd="0" presId="urn:microsoft.com/office/officeart/2005/8/layout/chevron2"/>
    <dgm:cxn modelId="{5A518538-F0EB-499D-A385-F5BE53F364D3}" type="presParOf" srcId="{58CB2340-1FAB-4E45-9501-BBCFED459116}" destId="{BC66FDB8-0798-4FE0-986A-0A31551C62D9}" srcOrd="1" destOrd="0" presId="urn:microsoft.com/office/officeart/2005/8/layout/chevron2"/>
    <dgm:cxn modelId="{C21BDF60-E8E5-45C0-9959-177A36190986}" type="presParOf" srcId="{03D13538-4F8B-4642-88C2-4005CD6F211D}" destId="{C053D7FF-C68C-42A6-A9B6-0B98588A0E6E}" srcOrd="1" destOrd="0" presId="urn:microsoft.com/office/officeart/2005/8/layout/chevron2"/>
    <dgm:cxn modelId="{6AB48EF6-11B7-4583-9027-DDE1854AD159}" type="presParOf" srcId="{03D13538-4F8B-4642-88C2-4005CD6F211D}" destId="{3F2B4A77-2670-4545-8F2B-0BEF5963FD5F}" srcOrd="2" destOrd="0" presId="urn:microsoft.com/office/officeart/2005/8/layout/chevron2"/>
    <dgm:cxn modelId="{4C9387A3-7326-40E1-83C4-A9E39C069CBC}" type="presParOf" srcId="{3F2B4A77-2670-4545-8F2B-0BEF5963FD5F}" destId="{FC4EA220-15C7-4C0D-BF30-7EE9551041CD}" srcOrd="0" destOrd="0" presId="urn:microsoft.com/office/officeart/2005/8/layout/chevron2"/>
    <dgm:cxn modelId="{32D8A4D7-3C1A-4149-A162-AD1BCD109DB0}" type="presParOf" srcId="{3F2B4A77-2670-4545-8F2B-0BEF5963FD5F}" destId="{BAE3FD6C-A4A7-4ACB-AC24-0D595B27C4E7}" srcOrd="1" destOrd="0" presId="urn:microsoft.com/office/officeart/2005/8/layout/chevron2"/>
    <dgm:cxn modelId="{945C89DD-AF6C-4852-90E2-E79557D255DC}" type="presParOf" srcId="{03D13538-4F8B-4642-88C2-4005CD6F211D}" destId="{C541DC7B-4D3F-49B0-A165-C4CDE04CD8A9}" srcOrd="3" destOrd="0" presId="urn:microsoft.com/office/officeart/2005/8/layout/chevron2"/>
    <dgm:cxn modelId="{82A86BC6-A442-42FA-9946-F32B56D8C68C}" type="presParOf" srcId="{03D13538-4F8B-4642-88C2-4005CD6F211D}" destId="{8E6475DD-D804-4B38-AFAB-00245008B569}" srcOrd="4" destOrd="0" presId="urn:microsoft.com/office/officeart/2005/8/layout/chevron2"/>
    <dgm:cxn modelId="{11CEE803-1D5B-40C0-97C1-A7BC86BB2EB9}" type="presParOf" srcId="{8E6475DD-D804-4B38-AFAB-00245008B569}" destId="{A1B3A0B0-4484-4D0B-ABF0-D716A1AB282E}" srcOrd="0" destOrd="0" presId="urn:microsoft.com/office/officeart/2005/8/layout/chevron2"/>
    <dgm:cxn modelId="{B6165821-B3B5-436A-83D9-EC7C010AAD44}" type="presParOf" srcId="{8E6475DD-D804-4B38-AFAB-00245008B569}" destId="{085646C1-598B-4D0A-AECC-2A80E71D50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EC912-1D78-454E-88CF-E87BFA7A035D}">
      <dsp:nvSpPr>
        <dsp:cNvPr id="0" name=""/>
        <dsp:cNvSpPr/>
      </dsp:nvSpPr>
      <dsp:spPr>
        <a:xfrm rot="5400000">
          <a:off x="-242515" y="242669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Now</a:t>
          </a:r>
        </a:p>
      </dsp:txBody>
      <dsp:txXfrm rot="-5400000">
        <a:off x="2" y="566023"/>
        <a:ext cx="1131739" cy="485032"/>
      </dsp:txXfrm>
    </dsp:sp>
    <dsp:sp modelId="{BC66FDB8-0798-4FE0-986A-0A31551C62D9}">
      <dsp:nvSpPr>
        <dsp:cNvPr id="0" name=""/>
        <dsp:cNvSpPr/>
      </dsp:nvSpPr>
      <dsp:spPr>
        <a:xfrm rot="5400000">
          <a:off x="5220431" y="-4088537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Disable PowerShell v2</a:t>
          </a:r>
        </a:p>
      </dsp:txBody>
      <dsp:txXfrm rot="-5400000">
        <a:off x="1131740" y="51455"/>
        <a:ext cx="9176984" cy="948299"/>
      </dsp:txXfrm>
    </dsp:sp>
    <dsp:sp modelId="{FC4EA220-15C7-4C0D-BF30-7EE9551041CD}">
      <dsp:nvSpPr>
        <dsp:cNvPr id="0" name=""/>
        <dsp:cNvSpPr/>
      </dsp:nvSpPr>
      <dsp:spPr>
        <a:xfrm rot="5400000">
          <a:off x="-242515" y="1665361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Next</a:t>
          </a:r>
        </a:p>
      </dsp:txBody>
      <dsp:txXfrm rot="-5400000">
        <a:off x="2" y="1988715"/>
        <a:ext cx="1131739" cy="485032"/>
      </dsp:txXfrm>
    </dsp:sp>
    <dsp:sp modelId="{BAE3FD6C-A4A7-4ACB-AC24-0D595B27C4E7}">
      <dsp:nvSpPr>
        <dsp:cNvPr id="0" name=""/>
        <dsp:cNvSpPr/>
      </dsp:nvSpPr>
      <dsp:spPr>
        <a:xfrm rot="5400000">
          <a:off x="5220431" y="-2665846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Script Block Logging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Just Enough Administration (JEA)</a:t>
          </a:r>
        </a:p>
      </dsp:txBody>
      <dsp:txXfrm rot="-5400000">
        <a:off x="1131740" y="1474146"/>
        <a:ext cx="9176984" cy="948299"/>
      </dsp:txXfrm>
    </dsp:sp>
    <dsp:sp modelId="{A1B3A0B0-4484-4D0B-ABF0-D716A1AB282E}">
      <dsp:nvSpPr>
        <dsp:cNvPr id="0" name=""/>
        <dsp:cNvSpPr/>
      </dsp:nvSpPr>
      <dsp:spPr>
        <a:xfrm rot="5400000">
          <a:off x="-242515" y="3088053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Later</a:t>
          </a:r>
        </a:p>
      </dsp:txBody>
      <dsp:txXfrm rot="-5400000">
        <a:off x="2" y="3411407"/>
        <a:ext cx="1131739" cy="485032"/>
      </dsp:txXfrm>
    </dsp:sp>
    <dsp:sp modelId="{085646C1-598B-4D0A-AECC-2A80E71D50A9}">
      <dsp:nvSpPr>
        <dsp:cNvPr id="0" name=""/>
        <dsp:cNvSpPr/>
      </dsp:nvSpPr>
      <dsp:spPr>
        <a:xfrm rot="5400000">
          <a:off x="5220431" y="-1243154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 Wide Transcripts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Module Logging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Constrained Language Mode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Disable/Restrict </a:t>
          </a:r>
          <a:r>
            <a:rPr lang="en-US" sz="1400" kern="1200" dirty="0" err="1"/>
            <a:t>WinRM</a:t>
          </a:r>
          <a:endParaRPr lang="en-US" sz="1400" kern="1200" dirty="0"/>
        </a:p>
      </dsp:txBody>
      <dsp:txXfrm rot="-5400000">
        <a:off x="1131740" y="2896838"/>
        <a:ext cx="9176984" cy="94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owershell-the-blue-tea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ikhil_mittal/hacked-pray-that-the-attacker-used-powershel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rmj0y/catch-me-if-you-can-powershell-red-vs-blu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blog/threat-research/2019/06/hunting-com-object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3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Execution policy is made more to avoid the wrong thing running accidentally than an actual security control.</a:t>
            </a:r>
          </a:p>
          <a:p>
            <a:endParaRPr lang="en-US" dirty="0"/>
          </a:p>
          <a:p>
            <a:r>
              <a:rPr lang="en-US" dirty="0"/>
              <a:t>First part won’t actually bypass GPO if set that way.</a:t>
            </a:r>
          </a:p>
          <a:p>
            <a:endParaRPr lang="en-US" dirty="0"/>
          </a:p>
          <a:p>
            <a:r>
              <a:rPr lang="en-US" dirty="0"/>
              <a:t>The code is showing that we are replacing the </a:t>
            </a:r>
            <a:r>
              <a:rPr lang="en-US" dirty="0" err="1"/>
              <a:t>authorizationmanager</a:t>
            </a:r>
            <a:r>
              <a:rPr lang="en-US" dirty="0"/>
              <a:t>, which will get around an </a:t>
            </a:r>
            <a:r>
              <a:rPr lang="en-US" dirty="0" err="1"/>
              <a:t>executionpolicy</a:t>
            </a:r>
            <a:r>
              <a:rPr lang="en-US" dirty="0"/>
              <a:t> set via GPO</a:t>
            </a:r>
          </a:p>
          <a:p>
            <a:endParaRPr lang="en-US" dirty="0"/>
          </a:p>
          <a:p>
            <a:r>
              <a:rPr lang="en-US" dirty="0"/>
              <a:t>Third is showing echoing to PowerShell (I currently had Restricted set) or using </a:t>
            </a:r>
            <a:r>
              <a:rPr lang="en-US" dirty="0" err="1"/>
              <a:t>iex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https://www.netspi.com/blog/technical/network-penetration-testing/15-ways-to-bypass-the-powershell-execution-policy/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obfuscation techniques available.  Other techniques involve:</a:t>
            </a:r>
          </a:p>
          <a:p>
            <a:endParaRPr lang="en-US" dirty="0"/>
          </a:p>
          <a:p>
            <a:r>
              <a:rPr lang="en-US" dirty="0"/>
              <a:t>Base64 encoding</a:t>
            </a:r>
          </a:p>
          <a:p>
            <a:r>
              <a:rPr lang="en-US" dirty="0"/>
              <a:t>Encode + Compress</a:t>
            </a:r>
          </a:p>
          <a:p>
            <a:r>
              <a:rPr lang="en-US" dirty="0"/>
              <a:t>PowerShell without PowerShell</a:t>
            </a:r>
          </a:p>
          <a:p>
            <a:pPr lvl="1"/>
            <a:r>
              <a:rPr lang="en-US" dirty="0"/>
              <a:t>Look for the following DLLs from a process other than powershell.exe</a:t>
            </a:r>
          </a:p>
          <a:p>
            <a:pPr lvl="2" fontAlgn="base"/>
            <a:r>
              <a:rPr lang="en-US" dirty="0" err="1"/>
              <a:t>System.Management.Automation.Dll</a:t>
            </a:r>
            <a:endParaRPr lang="en-US" dirty="0"/>
          </a:p>
          <a:p>
            <a:pPr lvl="2" fontAlgn="base"/>
            <a:r>
              <a:rPr lang="en-US" dirty="0" err="1"/>
              <a:t>System.Management.Automation.ni.Dll</a:t>
            </a:r>
            <a:endParaRPr lang="en-US" dirty="0"/>
          </a:p>
          <a:p>
            <a:pPr lvl="2" fontAlgn="base"/>
            <a:r>
              <a:rPr lang="en-US" dirty="0" err="1"/>
              <a:t>System.Reflection.Dll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0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adding –v2 will downgrade </a:t>
            </a:r>
            <a:r>
              <a:rPr lang="en-US" dirty="0" err="1"/>
              <a:t>powershell</a:t>
            </a:r>
            <a:r>
              <a:rPr lang="en-US" dirty="0"/>
              <a:t> to version 2, which loses a lot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Essentially, running </a:t>
            </a:r>
            <a:r>
              <a:rPr lang="en-US" dirty="0" err="1"/>
              <a:t>powershell</a:t>
            </a:r>
            <a:r>
              <a:rPr lang="en-US" dirty="0"/>
              <a:t> without powershell.exe involves leveraging </a:t>
            </a:r>
            <a:r>
              <a:rPr lang="en-US" dirty="0" err="1"/>
              <a:t>runspaces</a:t>
            </a:r>
            <a:r>
              <a:rPr lang="en-US" dirty="0"/>
              <a:t> in C#.</a:t>
            </a:r>
          </a:p>
          <a:p>
            <a:endParaRPr lang="en-US" dirty="0"/>
          </a:p>
          <a:p>
            <a:r>
              <a:rPr lang="en-US" dirty="0"/>
              <a:t>Combine this technique with process injection, and bam! (Can potentially be detected though)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 – background intelligence transfer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4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https://devblogs.microsoft.com/powershell/powershell-the-blue-team/</a:t>
            </a:r>
            <a:endParaRPr lang="en-US" dirty="0"/>
          </a:p>
          <a:p>
            <a:r>
              <a:rPr lang="en-US" dirty="0"/>
              <a:t>Configured through GPO: Windows Components </a:t>
            </a:r>
            <a:r>
              <a:rPr lang="en-US" dirty="0">
                <a:sym typeface="Wingdings" panose="05000000000000000000" pitchFamily="2" charset="2"/>
              </a:rPr>
              <a:t> Administrative Templates  Windows PowerShell (Turn on PowerShell Transcription)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Configured via the Registry at: HKLM:\Software\Policies\Microsoft\Windows\PowerShell\Transcription (</a:t>
            </a:r>
            <a:r>
              <a:rPr lang="en-US" dirty="0" err="1">
                <a:sym typeface="Wingdings" panose="05000000000000000000" pitchFamily="2" charset="2"/>
              </a:rPr>
              <a:t>EnableTranscripting</a:t>
            </a:r>
            <a:r>
              <a:rPr lang="en-US" dirty="0">
                <a:sym typeface="Wingdings" panose="05000000000000000000" pitchFamily="2" charset="2"/>
              </a:rPr>
              <a:t> set to 1, </a:t>
            </a:r>
            <a:r>
              <a:rPr lang="en-US" dirty="0" err="1">
                <a:sym typeface="Wingdings" panose="05000000000000000000" pitchFamily="2" charset="2"/>
              </a:rPr>
              <a:t>OutputDirectory</a:t>
            </a:r>
            <a:r>
              <a:rPr lang="en-US" dirty="0">
                <a:sym typeface="Wingdings" panose="05000000000000000000" pitchFamily="2" charset="2"/>
              </a:rPr>
              <a:t> set to appropriate UNC path, </a:t>
            </a:r>
            <a:r>
              <a:rPr lang="en-US" dirty="0" err="1">
                <a:sym typeface="Wingdings" panose="05000000000000000000" pitchFamily="2" charset="2"/>
              </a:rPr>
              <a:t>IncludeInvocationHeader</a:t>
            </a:r>
            <a:r>
              <a:rPr lang="en-US" dirty="0">
                <a:sym typeface="Wingdings" panose="05000000000000000000" pitchFamily="2" charset="2"/>
              </a:rPr>
              <a:t> set to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7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https://www.slideshare.net/nikhil_mittal/hacked-pray-that-the-attacker-used-powershell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06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variable initialization and command invocations</a:t>
            </a:r>
          </a:p>
          <a:p>
            <a:endParaRPr lang="en-US" dirty="0"/>
          </a:p>
          <a:p>
            <a:r>
              <a:rPr lang="en-US" dirty="0"/>
              <a:t>Execution of </a:t>
            </a:r>
            <a:r>
              <a:rPr lang="en-US" dirty="0" err="1"/>
              <a:t>Mimikatz</a:t>
            </a:r>
            <a:r>
              <a:rPr lang="en-US" dirty="0"/>
              <a:t> generates over 2k+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Automation platform for system administration tasks</a:t>
            </a:r>
          </a:p>
          <a:p>
            <a:r>
              <a:rPr lang="en-US" dirty="0"/>
              <a:t>Object oriented scripting language</a:t>
            </a:r>
          </a:p>
          <a:p>
            <a:r>
              <a:rPr lang="en-US" dirty="0"/>
              <a:t>Command line on steroids for Windows (and now other OS…)</a:t>
            </a:r>
          </a:p>
          <a:p>
            <a:r>
              <a:rPr lang="en-US" dirty="0"/>
              <a:t>Call .NET directly</a:t>
            </a:r>
          </a:p>
          <a:p>
            <a:r>
              <a:rPr lang="en-US" dirty="0"/>
              <a:t>Simple access to resources such as WMI, Registry, </a:t>
            </a:r>
            <a:r>
              <a:rPr lang="en-US" dirty="0" err="1"/>
              <a:t>WinRM</a:t>
            </a:r>
            <a:r>
              <a:rPr lang="en-US" dirty="0"/>
              <a:t>, RPC, .NET, COM</a:t>
            </a:r>
          </a:p>
          <a:p>
            <a:r>
              <a:rPr lang="en-US" dirty="0"/>
              <a:t>Modular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5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panacea</a:t>
            </a:r>
          </a:p>
          <a:p>
            <a:r>
              <a:rPr lang="en-US" dirty="0"/>
              <a:t>Good interim step, especially if PowerShell is not widely used in the environment</a:t>
            </a:r>
          </a:p>
          <a:p>
            <a:r>
              <a:rPr lang="en-US" dirty="0"/>
              <a:t>Definitely use with AppLocker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3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– NON ADMINS CAN DO ADMIN, that’s what it’s for. Doesn’t protect from admins</a:t>
            </a:r>
          </a:p>
          <a:p>
            <a:endParaRPr lang="en-US" dirty="0"/>
          </a:p>
          <a:p>
            <a:r>
              <a:rPr lang="en-US" dirty="0"/>
              <a:t>https://subscription.packtpub.com/book/cloud_and_networking/9781789808537/1/ch01lvl1sec18/implementing-just-enough-administration</a:t>
            </a:r>
          </a:p>
          <a:p>
            <a:endParaRPr lang="en-US" dirty="0"/>
          </a:p>
          <a:p>
            <a:r>
              <a:rPr lang="en-US" dirty="0"/>
              <a:t>Can allow someone to manage DNS on a DC but that’s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6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AREN’T EVERYTHING!</a:t>
            </a:r>
          </a:p>
          <a:p>
            <a:endParaRPr lang="en-US" dirty="0"/>
          </a:p>
          <a:p>
            <a:r>
              <a:rPr lang="en-US" dirty="0"/>
              <a:t>800 – </a:t>
            </a:r>
            <a:r>
              <a:rPr lang="en-US" dirty="0" err="1"/>
              <a:t>HostApplication</a:t>
            </a:r>
            <a:r>
              <a:rPr lang="en-US" dirty="0"/>
              <a:t> should be standard MS service</a:t>
            </a:r>
          </a:p>
          <a:p>
            <a:r>
              <a:rPr lang="en-US" dirty="0"/>
              <a:t>800 – Version mismatch between </a:t>
            </a:r>
            <a:r>
              <a:rPr lang="en-US" dirty="0" err="1"/>
              <a:t>HostVersion</a:t>
            </a:r>
            <a:r>
              <a:rPr lang="en-US" dirty="0"/>
              <a:t> and </a:t>
            </a:r>
            <a:r>
              <a:rPr lang="en-US" dirty="0" err="1"/>
              <a:t>EngineVersion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4688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Creator Process ID </a:t>
            </a:r>
            <a:r>
              <a:rPr lang="en-US" dirty="0">
                <a:sym typeface="Wingdings" panose="05000000000000000000" pitchFamily="2" charset="2"/>
              </a:rPr>
              <a:t> what process launched what other process</a:t>
            </a:r>
            <a:endParaRPr lang="en-US" dirty="0"/>
          </a:p>
          <a:p>
            <a:r>
              <a:rPr lang="en-US" dirty="0"/>
              <a:t>Process Command Line</a:t>
            </a:r>
          </a:p>
          <a:p>
            <a:endParaRPr lang="en-US" dirty="0"/>
          </a:p>
          <a:p>
            <a:r>
              <a:rPr lang="en-US" dirty="0"/>
              <a:t>4100 – Contains errors from the script that ran in 4104</a:t>
            </a:r>
          </a:p>
          <a:p>
            <a:endParaRPr lang="en-US" dirty="0"/>
          </a:p>
          <a:p>
            <a:r>
              <a:rPr lang="en-US" b="1" dirty="0"/>
              <a:t>HIGHLIGHT: </a:t>
            </a:r>
            <a:r>
              <a:rPr lang="en-US" b="0" dirty="0"/>
              <a:t>Just upgrade to PS5.  Just do it. Please.</a:t>
            </a:r>
          </a:p>
          <a:p>
            <a:endParaRPr lang="en-US" b="0" dirty="0"/>
          </a:p>
          <a:p>
            <a:r>
              <a:rPr lang="en-US" b="0" dirty="0" err="1"/>
              <a:t>Nop</a:t>
            </a:r>
            <a:r>
              <a:rPr lang="en-US" b="0" dirty="0"/>
              <a:t> – no profile!  500 is useless…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0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have time for one study</a:t>
            </a:r>
          </a:p>
          <a:p>
            <a:r>
              <a:rPr lang="en-US" dirty="0"/>
              <a:t>Reference </a:t>
            </a:r>
            <a:r>
              <a:rPr lang="en-US" dirty="0" err="1"/>
              <a:t>Fireeye’s</a:t>
            </a:r>
            <a:r>
              <a:rPr lang="en-US" dirty="0"/>
              <a:t>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Leveraged PS Empire as a C2. Moved laterally through PS Remoting and RDP.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event logs showing </a:t>
            </a:r>
            <a:r>
              <a:rPr lang="en-US"/>
              <a:t>PS badness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8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this (MOST) taken from </a:t>
            </a:r>
            <a:r>
              <a:rPr lang="en-US" dirty="0">
                <a:hlinkClick r:id="rId3"/>
              </a:rPr>
              <a:t>https://www.slideshare.net/harmj0y/catch-me-if-you-can-powershell-red-vs-blue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has iterated through many versions</a:t>
            </a:r>
          </a:p>
          <a:p>
            <a:r>
              <a:rPr lang="en-US" dirty="0"/>
              <a:t>Each version has had significant security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http://blogs.technet.com/b/heyscriptingguy/archive/2012/05/21/understanding-the-six-powershell-profiles.aspx</a:t>
            </a:r>
          </a:p>
          <a:p>
            <a:endParaRPr lang="en-US" dirty="0"/>
          </a:p>
          <a:p>
            <a:r>
              <a:rPr lang="en-US" dirty="0"/>
              <a:t>This is in load order</a:t>
            </a:r>
          </a:p>
          <a:p>
            <a:endParaRPr lang="en-US" dirty="0"/>
          </a:p>
          <a:p>
            <a:r>
              <a:rPr lang="en-US" dirty="0" err="1"/>
              <a:t>AllUsersAllHosts</a:t>
            </a:r>
            <a:r>
              <a:rPr lang="en-US" dirty="0"/>
              <a:t> – Applies to all users and shells (PS and PS ISE)</a:t>
            </a:r>
          </a:p>
          <a:p>
            <a:endParaRPr lang="en-US" dirty="0"/>
          </a:p>
          <a:p>
            <a:r>
              <a:rPr lang="en-US" dirty="0"/>
              <a:t>Profiles can be used for persistence!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4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organizations aren’t monitoring or logging. IN fact, most activities in </a:t>
            </a:r>
            <a:r>
              <a:rPr lang="en-US" dirty="0" err="1"/>
              <a:t>powershell</a:t>
            </a:r>
            <a:r>
              <a:rPr lang="en-US" dirty="0"/>
              <a:t> may not even appear malicious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some of the frameworks used by attackers.  Specifically call out Invoke-</a:t>
            </a:r>
            <a:r>
              <a:rPr lang="en-US" dirty="0" err="1"/>
              <a:t>Mimikatz</a:t>
            </a:r>
            <a:r>
              <a:rPr lang="en-US" dirty="0"/>
              <a:t>, PS&gt;Attack, and Empire.  Highlight that these are mostly </a:t>
            </a:r>
            <a:r>
              <a:rPr lang="en-US" i="1" dirty="0"/>
              <a:t>modular</a:t>
            </a:r>
            <a:r>
              <a:rPr lang="en-US" i="0" dirty="0"/>
              <a:t> frameworks to perform attacks against a system, often without leaving a trace on disk, but also allowing for persistence mechanisms (C2, etc.)</a:t>
            </a:r>
            <a:endParaRPr lang="en-US" dirty="0"/>
          </a:p>
          <a:p>
            <a:endParaRPr lang="en-US" dirty="0"/>
          </a:p>
          <a:p>
            <a:r>
              <a:rPr lang="en-US" dirty="0"/>
              <a:t>(A more in depth talk should actually go into the capabilities, discuss the red teaming / blue teaming benefits and actually build out some Atomic tests.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screenshots of some of the offensive items</a:t>
            </a:r>
          </a:p>
          <a:p>
            <a:r>
              <a:rPr lang="en-US" dirty="0"/>
              <a:t>An example can include COM object to exfil data through 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COM:</a:t>
            </a:r>
          </a:p>
          <a:p>
            <a:r>
              <a:rPr lang="en-US" dirty="0"/>
              <a:t>Very useful for lateral movement</a:t>
            </a:r>
          </a:p>
          <a:p>
            <a:r>
              <a:rPr lang="en-US" dirty="0"/>
              <a:t>Can be used to hide from detection patterns and establish persistence</a:t>
            </a:r>
          </a:p>
          <a:p>
            <a:r>
              <a:rPr lang="en-US" dirty="0"/>
              <a:t>PowerShell commands can be launched as a COM </a:t>
            </a:r>
            <a:r>
              <a:rPr lang="en-US" dirty="0" err="1"/>
              <a:t>scriptlet</a:t>
            </a:r>
            <a:r>
              <a:rPr lang="en-US" dirty="0"/>
              <a:t> within Office documents…</a:t>
            </a:r>
            <a:r>
              <a:rPr lang="en-US" dirty="0" err="1"/>
              <a:t>wut</a:t>
            </a:r>
            <a:r>
              <a:rPr lang="en-US" dirty="0"/>
              <a:t>?</a:t>
            </a:r>
          </a:p>
          <a:p>
            <a:r>
              <a:rPr lang="en-US" dirty="0"/>
              <a:t>COM objects can allow for</a:t>
            </a:r>
          </a:p>
          <a:p>
            <a:pPr lvl="1"/>
            <a:r>
              <a:rPr lang="en-US" dirty="0"/>
              <a:t>Task scheduling</a:t>
            </a:r>
          </a:p>
          <a:p>
            <a:pPr lvl="1"/>
            <a:r>
              <a:rPr lang="en-US" dirty="0" err="1"/>
              <a:t>Fileless</a:t>
            </a:r>
            <a:r>
              <a:rPr lang="en-US" dirty="0"/>
              <a:t> downloading</a:t>
            </a:r>
          </a:p>
          <a:p>
            <a:pPr lvl="1"/>
            <a:r>
              <a:rPr lang="en-US" dirty="0"/>
              <a:t>Command/file execution</a:t>
            </a:r>
          </a:p>
          <a:p>
            <a:r>
              <a:rPr lang="en-US" dirty="0"/>
              <a:t>Windows tools, such as regsrv32, rundll32, take COM </a:t>
            </a:r>
            <a:r>
              <a:rPr lang="en-US" dirty="0" err="1"/>
              <a:t>scriptlets</a:t>
            </a:r>
            <a:r>
              <a:rPr lang="en-US" dirty="0"/>
              <a:t> as arguments</a:t>
            </a:r>
          </a:p>
          <a:p>
            <a:r>
              <a:rPr lang="en-US" dirty="0"/>
              <a:t>Created in the 1990s</a:t>
            </a:r>
          </a:p>
          <a:p>
            <a:r>
              <a:rPr lang="en-US" dirty="0"/>
              <a:t>8k+ COM objects in Windows 7, over 10k in Windows 10</a:t>
            </a:r>
          </a:p>
          <a:p>
            <a:r>
              <a:rPr lang="en-US" dirty="0">
                <a:hlinkClick r:id="rId3"/>
              </a:rPr>
              <a:t>https://www.fireeye.com/blog/threat-research/2019/06/hunting-com-objects.html</a:t>
            </a:r>
            <a:endParaRPr lang="en-US" dirty="0"/>
          </a:p>
          <a:p>
            <a:r>
              <a:rPr lang="en-US" dirty="0"/>
              <a:t>Can hide from </a:t>
            </a:r>
            <a:r>
              <a:rPr lang="en-US" dirty="0" err="1"/>
              <a:t>powershell</a:t>
            </a:r>
            <a:r>
              <a:rPr lang="en-US" dirty="0"/>
              <a:t> logging, command line arguments, etc.</a:t>
            </a:r>
          </a:p>
          <a:p>
            <a:endParaRPr lang="en-US" dirty="0"/>
          </a:p>
          <a:p>
            <a:r>
              <a:rPr lang="en-US" dirty="0"/>
              <a:t>PS Remoting</a:t>
            </a:r>
          </a:p>
          <a:p>
            <a:r>
              <a:rPr lang="en-US" dirty="0"/>
              <a:t>Leverages </a:t>
            </a:r>
            <a:r>
              <a:rPr lang="en-US" dirty="0" err="1"/>
              <a:t>WinRM</a:t>
            </a:r>
            <a:endParaRPr lang="en-US" dirty="0"/>
          </a:p>
          <a:p>
            <a:pPr lvl="1"/>
            <a:r>
              <a:rPr lang="en-US" dirty="0"/>
              <a:t>Process isolation</a:t>
            </a:r>
          </a:p>
          <a:p>
            <a:r>
              <a:rPr lang="en-US" dirty="0"/>
              <a:t>Benefits vs risks</a:t>
            </a:r>
          </a:p>
          <a:p>
            <a:pPr lvl="1"/>
            <a:r>
              <a:rPr lang="en-US" i="1" dirty="0"/>
              <a:t>Kind</a:t>
            </a:r>
            <a:r>
              <a:rPr lang="en-US" dirty="0"/>
              <a:t> of similar to using RDP </a:t>
            </a:r>
          </a:p>
          <a:p>
            <a:pPr lvl="1"/>
            <a:r>
              <a:rPr lang="en-US" dirty="0"/>
              <a:t>Creates artifacts on the remote system indicating which privileged user remoted into the system</a:t>
            </a:r>
          </a:p>
          <a:p>
            <a:r>
              <a:rPr lang="en-US" dirty="0"/>
              <a:t>Uses Kerberos for authentication</a:t>
            </a:r>
          </a:p>
          <a:p>
            <a:pPr lvl="1"/>
            <a:r>
              <a:rPr lang="en-US" dirty="0"/>
              <a:t>“Double Hop” required to authenticate to further remote resources</a:t>
            </a:r>
          </a:p>
          <a:p>
            <a:r>
              <a:rPr lang="en-US" dirty="0"/>
              <a:t>Please only connect over TLS…</a:t>
            </a:r>
          </a:p>
          <a:p>
            <a:endParaRPr lang="en-US" dirty="0"/>
          </a:p>
          <a:p>
            <a:r>
              <a:rPr lang="en-US" dirty="0"/>
              <a:t>Explain </a:t>
            </a:r>
            <a:r>
              <a:rPr lang="en-US" dirty="0" err="1"/>
              <a:t>WinRM</a:t>
            </a:r>
            <a:endParaRPr lang="en-US" dirty="0"/>
          </a:p>
          <a:p>
            <a:r>
              <a:rPr lang="en-US" dirty="0"/>
              <a:t>Talk about how to enable?</a:t>
            </a:r>
          </a:p>
          <a:p>
            <a:r>
              <a:rPr lang="en-US" dirty="0"/>
              <a:t>Creates a profile folder…allowing attackers to see which privileged accounts have logged on through remoting</a:t>
            </a:r>
          </a:p>
          <a:p>
            <a:r>
              <a:rPr lang="en-US" dirty="0"/>
              <a:t>Needs a clear discussion with security and risk before enabling</a:t>
            </a:r>
          </a:p>
          <a:p>
            <a:r>
              <a:rPr lang="en-US" dirty="0"/>
              <a:t>	If APT, maybe don’t want it</a:t>
            </a:r>
          </a:p>
          <a:p>
            <a:r>
              <a:rPr lang="en-US" dirty="0"/>
              <a:t>Double Hop – Require resource based Kerberos constrained delegation.  Can also use </a:t>
            </a:r>
            <a:r>
              <a:rPr lang="en-US" dirty="0" err="1"/>
              <a:t>CredSSP</a:t>
            </a:r>
            <a:r>
              <a:rPr lang="en-US" dirty="0"/>
              <a:t>, but this caches credentials on the system (RDP uses </a:t>
            </a:r>
            <a:r>
              <a:rPr lang="en-US" dirty="0" err="1"/>
              <a:t>CredSSP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automatically appends * to flags…so </a:t>
            </a:r>
            <a:r>
              <a:rPr lang="en-US" dirty="0" err="1"/>
              <a:t>EncodedComment</a:t>
            </a:r>
            <a:r>
              <a:rPr lang="en-US" dirty="0"/>
              <a:t>, </a:t>
            </a:r>
            <a:r>
              <a:rPr lang="en-US" dirty="0" err="1"/>
              <a:t>Encod</a:t>
            </a:r>
            <a:r>
              <a:rPr lang="en-US" dirty="0"/>
              <a:t>, etc. all work</a:t>
            </a:r>
          </a:p>
          <a:p>
            <a:r>
              <a:rPr lang="en-US" dirty="0"/>
              <a:t>Discuss why each of these are suspicious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falgar.co.za/downgrade-increases-need-professional-property-manager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/blob/v6.0.0-alpha.18/src/System.Management.Automation/engine/runtime/CompiledScriptBlock.cs#L1612-L166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reeye.com/blog/threat-research/2019/10/head-fake-tackling-disruptive-ransomware-attack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blog/threat-research/2019/10/head-fake-tackling-disruptive-ransomware-attack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Mafia/PowerSploi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tic1.squarespace.com/static/552092d5e4b0661088167e5c/t/59c1814829f18782e24f1fe2/1505853768977/Windows+PowerShell+Logging+Cheat+Sheet+ver+Sept+2017+v2.1.pdf" TargetMode="External"/><Relationship Id="rId5" Type="http://schemas.openxmlformats.org/officeDocument/2006/relationships/hyperlink" Target="https://github.com/Ben0xA/nps" TargetMode="External"/><Relationship Id="rId4" Type="http://schemas.openxmlformats.org/officeDocument/2006/relationships/hyperlink" Target="https://github.com/leechristensen/UnmanagedPowerShel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Security Nerds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&gt; Invoke-Applause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35F-B21D-4900-B934-3003FC5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AttackVectors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8642-CB03-482F-A7B6-56B6577D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Office Macros</a:t>
            </a:r>
          </a:p>
          <a:p>
            <a:r>
              <a:rPr lang="en-US" dirty="0"/>
              <a:t>WMI</a:t>
            </a:r>
          </a:p>
          <a:p>
            <a:r>
              <a:rPr lang="en-US" dirty="0"/>
              <a:t>HTA</a:t>
            </a:r>
          </a:p>
          <a:p>
            <a:r>
              <a:rPr lang="en-US" dirty="0"/>
              <a:t>CHM</a:t>
            </a:r>
          </a:p>
          <a:p>
            <a:r>
              <a:rPr lang="en-US" dirty="0"/>
              <a:t>Java JAR files</a:t>
            </a:r>
          </a:p>
          <a:p>
            <a:r>
              <a:rPr lang="en-US" dirty="0"/>
              <a:t>Scripts (VBS/JS/WSH/BAT/CMD/etc.)</a:t>
            </a:r>
          </a:p>
          <a:p>
            <a:r>
              <a:rPr lang="en-US" dirty="0"/>
              <a:t>Registry…</a:t>
            </a:r>
          </a:p>
          <a:p>
            <a:r>
              <a:rPr lang="en-US" dirty="0"/>
              <a:t>Scheduled Tasks</a:t>
            </a:r>
          </a:p>
          <a:p>
            <a:r>
              <a:rPr lang="en-US" dirty="0"/>
              <a:t>PowerShell Remoting</a:t>
            </a:r>
          </a:p>
          <a:p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4308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F429-04E4-4999-A7E2-A6D40D61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SuspiciousParameters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BE79-9754-4464-9B10-39875EB6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WindowsStyle</a:t>
            </a:r>
            <a:r>
              <a:rPr lang="en-US" dirty="0"/>
              <a:t> Hidden</a:t>
            </a:r>
          </a:p>
          <a:p>
            <a:r>
              <a:rPr lang="en-US" dirty="0"/>
              <a:t>-</a:t>
            </a:r>
            <a:r>
              <a:rPr lang="en-US" dirty="0" err="1"/>
              <a:t>NoProfile</a:t>
            </a:r>
            <a:r>
              <a:rPr lang="en-US" dirty="0"/>
              <a:t> (aliases: -</a:t>
            </a:r>
            <a:r>
              <a:rPr lang="en-US" dirty="0" err="1"/>
              <a:t>nop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ExecutionPolicy</a:t>
            </a:r>
            <a:r>
              <a:rPr lang="en-US" dirty="0"/>
              <a:t> Bypass (aliases: -ep, -exp, -exec)</a:t>
            </a:r>
          </a:p>
          <a:p>
            <a:r>
              <a:rPr lang="en-US" dirty="0"/>
              <a:t>-File &lt;FILE&gt;</a:t>
            </a:r>
          </a:p>
          <a:p>
            <a:r>
              <a:rPr lang="en-US" dirty="0"/>
              <a:t>-Command &lt;COMMAND&gt;</a:t>
            </a:r>
          </a:p>
          <a:p>
            <a:r>
              <a:rPr lang="en-US" dirty="0"/>
              <a:t>-</a:t>
            </a:r>
            <a:r>
              <a:rPr lang="en-US" dirty="0" err="1"/>
              <a:t>EncodedCommand</a:t>
            </a:r>
            <a:r>
              <a:rPr lang="en-US" dirty="0"/>
              <a:t> &lt;BASE64ENCODEDCOMMAND&gt; (aliases: -e, -encoded)</a:t>
            </a:r>
          </a:p>
          <a:p>
            <a:r>
              <a:rPr lang="en-US" dirty="0"/>
              <a:t>Invoke-Expression &lt;EXPRESSION&gt; (aliases: </a:t>
            </a:r>
            <a:r>
              <a:rPr lang="en-US" dirty="0" err="1"/>
              <a:t>iex</a:t>
            </a:r>
            <a:r>
              <a:rPr lang="en-US" dirty="0"/>
              <a:t>)</a:t>
            </a:r>
          </a:p>
          <a:p>
            <a:r>
              <a:rPr lang="en-US" dirty="0"/>
              <a:t>-Version &lt;</a:t>
            </a:r>
            <a:r>
              <a:rPr lang="en-US"/>
              <a:t>PS Version&gt; (aliases: -v)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E627-4DBB-435A-AE7D-6B3C1DBA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&gt;Bypass-</a:t>
            </a:r>
            <a:r>
              <a:rPr lang="en-US" dirty="0" err="1"/>
              <a:t>ExecutionPolicy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4662-93DC-47AE-8484-7B7E7FCB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Set-</a:t>
            </a:r>
            <a:r>
              <a:rPr lang="en-US" dirty="0" err="1"/>
              <a:t>ExecutionPolicy</a:t>
            </a:r>
            <a:r>
              <a:rPr lang="en-US" dirty="0"/>
              <a:t> –Scope </a:t>
            </a:r>
            <a:r>
              <a:rPr lang="en-US" dirty="0" err="1"/>
              <a:t>CurrentUser</a:t>
            </a:r>
            <a:r>
              <a:rPr lang="en-US" dirty="0"/>
              <a:t> –</a:t>
            </a:r>
            <a:r>
              <a:rPr lang="en-US" dirty="0" err="1"/>
              <a:t>ExecutionPolicy</a:t>
            </a:r>
            <a:r>
              <a:rPr lang="en-US" dirty="0"/>
              <a:t> Bypass –Force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0A13B-267C-42FA-8A79-03F87535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70" y="2790825"/>
            <a:ext cx="7781925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072DD-D051-46DC-9D3B-177FE855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3698146"/>
            <a:ext cx="10458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ECC5-EC88-423B-98B8-89EEC5AF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ObfuscationTechniques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EAF40-A8F9-4ED7-8343-E00E46D6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1600200"/>
            <a:ext cx="4249164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307E-E33F-481A-B306-1FFB712F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Invoke-Downgrade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92FB3-5566-471B-8E58-751A9EDC1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8062" y="2213769"/>
            <a:ext cx="3162300" cy="3438525"/>
          </a:xfrm>
        </p:spPr>
      </p:pic>
    </p:spTree>
    <p:extLst>
      <p:ext uri="{BB962C8B-B14F-4D97-AF65-F5344CB8AC3E}">
        <p14:creationId xmlns:p14="http://schemas.microsoft.com/office/powerpoint/2010/main" val="27164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C01-D2B3-48C7-8766-5946234A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&gt;Get-PowerShell…without </a:t>
            </a:r>
            <a:r>
              <a:rPr lang="en-US" dirty="0" err="1"/>
              <a:t>Powershell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48EE-AE85-41EB-B0C8-28B1A39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C#!</a:t>
            </a:r>
          </a:p>
          <a:p>
            <a:r>
              <a:rPr lang="en-US" dirty="0"/>
              <a:t>Reference System.Automation.dll assembly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UnmanagedPowershell</a:t>
            </a:r>
            <a:endParaRPr lang="en-US" dirty="0"/>
          </a:p>
          <a:p>
            <a:pPr lvl="2"/>
            <a:r>
              <a:rPr lang="en-US" dirty="0"/>
              <a:t>Starts .NET and loads a custom C# assembly executing PowerShell</a:t>
            </a:r>
          </a:p>
          <a:p>
            <a:pPr lvl="2"/>
            <a:r>
              <a:rPr lang="en-US" dirty="0"/>
              <a:t>Inject into any running process</a:t>
            </a:r>
          </a:p>
          <a:p>
            <a:pPr lvl="2"/>
            <a:r>
              <a:rPr lang="en-US" dirty="0"/>
              <a:t>Loads .NET 2.0 runtime to bypass logging</a:t>
            </a:r>
          </a:p>
          <a:p>
            <a:pPr lvl="1"/>
            <a:r>
              <a:rPr lang="en-US" dirty="0" err="1"/>
              <a:t>SharpPick</a:t>
            </a:r>
            <a:endParaRPr lang="en-US" dirty="0"/>
          </a:p>
          <a:p>
            <a:pPr lvl="2"/>
            <a:r>
              <a:rPr lang="en-US" dirty="0"/>
              <a:t>PowerShell without PowerShell.exe</a:t>
            </a:r>
          </a:p>
        </p:txBody>
      </p:sp>
    </p:spTree>
    <p:extLst>
      <p:ext uri="{BB962C8B-B14F-4D97-AF65-F5344CB8AC3E}">
        <p14:creationId xmlns:p14="http://schemas.microsoft.com/office/powerpoint/2010/main" val="27310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1D04-3D11-498E-8694-5F372B4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Scared!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2A32-E209-47A8-8B7D-B9A752D9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Hope?</a:t>
            </a:r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72C44E60-F60E-4B15-B89E-E617EB7C4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219200"/>
            <a:ext cx="46672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C01-D2B3-48C7-8766-5946234A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&gt;Get-Detections -</a:t>
            </a:r>
            <a:r>
              <a:rPr lang="en-US" dirty="0" err="1"/>
              <a:t>ShowObligatoryDisclosure</a:t>
            </a:r>
            <a:endParaRPr lang="en-US" dirty="0"/>
          </a:p>
        </p:txBody>
      </p:sp>
      <p:pic>
        <p:nvPicPr>
          <p:cNvPr id="1026" name="Picture 2" descr="Image result for security signatures meme">
            <a:extLst>
              <a:ext uri="{FF2B5EF4-FFF2-40B4-BE49-F238E27FC236}">
                <a16:creationId xmlns:a16="http://schemas.microsoft.com/office/drawing/2014/main" id="{AE8D791A-0D5D-4AB3-9316-4B8C40501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94" y="1701800"/>
            <a:ext cx="7374036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C01-D2B3-48C7-8766-5946234A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&gt; Get-Detections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48EE-AE85-41EB-B0C8-28B1A39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High entropy byte strings</a:t>
            </a:r>
          </a:p>
          <a:p>
            <a:pPr lvl="1"/>
            <a:r>
              <a:rPr lang="en-US" dirty="0" err="1"/>
              <a:t>Netflow</a:t>
            </a:r>
            <a:r>
              <a:rPr lang="en-US" dirty="0"/>
              <a:t>/heuristic analysis</a:t>
            </a:r>
          </a:p>
          <a:p>
            <a:r>
              <a:rPr lang="en-US" dirty="0"/>
              <a:t>Endpoint</a:t>
            </a:r>
          </a:p>
          <a:p>
            <a:pPr lvl="1"/>
            <a:r>
              <a:rPr lang="en-US" dirty="0"/>
              <a:t>Are you expecting </a:t>
            </a:r>
            <a:r>
              <a:rPr lang="en-US" dirty="0" err="1"/>
              <a:t>EncodedCommand</a:t>
            </a:r>
            <a:r>
              <a:rPr lang="en-US" dirty="0"/>
              <a:t> or IEX?</a:t>
            </a:r>
          </a:p>
          <a:p>
            <a:pPr lvl="1"/>
            <a:r>
              <a:rPr lang="en-US" dirty="0"/>
              <a:t>Is that BITS activity normal?</a:t>
            </a:r>
          </a:p>
          <a:p>
            <a:pPr lvl="1"/>
            <a:r>
              <a:rPr lang="en-US" dirty="0"/>
              <a:t>.NET assemblies shouldn’t load into odd process…should they?</a:t>
            </a:r>
          </a:p>
          <a:p>
            <a:pPr lvl="2"/>
            <a:r>
              <a:rPr lang="en-US" dirty="0"/>
              <a:t>Especially not System.Management.Automation.dll…</a:t>
            </a:r>
          </a:p>
        </p:txBody>
      </p:sp>
    </p:spTree>
    <p:extLst>
      <p:ext uri="{BB962C8B-B14F-4D97-AF65-F5344CB8AC3E}">
        <p14:creationId xmlns:p14="http://schemas.microsoft.com/office/powerpoint/2010/main" val="4191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BFC0-B627-4569-A8DE-FE27FF3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&gt;Stop-Panic –</a:t>
            </a:r>
            <a:r>
              <a:rPr lang="en-US" dirty="0" err="1"/>
              <a:t>ErrorAction</a:t>
            </a:r>
            <a:r>
              <a:rPr lang="en-US" dirty="0"/>
              <a:t> </a:t>
            </a:r>
            <a:r>
              <a:rPr lang="en-US" dirty="0" err="1"/>
              <a:t>SilentlyContinuePanicking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DD29-BD0E-439F-BE58-DBDC99EA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System-wide transcription</a:t>
            </a:r>
          </a:p>
          <a:p>
            <a:r>
              <a:rPr lang="en-US" dirty="0"/>
              <a:t>Script block logging</a:t>
            </a:r>
          </a:p>
          <a:p>
            <a:r>
              <a:rPr lang="en-US" dirty="0"/>
              <a:t>Module logging</a:t>
            </a:r>
          </a:p>
          <a:p>
            <a:r>
              <a:rPr lang="en-US" dirty="0"/>
              <a:t>AMSI</a:t>
            </a:r>
          </a:p>
          <a:p>
            <a:r>
              <a:rPr lang="en-US" dirty="0"/>
              <a:t>Constrained Language Mode</a:t>
            </a:r>
          </a:p>
          <a:p>
            <a:r>
              <a:rPr lang="en-US" dirty="0"/>
              <a:t>Protected Event Logging</a:t>
            </a:r>
          </a:p>
          <a:p>
            <a:r>
              <a:rPr lang="en-US" dirty="0"/>
              <a:t>Just Enough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119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7E86-5409-4365-B947-F30DCAA2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A758-039B-4525-AF9B-496FD2B1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Reformed Red Teamer</a:t>
            </a:r>
          </a:p>
          <a:p>
            <a:r>
              <a:rPr lang="en-US" dirty="0"/>
              <a:t>#Slytherin4Life</a:t>
            </a:r>
          </a:p>
          <a:p>
            <a:r>
              <a:rPr lang="en-US" dirty="0"/>
              <a:t>@pendraggon87</a:t>
            </a:r>
          </a:p>
          <a:p>
            <a:r>
              <a:rPr lang="en-US" dirty="0"/>
              <a:t>Linkedin.com/in/pendraggon87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247DF1-FF07-41F3-9303-DF399C4B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708061"/>
            <a:ext cx="3489986" cy="51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6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54A36-E570-4F6C-9D70-18EE2485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EFB32-A63D-4A4F-9C31-156FD773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-Type </a:t>
            </a:r>
            <a:r>
              <a:rPr lang="en-US" dirty="0" err="1"/>
              <a:t>SystemWideTranscripts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6593-D21D-4612-9118-6ED97B22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 even if the host doesn’t have a PS interface (e.g. C# code using </a:t>
            </a:r>
            <a:r>
              <a:rPr lang="en-US" dirty="0" err="1"/>
              <a:t>PowerShell.Create</a:t>
            </a:r>
            <a:r>
              <a:rPr lang="en-US" dirty="0"/>
              <a:t>())</a:t>
            </a:r>
          </a:p>
          <a:p>
            <a:r>
              <a:rPr lang="en-US" dirty="0"/>
              <a:t>Configured through GPO or Registry</a:t>
            </a:r>
          </a:p>
          <a:p>
            <a:r>
              <a:rPr lang="en-US" dirty="0">
                <a:sym typeface="Wingdings" panose="05000000000000000000" pitchFamily="2" charset="2"/>
              </a:rPr>
              <a:t>By default, transcripts are saved in “My Documents”; it is recommended to create a write-only SMB share that can be polled as needed</a:t>
            </a:r>
          </a:p>
          <a:p>
            <a:r>
              <a:rPr lang="en-US" dirty="0">
                <a:sym typeface="Wingdings" panose="05000000000000000000" pitchFamily="2" charset="2"/>
              </a:rPr>
              <a:t>Written as text files and can quickly grow in size; recommended to ship to a log management system quickly</a:t>
            </a:r>
          </a:p>
          <a:p>
            <a:r>
              <a:rPr lang="en-US" dirty="0">
                <a:sym typeface="Wingdings" panose="05000000000000000000" pitchFamily="2" charset="2"/>
              </a:rPr>
              <a:t>Enabling on a DC can potentially break the Active Directory Administration Centre GUI – life </a:t>
            </a:r>
            <a:r>
              <a:rPr lang="en-US" dirty="0" err="1">
                <a:sym typeface="Wingdings" panose="05000000000000000000" pitchFamily="2" charset="2"/>
              </a:rPr>
              <a:t>ain’t</a:t>
            </a:r>
            <a:r>
              <a:rPr lang="en-US" dirty="0">
                <a:sym typeface="Wingdings" panose="05000000000000000000" pitchFamily="2" charset="2"/>
              </a:rPr>
              <a:t> simple</a:t>
            </a:r>
          </a:p>
        </p:txBody>
      </p:sp>
    </p:spTree>
    <p:extLst>
      <p:ext uri="{BB962C8B-B14F-4D97-AF65-F5344CB8AC3E}">
        <p14:creationId xmlns:p14="http://schemas.microsoft.com/office/powerpoint/2010/main" val="1401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B8972-EC3D-49CE-A3A0-54CD435C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E86DA-98A7-4432-8B43-83E946C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–Type </a:t>
            </a:r>
            <a:r>
              <a:rPr lang="en-US" dirty="0" err="1"/>
              <a:t>ScriptBlockLogging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F402-6620-4163-8613-FBE22B73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module logging, </a:t>
            </a:r>
            <a:r>
              <a:rPr lang="en-US" dirty="0" err="1"/>
              <a:t>scriptblock</a:t>
            </a:r>
            <a:r>
              <a:rPr lang="en-US" dirty="0"/>
              <a:t> logging, </a:t>
            </a:r>
            <a:r>
              <a:rPr lang="en-US" dirty="0" err="1"/>
              <a:t>deobfuscation</a:t>
            </a:r>
            <a:r>
              <a:rPr lang="en-US" dirty="0"/>
              <a:t>, and suspicious script detection.</a:t>
            </a:r>
          </a:p>
          <a:p>
            <a:r>
              <a:rPr lang="en-US" dirty="0"/>
              <a:t>Only first execution of a block is logged (Verbose 4104)</a:t>
            </a:r>
          </a:p>
          <a:p>
            <a:r>
              <a:rPr lang="en-US" dirty="0"/>
              <a:t>Set “Log script block invocation start / stop events” for start and stop of scripts in events 4105 and 4106</a:t>
            </a:r>
          </a:p>
          <a:p>
            <a:r>
              <a:rPr lang="en-US" dirty="0"/>
              <a:t>Records original obfuscated code in addition to the </a:t>
            </a:r>
            <a:r>
              <a:rPr lang="en-US" dirty="0" err="1"/>
              <a:t>deobfuscated</a:t>
            </a:r>
            <a:r>
              <a:rPr lang="en-US" dirty="0"/>
              <a:t> code</a:t>
            </a:r>
          </a:p>
          <a:p>
            <a:r>
              <a:rPr lang="en-US" dirty="0"/>
              <a:t>Automatically checks for suspicious </a:t>
            </a:r>
            <a:r>
              <a:rPr lang="en-US" dirty="0">
                <a:hlinkClick r:id="rId3"/>
              </a:rPr>
              <a:t>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BB2F4-7331-4F78-A4A0-0278FEE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11354-B4D0-4665-AFC3-1061FCFE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–Type </a:t>
            </a:r>
            <a:r>
              <a:rPr lang="en-US" dirty="0" err="1"/>
              <a:t>ModuleLogging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FB75F-4479-44B8-8839-6E139748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Record pipeline execution details</a:t>
            </a:r>
          </a:p>
          <a:p>
            <a:r>
              <a:rPr lang="en-US" dirty="0"/>
              <a:t>Records a </a:t>
            </a:r>
            <a:r>
              <a:rPr lang="en-US" i="1" dirty="0"/>
              <a:t>portion</a:t>
            </a:r>
            <a:r>
              <a:rPr lang="en-US" dirty="0"/>
              <a:t> of scripts</a:t>
            </a:r>
          </a:p>
          <a:p>
            <a:r>
              <a:rPr lang="en-US" dirty="0"/>
              <a:t>De-obfuscates </a:t>
            </a:r>
            <a:r>
              <a:rPr lang="en-US" i="1" dirty="0"/>
              <a:t>some</a:t>
            </a:r>
            <a:r>
              <a:rPr lang="en-US" dirty="0"/>
              <a:t> code</a:t>
            </a:r>
          </a:p>
          <a:p>
            <a:r>
              <a:rPr lang="en-US" dirty="0"/>
              <a:t>Not super reliable when capturing entire command output</a:t>
            </a:r>
          </a:p>
          <a:p>
            <a:r>
              <a:rPr lang="en-US" dirty="0"/>
              <a:t>Available since PowerShell 3.0</a:t>
            </a:r>
          </a:p>
          <a:p>
            <a:r>
              <a:rPr lang="en-US" dirty="0"/>
              <a:t>Writes to Event ID 4103</a:t>
            </a:r>
          </a:p>
          <a:p>
            <a:r>
              <a:rPr lang="en-US" dirty="0"/>
              <a:t>Just set * as the modules to monitor…don’t cherry pick</a:t>
            </a:r>
          </a:p>
          <a:p>
            <a:r>
              <a:rPr lang="en-US" dirty="0"/>
              <a:t>Can be set via GPO or Registry</a:t>
            </a:r>
          </a:p>
        </p:txBody>
      </p:sp>
    </p:spTree>
    <p:extLst>
      <p:ext uri="{BB962C8B-B14F-4D97-AF65-F5344CB8AC3E}">
        <p14:creationId xmlns:p14="http://schemas.microsoft.com/office/powerpoint/2010/main" val="3889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7CF1B-774E-471A-ACAB-D70C6C78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–Type AMSI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DF81-8F75-44FA-8844-FF1029B21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AntiMalware</a:t>
            </a:r>
            <a:r>
              <a:rPr lang="en-US" dirty="0"/>
              <a:t> Scan Interface provides registered AV access to the contents of a script prior to execution</a:t>
            </a:r>
          </a:p>
          <a:p>
            <a:pPr lvl="1"/>
            <a:r>
              <a:rPr lang="en-US" dirty="0"/>
              <a:t>No detection mechanism; inherently reliant on signature-based detection from AV</a:t>
            </a:r>
          </a:p>
          <a:p>
            <a:r>
              <a:rPr lang="en-US" dirty="0"/>
              <a:t>Bypass</a:t>
            </a:r>
          </a:p>
          <a:p>
            <a:r>
              <a:rPr lang="en-US" dirty="0"/>
              <a:t>Evaluates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61BDF-B2DE-4D1E-BDA3-780463A1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pic>
        <p:nvPicPr>
          <p:cNvPr id="1030" name="Picture 6" descr="PowerShell-v5-Win10-AMSI-Graphic">
            <a:extLst>
              <a:ext uri="{FF2B5EF4-FFF2-40B4-BE49-F238E27FC236}">
                <a16:creationId xmlns:a16="http://schemas.microsoft.com/office/drawing/2014/main" id="{A735B490-14D7-43D8-8B94-612E037709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09" y="2057400"/>
            <a:ext cx="5497065" cy="30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B2BA7-097A-4FAF-982A-10E7C8AA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C5DAF-260E-4C39-9F25-7842561C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Get-Savior –Type Constrained Language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17B1-384B-4E9E-B446-F0E99A76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allowed types of cmdlets (e.g. Add-Type, Win32APIs, COM objects are not allowed)</a:t>
            </a:r>
          </a:p>
          <a:p>
            <a:r>
              <a:rPr lang="en-US" dirty="0"/>
              <a:t>Can work with AppLocker or UMCI</a:t>
            </a:r>
          </a:p>
          <a:p>
            <a:r>
              <a:rPr lang="en-US" dirty="0"/>
              <a:t>Not enterprise friendly</a:t>
            </a:r>
          </a:p>
          <a:p>
            <a:r>
              <a:rPr lang="en-US" dirty="0"/>
              <a:t>Can be bypassed (unless AppLocker Allow is enabled)</a:t>
            </a:r>
          </a:p>
          <a:p>
            <a:pPr lvl="1"/>
            <a:r>
              <a:rPr lang="en-US" dirty="0"/>
              <a:t>Remove-Item Env:\__</a:t>
            </a:r>
            <a:r>
              <a:rPr lang="en-US" dirty="0" err="1"/>
              <a:t>PSLockdownPolicy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ExecutionContext.SessionState.LanguageMode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1F5-0B67-4FC1-8EBE-B5912312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–Type Protected Event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EA59-9473-42F1-8979-B65EE467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Starting with Windows 10+</a:t>
            </a:r>
          </a:p>
          <a:p>
            <a:r>
              <a:rPr lang="en-US" dirty="0"/>
              <a:t>Participating applications can encrypt sensitive data as written to the event log, allowing for decryption once moved to a more secure location</a:t>
            </a:r>
          </a:p>
          <a:p>
            <a:pPr lvl="1"/>
            <a:r>
              <a:rPr lang="en-US" dirty="0"/>
              <a:t>Supported by PowerShell even if settings are configured manually (GPO template only exists in Windows 10) provided PowerShell v5 and KB3000850 are installed</a:t>
            </a:r>
          </a:p>
          <a:p>
            <a:r>
              <a:rPr lang="en-US" dirty="0"/>
              <a:t>Deploy public key to all machines</a:t>
            </a:r>
          </a:p>
          <a:p>
            <a:r>
              <a:rPr lang="en-US" dirty="0"/>
              <a:t>Retain private key for use by SIEM</a:t>
            </a:r>
          </a:p>
          <a:p>
            <a:r>
              <a:rPr lang="en-US" dirty="0"/>
              <a:t>Enabled through GPO: Windows Components </a:t>
            </a:r>
            <a:r>
              <a:rPr lang="en-US" dirty="0">
                <a:sym typeface="Wingdings" panose="05000000000000000000" pitchFamily="2" charset="2"/>
              </a:rPr>
              <a:t> Administrative Templates  Event Logging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Requires an encryption certificate that has “Document Encryption” as an enhanced key usage as well as either Data Encipherment or Key Encipherment key usages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E406-5CD1-4D4E-BBAE-6E58EF9B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&gt;Get-Savior –Type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E766-FBE3-4FC0-95AE-EC68DEF7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</a:t>
            </a:r>
            <a:r>
              <a:rPr lang="en-US" dirty="0" err="1"/>
              <a:t>WinRM</a:t>
            </a:r>
            <a:r>
              <a:rPr lang="en-US" dirty="0"/>
              <a:t> listener scope to administration networks</a:t>
            </a:r>
          </a:p>
          <a:p>
            <a:r>
              <a:rPr lang="en-US" dirty="0"/>
              <a:t>Disable </a:t>
            </a:r>
            <a:r>
              <a:rPr lang="en-US" dirty="0" err="1"/>
              <a:t>WinRM</a:t>
            </a:r>
            <a:r>
              <a:rPr lang="en-US" dirty="0"/>
              <a:t> on sensitive systems where not necessary</a:t>
            </a:r>
          </a:p>
          <a:p>
            <a:r>
              <a:rPr lang="en-US" dirty="0"/>
              <a:t>Monitor usage through </a:t>
            </a:r>
            <a:r>
              <a:rPr lang="en-US" dirty="0" err="1"/>
              <a:t>WinRM</a:t>
            </a:r>
            <a:r>
              <a:rPr lang="en-US" dirty="0"/>
              <a:t> logs and network activity</a:t>
            </a:r>
          </a:p>
        </p:txBody>
      </p:sp>
    </p:spTree>
    <p:extLst>
      <p:ext uri="{BB962C8B-B14F-4D97-AF65-F5344CB8AC3E}">
        <p14:creationId xmlns:p14="http://schemas.microsoft.com/office/powerpoint/2010/main" val="32024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490DF7-2B8A-4281-A41D-52AE8462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&gt; Get-Savior –Type Just Enough Administration (JEA)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AE59F9-D456-4FB2-8399-0814D790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428634"/>
            <a:ext cx="5078677" cy="30218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5A3D-37D0-4397-A4D6-45DF577A6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sz="2600" dirty="0"/>
              <a:t>Role based access control</a:t>
            </a:r>
          </a:p>
          <a:p>
            <a:r>
              <a:rPr lang="en-US" sz="2600" dirty="0"/>
              <a:t>Non-administrative users allowed to connect remotely to machines for specific tasks</a:t>
            </a:r>
          </a:p>
          <a:p>
            <a:r>
              <a:rPr lang="en-US" sz="2600" dirty="0"/>
              <a:t>Solves securing privileged access</a:t>
            </a:r>
          </a:p>
          <a:p>
            <a:r>
              <a:rPr lang="en-US" sz="2600" dirty="0"/>
              <a:t>JEA endpoints have PowerShell transcription and logging enabled</a:t>
            </a:r>
          </a:p>
          <a:p>
            <a:r>
              <a:rPr lang="en-US" sz="2600" dirty="0"/>
              <a:t>Requires Windows 10, Windows 2016, or </a:t>
            </a:r>
            <a:r>
              <a:rPr lang="en-US" sz="2600" dirty="0" err="1"/>
              <a:t>Powershell</a:t>
            </a:r>
            <a:r>
              <a:rPr lang="en-US" sz="2600" dirty="0"/>
              <a:t> v5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E4217012-EF5C-4A33-AB4A-E16E03DB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8A6C-3365-414F-B0F9-472CE1A5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</a:t>
            </a:r>
            <a:r>
              <a:rPr lang="en-US" dirty="0" err="1"/>
              <a:t>InterestingActivity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652D-BDEA-4D90-A730-772B009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WebClient</a:t>
            </a:r>
            <a:r>
              <a:rPr lang="en-US" dirty="0"/>
              <a:t> activity</a:t>
            </a:r>
          </a:p>
          <a:p>
            <a:r>
              <a:rPr lang="en-US" dirty="0"/>
              <a:t>Invoke-Expression</a:t>
            </a:r>
          </a:p>
          <a:p>
            <a:r>
              <a:rPr lang="en-US" dirty="0" err="1"/>
              <a:t>EncodedCommand</a:t>
            </a:r>
            <a:r>
              <a:rPr lang="en-US" dirty="0"/>
              <a:t> &amp; “Bypass”</a:t>
            </a:r>
          </a:p>
          <a:p>
            <a:r>
              <a:rPr lang="en-US" dirty="0"/>
              <a:t>BITS activity (?)</a:t>
            </a:r>
          </a:p>
          <a:p>
            <a:r>
              <a:rPr lang="en-US" dirty="0"/>
              <a:t>Scheduled task manipulation</a:t>
            </a:r>
          </a:p>
          <a:p>
            <a:r>
              <a:rPr lang="en-US" dirty="0" err="1"/>
              <a:t>WinRM</a:t>
            </a:r>
            <a:r>
              <a:rPr lang="en-US" dirty="0"/>
              <a:t> (PS Remoting)</a:t>
            </a:r>
          </a:p>
          <a:p>
            <a:r>
              <a:rPr lang="en-US" dirty="0"/>
              <a:t>AMSI Results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MPThreatDetection</a:t>
            </a:r>
            <a:r>
              <a:rPr lang="en-US" dirty="0"/>
              <a:t> | Sort </a:t>
            </a:r>
            <a:r>
              <a:rPr lang="en-US" dirty="0" err="1"/>
              <a:t>LastThreatStatusChangeTime</a:t>
            </a:r>
            <a:r>
              <a:rPr lang="en-US" dirty="0"/>
              <a:t> –Descending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MpThreatDetection</a:t>
            </a:r>
            <a:r>
              <a:rPr lang="en-US" dirty="0"/>
              <a:t> | Sort </a:t>
            </a:r>
            <a:r>
              <a:rPr lang="en-US" dirty="0" err="1"/>
              <a:t>InitialDetectionTime</a:t>
            </a:r>
            <a:r>
              <a:rPr lang="en-US" dirty="0"/>
              <a:t> –Descending</a:t>
            </a:r>
          </a:p>
          <a:p>
            <a:r>
              <a:rPr lang="en-US" dirty="0"/>
              <a:t>NO LOCAL ADMIN. NOPE. </a:t>
            </a:r>
          </a:p>
          <a:p>
            <a:pPr lvl="1"/>
            <a:r>
              <a:rPr lang="en-US" dirty="0"/>
              <a:t>PS – This also means don’t interactively remote into systems using privileged credentials </a:t>
            </a:r>
          </a:p>
        </p:txBody>
      </p:sp>
    </p:spTree>
    <p:extLst>
      <p:ext uri="{BB962C8B-B14F-4D97-AF65-F5344CB8AC3E}">
        <p14:creationId xmlns:p14="http://schemas.microsoft.com/office/powerpoint/2010/main" val="29000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4F67-60C6-4030-8603-CDCE6B0A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UsageStats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A0E9-C7B0-4F7C-B0E9-AD187C55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 all script execution</a:t>
            </a:r>
          </a:p>
          <a:p>
            <a:r>
              <a:rPr lang="en-US" dirty="0"/>
              <a:t>Perform trend analysis</a:t>
            </a:r>
          </a:p>
          <a:p>
            <a:pPr lvl="1"/>
            <a:r>
              <a:rPr lang="en-US" dirty="0"/>
              <a:t>Aaron ran PowerShell on 40 computers today, but only ever 1 prior?</a:t>
            </a:r>
          </a:p>
          <a:p>
            <a:pPr lvl="1"/>
            <a:r>
              <a:rPr lang="en-US" dirty="0"/>
              <a:t>SCCM Software Metering can report on this</a:t>
            </a:r>
          </a:p>
          <a:p>
            <a:r>
              <a:rPr lang="en-US" dirty="0"/>
              <a:t>Track PowerShell remoting usage and trends</a:t>
            </a:r>
          </a:p>
        </p:txBody>
      </p:sp>
    </p:spTree>
    <p:extLst>
      <p:ext uri="{BB962C8B-B14F-4D97-AF65-F5344CB8AC3E}">
        <p14:creationId xmlns:p14="http://schemas.microsoft.com/office/powerpoint/2010/main" val="26052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380-16D3-455E-B31B-D7BEDE9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795-3D9B-42D3-B08E-911ED77A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Overview</a:t>
            </a:r>
          </a:p>
          <a:p>
            <a:r>
              <a:rPr lang="en-US" dirty="0"/>
              <a:t>Offensive techniques</a:t>
            </a:r>
          </a:p>
          <a:p>
            <a:r>
              <a:rPr lang="en-US" dirty="0"/>
              <a:t>Defensive techniques</a:t>
            </a:r>
          </a:p>
          <a:p>
            <a:r>
              <a:rPr lang="en-US" dirty="0"/>
              <a:t>Case Studies – APT actors and PowerShell</a:t>
            </a:r>
          </a:p>
        </p:txBody>
      </p:sp>
    </p:spTree>
    <p:extLst>
      <p:ext uri="{BB962C8B-B14F-4D97-AF65-F5344CB8AC3E}">
        <p14:creationId xmlns:p14="http://schemas.microsoft.com/office/powerpoint/2010/main" val="187671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72E1-F228-4887-BBA8-C732885C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Event IDs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8BC6D-4E73-43B9-BB73-5C6195C7A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25713"/>
              </p:ext>
            </p:extLst>
          </p:nvPr>
        </p:nvGraphicFramePr>
        <p:xfrm>
          <a:off x="303212" y="1701800"/>
          <a:ext cx="1142999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71">
                  <a:extLst>
                    <a:ext uri="{9D8B030D-6E8A-4147-A177-3AD203B41FA5}">
                      <a16:colId xmlns:a16="http://schemas.microsoft.com/office/drawing/2014/main" val="3134534130"/>
                    </a:ext>
                  </a:extLst>
                </a:gridCol>
                <a:gridCol w="4811814">
                  <a:extLst>
                    <a:ext uri="{9D8B030D-6E8A-4147-A177-3AD203B41FA5}">
                      <a16:colId xmlns:a16="http://schemas.microsoft.com/office/drawing/2014/main" val="1422215520"/>
                    </a:ext>
                  </a:extLst>
                </a:gridCol>
                <a:gridCol w="4811814">
                  <a:extLst>
                    <a:ext uri="{9D8B030D-6E8A-4147-A177-3AD203B41FA5}">
                      <a16:colId xmlns:a16="http://schemas.microsoft.com/office/drawing/2014/main" val="41028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2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400 &amp;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Engine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Determine whether PS was run locally or remotely, and what executed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3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 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See what process was created by what, and the command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Provider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Often can occur when a service is started under a different user. Start and stop of PS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Command 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executed and command line…if using profile.ps1…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2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Pipeline Execution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Show what execute – check </a:t>
                      </a:r>
                      <a:r>
                        <a:rPr lang="en-US" sz="2000" dirty="0" err="1"/>
                        <a:t>HostApplication</a:t>
                      </a:r>
                      <a:r>
                        <a:rPr lang="en-US" sz="2000" dirty="0"/>
                        <a:t>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9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Script Block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View contents of the script block executed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2308-A02A-4852-AEFC-EB26E6B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AdditionalTips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2F38-BC0A-4BD5-9596-BC9E020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digitally signed macros</a:t>
            </a:r>
          </a:p>
          <a:p>
            <a:pPr lvl="1"/>
            <a:r>
              <a:rPr lang="en-US" dirty="0"/>
              <a:t>Better yet, use GPO to disable macros except for user groups that require</a:t>
            </a:r>
          </a:p>
          <a:p>
            <a:r>
              <a:rPr lang="en-US" dirty="0" err="1"/>
              <a:t>Allowlist</a:t>
            </a:r>
            <a:r>
              <a:rPr lang="en-US" dirty="0"/>
              <a:t> by role, and baseline usage to determine anomalies</a:t>
            </a:r>
          </a:p>
          <a:p>
            <a:r>
              <a:rPr lang="en-US" dirty="0"/>
              <a:t>Enable Protected Event Logging (Windows 10 and Windows 2016 only)</a:t>
            </a:r>
          </a:p>
        </p:txBody>
      </p:sp>
    </p:spTree>
    <p:extLst>
      <p:ext uri="{BB962C8B-B14F-4D97-AF65-F5344CB8AC3E}">
        <p14:creationId xmlns:p14="http://schemas.microsoft.com/office/powerpoint/2010/main" val="40312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62B-2A17-41E0-ADC5-39D6D7CC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</a:t>
            </a:r>
            <a:r>
              <a:rPr lang="en-US" dirty="0" err="1"/>
              <a:t>CaseStudy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9F50-11C0-4914-A69D-DB8E8AB1A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77E2-DF8A-4B5D-BD39-9038DEE2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Fake</a:t>
            </a:r>
          </a:p>
        </p:txBody>
      </p:sp>
      <p:pic>
        <p:nvPicPr>
          <p:cNvPr id="1026" name="Picture 2" descr="https://www.fireeye.com/content/dam/fireeye-www/blog/images/headfakeransomware/Picture6.png">
            <a:extLst>
              <a:ext uri="{FF2B5EF4-FFF2-40B4-BE49-F238E27FC236}">
                <a16:creationId xmlns:a16="http://schemas.microsoft.com/office/drawing/2014/main" id="{DA97DD36-ED95-4D67-8074-161BD00D5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5" y="1676400"/>
            <a:ext cx="7173615" cy="381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267984-31B0-4E74-B455-A94A408A3B58}"/>
              </a:ext>
            </a:extLst>
          </p:cNvPr>
          <p:cNvSpPr/>
          <p:nvPr/>
        </p:nvSpPr>
        <p:spPr>
          <a:xfrm>
            <a:off x="2181931" y="5665183"/>
            <a:ext cx="937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https://www.fireeye.com/blog/threat-research/2019/10/head-fake-tackling-disruptive-ransomware-attacks.html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77E2-DF8A-4B5D-BD39-9038DEE2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Fake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267984-31B0-4E74-B455-A94A408A3B58}"/>
              </a:ext>
            </a:extLst>
          </p:cNvPr>
          <p:cNvSpPr/>
          <p:nvPr/>
        </p:nvSpPr>
        <p:spPr>
          <a:xfrm>
            <a:off x="2181931" y="5665183"/>
            <a:ext cx="937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https://www.fireeye.com/blog/threat-research/2019/10/head-fake-tackling-disruptive-ransomware-attacks.html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DCD57-9CC0-457B-A16D-5F308F6E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37427" y="1865707"/>
            <a:ext cx="9523412" cy="37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2308-A02A-4852-AEFC-EB26E6B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2F38-BC0A-4BD5-9596-BC9E020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PowerShell v5 and remove all other versions</a:t>
            </a:r>
          </a:p>
          <a:p>
            <a:r>
              <a:rPr lang="en-US" dirty="0"/>
              <a:t>Security is </a:t>
            </a:r>
            <a:r>
              <a:rPr lang="en-US" b="1" dirty="0"/>
              <a:t>not</a:t>
            </a:r>
            <a:r>
              <a:rPr lang="en-US" dirty="0"/>
              <a:t> enabled out of the box</a:t>
            </a:r>
          </a:p>
          <a:p>
            <a:r>
              <a:rPr lang="en-US" dirty="0"/>
              <a:t>Logging is your friend</a:t>
            </a:r>
          </a:p>
          <a:p>
            <a:r>
              <a:rPr lang="en-US" dirty="0"/>
              <a:t>Layer your defenses</a:t>
            </a:r>
          </a:p>
          <a:p>
            <a:r>
              <a:rPr lang="en-US" dirty="0" err="1"/>
              <a:t>Powershell</a:t>
            </a:r>
            <a:r>
              <a:rPr lang="en-US" dirty="0"/>
              <a:t> is just one tool in an attacker’s arsenal</a:t>
            </a:r>
          </a:p>
          <a:p>
            <a:r>
              <a:rPr lang="en-US" dirty="0"/>
              <a:t>Powershell.exe !=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 err="1"/>
              <a:t>Allowlisting</a:t>
            </a:r>
            <a:r>
              <a:rPr lang="en-US" dirty="0"/>
              <a:t> and baselining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41533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0A0A-2D73-416E-8526-8A1E3ED5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</a:t>
            </a:r>
            <a:r>
              <a:rPr lang="en-US" dirty="0" err="1"/>
              <a:t>ActionItems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D6D86B-2CD6-4547-9358-300CE2630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98921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7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613A-531A-47B0-9C53-AFC3FEA1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1BF0-E436-44A2-A2DA-DDB40CF0A3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PowerSploit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Kansa</a:t>
            </a:r>
          </a:p>
          <a:p>
            <a:r>
              <a:rPr lang="en-US" dirty="0">
                <a:solidFill>
                  <a:srgbClr val="FF0000"/>
                </a:solidFill>
              </a:rPr>
              <a:t>Uproot</a:t>
            </a:r>
          </a:p>
          <a:p>
            <a:r>
              <a:rPr lang="en-US" dirty="0" err="1">
                <a:solidFill>
                  <a:srgbClr val="FF0000"/>
                </a:solidFill>
              </a:rPr>
              <a:t>PowerShellArsenal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PowerView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PowerUp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PSReflect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SharpPick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UnmanagedPowerShell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PowerShell Empire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B466-AB7C-4F3C-A8A0-16418054A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CimSweep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BloodHound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Invoke-Obfuscation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WMIPlant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PSKernel</a:t>
            </a:r>
            <a:r>
              <a:rPr lang="en-US" dirty="0">
                <a:solidFill>
                  <a:srgbClr val="FF0000"/>
                </a:solidFill>
              </a:rPr>
              <a:t>-Primitives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Get-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InjectedThread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NoPowerShell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PowerShell Logging Cheat Sheet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PoshSec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5BD5-A13D-46BB-A7EF-E62AF17A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Get-Questions</a:t>
            </a:r>
          </a:p>
        </p:txBody>
      </p:sp>
      <p:pic>
        <p:nvPicPr>
          <p:cNvPr id="2050" name="Picture 2" descr="Image result for powershell memes">
            <a:extLst>
              <a:ext uri="{FF2B5EF4-FFF2-40B4-BE49-F238E27FC236}">
                <a16:creationId xmlns:a16="http://schemas.microsoft.com/office/drawing/2014/main" id="{8C9577E5-64E6-4C32-9F97-77E97F628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133600"/>
            <a:ext cx="3509963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970-7ADC-4241-83DB-54F08FF9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Get-Help PowerShell</a:t>
            </a:r>
          </a:p>
        </p:txBody>
      </p:sp>
      <p:pic>
        <p:nvPicPr>
          <p:cNvPr id="1030" name="Picture 6" descr="Image result for powershell funny">
            <a:extLst>
              <a:ext uri="{FF2B5EF4-FFF2-40B4-BE49-F238E27FC236}">
                <a16:creationId xmlns:a16="http://schemas.microsoft.com/office/drawing/2014/main" id="{B30356DB-E20C-432B-96CB-E83631A80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057400"/>
            <a:ext cx="10464706" cy="2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9C8C-6EFC-451E-875E-1B87BDBF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&gt;$</a:t>
            </a:r>
            <a:r>
              <a:rPr lang="en-US" dirty="0" err="1"/>
              <a:t>PSVersionTable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2B8632-CD0F-4C83-BAF6-56BF20137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19959"/>
              </p:ext>
            </p:extLst>
          </p:nvPr>
        </p:nvGraphicFramePr>
        <p:xfrm>
          <a:off x="1219200" y="1701800"/>
          <a:ext cx="10360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2">
                  <a:extLst>
                    <a:ext uri="{9D8B030D-6E8A-4147-A177-3AD203B41FA5}">
                      <a16:colId xmlns:a16="http://schemas.microsoft.com/office/drawing/2014/main" val="3333858333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1560971583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231415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Desktop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Server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2008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6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2012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1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9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 Anniversary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6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4F27-32E4-4961-AF23-79F497C1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&gt;Get-Profiles?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A1EC15-DB4E-4C99-93CC-98DD130C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$profile | Format-List -Force</a:t>
            </a:r>
          </a:p>
          <a:p>
            <a:endParaRPr lang="en-US" dirty="0"/>
          </a:p>
          <a:p>
            <a:r>
              <a:rPr lang="en-US" dirty="0" err="1"/>
              <a:t>AllUsersAllHosts</a:t>
            </a:r>
            <a:endParaRPr lang="en-US" dirty="0"/>
          </a:p>
          <a:p>
            <a:r>
              <a:rPr lang="en-US" dirty="0" err="1"/>
              <a:t>AllUsersCurrentHost</a:t>
            </a:r>
            <a:endParaRPr lang="en-US" dirty="0"/>
          </a:p>
          <a:p>
            <a:r>
              <a:rPr lang="en-US" dirty="0" err="1"/>
              <a:t>CurrentUserAllHosts</a:t>
            </a:r>
            <a:endParaRPr lang="en-US" dirty="0"/>
          </a:p>
          <a:p>
            <a:r>
              <a:rPr lang="en-US" dirty="0" err="1"/>
              <a:t>CurrentUserCurrentHost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81A2-C99F-4CA5-BA59-CD67024D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&gt;Love-</a:t>
            </a:r>
            <a:r>
              <a:rPr lang="en-US" dirty="0" err="1"/>
              <a:t>Powershell</a:t>
            </a:r>
            <a:r>
              <a:rPr lang="en-US" dirty="0"/>
              <a:t> –Who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CAA7-5A28-4D9E-8D35-4BA8C5A5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In-memory execution</a:t>
            </a:r>
          </a:p>
          <a:p>
            <a:r>
              <a:rPr lang="en-US" dirty="0"/>
              <a:t>PowerShell Remoting</a:t>
            </a:r>
          </a:p>
          <a:p>
            <a:r>
              <a:rPr lang="en-US" dirty="0"/>
              <a:t>Interact with numerous Windows components (.NET, WMI, RPC, etc.)</a:t>
            </a:r>
          </a:p>
          <a:p>
            <a:r>
              <a:rPr lang="en-US" dirty="0"/>
              <a:t>Not reliant on powershell.exe</a:t>
            </a:r>
          </a:p>
          <a:p>
            <a:r>
              <a:rPr lang="en-US" dirty="0"/>
              <a:t>Profiles often not monitored</a:t>
            </a:r>
          </a:p>
          <a:p>
            <a:r>
              <a:rPr lang="en-US" b="1" u="sng" dirty="0"/>
              <a:t>Not properly monitored/logged</a:t>
            </a:r>
          </a:p>
        </p:txBody>
      </p:sp>
    </p:spTree>
    <p:extLst>
      <p:ext uri="{BB962C8B-B14F-4D97-AF65-F5344CB8AC3E}">
        <p14:creationId xmlns:p14="http://schemas.microsoft.com/office/powerpoint/2010/main" val="3943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8BB3-BC98-42C0-A286-F4D824D5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&gt;Get-</a:t>
            </a:r>
            <a:r>
              <a:rPr lang="en-US" dirty="0" err="1"/>
              <a:t>EvilPowerShell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C4A4-28C4-4E45-917F-14A6D153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Nishang</a:t>
            </a:r>
            <a:endParaRPr lang="en-US" dirty="0"/>
          </a:p>
          <a:p>
            <a:r>
              <a:rPr lang="en-US" dirty="0"/>
              <a:t>Empire</a:t>
            </a:r>
          </a:p>
          <a:p>
            <a:r>
              <a:rPr lang="en-US" dirty="0" err="1"/>
              <a:t>PowerSploit</a:t>
            </a:r>
            <a:endParaRPr lang="en-US" dirty="0"/>
          </a:p>
          <a:p>
            <a:r>
              <a:rPr lang="en-US" dirty="0" err="1"/>
              <a:t>PowerUp</a:t>
            </a:r>
            <a:endParaRPr lang="en-US" dirty="0"/>
          </a:p>
          <a:p>
            <a:r>
              <a:rPr lang="en-US" dirty="0" err="1"/>
              <a:t>PowerView</a:t>
            </a:r>
            <a:endParaRPr lang="en-US" dirty="0"/>
          </a:p>
          <a:p>
            <a:r>
              <a:rPr lang="en-US" dirty="0"/>
              <a:t>PS&gt;Attack</a:t>
            </a:r>
          </a:p>
          <a:p>
            <a:r>
              <a:rPr lang="en-US" dirty="0"/>
              <a:t>Metasploit</a:t>
            </a:r>
          </a:p>
          <a:p>
            <a:r>
              <a:rPr lang="en-US" dirty="0"/>
              <a:t>Invoke-</a:t>
            </a:r>
            <a:r>
              <a:rPr lang="en-US" dirty="0" err="1"/>
              <a:t>Mimikatz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8ADD6-F27E-4042-943B-C16E4EABC4C9}"/>
              </a:ext>
            </a:extLst>
          </p:cNvPr>
          <p:cNvSpPr/>
          <p:nvPr/>
        </p:nvSpPr>
        <p:spPr>
          <a:xfrm>
            <a:off x="455612" y="457200"/>
            <a:ext cx="1143000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LocalInfo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$users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LocalGroupMember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"Administrators"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$outlook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Outlook.Application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$mail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outlook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mail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"I HAZ YOUR DATA"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mail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body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$users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$mail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"exfil@mycooldomain.com"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mail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Send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$outlook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Outlook.Application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$ns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outlook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GetNamespace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"MAPI"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    $inbox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ns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GetDefaultFolder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latestemail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inbox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-last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latestemail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-like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"*INNOCENT SUBJECT LINE*"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LocalInfo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Exit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47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24945</TotalTime>
  <Words>2410</Words>
  <Application>Microsoft Office PowerPoint</Application>
  <PresentationFormat>Custom</PresentationFormat>
  <Paragraphs>427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Lucida Console</vt:lpstr>
      <vt:lpstr>Tech 16x9</vt:lpstr>
      <vt:lpstr>PowerShell for Security Nerds</vt:lpstr>
      <vt:lpstr>&gt; Get-Host</vt:lpstr>
      <vt:lpstr>&gt; Get-Agenda</vt:lpstr>
      <vt:lpstr>&gt; Get-Help PowerShell</vt:lpstr>
      <vt:lpstr>&gt;$PSVersionTable</vt:lpstr>
      <vt:lpstr>&gt;Get-Profiles?</vt:lpstr>
      <vt:lpstr>&gt;Love-Powershell –Who Attackers</vt:lpstr>
      <vt:lpstr>&gt;Get-EvilPowerShell</vt:lpstr>
      <vt:lpstr>PowerPoint Presentation</vt:lpstr>
      <vt:lpstr>&gt;Get-AttackVectors</vt:lpstr>
      <vt:lpstr>&gt;Get-SuspiciousParameters</vt:lpstr>
      <vt:lpstr>&gt;Bypass-ExecutionPolicy</vt:lpstr>
      <vt:lpstr>&gt;Get-ObfuscationTechniques</vt:lpstr>
      <vt:lpstr>&gt; Invoke-Downgrade</vt:lpstr>
      <vt:lpstr>&gt;Get-PowerShell…without Powershell?</vt:lpstr>
      <vt:lpstr>I’m Scared!</vt:lpstr>
      <vt:lpstr>&gt;Get-Detections -ShowObligatoryDisclosure</vt:lpstr>
      <vt:lpstr>&gt; Get-Detections</vt:lpstr>
      <vt:lpstr>&gt;Stop-Panic –ErrorAction SilentlyContinuePanicking</vt:lpstr>
      <vt:lpstr>&gt;Get-Savior -Type SystemWideTranscripts</vt:lpstr>
      <vt:lpstr>&gt;Get-Savior –Type ScriptBlockLogging</vt:lpstr>
      <vt:lpstr>&gt;Get-Savior –Type ModuleLogging</vt:lpstr>
      <vt:lpstr>&gt;Get-Savior –Type AMSI</vt:lpstr>
      <vt:lpstr>&gt; Get-Savior –Type Constrained Language Mode</vt:lpstr>
      <vt:lpstr>&gt;Get-Savior –Type Protected Event Logging</vt:lpstr>
      <vt:lpstr>&gt;Get-Savior –Type WinRM</vt:lpstr>
      <vt:lpstr>&gt; Get-Savior –Type Just Enough Administration (JEA) </vt:lpstr>
      <vt:lpstr>&gt; Get-InterestingActivity</vt:lpstr>
      <vt:lpstr>&gt;Get-UsageStats</vt:lpstr>
      <vt:lpstr>Notable Event IDs</vt:lpstr>
      <vt:lpstr>&gt;Get-AdditionalTips</vt:lpstr>
      <vt:lpstr>&gt; Get-CaseStudy</vt:lpstr>
      <vt:lpstr>Head Fake</vt:lpstr>
      <vt:lpstr>Head Fake</vt:lpstr>
      <vt:lpstr>&gt; Get-Wrapup</vt:lpstr>
      <vt:lpstr>&gt; Get-ActionItems</vt:lpstr>
      <vt:lpstr>References</vt:lpstr>
      <vt:lpstr>&gt; Get-Questions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Security Nerds</dc:title>
  <dc:creator>Aaron Katz</dc:creator>
  <cp:lastModifiedBy>Aaron Katz</cp:lastModifiedBy>
  <cp:revision>143</cp:revision>
  <dcterms:created xsi:type="dcterms:W3CDTF">2019-07-07T20:04:34Z</dcterms:created>
  <dcterms:modified xsi:type="dcterms:W3CDTF">2021-06-13T18:59:01Z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