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76D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238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2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1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94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010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20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832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0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19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26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392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416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95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96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03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873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51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8A46EB-790F-4167-8F89-9B85D866A6E6}" type="datetimeFigureOut">
              <a:rPr lang="ro-RO" smtClean="0"/>
              <a:t>18.01.2023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731067-3EED-4FA0-A42E-CCCC378C9C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2914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decorator" TargetMode="External"/><Relationship Id="rId2" Type="http://schemas.openxmlformats.org/officeDocument/2006/relationships/hyperlink" Target="https://drive.google.com/file/d/1Np1yfOr9GwyO5aksOhjK1sQHsy4r3DuY/view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212F-0785-3F40-7A50-71EC83A5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4666" y="1845735"/>
            <a:ext cx="7197726" cy="2421464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OCR A Extended" panose="02010509020102010303" pitchFamily="50" charset="0"/>
              </a:rPr>
              <a:t>DECORATOR PATTERN</a:t>
            </a:r>
            <a:endParaRPr lang="ro-RO" sz="7200" dirty="0">
              <a:latin typeface="OCR A Extended" panose="02010509020102010303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27FF7-66EE-F1A8-B5F7-981CACA9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165599"/>
            <a:ext cx="7197726" cy="1405467"/>
          </a:xfrm>
        </p:spPr>
        <p:txBody>
          <a:bodyPr/>
          <a:lstStyle/>
          <a:p>
            <a:pPr algn="ctr"/>
            <a:r>
              <a:rPr lang="en-US" dirty="0" err="1"/>
              <a:t>Realizat</a:t>
            </a:r>
            <a:r>
              <a:rPr lang="en-US" dirty="0"/>
              <a:t> de:</a:t>
            </a:r>
          </a:p>
          <a:p>
            <a:pPr algn="ctr"/>
            <a:r>
              <a:rPr lang="en-US" dirty="0"/>
              <a:t>Tanasa Calin-</a:t>
            </a:r>
            <a:r>
              <a:rPr lang="en-US" dirty="0" err="1"/>
              <a:t>Petre</a:t>
            </a:r>
            <a:r>
              <a:rPr lang="en-US" dirty="0"/>
              <a:t> &amp; </a:t>
            </a:r>
            <a:r>
              <a:rPr lang="en-US" dirty="0" err="1"/>
              <a:t>Mihaila</a:t>
            </a:r>
            <a:r>
              <a:rPr lang="en-US" dirty="0"/>
              <a:t> Stefan-</a:t>
            </a:r>
            <a:r>
              <a:rPr lang="en-US" dirty="0" err="1"/>
              <a:t>lucian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2F90-F99D-A970-0DEA-3992A6C0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15" y="2430810"/>
            <a:ext cx="10612966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OCR A Extended" panose="02010509020102010303" pitchFamily="50" charset="0"/>
              </a:rPr>
              <a:t>	Decorator Pattern-</a:t>
            </a:r>
            <a:r>
              <a:rPr lang="en-US" sz="2400" dirty="0" err="1">
                <a:latin typeface="OCR A Extended" panose="02010509020102010303" pitchFamily="50" charset="0"/>
              </a:rPr>
              <a:t>ul</a:t>
            </a:r>
            <a:r>
              <a:rPr lang="en-US" sz="2400" dirty="0">
                <a:latin typeface="OCR A Extended" panose="02010509020102010303" pitchFamily="50" charset="0"/>
              </a:rPr>
              <a:t> </a:t>
            </a:r>
            <a:r>
              <a:rPr lang="ro-RO" sz="2400" dirty="0">
                <a:latin typeface="OCR A Extended" panose="02010509020102010303" pitchFamily="50" charset="0"/>
              </a:rPr>
              <a:t>permit</a:t>
            </a:r>
            <a:r>
              <a:rPr lang="en-US" sz="2400" dirty="0">
                <a:latin typeface="OCR A Extended" panose="02010509020102010303" pitchFamily="50" charset="0"/>
              </a:rPr>
              <a:t>e</a:t>
            </a:r>
            <a:r>
              <a:rPr lang="ro-RO" sz="2400" dirty="0">
                <a:latin typeface="OCR A Extended" panose="02010509020102010303" pitchFamily="50" charset="0"/>
              </a:rPr>
              <a:t> unui utilizator să adauge noi funcționalități unui obiect existent fără a-i modifica structura.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8D0EF-C831-7464-453D-2901BC00F1E8}"/>
              </a:ext>
            </a:extLst>
          </p:cNvPr>
          <p:cNvSpPr txBox="1"/>
          <p:nvPr/>
        </p:nvSpPr>
        <p:spPr>
          <a:xfrm>
            <a:off x="4291803" y="787013"/>
            <a:ext cx="360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err="1">
                <a:latin typeface="OCR A Extended" panose="02010509020102010303" pitchFamily="50" charset="0"/>
              </a:rPr>
              <a:t>Definitie</a:t>
            </a:r>
            <a:endParaRPr lang="ro-RO" sz="4800" u="sng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1E5B78-C6CA-0CB4-4B0F-5220ADAD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12" y="1834523"/>
            <a:ext cx="8772175" cy="4354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3D554-159F-4CE5-A847-A8B8DCCA3D43}"/>
              </a:ext>
            </a:extLst>
          </p:cNvPr>
          <p:cNvSpPr txBox="1"/>
          <p:nvPr/>
        </p:nvSpPr>
        <p:spPr>
          <a:xfrm>
            <a:off x="522086" y="1126742"/>
            <a:ext cx="111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CR A Extended" panose="02010509020102010303" pitchFamily="50" charset="0"/>
              </a:rPr>
              <a:t>	1) </a:t>
            </a:r>
            <a:r>
              <a:rPr lang="ro-RO" sz="2000" dirty="0">
                <a:latin typeface="OCR A Extended" panose="02010509020102010303" pitchFamily="50" charset="0"/>
              </a:rPr>
              <a:t>Purtarea hainelor este un exemplu de utilizare a </a:t>
            </a:r>
            <a:r>
              <a:rPr lang="en-US" sz="2000" dirty="0" err="1">
                <a:latin typeface="OCR A Extended" panose="02010509020102010303" pitchFamily="50" charset="0"/>
              </a:rPr>
              <a:t>acestui</a:t>
            </a:r>
            <a:r>
              <a:rPr lang="en-US" sz="2000" dirty="0">
                <a:latin typeface="OCR A Extended" panose="02010509020102010303" pitchFamily="50" charset="0"/>
              </a:rPr>
              <a:t> Pattern</a:t>
            </a:r>
            <a:r>
              <a:rPr lang="ro-RO" sz="2000" dirty="0">
                <a:latin typeface="OCR A Extended" panose="02010509020102010303" pitchFamily="50" charset="0"/>
              </a:rPr>
              <a:t>.</a:t>
            </a:r>
            <a:endParaRPr lang="en-US" sz="2000" dirty="0"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C6119-CAC6-CF46-1A1E-013E1C97AD37}"/>
              </a:ext>
            </a:extLst>
          </p:cNvPr>
          <p:cNvSpPr txBox="1"/>
          <p:nvPr/>
        </p:nvSpPr>
        <p:spPr>
          <a:xfrm>
            <a:off x="1006415" y="129396"/>
            <a:ext cx="1017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err="1">
                <a:latin typeface="OCR A Extended" panose="02010509020102010303" pitchFamily="50" charset="0"/>
              </a:rPr>
              <a:t>Exemple</a:t>
            </a:r>
            <a:r>
              <a:rPr lang="en-US" sz="4800" u="sng" dirty="0">
                <a:latin typeface="OCR A Extended" panose="02010509020102010303" pitchFamily="50" charset="0"/>
              </a:rPr>
              <a:t> din </a:t>
            </a:r>
            <a:r>
              <a:rPr lang="en-US" sz="4800" u="sng" dirty="0" err="1">
                <a:latin typeface="OCR A Extended" panose="02010509020102010303" pitchFamily="50" charset="0"/>
              </a:rPr>
              <a:t>viata</a:t>
            </a:r>
            <a:r>
              <a:rPr lang="en-US" sz="4800" u="sng" dirty="0">
                <a:latin typeface="OCR A Extended" panose="02010509020102010303" pitchFamily="50" charset="0"/>
              </a:rPr>
              <a:t> </a:t>
            </a:r>
            <a:r>
              <a:rPr lang="en-US" sz="4800" u="sng" dirty="0" err="1">
                <a:latin typeface="OCR A Extended" panose="02010509020102010303" pitchFamily="50" charset="0"/>
              </a:rPr>
              <a:t>cotidiana</a:t>
            </a:r>
            <a:endParaRPr lang="ro-RO" sz="4800" u="sng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orator Design Pattern Real-Time Example in C# - Dot Net Tutorials">
            <a:extLst>
              <a:ext uri="{FF2B5EF4-FFF2-40B4-BE49-F238E27FC236}">
                <a16:creationId xmlns:a16="http://schemas.microsoft.com/office/drawing/2014/main" id="{FA055DD8-668D-B075-E148-70B461B2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772179"/>
            <a:ext cx="94773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F5AB5-EA9B-5631-EEAB-C00F88B93D31}"/>
              </a:ext>
            </a:extLst>
          </p:cNvPr>
          <p:cNvSpPr txBox="1"/>
          <p:nvPr/>
        </p:nvSpPr>
        <p:spPr>
          <a:xfrm>
            <a:off x="522086" y="485246"/>
            <a:ext cx="1114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CR A Extended" panose="02010509020102010303" pitchFamily="50" charset="0"/>
              </a:rPr>
              <a:t>	2) Un alt </a:t>
            </a:r>
            <a:r>
              <a:rPr lang="en-US" sz="2000" dirty="0" err="1">
                <a:latin typeface="OCR A Extended" panose="02010509020102010303" pitchFamily="50" charset="0"/>
              </a:rPr>
              <a:t>exemplu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ar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putea</a:t>
            </a:r>
            <a:r>
              <a:rPr lang="en-US" sz="2000" dirty="0">
                <a:latin typeface="OCR A Extended" panose="02010509020102010303" pitchFamily="50" charset="0"/>
              </a:rPr>
              <a:t> fi </a:t>
            </a:r>
            <a:r>
              <a:rPr lang="en-US" sz="2000" dirty="0" err="1">
                <a:latin typeface="OCR A Extended" panose="02010509020102010303" pitchFamily="50" charset="0"/>
              </a:rPr>
              <a:t>prepararea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unei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pizze</a:t>
            </a:r>
            <a:r>
              <a:rPr lang="en-US" sz="2000" dirty="0">
                <a:latin typeface="OCR A Extended" panose="02010509020102010303" pitchFamily="50" charset="0"/>
              </a:rPr>
              <a:t>. </a:t>
            </a:r>
            <a:r>
              <a:rPr lang="en-US" sz="2000" dirty="0" err="1">
                <a:latin typeface="OCR A Extended" panose="02010509020102010303" pitchFamily="50" charset="0"/>
              </a:rPr>
              <a:t>Blatul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este</a:t>
            </a:r>
            <a:endParaRPr lang="en-US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	</a:t>
            </a:r>
            <a:r>
              <a:rPr lang="en-US" sz="2000" dirty="0" err="1">
                <a:latin typeface="OCR A Extended" panose="02010509020102010303" pitchFamily="50" charset="0"/>
              </a:rPr>
              <a:t>obiectul</a:t>
            </a:r>
            <a:r>
              <a:rPr lang="en-US" sz="2000" dirty="0">
                <a:latin typeface="OCR A Extended" panose="02010509020102010303" pitchFamily="50" charset="0"/>
              </a:rPr>
              <a:t> de </a:t>
            </a:r>
            <a:r>
              <a:rPr lang="en-US" sz="2000" dirty="0" err="1">
                <a:latin typeface="OCR A Extended" panose="02010509020102010303" pitchFamily="50" charset="0"/>
              </a:rPr>
              <a:t>baza</a:t>
            </a:r>
            <a:r>
              <a:rPr lang="en-US" sz="2000" dirty="0">
                <a:latin typeface="OCR A Extended" panose="02010509020102010303" pitchFamily="50" charset="0"/>
              </a:rPr>
              <a:t>, </a:t>
            </a:r>
            <a:r>
              <a:rPr lang="en-US" sz="2000" dirty="0" err="1">
                <a:latin typeface="OCR A Extended" panose="02010509020102010303" pitchFamily="50" charset="0"/>
              </a:rPr>
              <a:t>iar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ingredientele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adaugate</a:t>
            </a:r>
            <a:r>
              <a:rPr lang="en-US" sz="2000" dirty="0">
                <a:latin typeface="OCR A Extended" panose="02010509020102010303" pitchFamily="50" charset="0"/>
              </a:rPr>
              <a:t> pe </a:t>
            </a:r>
            <a:r>
              <a:rPr lang="en-US" sz="2000" dirty="0" err="1">
                <a:latin typeface="OCR A Extended" panose="02010509020102010303" pitchFamily="50" charset="0"/>
              </a:rPr>
              <a:t>el</a:t>
            </a:r>
            <a:r>
              <a:rPr lang="en-US" sz="2000" dirty="0">
                <a:latin typeface="OCR A Extended" panose="02010509020102010303" pitchFamily="50" charset="0"/>
              </a:rPr>
              <a:t> </a:t>
            </a:r>
            <a:r>
              <a:rPr lang="en-US" sz="2000" dirty="0" err="1">
                <a:latin typeface="OCR A Extended" panose="02010509020102010303" pitchFamily="50" charset="0"/>
              </a:rPr>
              <a:t>reprezinta</a:t>
            </a:r>
            <a:endParaRPr lang="en-US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	</a:t>
            </a:r>
            <a:r>
              <a:rPr lang="en-US" sz="2000" dirty="0" err="1">
                <a:latin typeface="OCR A Extended" panose="02010509020102010303" pitchFamily="50" charset="0"/>
              </a:rPr>
              <a:t>Decoratorul</a:t>
            </a:r>
            <a:r>
              <a:rPr lang="en-US" sz="2000" dirty="0">
                <a:latin typeface="OCR A Extended" panose="02010509020102010303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97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BC220D-F172-3F13-EAF1-020A307F99C9}"/>
              </a:ext>
            </a:extLst>
          </p:cNvPr>
          <p:cNvSpPr txBox="1"/>
          <p:nvPr/>
        </p:nvSpPr>
        <p:spPr>
          <a:xfrm>
            <a:off x="1037166" y="1408822"/>
            <a:ext cx="101176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CR A Extended" panose="02010509020102010303" pitchFamily="50" charset="0"/>
              </a:rPr>
              <a:t>1) </a:t>
            </a:r>
            <a:r>
              <a:rPr lang="ro-RO" sz="2000" dirty="0">
                <a:latin typeface="OCR A Extended" panose="02010509020102010303" pitchFamily="50" charset="0"/>
              </a:rPr>
              <a:t>Creați o interfață.</a:t>
            </a:r>
            <a:endParaRPr lang="en-US" sz="2000" dirty="0">
              <a:latin typeface="OCR A Extended" panose="02010509020102010303" pitchFamily="50" charset="0"/>
            </a:endParaRPr>
          </a:p>
          <a:p>
            <a:endParaRPr lang="ro-RO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2) </a:t>
            </a:r>
            <a:r>
              <a:rPr lang="ro-RO" sz="2000" dirty="0">
                <a:latin typeface="OCR A Extended" panose="02010509020102010303" pitchFamily="50" charset="0"/>
              </a:rPr>
              <a:t>Creați clase concrete care implementează aceeași interfață</a:t>
            </a:r>
            <a:endParaRPr lang="en-US" sz="2000" dirty="0">
              <a:latin typeface="OCR A Extended" panose="02010509020102010303" pitchFamily="50" charset="0"/>
            </a:endParaRPr>
          </a:p>
          <a:p>
            <a:r>
              <a:rPr lang="ro-RO" sz="2000" dirty="0">
                <a:latin typeface="OCR A Extended" panose="02010509020102010303" pitchFamily="50" charset="0"/>
              </a:rPr>
              <a:t>ca și clasele abstracte.</a:t>
            </a:r>
            <a:endParaRPr lang="en-US" sz="2000" dirty="0">
              <a:latin typeface="OCR A Extended" panose="02010509020102010303" pitchFamily="50" charset="0"/>
            </a:endParaRPr>
          </a:p>
          <a:p>
            <a:endParaRPr lang="ro-RO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3) </a:t>
            </a:r>
            <a:r>
              <a:rPr lang="ro-RO" sz="2000" dirty="0">
                <a:latin typeface="OCR A Extended" panose="02010509020102010303" pitchFamily="50" charset="0"/>
              </a:rPr>
              <a:t>Creați o clasă decoratoare abstractă care implementează aceeași </a:t>
            </a:r>
            <a:endParaRPr lang="en-US" sz="2000" dirty="0">
              <a:latin typeface="OCR A Extended" panose="02010509020102010303" pitchFamily="50" charset="0"/>
            </a:endParaRPr>
          </a:p>
          <a:p>
            <a:r>
              <a:rPr lang="ro-RO" sz="2000" dirty="0">
                <a:latin typeface="OCR A Extended" panose="02010509020102010303" pitchFamily="50" charset="0"/>
              </a:rPr>
              <a:t>interfață ca și cele de mai sus.</a:t>
            </a:r>
            <a:endParaRPr lang="en-US" sz="2000" dirty="0">
              <a:latin typeface="OCR A Extended" panose="02010509020102010303" pitchFamily="50" charset="0"/>
            </a:endParaRPr>
          </a:p>
          <a:p>
            <a:endParaRPr lang="ro-RO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4) </a:t>
            </a:r>
            <a:r>
              <a:rPr lang="ro-RO" sz="2000" dirty="0">
                <a:latin typeface="OCR A Extended" panose="02010509020102010303" pitchFamily="50" charset="0"/>
              </a:rPr>
              <a:t>Creați o clasă decoratoare concretă care extinde clasa </a:t>
            </a:r>
            <a:endParaRPr lang="en-US" sz="2000" dirty="0">
              <a:latin typeface="OCR A Extended" panose="02010509020102010303" pitchFamily="50" charset="0"/>
            </a:endParaRPr>
          </a:p>
          <a:p>
            <a:r>
              <a:rPr lang="ro-RO" sz="2000" dirty="0">
                <a:latin typeface="OCR A Extended" panose="02010509020102010303" pitchFamily="50" charset="0"/>
              </a:rPr>
              <a:t>decoratoare abstractă menționată mai sus.</a:t>
            </a:r>
            <a:endParaRPr lang="en-US" sz="2000" dirty="0">
              <a:latin typeface="OCR A Extended" panose="02010509020102010303" pitchFamily="50" charset="0"/>
            </a:endParaRPr>
          </a:p>
          <a:p>
            <a:endParaRPr lang="ro-RO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5) </a:t>
            </a:r>
            <a:r>
              <a:rPr lang="ro-RO" sz="2000" dirty="0">
                <a:latin typeface="OCR A Extended" panose="02010509020102010303" pitchFamily="50" charset="0"/>
              </a:rPr>
              <a:t>Acum puteți decora obiecte de interfață cu clasa decorator </a:t>
            </a:r>
            <a:endParaRPr lang="en-US" sz="2000" dirty="0">
              <a:latin typeface="OCR A Extended" panose="02010509020102010303" pitchFamily="50" charset="0"/>
            </a:endParaRPr>
          </a:p>
          <a:p>
            <a:r>
              <a:rPr lang="ro-RO" sz="2000" dirty="0">
                <a:latin typeface="OCR A Extended" panose="02010509020102010303" pitchFamily="50" charset="0"/>
              </a:rPr>
              <a:t>concretă pe care ați generat-o mai devreme.</a:t>
            </a:r>
            <a:endParaRPr lang="en-US" sz="2000" dirty="0">
              <a:latin typeface="OCR A Extended" panose="02010509020102010303" pitchFamily="50" charset="0"/>
            </a:endParaRPr>
          </a:p>
          <a:p>
            <a:endParaRPr lang="ro-RO" sz="2000" dirty="0">
              <a:latin typeface="OCR A Extended" panose="02010509020102010303" pitchFamily="50" charset="0"/>
            </a:endParaRPr>
          </a:p>
          <a:p>
            <a:r>
              <a:rPr lang="en-US" sz="2000" dirty="0">
                <a:latin typeface="OCR A Extended" panose="02010509020102010303" pitchFamily="50" charset="0"/>
              </a:rPr>
              <a:t>6) </a:t>
            </a:r>
            <a:r>
              <a:rPr lang="ro-RO" sz="2000" dirty="0">
                <a:latin typeface="OCR A Extended" panose="02010509020102010303" pitchFamily="50" charset="0"/>
              </a:rPr>
              <a:t>În cele din urmă, verificați de două ori rezultatul.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71C8C-4185-36C6-4EB5-109A2B967387}"/>
              </a:ext>
            </a:extLst>
          </p:cNvPr>
          <p:cNvSpPr txBox="1"/>
          <p:nvPr/>
        </p:nvSpPr>
        <p:spPr>
          <a:xfrm>
            <a:off x="1971938" y="243320"/>
            <a:ext cx="824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err="1">
                <a:latin typeface="OCR A Extended" panose="02010509020102010303" pitchFamily="50" charset="0"/>
              </a:rPr>
              <a:t>Etape</a:t>
            </a:r>
            <a:r>
              <a:rPr lang="en-US" sz="4800" u="sng" dirty="0">
                <a:latin typeface="OCR A Extended" panose="02010509020102010303" pitchFamily="50" charset="0"/>
              </a:rPr>
              <a:t> de </a:t>
            </a:r>
            <a:r>
              <a:rPr lang="en-US" sz="4800" u="sng" dirty="0" err="1">
                <a:latin typeface="OCR A Extended" panose="02010509020102010303" pitchFamily="50" charset="0"/>
              </a:rPr>
              <a:t>implementare</a:t>
            </a:r>
            <a:endParaRPr lang="ro-RO" sz="4800" u="sng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0E2C2-BC3F-72DF-958B-0891009F3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0" y="1136837"/>
            <a:ext cx="11687175" cy="5165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85C39-400B-CDD5-007B-E90831D9E50C}"/>
              </a:ext>
            </a:extLst>
          </p:cNvPr>
          <p:cNvSpPr txBox="1"/>
          <p:nvPr/>
        </p:nvSpPr>
        <p:spPr>
          <a:xfrm>
            <a:off x="4443411" y="167120"/>
            <a:ext cx="3152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OCR A Extended" panose="02010509020102010303" pitchFamily="50" charset="0"/>
              </a:rPr>
              <a:t>DIAGRAMA</a:t>
            </a:r>
            <a:endParaRPr lang="ro-RO" sz="4800" u="sng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8082-A282-3488-FA40-7F9262679992}"/>
              </a:ext>
            </a:extLst>
          </p:cNvPr>
          <p:cNvSpPr txBox="1"/>
          <p:nvPr/>
        </p:nvSpPr>
        <p:spPr>
          <a:xfrm>
            <a:off x="6864041" y="1455866"/>
            <a:ext cx="443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OCR A Extended" panose="02010509020102010303" pitchFamily="50" charset="0"/>
              </a:rPr>
              <a:t>Definește interfața pentru </a:t>
            </a:r>
            <a:endParaRPr lang="en-US" sz="1600" dirty="0">
              <a:latin typeface="OCR A Extended" panose="02010509020102010303" pitchFamily="50" charset="0"/>
            </a:endParaRPr>
          </a:p>
          <a:p>
            <a:r>
              <a:rPr lang="ro-RO" sz="1600" dirty="0">
                <a:latin typeface="OCR A Extended" panose="02010509020102010303" pitchFamily="50" charset="0"/>
              </a:rPr>
              <a:t>obiectele cărora li se pot adăuga</a:t>
            </a:r>
            <a:endParaRPr lang="en-US" sz="1600" dirty="0">
              <a:latin typeface="OCR A Extended" panose="02010509020102010303" pitchFamily="50" charset="0"/>
            </a:endParaRPr>
          </a:p>
          <a:p>
            <a:r>
              <a:rPr lang="ro-RO" sz="1600" dirty="0">
                <a:latin typeface="OCR A Extended" panose="02010509020102010303" pitchFamily="50" charset="0"/>
              </a:rPr>
              <a:t>funcționalități în mod dinamic.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772C4-04C3-EF65-A964-9BB115822CD7}"/>
              </a:ext>
            </a:extLst>
          </p:cNvPr>
          <p:cNvSpPr txBox="1"/>
          <p:nvPr/>
        </p:nvSpPr>
        <p:spPr>
          <a:xfrm>
            <a:off x="582301" y="6010110"/>
            <a:ext cx="468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OCR A Extended" panose="02010509020102010303" pitchFamily="50" charset="0"/>
              </a:rPr>
              <a:t>Definește un obiect căruia i se pot atașa </a:t>
            </a:r>
            <a:r>
              <a:rPr lang="ro-RO" sz="1600" dirty="0">
                <a:latin typeface="OCR A Extended" panose="02010509020102010303" pitchFamily="50" charset="0"/>
              </a:rPr>
              <a:t>funcționalități</a:t>
            </a:r>
            <a:r>
              <a:rPr lang="it-IT" sz="1600" dirty="0">
                <a:latin typeface="OCR A Extended" panose="02010509020102010303" pitchFamily="50" charset="0"/>
              </a:rPr>
              <a:t> suplimentare.</a:t>
            </a:r>
            <a:endParaRPr lang="ro-RO" sz="1600" dirty="0">
              <a:latin typeface="OCR A Extended" panose="02010509020102010303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AD19F-99FD-22F1-0E66-F5ABC19586AF}"/>
              </a:ext>
            </a:extLst>
          </p:cNvPr>
          <p:cNvSpPr txBox="1"/>
          <p:nvPr/>
        </p:nvSpPr>
        <p:spPr>
          <a:xfrm>
            <a:off x="8383276" y="2814191"/>
            <a:ext cx="3808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OCR A Extended" panose="02010509020102010303" pitchFamily="50" charset="0"/>
              </a:rPr>
              <a:t>Menține o referință la un obiect </a:t>
            </a:r>
            <a:r>
              <a:rPr lang="it-IT" sz="1600" i="1" dirty="0">
                <a:latin typeface="OCR A Extended" panose="02010509020102010303" pitchFamily="50" charset="0"/>
              </a:rPr>
              <a:t>Clasa</a:t>
            </a:r>
            <a:r>
              <a:rPr lang="it-IT" sz="1600" dirty="0">
                <a:latin typeface="OCR A Extended" panose="02010509020102010303" pitchFamily="50" charset="0"/>
              </a:rPr>
              <a:t> și definește o interfață care este la fel </a:t>
            </a:r>
          </a:p>
          <a:p>
            <a:r>
              <a:rPr lang="it-IT" sz="1600" dirty="0">
                <a:latin typeface="OCR A Extended" panose="02010509020102010303" pitchFamily="50" charset="0"/>
              </a:rPr>
              <a:t>cu interfața </a:t>
            </a:r>
            <a:r>
              <a:rPr lang="it-IT" sz="1600" i="1" dirty="0">
                <a:latin typeface="OCR A Extended" panose="02010509020102010303" pitchFamily="50" charset="0"/>
              </a:rPr>
              <a:t>Clasa</a:t>
            </a:r>
            <a:r>
              <a:rPr lang="it-IT" sz="1600" dirty="0">
                <a:latin typeface="OCR A Extended" panose="02010509020102010303" pitchFamily="50" charset="0"/>
              </a:rPr>
              <a:t>.</a:t>
            </a:r>
            <a:endParaRPr lang="ro-RO" sz="1600" dirty="0">
              <a:latin typeface="OCR A Extended" panose="020105090201020103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4F250-6FB5-0298-6040-039618FD1BAB}"/>
              </a:ext>
            </a:extLst>
          </p:cNvPr>
          <p:cNvSpPr txBox="1"/>
          <p:nvPr/>
        </p:nvSpPr>
        <p:spPr>
          <a:xfrm>
            <a:off x="6096000" y="6069657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OCR A Extended" panose="02010509020102010303" pitchFamily="50" charset="0"/>
              </a:rPr>
              <a:t>Adaugă funcționalități la</a:t>
            </a:r>
          </a:p>
          <a:p>
            <a:r>
              <a:rPr lang="it-IT" sz="1600" dirty="0">
                <a:latin typeface="OCR A Extended" panose="02010509020102010303" pitchFamily="50" charset="0"/>
              </a:rPr>
              <a:t>clasa de baza.</a:t>
            </a:r>
            <a:endParaRPr lang="ro-RO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0B6-6BB3-E5A3-D7E7-211B2207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3866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OCR A Extended" panose="02010509020102010303" pitchFamily="50" charset="0"/>
              </a:rPr>
              <a:t>Pros </a:t>
            </a:r>
            <a:r>
              <a:rPr lang="en-US" sz="6600" dirty="0" err="1">
                <a:latin typeface="OCR A Extended" panose="02010509020102010303" pitchFamily="50" charset="0"/>
              </a:rPr>
              <a:t>si</a:t>
            </a:r>
            <a:r>
              <a:rPr lang="en-US" sz="6600" dirty="0">
                <a:latin typeface="OCR A Extended" panose="02010509020102010303" pitchFamily="50" charset="0"/>
              </a:rPr>
              <a:t> cons</a:t>
            </a:r>
            <a:endParaRPr lang="ro-RO" sz="66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2829-78B7-52AB-6D68-996399B840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accent3"/>
                </a:solidFill>
                <a:latin typeface="OCR A Extended" panose="02010509020102010303" pitchFamily="50" charset="0"/>
              </a:rPr>
              <a:t>Puteți extinde comportamentul unui obiect fără a crea o nouă subclasă.</a:t>
            </a:r>
            <a:endParaRPr lang="en-US" dirty="0">
              <a:solidFill>
                <a:schemeClr val="accent3"/>
              </a:solidFill>
              <a:latin typeface="OCR A Extended" panose="02010509020102010303" pitchFamily="50" charset="0"/>
            </a:endParaRPr>
          </a:p>
          <a:p>
            <a:r>
              <a:rPr lang="ro-RO" dirty="0">
                <a:solidFill>
                  <a:schemeClr val="accent3"/>
                </a:solidFill>
                <a:latin typeface="OCR A Extended" panose="02010509020102010303" pitchFamily="50" charset="0"/>
              </a:rPr>
              <a:t>Puteți adăuga sau elimina responsabilități de la un obiect în timpul execuției.</a:t>
            </a:r>
            <a:endParaRPr lang="en-US" dirty="0">
              <a:solidFill>
                <a:schemeClr val="accent3"/>
              </a:solidFill>
              <a:latin typeface="OCR A Extended" panose="02010509020102010303" pitchFamily="50" charset="0"/>
            </a:endParaRPr>
          </a:p>
          <a:p>
            <a:r>
              <a:rPr lang="ro-RO" b="1" i="1" dirty="0">
                <a:solidFill>
                  <a:schemeClr val="accent3"/>
                </a:solidFill>
                <a:latin typeface="OCR A Extended" panose="02010509020102010303" pitchFamily="50" charset="0"/>
              </a:rPr>
              <a:t>Principiul responsabilității unice. </a:t>
            </a:r>
            <a:r>
              <a:rPr lang="ro-RO" dirty="0">
                <a:solidFill>
                  <a:schemeClr val="accent3"/>
                </a:solidFill>
                <a:latin typeface="OCR A Extended" panose="02010509020102010303" pitchFamily="50" charset="0"/>
              </a:rPr>
              <a:t>Puteți împărți o clasă monolitică care implementează multe variante posibile de comportament în mai multe clase mai mici.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FEC54-96C8-1925-A9FA-60779DF8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989667"/>
            <a:ext cx="4995332" cy="3649133"/>
          </a:xfrm>
        </p:spPr>
        <p:txBody>
          <a:bodyPr/>
          <a:lstStyle/>
          <a:p>
            <a:r>
              <a:rPr lang="ro-RO" dirty="0">
                <a:solidFill>
                  <a:srgbClr val="FF6565"/>
                </a:solidFill>
                <a:latin typeface="OCR A Extended" panose="02010509020102010303" pitchFamily="50" charset="0"/>
              </a:rPr>
              <a:t>Este dificil să eliminați un anumit wrapper din stiva de wrappe-re.</a:t>
            </a:r>
            <a:endParaRPr lang="en-US" dirty="0">
              <a:solidFill>
                <a:srgbClr val="FF6565"/>
              </a:solidFill>
              <a:latin typeface="OCR A Extended" panose="02010509020102010303" pitchFamily="50" charset="0"/>
            </a:endParaRPr>
          </a:p>
          <a:p>
            <a:r>
              <a:rPr lang="ro-RO" dirty="0">
                <a:solidFill>
                  <a:srgbClr val="FF6565"/>
                </a:solidFill>
                <a:latin typeface="OCR A Extended" panose="02010509020102010303" pitchFamily="50" charset="0"/>
              </a:rPr>
              <a:t>Este greu de implementat un </a:t>
            </a:r>
            <a:r>
              <a:rPr lang="en-US" i="1" dirty="0">
                <a:solidFill>
                  <a:srgbClr val="FF6565"/>
                </a:solidFill>
                <a:latin typeface="OCR A Extended" panose="02010509020102010303" pitchFamily="50" charset="0"/>
              </a:rPr>
              <a:t>Decorator</a:t>
            </a:r>
            <a:r>
              <a:rPr lang="ro-RO" dirty="0">
                <a:solidFill>
                  <a:srgbClr val="FF6565"/>
                </a:solidFill>
                <a:latin typeface="OCR A Extended" panose="02010509020102010303" pitchFamily="50" charset="0"/>
              </a:rPr>
              <a:t> astfel încât comportamentul său să nu depindă de ordinea din stiva de decoratori.</a:t>
            </a:r>
            <a:endParaRPr lang="en-US" dirty="0">
              <a:solidFill>
                <a:srgbClr val="FF6565"/>
              </a:solidFill>
              <a:latin typeface="OCR A Extended" panose="02010509020102010303" pitchFamily="50" charset="0"/>
            </a:endParaRPr>
          </a:p>
          <a:p>
            <a:r>
              <a:rPr lang="pt-BR" dirty="0">
                <a:solidFill>
                  <a:srgbClr val="FF6565"/>
                </a:solidFill>
                <a:latin typeface="OCR A Extended" panose="02010509020102010303" pitchFamily="50" charset="0"/>
              </a:rPr>
              <a:t>Codul de configurare inițială a straturilor ar putea arăta destul de urât.</a:t>
            </a:r>
            <a:endParaRPr lang="ro-RO" dirty="0">
              <a:solidFill>
                <a:srgbClr val="FF6565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9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65DC4-C0B6-4C5D-6109-A16ED6D77795}"/>
              </a:ext>
            </a:extLst>
          </p:cNvPr>
          <p:cNvSpPr txBox="1"/>
          <p:nvPr/>
        </p:nvSpPr>
        <p:spPr>
          <a:xfrm>
            <a:off x="2429934" y="2497666"/>
            <a:ext cx="7332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CR A Extended" panose="02010509020102010303" pitchFamily="50" charset="0"/>
                <a:hlinkClick r:id="rId2"/>
              </a:rPr>
              <a:t>Java Design Pattern – by Rohit Joshi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124A-41FD-6E80-CD74-E4E0B0B99776}"/>
              </a:ext>
            </a:extLst>
          </p:cNvPr>
          <p:cNvSpPr txBox="1"/>
          <p:nvPr/>
        </p:nvSpPr>
        <p:spPr>
          <a:xfrm>
            <a:off x="2429933" y="4368800"/>
            <a:ext cx="7332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CR A Extended" panose="02010509020102010303" pitchFamily="50" charset="0"/>
                <a:hlinkClick r:id="rId3"/>
              </a:rPr>
              <a:t>Refactoring Guru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E3C17-06D9-9079-5A65-F711ACFE3258}"/>
              </a:ext>
            </a:extLst>
          </p:cNvPr>
          <p:cNvSpPr txBox="1"/>
          <p:nvPr/>
        </p:nvSpPr>
        <p:spPr>
          <a:xfrm>
            <a:off x="3745704" y="598920"/>
            <a:ext cx="4700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OCR A Extended" panose="02010509020102010303" pitchFamily="50" charset="0"/>
              </a:rPr>
              <a:t>BIBLIOGRAFIE</a:t>
            </a:r>
            <a:endParaRPr lang="ro-RO" sz="4800" u="sng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36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119</TotalTime>
  <Words>324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OCR A Extended</vt:lpstr>
      <vt:lpstr>Celestial</vt:lpstr>
      <vt:lpstr>DECORATOR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si 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calin tanasa</dc:creator>
  <cp:lastModifiedBy>calin tanasa</cp:lastModifiedBy>
  <cp:revision>5</cp:revision>
  <dcterms:created xsi:type="dcterms:W3CDTF">2023-01-18T15:15:09Z</dcterms:created>
  <dcterms:modified xsi:type="dcterms:W3CDTF">2023-01-18T20:23:39Z</dcterms:modified>
</cp:coreProperties>
</file>