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5382" r:id="rId1"/>
  </p:sldMasterIdLst>
  <p:notesMasterIdLst>
    <p:notesMasterId r:id="rId9"/>
  </p:notesMasterIdLst>
  <p:handoutMasterIdLst>
    <p:handoutMasterId r:id="rId10"/>
  </p:handoutMasterIdLst>
  <p:sldIdLst>
    <p:sldId id="316" r:id="rId2"/>
    <p:sldId id="319" r:id="rId3"/>
    <p:sldId id="324" r:id="rId4"/>
    <p:sldId id="322" r:id="rId5"/>
    <p:sldId id="321" r:id="rId6"/>
    <p:sldId id="320" r:id="rId7"/>
    <p:sldId id="323" r:id="rId8"/>
  </p:sldIdLst>
  <p:sldSz cx="9144000" cy="5143500" type="screen16x9"/>
  <p:notesSz cx="6794500" cy="9906000"/>
  <p:defaultTextStyle>
    <a:defPPr>
      <a:defRPr lang="en-US"/>
    </a:defPPr>
    <a:lvl1pPr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353" indent="-31320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785" indent="-63719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9218" indent="-96118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2650" indent="-128518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5pPr>
    <a:lvl6pPr marL="1555166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6pPr>
    <a:lvl7pPr marL="1866199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7pPr>
    <a:lvl8pPr marL="2177232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8pPr>
    <a:lvl9pPr marL="2488265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Content" id="{60DD876F-147F-4B8E-B354-059E0E9A6511}">
          <p14:sldIdLst>
            <p14:sldId id="316"/>
            <p14:sldId id="319"/>
            <p14:sldId id="324"/>
            <p14:sldId id="322"/>
            <p14:sldId id="321"/>
            <p14:sldId id="320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2955"/>
    <a:srgbClr val="00A3E0"/>
    <a:srgbClr val="4AC9E3"/>
    <a:srgbClr val="D7DEE2"/>
    <a:srgbClr val="A7D6CD"/>
    <a:srgbClr val="DEEF07"/>
    <a:srgbClr val="CEDC06"/>
    <a:srgbClr val="CEDC00"/>
    <a:srgbClr val="A4BCC2"/>
    <a:srgbClr val="FFC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1176D-77A4-0F4F-AF74-717614B80A7F}" v="31" dt="2023-08-08T08:03:41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7" autoAdjust="0"/>
    <p:restoredTop sz="94663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0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4493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633" y="84"/>
      </p:cViewPr>
      <p:guideLst>
        <p:guide orient="horz" pos="3120"/>
        <p:guide pos="214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BAC376-ACF6-4037-8F33-4FBF19ACBAFA}" type="datetime1">
              <a:rPr lang="en-US"/>
              <a:pPr>
                <a:defRPr/>
              </a:pPr>
              <a:t>8/8/2023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Team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938E28-B09B-447E-BCAC-DE51036E3E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513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EBB1D3-38BD-4B0D-B98C-370541E46E48}" type="datetime1">
              <a:rPr lang="en-US"/>
              <a:pPr>
                <a:defRPr/>
              </a:pPr>
              <a:t>8/8/2023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Team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DCC07-116E-44A3-8F3A-12365A52EE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564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ＭＳ Ｐゴシック" pitchFamily="-106" charset="-128"/>
      </a:defRPr>
    </a:lvl1pPr>
    <a:lvl2pPr marL="311033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2pPr>
    <a:lvl3pPr marL="622066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3pPr>
    <a:lvl4pPr marL="933099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4pPr>
    <a:lvl5pPr marL="1244133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5pPr>
    <a:lvl6pPr marL="1555166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" y="742950"/>
            <a:ext cx="6604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729AF9-80FA-47CC-9E65-F9D1BDED2B10}" type="datetime4">
              <a:rPr lang="en-GB" smtClean="0"/>
              <a:pPr/>
              <a:t>08 August 2023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67DA61-E038-0F44-784E-FCEEA0CEC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66788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2E9F-DC79-EE33-6B69-B16AC0C211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77330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2E9F-DC79-EE33-6B69-B16AC0C211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95313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E63A-7FE9-8ED6-0FC8-DFCC947FA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71021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25CB-17FD-193D-6823-2B53A06EF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0605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2E83-4AA9-24F6-F13D-AD81848F9F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319167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Slide long headline +topline +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13FE3-959D-444B-AB23-4D97211FCD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2" y="2372711"/>
            <a:ext cx="816623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17" name="Freeform 4"/>
          <p:cNvSpPr>
            <a:spLocks noEditPoints="1"/>
          </p:cNvSpPr>
          <p:nvPr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3" name="TextBox 19"/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F98DE-A1FB-4777-A6D7-53EE7B7D4A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02" y="3955930"/>
            <a:ext cx="8166240" cy="487131"/>
          </a:xfrm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861" y="3005335"/>
            <a:ext cx="8160981" cy="8073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longer Headline</a:t>
            </a:r>
            <a:br>
              <a:rPr lang="en-GB" noProof="0" dirty="0"/>
            </a:br>
            <a:r>
              <a:rPr lang="en-GB" noProof="0" dirty="0"/>
              <a:t>over two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C69E4-49DB-DF4B-B57B-4BBB040C5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6" y="935708"/>
            <a:ext cx="2768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1159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">
            <a:extLst>
              <a:ext uri="{FF2B5EF4-FFF2-40B4-BE49-F238E27FC236}">
                <a16:creationId xmlns:a16="http://schemas.microsoft.com/office/drawing/2014/main" id="{E20FE986-5AF7-49D6-AC38-E4A3E23D8E05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5" name="Title Placeholder 4">
            <a:extLst>
              <a:ext uri="{FF2B5EF4-FFF2-40B4-BE49-F238E27FC236}">
                <a16:creationId xmlns:a16="http://schemas.microsoft.com/office/drawing/2014/main" id="{BD8A2746-F1B1-443F-A86A-78FC87F1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3550A8AF-C5BA-44B9-8765-5F63AB97331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6B1A24E3-1003-4978-AF0B-6AA3A0472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2602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4">
            <a:extLst>
              <a:ext uri="{FF2B5EF4-FFF2-40B4-BE49-F238E27FC236}">
                <a16:creationId xmlns:a16="http://schemas.microsoft.com/office/drawing/2014/main" id="{2811DEAC-9E0A-4158-8ACD-7B6068C976CF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507F9C9B-A8E2-49D7-A245-535B565C221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13F70CE4-AAC3-4680-9ED0-419791341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40642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Title Slide short headline +topline +sub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873A10-481D-4078-A492-A3EC3AFBF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13" name="Freeform 4">
            <a:extLst>
              <a:ext uri="{FF2B5EF4-FFF2-40B4-BE49-F238E27FC236}">
                <a16:creationId xmlns:a16="http://schemas.microsoft.com/office/drawing/2014/main" id="{9510A36A-89E6-4FDC-A80E-72E844217DFB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7EB7EE39-B064-4A4A-A4DB-6CB165F71185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9237DCE4-8CD3-4A4A-888C-032A853DE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60" y="3490102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126BA6AF-C9CA-4230-85F4-078DBA2243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669" y="2559484"/>
            <a:ext cx="816551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C7A9D50-6D3F-4491-BCD1-F6EE5D6B0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02" y="3955930"/>
            <a:ext cx="8166240" cy="487131"/>
          </a:xfrm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BEE01C15-9746-401B-9706-77C91966B9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861" y="3194053"/>
            <a:ext cx="8160981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412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slide +note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460E41-5697-4249-8BFB-2BD49D8B0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092" y="2008915"/>
            <a:ext cx="2205579" cy="443252"/>
          </a:xfrm>
          <a:prstGeom prst="rect">
            <a:avLst/>
          </a:prstGeom>
          <a:solidFill>
            <a:schemeClr val="accent1"/>
          </a:solidFill>
        </p:spPr>
        <p:txBody>
          <a:bodyPr lIns="90000" tIns="90000" rIns="90000" bIns="9000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note box text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6909586-CE82-4370-A953-BE9B43B623B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24C993-0482-426C-BD9E-D62AE706A1AF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DC4A4695-0050-42E3-8FA7-5A00C2B449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8905" y="3325315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E2BE777-D85C-43A1-895D-E593B72331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8407" y="2517591"/>
            <a:ext cx="7528232" cy="91503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953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slide +detai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D92041-8C6A-479B-B140-0EFD251F3B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8130-E34E-4BAF-A763-0359067A89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83761" y="3017379"/>
            <a:ext cx="6970640" cy="975343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further information like speaker,</a:t>
            </a:r>
            <a:br>
              <a:rPr lang="en-GB" dirty="0"/>
            </a:br>
            <a:r>
              <a:rPr lang="en-GB" dirty="0"/>
              <a:t>date and </a:t>
            </a:r>
            <a:r>
              <a:rPr lang="en-GB"/>
              <a:t>location, or </a:t>
            </a:r>
            <a:r>
              <a:rPr lang="en-GB" dirty="0"/>
              <a:t>adding a list of other details</a:t>
            </a: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F9C9E48C-0A97-403A-B500-D7C305CD31F3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4F9426ED-9BD9-4911-B34D-59F29BEF6BF6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8" name="Textplatzhalter 28">
            <a:extLst>
              <a:ext uri="{FF2B5EF4-FFF2-40B4-BE49-F238E27FC236}">
                <a16:creationId xmlns:a16="http://schemas.microsoft.com/office/drawing/2014/main" id="{1DA4D0A2-4EBA-44BB-8BA3-7CBCD88450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3760" y="2075920"/>
            <a:ext cx="2387455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24C83A50-AE6F-434C-B2E6-686F938A92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263" y="1442530"/>
            <a:ext cx="6970640" cy="7407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61789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Chapter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F3C935-4E23-4501-9BF8-553C44CEDA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8905" y="1977252"/>
            <a:ext cx="7525342" cy="13857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E13F5CBF-1DCD-4816-890E-1B37B7AAF3EC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BDB418E3-8C6F-464A-A2E9-DF554C2264CC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</p:spTree>
    <p:extLst>
      <p:ext uri="{BB962C8B-B14F-4D97-AF65-F5344CB8AC3E}">
        <p14:creationId xmlns:p14="http://schemas.microsoft.com/office/powerpoint/2010/main" val="891984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Content +one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dirty="0">
                <a:solidFill>
                  <a:srgbClr val="0018A8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dirty="0">
                <a:solidFill>
                  <a:srgbClr val="00A3E0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1EE56A5F-3E3B-42C2-8E53-BF53C5BBC9E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D4B8590-3492-4742-A6CE-4EA6AC8085C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9602" y="1347788"/>
            <a:ext cx="8166240" cy="306069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A3E0"/>
                </a:solidFill>
              </a:defRPr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20C59E5F-3E88-4B08-8145-97A26D549804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2" name="Title Placeholder 4">
            <a:extLst>
              <a:ext uri="{FF2B5EF4-FFF2-40B4-BE49-F238E27FC236}">
                <a16:creationId xmlns:a16="http://schemas.microsoft.com/office/drawing/2014/main" id="{53000646-2055-41AE-A846-67E16773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sp>
        <p:nvSpPr>
          <p:cNvPr id="13" name="Foliennummernplatzhalter 1">
            <a:extLst>
              <a:ext uri="{FF2B5EF4-FFF2-40B4-BE49-F238E27FC236}">
                <a16:creationId xmlns:a16="http://schemas.microsoft.com/office/drawing/2014/main" id="{41F293AA-7FF3-42C6-9469-FE4CCABD3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2186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content title +two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7F0573E-C3B6-4EC3-9B9C-39F370BF180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9601" y="1347906"/>
            <a:ext cx="3951360" cy="3060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C3741DB6-EB90-4151-A626-C9790A3A48F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03039" y="1347788"/>
            <a:ext cx="3951360" cy="30591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675A49DC-E208-491F-886A-6211087EA8C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1F6D9A94-50C8-45E0-A018-5141EBFC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DC249745-7239-4863-A0CB-703AD52D78B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ADFB3D11-A172-44DD-A857-FBE5D67C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3637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 userDrawn="1">
          <p15:clr>
            <a:srgbClr val="FBAE40"/>
          </p15:clr>
        </p15:guide>
        <p15:guide id="3" pos="29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Texts + one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1DE212A-0764-413E-A19E-D84429FA6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2" y="1347788"/>
            <a:ext cx="8166240" cy="30591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00A3E0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AB787125-6F31-47C8-8B0D-BD365CD3637E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0E6B3719-5DFB-4444-91FC-920B3C8A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559513FB-481A-4F59-99DC-11E0604251B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9" name="Foliennummernplatzhalter 1">
            <a:extLst>
              <a:ext uri="{FF2B5EF4-FFF2-40B4-BE49-F238E27FC236}">
                <a16:creationId xmlns:a16="http://schemas.microsoft.com/office/drawing/2014/main" id="{DBEFBA86-8E2F-4710-AE44-0BBBA191F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126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Texts +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562F892-DCF3-4ADF-AED2-8804A7774D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1" y="1347787"/>
            <a:ext cx="3951360" cy="30591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689C447D-8315-4EAB-8E93-A3EC8C98A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480" y="1347787"/>
            <a:ext cx="3951360" cy="30591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47F0904B-2CCA-4F40-8484-3B6352A016BA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8" name="Title Placeholder 4">
            <a:extLst>
              <a:ext uri="{FF2B5EF4-FFF2-40B4-BE49-F238E27FC236}">
                <a16:creationId xmlns:a16="http://schemas.microsoft.com/office/drawing/2014/main" id="{7B742D39-BE7B-4139-BFB9-DF86228F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FDB0EF79-D2ED-4DAD-A596-6E25F538F7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1" name="Foliennummernplatzhalter 1">
            <a:extLst>
              <a:ext uri="{FF2B5EF4-FFF2-40B4-BE49-F238E27FC236}">
                <a16:creationId xmlns:a16="http://schemas.microsoft.com/office/drawing/2014/main" id="{7104B59C-4D34-46BB-AA44-058D721C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6359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 userDrawn="1">
          <p15:clr>
            <a:srgbClr val="FBAE40"/>
          </p15:clr>
        </p15:guide>
        <p15:guide id="3" pos="29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5B9FD7A-E47D-464F-908E-0A898F099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6062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65C97-7830-49FC-9697-6D19DA82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362" y="1347788"/>
            <a:ext cx="8169276" cy="3060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429F3B1B-8104-4CBB-A285-B4B3ADCC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59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3" r:id="rId1"/>
    <p:sldLayoutId id="2147485398" r:id="rId2"/>
    <p:sldLayoutId id="2147485384" r:id="rId3"/>
    <p:sldLayoutId id="2147485394" r:id="rId4"/>
    <p:sldLayoutId id="2147485395" r:id="rId5"/>
    <p:sldLayoutId id="2147485385" r:id="rId6"/>
    <p:sldLayoutId id="2147485386" r:id="rId7"/>
    <p:sldLayoutId id="2147485399" r:id="rId8"/>
    <p:sldLayoutId id="2147485400" r:id="rId9"/>
    <p:sldLayoutId id="2147485396" r:id="rId10"/>
    <p:sldLayoutId id="2147485397" r:id="rId11"/>
  </p:sldLayoutIdLst>
  <p:transition>
    <p:wipe dir="r"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 kern="1200" baseline="0">
          <a:solidFill>
            <a:schemeClr val="tx1"/>
          </a:solidFill>
          <a:latin typeface="+mj-lt"/>
          <a:ea typeface="Deutsche Bank Display" panose="020F0403020203030304" pitchFamily="34" charset="0"/>
          <a:cs typeface="Calibri Light" panose="020F03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3422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6pPr>
      <a:lvl7pPr marL="68450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7pPr>
      <a:lvl8pPr marL="10267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8pPr>
      <a:lvl9pPr marL="13690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defRPr sz="1497" kern="1200" baseline="0">
          <a:solidFill>
            <a:srgbClr val="00A3E0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defRPr sz="1497" kern="1200" baseline="0">
          <a:solidFill>
            <a:schemeClr val="tx1"/>
          </a:solidFill>
          <a:latin typeface="+mn-lt"/>
          <a:ea typeface="ＭＳ Ｐゴシック" pitchFamily="-109" charset="-128"/>
        </a:defRPr>
      </a:lvl2pPr>
      <a:lvl3pPr marL="303664" indent="-300434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Font typeface="Arial" charset="0"/>
        <a:buChar char="—"/>
        <a:defRPr sz="1497" kern="1200" baseline="0">
          <a:solidFill>
            <a:schemeClr val="tx1"/>
          </a:solidFill>
          <a:latin typeface="+mn-lt"/>
          <a:ea typeface="Deutsche Bank Text" panose="020B0503020202030204" pitchFamily="34" charset="0"/>
          <a:cs typeface="Arial" panose="020B0604020202020204" pitchFamily="34" charset="0"/>
        </a:defRPr>
      </a:lvl3pPr>
      <a:lvl4pPr marL="609217" indent="-302448" algn="l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Font typeface="Arial" charset="0"/>
        <a:buChar char="—"/>
        <a:defRPr sz="1200" kern="1200" baseline="0">
          <a:solidFill>
            <a:schemeClr val="tx1"/>
          </a:solidFill>
          <a:latin typeface="+mn-lt"/>
          <a:ea typeface="ＭＳ Ｐゴシック" pitchFamily="-109" charset="-128"/>
        </a:defRPr>
      </a:lvl4pPr>
      <a:lvl5pPr marL="854416" indent="-247359" algn="l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Font typeface="Arial" charset="0"/>
        <a:buChar char="—"/>
        <a:defRPr sz="1000" kern="1200" baseline="0">
          <a:solidFill>
            <a:schemeClr val="tx1"/>
          </a:solidFill>
          <a:latin typeface="+mn-lt"/>
          <a:ea typeface="ＭＳ Ｐゴシック" pitchFamily="-109" charset="-128"/>
        </a:defRPr>
      </a:lvl5pPr>
      <a:lvl6pPr marL="882969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6pPr>
      <a:lvl7pPr marL="1225221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7pPr>
      <a:lvl8pPr marL="1567475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8pPr>
      <a:lvl9pPr marL="1909729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1pPr>
      <a:lvl2pPr marL="342254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2pPr>
      <a:lvl3pPr marL="684508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3pPr>
      <a:lvl4pPr marL="1026762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4pPr>
      <a:lvl5pPr marL="1369014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5pPr>
      <a:lvl6pPr marL="1711269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6pPr>
      <a:lvl7pPr marL="2053523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7pPr>
      <a:lvl8pPr marL="2395776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8pPr>
      <a:lvl9pPr marL="2738030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453" userDrawn="1">
          <p15:clr>
            <a:srgbClr val="F26B43"/>
          </p15:clr>
        </p15:guide>
        <p15:guide id="12" pos="307" userDrawn="1">
          <p15:clr>
            <a:srgbClr val="F26B43"/>
          </p15:clr>
        </p15:guide>
        <p15:guide id="13" orient="horz" pos="306" userDrawn="1">
          <p15:clr>
            <a:srgbClr val="F26B43"/>
          </p15:clr>
        </p15:guide>
        <p15:guide id="14" orient="horz" pos="2777" userDrawn="1">
          <p15:clr>
            <a:srgbClr val="F26B43"/>
          </p15:clr>
        </p15:guide>
        <p15:guide id="16" orient="horz" pos="2931" userDrawn="1">
          <p15:clr>
            <a:srgbClr val="F26B43"/>
          </p15:clr>
        </p15:guide>
        <p15:guide id="17" orient="horz" pos="849" userDrawn="1">
          <p15:clr>
            <a:srgbClr val="F26B43"/>
          </p15:clr>
        </p15:guide>
        <p15:guide id="18" orient="horz" pos="30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C48BB54-C875-4C9F-B3D6-506A6CE6C8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Fixed Income &amp; Currencies Technology (FIC)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3E26AF-E40A-484F-A0FF-F6311248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Team 11:</a:t>
            </a:r>
          </a:p>
          <a:p>
            <a:r>
              <a:rPr lang="en-GB" dirty="0">
                <a:latin typeface="+mn-lt"/>
              </a:rPr>
              <a:t>Pavel Calin Gabriel, </a:t>
            </a:r>
            <a:r>
              <a:rPr lang="en-GB" dirty="0" err="1">
                <a:latin typeface="+mn-lt"/>
              </a:rPr>
              <a:t>Dilshaan</a:t>
            </a:r>
            <a:r>
              <a:rPr lang="en-GB" dirty="0">
                <a:latin typeface="+mn-lt"/>
              </a:rPr>
              <a:t> Singh Grewal, Vishal Vijayan, </a:t>
            </a:r>
            <a:r>
              <a:rPr lang="en-GB" dirty="0" err="1">
                <a:latin typeface="+mn-lt"/>
              </a:rPr>
              <a:t>Jianpeng</a:t>
            </a:r>
            <a:r>
              <a:rPr lang="en-GB" dirty="0">
                <a:latin typeface="+mn-lt"/>
              </a:rPr>
              <a:t> (George) Wang, </a:t>
            </a:r>
            <a:r>
              <a:rPr lang="en-GB" dirty="0" err="1">
                <a:latin typeface="+mn-lt"/>
              </a:rPr>
              <a:t>Zhongzhou</a:t>
            </a:r>
            <a:r>
              <a:rPr lang="en-GB" dirty="0">
                <a:latin typeface="+mn-lt"/>
              </a:rPr>
              <a:t> Yang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72F208-D60F-4A72-9482-8EFB26A9D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Bond Track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140968335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2" y="1347788"/>
            <a:ext cx="8166240" cy="1772783"/>
          </a:xfrm>
        </p:spPr>
        <p:txBody>
          <a:bodyPr/>
          <a:lstStyle/>
          <a:p>
            <a:r>
              <a:rPr lang="en-GB" dirty="0"/>
              <a:t>Current Problems</a:t>
            </a:r>
          </a:p>
          <a:p>
            <a:endParaRPr lang="en-GB" dirty="0"/>
          </a:p>
          <a:p>
            <a:pPr lvl="2"/>
            <a:r>
              <a:rPr lang="en-US" dirty="0"/>
              <a:t>The FIC team currently manages the redemption of bonds </a:t>
            </a:r>
            <a:r>
              <a:rPr lang="en-US" b="1" dirty="0"/>
              <a:t>manually</a:t>
            </a:r>
            <a:r>
              <a:rPr lang="en-US" dirty="0"/>
              <a:t>. The process of redeeming bonds is dependent of the </a:t>
            </a:r>
            <a:r>
              <a:rPr lang="en-US" b="1" dirty="0"/>
              <a:t>quality of instrument data </a:t>
            </a:r>
            <a:r>
              <a:rPr lang="en-US" dirty="0"/>
              <a:t>and </a:t>
            </a:r>
            <a:r>
              <a:rPr lang="en-US" b="1" dirty="0"/>
              <a:t>timing of system processes</a:t>
            </a:r>
            <a:r>
              <a:rPr lang="en-US" dirty="0"/>
              <a:t>.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This could lead to the situation that redemptions of bond </a:t>
            </a:r>
            <a:r>
              <a:rPr lang="en-US" b="1" dirty="0"/>
              <a:t>not taking place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1EBC8F-9560-113D-B47C-8C3A498C4DF8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EF750-D641-2C86-3F4B-2308748EC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A9FD-6EF8-4CC5-AF9B-B6159B5B937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4738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2" y="1347788"/>
            <a:ext cx="8166240" cy="2505755"/>
          </a:xfrm>
        </p:spPr>
        <p:txBody>
          <a:bodyPr/>
          <a:lstStyle/>
          <a:p>
            <a:r>
              <a:rPr lang="en-GB" dirty="0"/>
              <a:t>Requirement from FIC</a:t>
            </a:r>
          </a:p>
          <a:p>
            <a:endParaRPr lang="en-US" dirty="0"/>
          </a:p>
          <a:p>
            <a:pPr lvl="2"/>
            <a:r>
              <a:rPr lang="en-US" dirty="0"/>
              <a:t>The FIC team is keen to have a tool that allows users to track the bonds, especially </a:t>
            </a:r>
            <a:r>
              <a:rPr lang="en-US" b="1" dirty="0"/>
              <a:t>monitor on the maturity date of the bonds</a:t>
            </a:r>
            <a:r>
              <a:rPr lang="en-US" dirty="0"/>
              <a:t>.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For security and compliance reasons, only </a:t>
            </a:r>
            <a:r>
              <a:rPr lang="en-US" b="1" dirty="0"/>
              <a:t>permissioned users </a:t>
            </a:r>
            <a:r>
              <a:rPr lang="en-US" dirty="0"/>
              <a:t>could view the bond information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With the help of the tool, the FIC team can have a transparent analysis of which bonds will be due to mature and which bonds have been matured, so that the team can </a:t>
            </a:r>
            <a:r>
              <a:rPr lang="en-US" b="1" dirty="0"/>
              <a:t>quickly identify </a:t>
            </a:r>
            <a:r>
              <a:rPr lang="en-US" dirty="0"/>
              <a:t>when an issue arise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4C047-BA84-51F9-E3D7-0488C49B63D4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2EE5B-D6C4-F6D5-E823-449ED36EE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A9FD-6EF8-4CC5-AF9B-B6159B5B937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8014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Original Dataset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18 features</a:t>
            </a:r>
          </a:p>
          <a:p>
            <a:pPr lvl="2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Project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CC20DC2-9CBD-7D82-2689-2A9DE0CC4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63040"/>
              </p:ext>
            </p:extLst>
          </p:nvPr>
        </p:nvGraphicFramePr>
        <p:xfrm>
          <a:off x="913371" y="2170663"/>
          <a:ext cx="7317258" cy="111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93150">
                  <a:extLst>
                    <a:ext uri="{9D8B030D-6E8A-4147-A177-3AD203B41FA5}">
                      <a16:colId xmlns:a16="http://schemas.microsoft.com/office/drawing/2014/main" val="166335335"/>
                    </a:ext>
                  </a:extLst>
                </a:gridCol>
                <a:gridCol w="1445936">
                  <a:extLst>
                    <a:ext uri="{9D8B030D-6E8A-4147-A177-3AD203B41FA5}">
                      <a16:colId xmlns:a16="http://schemas.microsoft.com/office/drawing/2014/main" val="317205625"/>
                    </a:ext>
                  </a:extLst>
                </a:gridCol>
                <a:gridCol w="1094064">
                  <a:extLst>
                    <a:ext uri="{9D8B030D-6E8A-4147-A177-3AD203B41FA5}">
                      <a16:colId xmlns:a16="http://schemas.microsoft.com/office/drawing/2014/main" val="83083669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1029551089"/>
                    </a:ext>
                  </a:extLst>
                </a:gridCol>
                <a:gridCol w="1113136">
                  <a:extLst>
                    <a:ext uri="{9D8B030D-6E8A-4147-A177-3AD203B41FA5}">
                      <a16:colId xmlns:a16="http://schemas.microsoft.com/office/drawing/2014/main" val="1951242234"/>
                    </a:ext>
                  </a:extLst>
                </a:gridCol>
                <a:gridCol w="1219543">
                  <a:extLst>
                    <a:ext uri="{9D8B030D-6E8A-4147-A177-3AD203B41FA5}">
                      <a16:colId xmlns:a16="http://schemas.microsoft.com/office/drawing/2014/main" val="1600913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trade_type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trade_currency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trade_settlement_date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trade_status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trade_date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unit_price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coupon_percent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bond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cusip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face_value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mn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isin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1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issuer_name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bond_maturity_date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book_name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bond_holder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29202"/>
                  </a:ext>
                </a:extLst>
              </a:tr>
            </a:tbl>
          </a:graphicData>
        </a:graphic>
      </p:graphicFrame>
      <p:sp>
        <p:nvSpPr>
          <p:cNvPr id="10" name="Text Box 10">
            <a:extLst>
              <a:ext uri="{FF2B5EF4-FFF2-40B4-BE49-F238E27FC236}">
                <a16:creationId xmlns:a16="http://schemas.microsoft.com/office/drawing/2014/main" id="{8545BCE0-B391-1BD8-3FC1-C311906136FD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3329242" y="3810542"/>
            <a:ext cx="1138901" cy="407441"/>
          </a:xfrm>
          <a:prstGeom prst="rect">
            <a:avLst/>
          </a:prstGeom>
          <a:solidFill>
            <a:srgbClr val="002A55"/>
          </a:solidFill>
          <a:ln w="3175">
            <a:noFill/>
            <a:miter lim="800000"/>
            <a:headEnd/>
            <a:tailEnd/>
          </a:ln>
        </p:spPr>
        <p:txBody>
          <a:bodyPr lIns="55364" tIns="27682" rIns="55364" bIns="27682" anchor="ctr"/>
          <a:lstStyle/>
          <a:p>
            <a:pPr defTabSz="553111" eaLnBrk="0" hangingPunct="0">
              <a:defRPr/>
            </a:pPr>
            <a:endParaRPr lang="en-US" sz="700" dirty="0">
              <a:solidFill>
                <a:srgbClr val="FFFFFF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  <a:p>
            <a:pPr algn="ctr" defTabSz="553111" eaLnBrk="0" hangingPunct="0">
              <a:defRPr/>
            </a:pPr>
            <a:r>
              <a:rPr lang="en-US" sz="700" dirty="0">
                <a:solidFill>
                  <a:srgbClr val="FFFFFF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Security</a:t>
            </a:r>
          </a:p>
          <a:p>
            <a:pPr defTabSz="553111" eaLnBrk="0" hangingPunct="0">
              <a:defRPr/>
            </a:pPr>
            <a:endParaRPr lang="en-US" sz="700" dirty="0">
              <a:solidFill>
                <a:srgbClr val="FFFFFF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01BC4392-D92D-996A-CB5C-512F2C0DCD30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2007125" y="3812061"/>
            <a:ext cx="1135341" cy="405922"/>
          </a:xfrm>
          <a:prstGeom prst="rect">
            <a:avLst/>
          </a:prstGeom>
          <a:solidFill>
            <a:srgbClr val="57646C"/>
          </a:solidFill>
          <a:ln w="3175">
            <a:noFill/>
            <a:miter lim="800000"/>
            <a:headEnd/>
            <a:tailEnd/>
          </a:ln>
        </p:spPr>
        <p:txBody>
          <a:bodyPr lIns="55364" tIns="27682" rIns="55364" bIns="27682" anchor="ctr"/>
          <a:lstStyle/>
          <a:p>
            <a:pPr algn="ctr" defTabSz="553111" eaLnBrk="0" hangingPunct="0">
              <a:defRPr/>
            </a:pPr>
            <a:r>
              <a:rPr lang="en-US" sz="700" dirty="0">
                <a:solidFill>
                  <a:srgbClr val="FFFFFF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Trade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4791929-18E9-97FA-9A41-47E3189FF823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4695831" y="3810544"/>
            <a:ext cx="1137122" cy="407441"/>
          </a:xfrm>
          <a:prstGeom prst="rect">
            <a:avLst/>
          </a:prstGeom>
          <a:solidFill>
            <a:srgbClr val="57646C"/>
          </a:solidFill>
          <a:ln w="3175">
            <a:noFill/>
            <a:miter lim="800000"/>
            <a:headEnd/>
            <a:tailEnd/>
          </a:ln>
        </p:spPr>
        <p:txBody>
          <a:bodyPr lIns="55364" tIns="27682" rIns="55364" bIns="27682" anchor="ctr"/>
          <a:lstStyle/>
          <a:p>
            <a:pPr algn="ctr" defTabSz="553111" eaLnBrk="0" hangingPunct="0">
              <a:defRPr/>
            </a:pPr>
            <a:r>
              <a:rPr lang="en-US" sz="700" dirty="0">
                <a:solidFill>
                  <a:srgbClr val="FFFFFF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Counter Party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A42B75EA-FF4A-ED40-321A-F030DE5B4C3F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6016918" y="3810541"/>
            <a:ext cx="1137122" cy="407441"/>
          </a:xfrm>
          <a:prstGeom prst="rect">
            <a:avLst/>
          </a:prstGeom>
          <a:solidFill>
            <a:srgbClr val="002955"/>
          </a:solidFill>
          <a:ln w="3175">
            <a:noFill/>
            <a:miter lim="800000"/>
            <a:headEnd/>
            <a:tailEnd/>
          </a:ln>
        </p:spPr>
        <p:txBody>
          <a:bodyPr lIns="55364" tIns="27682" rIns="55364" bIns="27682" anchor="ctr"/>
          <a:lstStyle/>
          <a:p>
            <a:pPr algn="ctr" defTabSz="553111" eaLnBrk="0" hangingPunct="0">
              <a:defRPr/>
            </a:pPr>
            <a:r>
              <a:rPr lang="en-US" sz="700" dirty="0">
                <a:solidFill>
                  <a:srgbClr val="FFFFFF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Book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BE20D96-DACB-B20F-8766-7162F5914D73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583008" y="1802331"/>
            <a:ext cx="1520" cy="4017940"/>
          </a:xfrm>
          <a:prstGeom prst="bentConnector3">
            <a:avLst>
              <a:gd name="adj1" fmla="val 1513947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522C86-51D5-7CE9-FB98-4EE87E285D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 flipV="1">
            <a:off x="4572000" y="3283183"/>
            <a:ext cx="0" cy="296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0F855A-7742-03F9-93ED-1C0100EB1A66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7154040" y="4014262"/>
            <a:ext cx="6041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 Box 12">
            <a:extLst>
              <a:ext uri="{FF2B5EF4-FFF2-40B4-BE49-F238E27FC236}">
                <a16:creationId xmlns:a16="http://schemas.microsoft.com/office/drawing/2014/main" id="{AE9D8B28-63E9-9AD7-E788-B50790A51D67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7758236" y="3796027"/>
            <a:ext cx="1137122" cy="407441"/>
          </a:xfrm>
          <a:prstGeom prst="rect">
            <a:avLst/>
          </a:prstGeom>
          <a:solidFill>
            <a:srgbClr val="002955"/>
          </a:solidFill>
          <a:ln w="3175">
            <a:noFill/>
            <a:miter lim="800000"/>
            <a:headEnd/>
            <a:tailEnd/>
          </a:ln>
        </p:spPr>
        <p:txBody>
          <a:bodyPr lIns="55364" tIns="27682" rIns="55364" bIns="27682" anchor="ctr"/>
          <a:lstStyle/>
          <a:p>
            <a:pPr algn="ctr" defTabSz="553111" eaLnBrk="0" hangingPunct="0">
              <a:defRPr/>
            </a:pPr>
            <a:r>
              <a:rPr lang="en-US" sz="700" dirty="0">
                <a:solidFill>
                  <a:srgbClr val="FFFFFF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00DB3-60E8-D120-BBF6-BACEA85D27FF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947864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FF7957-35B4-4FA4-BE93-775428E3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058B2-2A3C-41EC-A57D-A19EE7E8D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A9FD-6EF8-4CC5-AF9B-B6159B5B937C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374D6D-9F54-08DC-3189-F612C5137443}"/>
              </a:ext>
            </a:extLst>
          </p:cNvPr>
          <p:cNvGrpSpPr/>
          <p:nvPr/>
        </p:nvGrpSpPr>
        <p:grpSpPr>
          <a:xfrm>
            <a:off x="461119" y="1764552"/>
            <a:ext cx="1923499" cy="390658"/>
            <a:chOff x="488159" y="1788609"/>
            <a:chExt cx="1923499" cy="390658"/>
          </a:xfrm>
          <a:solidFill>
            <a:srgbClr val="4AC9E3"/>
          </a:solidFill>
        </p:grpSpPr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7FC99F4F-BF37-8AE2-D852-AA659F3CFABC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488159" y="1788609"/>
              <a:ext cx="1537134" cy="383201"/>
            </a:xfrm>
            <a:prstGeom prst="rect">
              <a:avLst/>
            </a:prstGeom>
            <a:grpFill/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r>
                <a:rPr lang="en-GB" sz="900" dirty="0">
                  <a:solidFill>
                    <a:schemeClr val="bg1"/>
                  </a:solidFill>
                  <a:latin typeface="+mn-lt"/>
                  <a:ea typeface="Deutsche Bank Text" panose="020B0503020202030204" pitchFamily="34" charset="0"/>
                  <a:cs typeface="Arial" panose="020B0604020202020204" pitchFamily="34" charset="0"/>
                </a:rPr>
                <a:t>Web UI</a:t>
              </a:r>
            </a:p>
          </p:txBody>
        </p:sp>
        <p:sp>
          <p:nvSpPr>
            <p:cNvPr id="21" name="AutoShape 11">
              <a:extLst>
                <a:ext uri="{FF2B5EF4-FFF2-40B4-BE49-F238E27FC236}">
                  <a16:creationId xmlns:a16="http://schemas.microsoft.com/office/drawing/2014/main" id="{B48DDE55-8833-A66D-FDBF-BA0F5B34876D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2048789" y="1816398"/>
              <a:ext cx="383201" cy="342537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55364" tIns="27682" rIns="55364" bIns="27682" anchor="ctr">
              <a:prstTxWarp prst="textNoShape">
                <a:avLst/>
              </a:prstTxWarp>
            </a:bodyPr>
            <a:lstStyle/>
            <a:p>
              <a:endParaRPr lang="de-DE" sz="1357">
                <a:latin typeface="+mn-l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B2D0E6-9102-12AE-2882-74CCF5F9EDAC}"/>
              </a:ext>
            </a:extLst>
          </p:cNvPr>
          <p:cNvGrpSpPr/>
          <p:nvPr/>
        </p:nvGrpSpPr>
        <p:grpSpPr>
          <a:xfrm>
            <a:off x="461119" y="2841059"/>
            <a:ext cx="1923499" cy="390658"/>
            <a:chOff x="488158" y="2283763"/>
            <a:chExt cx="1923499" cy="390658"/>
          </a:xfrm>
          <a:solidFill>
            <a:srgbClr val="00A3E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798682-9135-677F-6778-7EB330F1AA5B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488158" y="2283763"/>
              <a:ext cx="1537134" cy="383201"/>
            </a:xfrm>
            <a:prstGeom prst="rect">
              <a:avLst/>
            </a:prstGeom>
            <a:grpFill/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r>
                <a:rPr lang="en-GB" sz="900" dirty="0">
                  <a:solidFill>
                    <a:schemeClr val="bg1"/>
                  </a:solidFill>
                  <a:latin typeface="+mn-lt"/>
                  <a:ea typeface="Deutsche Bank Text" panose="020B0503020202030204" pitchFamily="34" charset="0"/>
                  <a:cs typeface="Arial" panose="020B0604020202020204" pitchFamily="34" charset="0"/>
                </a:rPr>
                <a:t>Java Application</a:t>
              </a:r>
            </a:p>
          </p:txBody>
        </p:sp>
        <p:sp>
          <p:nvSpPr>
            <p:cNvPr id="23" name="AutoShape 11">
              <a:extLst>
                <a:ext uri="{FF2B5EF4-FFF2-40B4-BE49-F238E27FC236}">
                  <a16:creationId xmlns:a16="http://schemas.microsoft.com/office/drawing/2014/main" id="{1667A811-E9BE-6228-DA5D-896F8189F941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2048788" y="2311552"/>
              <a:ext cx="383201" cy="342537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55364" tIns="27682" rIns="55364" bIns="27682" anchor="ctr">
              <a:prstTxWarp prst="textNoShape">
                <a:avLst/>
              </a:prstTxWarp>
            </a:bodyPr>
            <a:lstStyle/>
            <a:p>
              <a:endParaRPr lang="de-DE" sz="1357">
                <a:latin typeface="+mn-lt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27BBB5-0DC1-C4B0-82D3-67446E5F0EF0}"/>
              </a:ext>
            </a:extLst>
          </p:cNvPr>
          <p:cNvGrpSpPr/>
          <p:nvPr/>
        </p:nvGrpSpPr>
        <p:grpSpPr>
          <a:xfrm>
            <a:off x="461119" y="3885656"/>
            <a:ext cx="1923499" cy="390658"/>
            <a:chOff x="488158" y="2283763"/>
            <a:chExt cx="1923499" cy="390658"/>
          </a:xfrm>
          <a:solidFill>
            <a:srgbClr val="0C2340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1FC3F7-AE2C-DF26-AE8E-7A80F6CFCABB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488158" y="2283763"/>
              <a:ext cx="1537134" cy="383201"/>
            </a:xfrm>
            <a:prstGeom prst="rect">
              <a:avLst/>
            </a:prstGeom>
            <a:grpFill/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r>
                <a:rPr lang="en-GB" sz="900" dirty="0">
                  <a:solidFill>
                    <a:schemeClr val="bg1"/>
                  </a:solidFill>
                  <a:latin typeface="+mn-lt"/>
                  <a:ea typeface="Deutsche Bank Text" panose="020B050302020203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  <p:sp>
          <p:nvSpPr>
            <p:cNvPr id="33" name="AutoShape 11">
              <a:extLst>
                <a:ext uri="{FF2B5EF4-FFF2-40B4-BE49-F238E27FC236}">
                  <a16:creationId xmlns:a16="http://schemas.microsoft.com/office/drawing/2014/main" id="{D5EC27CD-4EE6-1B6F-C6DF-DC57A12D587B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2048788" y="2311552"/>
              <a:ext cx="383201" cy="342537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55364" tIns="27682" rIns="55364" bIns="27682" anchor="ctr">
              <a:prstTxWarp prst="textNoShape">
                <a:avLst/>
              </a:prstTxWarp>
            </a:bodyPr>
            <a:lstStyle/>
            <a:p>
              <a:endParaRPr lang="de-DE" sz="1357">
                <a:latin typeface="+mn-lt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633810-70B3-BBBA-96F0-448A79ED8586}"/>
              </a:ext>
            </a:extLst>
          </p:cNvPr>
          <p:cNvGrpSpPr/>
          <p:nvPr/>
        </p:nvGrpSpPr>
        <p:grpSpPr>
          <a:xfrm>
            <a:off x="2536555" y="3596190"/>
            <a:ext cx="5306926" cy="943916"/>
            <a:chOff x="2569985" y="1225201"/>
            <a:chExt cx="5429524" cy="1108850"/>
          </a:xfrm>
        </p:grpSpPr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131CF4F5-AA6F-06AC-05B3-F3158B052831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2569985" y="1225201"/>
              <a:ext cx="5429524" cy="1108850"/>
            </a:xfrm>
            <a:prstGeom prst="roundRect">
              <a:avLst/>
            </a:prstGeom>
            <a:solidFill>
              <a:srgbClr val="0C2340"/>
            </a:solidFill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endPara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56DC43C-E597-B6EB-C9AC-231826195DEC}"/>
                </a:ext>
              </a:extLst>
            </p:cNvPr>
            <p:cNvSpPr/>
            <p:nvPr/>
          </p:nvSpPr>
          <p:spPr bwMode="auto">
            <a:xfrm>
              <a:off x="2761531" y="1275648"/>
              <a:ext cx="5197271" cy="999117"/>
            </a:xfrm>
            <a:prstGeom prst="roundRect">
              <a:avLst/>
            </a:prstGeom>
            <a:solidFill>
              <a:schemeClr val="bg1"/>
            </a:solidFill>
            <a:ln w="6350">
              <a:noFill/>
              <a:miter lim="800000"/>
              <a:headEnd/>
              <a:tailEnd/>
            </a:ln>
          </p:spPr>
          <p:txBody>
            <a:bodyPr lIns="100913" tIns="50457" rIns="100913" bIns="50457" rtlCol="0" anchor="ctr">
              <a:noAutofit/>
            </a:bodyPr>
            <a:lstStyle/>
            <a:p>
              <a:pPr algn="ctr" defTabSz="963613" eaLnBrk="0" hangingPunct="0">
                <a:tabLst>
                  <a:tab pos="1257300" algn="l"/>
                </a:tabLst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-</a:t>
              </a:r>
            </a:p>
          </p:txBody>
        </p:sp>
      </p:grpSp>
      <p:sp>
        <p:nvSpPr>
          <p:cNvPr id="39" name="Content Placeholder 12">
            <a:extLst>
              <a:ext uri="{FF2B5EF4-FFF2-40B4-BE49-F238E27FC236}">
                <a16:creationId xmlns:a16="http://schemas.microsoft.com/office/drawing/2014/main" id="{6C3C3CD4-2457-3ABB-8A6A-FDCD732F94B0}"/>
              </a:ext>
            </a:extLst>
          </p:cNvPr>
          <p:cNvSpPr txBox="1">
            <a:spLocks/>
          </p:cNvSpPr>
          <p:nvPr/>
        </p:nvSpPr>
        <p:spPr>
          <a:xfrm>
            <a:off x="4019572" y="3725993"/>
            <a:ext cx="1318858" cy="676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defRPr sz="2000" kern="1200" baseline="0">
                <a:solidFill>
                  <a:srgbClr val="0092D0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2pPr>
            <a:lvl3pPr marL="447675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3pPr>
            <a:lvl4pPr marL="895350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4pPr>
            <a:lvl5pPr marL="1343025" indent="-44767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5pPr>
            <a:lvl6pPr marL="1301711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6276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10842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5408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241209" lvl="3" indent="-241209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Security</a:t>
            </a:r>
          </a:p>
          <a:p>
            <a:pPr marL="241209" lvl="3" indent="-241209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Book</a:t>
            </a:r>
          </a:p>
          <a:p>
            <a:pPr marL="241209" lvl="3" indent="-241209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Counter Party</a:t>
            </a:r>
          </a:p>
          <a:p>
            <a:pPr marL="241209" lvl="3" indent="-241209" defTabSz="620249"/>
            <a:endParaRPr lang="en-US" sz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82D788E0-8500-87F6-4F0C-F5A0D64261BB}"/>
              </a:ext>
            </a:extLst>
          </p:cNvPr>
          <p:cNvSpPr txBox="1">
            <a:spLocks/>
          </p:cNvSpPr>
          <p:nvPr/>
        </p:nvSpPr>
        <p:spPr>
          <a:xfrm>
            <a:off x="5783061" y="3742593"/>
            <a:ext cx="1318858" cy="676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defRPr sz="2000" kern="1200" baseline="0">
                <a:solidFill>
                  <a:srgbClr val="0092D0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2pPr>
            <a:lvl3pPr marL="447675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3pPr>
            <a:lvl4pPr marL="895350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4pPr>
            <a:lvl5pPr marL="1343025" indent="-44767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5pPr>
            <a:lvl6pPr marL="1301711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6276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10842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5408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171450" lvl="3" indent="-171450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App User</a:t>
            </a:r>
          </a:p>
          <a:p>
            <a:pPr marL="171450" lvl="3" indent="-171450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Trade</a:t>
            </a:r>
          </a:p>
          <a:p>
            <a:pPr marL="171450" lvl="3" indent="-171450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Book User</a:t>
            </a:r>
          </a:p>
          <a:p>
            <a:pPr marL="241209" lvl="3" indent="-241209" defTabSz="620249"/>
            <a:endParaRPr lang="en-US" sz="12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F15C55-8D82-9749-BB83-846CA9F77973}"/>
              </a:ext>
            </a:extLst>
          </p:cNvPr>
          <p:cNvGrpSpPr/>
          <p:nvPr/>
        </p:nvGrpSpPr>
        <p:grpSpPr>
          <a:xfrm>
            <a:off x="2536557" y="1464808"/>
            <a:ext cx="5306928" cy="943916"/>
            <a:chOff x="2569985" y="1225201"/>
            <a:chExt cx="5429524" cy="1108850"/>
          </a:xfrm>
        </p:grpSpPr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E53F8556-3335-969F-436A-6B504A2C2AB5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2569985" y="1225201"/>
              <a:ext cx="5429524" cy="1108850"/>
            </a:xfrm>
            <a:prstGeom prst="roundRect">
              <a:avLst/>
            </a:prstGeom>
            <a:solidFill>
              <a:srgbClr val="4AC9E3"/>
            </a:solidFill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endPara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4FD20E6-6DD1-1D96-65A9-CC8ACA6D17BE}"/>
                </a:ext>
              </a:extLst>
            </p:cNvPr>
            <p:cNvSpPr/>
            <p:nvPr/>
          </p:nvSpPr>
          <p:spPr bwMode="auto">
            <a:xfrm>
              <a:off x="2761531" y="1275648"/>
              <a:ext cx="5197271" cy="999117"/>
            </a:xfrm>
            <a:prstGeom prst="roundRect">
              <a:avLst/>
            </a:prstGeom>
            <a:solidFill>
              <a:schemeClr val="bg1"/>
            </a:solidFill>
            <a:ln w="6350">
              <a:noFill/>
              <a:miter lim="800000"/>
              <a:headEnd/>
              <a:tailEnd/>
            </a:ln>
          </p:spPr>
          <p:txBody>
            <a:bodyPr lIns="100913" tIns="50457" rIns="100913" bIns="50457" rtlCol="0" anchor="ctr">
              <a:noAutofit/>
            </a:bodyPr>
            <a:lstStyle/>
            <a:p>
              <a:pPr algn="ctr" defTabSz="963613" eaLnBrk="0" hangingPunct="0">
                <a:tabLst>
                  <a:tab pos="1257300" algn="l"/>
                </a:tabLst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-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36C3D7-B931-03C2-4B61-51F937B826B6}"/>
              </a:ext>
            </a:extLst>
          </p:cNvPr>
          <p:cNvGrpSpPr/>
          <p:nvPr/>
        </p:nvGrpSpPr>
        <p:grpSpPr>
          <a:xfrm>
            <a:off x="2536556" y="2556290"/>
            <a:ext cx="5306930" cy="943916"/>
            <a:chOff x="2569985" y="1225201"/>
            <a:chExt cx="5429524" cy="1108850"/>
          </a:xfrm>
        </p:grpSpPr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99D503C8-CAFB-4F32-343D-A301CF89E3C4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2569985" y="1225201"/>
              <a:ext cx="5429524" cy="1108850"/>
            </a:xfrm>
            <a:prstGeom prst="roundRect">
              <a:avLst/>
            </a:prstGeom>
            <a:solidFill>
              <a:srgbClr val="00A3E0"/>
            </a:solidFill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endPara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9EE7164-E8ED-6BCC-1108-87ED9AFD32E8}"/>
                </a:ext>
              </a:extLst>
            </p:cNvPr>
            <p:cNvSpPr/>
            <p:nvPr/>
          </p:nvSpPr>
          <p:spPr bwMode="auto">
            <a:xfrm>
              <a:off x="2761531" y="1275648"/>
              <a:ext cx="5197271" cy="999117"/>
            </a:xfrm>
            <a:prstGeom prst="roundRect">
              <a:avLst/>
            </a:prstGeom>
            <a:solidFill>
              <a:schemeClr val="bg1"/>
            </a:solidFill>
            <a:ln w="6350">
              <a:noFill/>
              <a:miter lim="800000"/>
              <a:headEnd/>
              <a:tailEnd/>
            </a:ln>
          </p:spPr>
          <p:txBody>
            <a:bodyPr lIns="100913" tIns="50457" rIns="100913" bIns="50457" rtlCol="0" anchor="ctr">
              <a:noAutofit/>
            </a:bodyPr>
            <a:lstStyle/>
            <a:p>
              <a:pPr algn="ctr" defTabSz="963613" eaLnBrk="0" hangingPunct="0">
                <a:tabLst>
                  <a:tab pos="1257300" algn="l"/>
                </a:tabLst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-</a:t>
              </a:r>
            </a:p>
          </p:txBody>
        </p:sp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36235DE-1CAE-FAAB-F906-3DE23523CB66}"/>
              </a:ext>
            </a:extLst>
          </p:cNvPr>
          <p:cNvSpPr/>
          <p:nvPr/>
        </p:nvSpPr>
        <p:spPr bwMode="auto">
          <a:xfrm>
            <a:off x="3639689" y="2772544"/>
            <a:ext cx="1192993" cy="52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3E0"/>
            </a:solidFill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Repository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EF6FC8-1282-1117-E77E-8540AA6A98FB}"/>
              </a:ext>
            </a:extLst>
          </p:cNvPr>
          <p:cNvSpPr/>
          <p:nvPr/>
        </p:nvSpPr>
        <p:spPr bwMode="auto">
          <a:xfrm>
            <a:off x="5047334" y="2783374"/>
            <a:ext cx="1192993" cy="52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3E0"/>
            </a:solidFill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Service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27ED96D-C171-D5CA-E966-3D5C434B5440}"/>
              </a:ext>
            </a:extLst>
          </p:cNvPr>
          <p:cNvSpPr/>
          <p:nvPr/>
        </p:nvSpPr>
        <p:spPr bwMode="auto">
          <a:xfrm>
            <a:off x="6434493" y="2772544"/>
            <a:ext cx="1192993" cy="52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3E0"/>
            </a:solidFill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Controller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1C79BA0-95EC-1DE6-607D-3B178DEBAE72}"/>
              </a:ext>
            </a:extLst>
          </p:cNvPr>
          <p:cNvSpPr/>
          <p:nvPr/>
        </p:nvSpPr>
        <p:spPr bwMode="auto">
          <a:xfrm>
            <a:off x="3783861" y="1748364"/>
            <a:ext cx="987992" cy="4468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AC9E3"/>
            </a:solidFill>
            <a:prstDash val="solid"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Login Page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E1ABFD-1BEA-3309-55F0-301D7395E335}"/>
              </a:ext>
            </a:extLst>
          </p:cNvPr>
          <p:cNvSpPr txBox="1"/>
          <p:nvPr/>
        </p:nvSpPr>
        <p:spPr bwMode="ltGray">
          <a:xfrm>
            <a:off x="5404498" y="1491050"/>
            <a:ext cx="2470985" cy="12022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All bonds</a:t>
            </a:r>
          </a:p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Bonds maturity in +- 5 business days</a:t>
            </a:r>
          </a:p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Bonds belong to specific user</a:t>
            </a:r>
          </a:p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Trades executed in +- 5 business days</a:t>
            </a:r>
          </a:p>
          <a:p>
            <a:pPr eaLnBrk="0" hangingPunct="0"/>
            <a:endParaRPr lang="en-US" sz="900" dirty="0">
              <a:latin typeface="+mn-lt"/>
            </a:endParaRPr>
          </a:p>
          <a:p>
            <a:pPr eaLnBrk="0" hangingPunct="0"/>
            <a:endParaRPr lang="en-US" sz="900" dirty="0">
              <a:latin typeface="+mn-lt"/>
            </a:endParaRPr>
          </a:p>
        </p:txBody>
      </p:sp>
      <p:sp>
        <p:nvSpPr>
          <p:cNvPr id="74" name="Freeform 58">
            <a:extLst>
              <a:ext uri="{FF2B5EF4-FFF2-40B4-BE49-F238E27FC236}">
                <a16:creationId xmlns:a16="http://schemas.microsoft.com/office/drawing/2014/main" id="{59774AF6-76D8-E0EB-7BDD-5418DE3EED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45908" y="2809076"/>
            <a:ext cx="406134" cy="378384"/>
          </a:xfrm>
          <a:custGeom>
            <a:avLst/>
            <a:gdLst>
              <a:gd name="T0" fmla="*/ 70 w 159"/>
              <a:gd name="T1" fmla="*/ 47 h 148"/>
              <a:gd name="T2" fmla="*/ 55 w 159"/>
              <a:gd name="T3" fmla="*/ 24 h 148"/>
              <a:gd name="T4" fmla="*/ 53 w 159"/>
              <a:gd name="T5" fmla="*/ 19 h 148"/>
              <a:gd name="T6" fmla="*/ 117 w 159"/>
              <a:gd name="T7" fmla="*/ 17 h 148"/>
              <a:gd name="T8" fmla="*/ 129 w 159"/>
              <a:gd name="T9" fmla="*/ 0 h 148"/>
              <a:gd name="T10" fmla="*/ 159 w 159"/>
              <a:gd name="T11" fmla="*/ 60 h 148"/>
              <a:gd name="T12" fmla="*/ 116 w 159"/>
              <a:gd name="T13" fmla="*/ 65 h 148"/>
              <a:gd name="T14" fmla="*/ 93 w 159"/>
              <a:gd name="T15" fmla="*/ 67 h 148"/>
              <a:gd name="T16" fmla="*/ 102 w 159"/>
              <a:gd name="T17" fmla="*/ 47 h 148"/>
              <a:gd name="T18" fmla="*/ 111 w 159"/>
              <a:gd name="T19" fmla="*/ 87 h 148"/>
              <a:gd name="T20" fmla="*/ 99 w 159"/>
              <a:gd name="T21" fmla="*/ 99 h 148"/>
              <a:gd name="T22" fmla="*/ 86 w 159"/>
              <a:gd name="T23" fmla="*/ 82 h 148"/>
              <a:gd name="T24" fmla="*/ 76 w 159"/>
              <a:gd name="T25" fmla="*/ 103 h 148"/>
              <a:gd name="T26" fmla="*/ 60 w 159"/>
              <a:gd name="T27" fmla="*/ 142 h 148"/>
              <a:gd name="T28" fmla="*/ 126 w 159"/>
              <a:gd name="T29" fmla="*/ 147 h 148"/>
              <a:gd name="T30" fmla="*/ 116 w 159"/>
              <a:gd name="T31" fmla="*/ 129 h 148"/>
              <a:gd name="T32" fmla="*/ 149 w 159"/>
              <a:gd name="T33" fmla="*/ 73 h 148"/>
              <a:gd name="T34" fmla="*/ 117 w 159"/>
              <a:gd name="T35" fmla="*/ 71 h 148"/>
              <a:gd name="T36" fmla="*/ 119 w 159"/>
              <a:gd name="T37" fmla="*/ 74 h 148"/>
              <a:gd name="T38" fmla="*/ 102 w 159"/>
              <a:gd name="T39" fmla="*/ 101 h 148"/>
              <a:gd name="T40" fmla="*/ 97 w 159"/>
              <a:gd name="T41" fmla="*/ 102 h 148"/>
              <a:gd name="T42" fmla="*/ 79 w 159"/>
              <a:gd name="T43" fmla="*/ 104 h 148"/>
              <a:gd name="T44" fmla="*/ 121 w 159"/>
              <a:gd name="T45" fmla="*/ 145 h 148"/>
              <a:gd name="T46" fmla="*/ 116 w 159"/>
              <a:gd name="T47" fmla="*/ 125 h 148"/>
              <a:gd name="T48" fmla="*/ 142 w 159"/>
              <a:gd name="T49" fmla="*/ 74 h 148"/>
              <a:gd name="T50" fmla="*/ 59 w 159"/>
              <a:gd name="T51" fmla="*/ 88 h 148"/>
              <a:gd name="T52" fmla="*/ 58 w 159"/>
              <a:gd name="T53" fmla="*/ 122 h 148"/>
              <a:gd name="T54" fmla="*/ 30 w 159"/>
              <a:gd name="T55" fmla="*/ 105 h 148"/>
              <a:gd name="T56" fmla="*/ 2 w 159"/>
              <a:gd name="T57" fmla="*/ 71 h 148"/>
              <a:gd name="T58" fmla="*/ 37 w 159"/>
              <a:gd name="T59" fmla="*/ 16 h 148"/>
              <a:gd name="T60" fmla="*/ 46 w 159"/>
              <a:gd name="T61" fmla="*/ 25 h 148"/>
              <a:gd name="T62" fmla="*/ 64 w 159"/>
              <a:gd name="T63" fmla="*/ 50 h 148"/>
              <a:gd name="T64" fmla="*/ 77 w 159"/>
              <a:gd name="T65" fmla="*/ 69 h 148"/>
              <a:gd name="T66" fmla="*/ 55 w 159"/>
              <a:gd name="T67" fmla="*/ 73 h 148"/>
              <a:gd name="T68" fmla="*/ 67 w 159"/>
              <a:gd name="T69" fmla="*/ 101 h 148"/>
              <a:gd name="T70" fmla="*/ 33 w 159"/>
              <a:gd name="T71" fmla="*/ 103 h 148"/>
              <a:gd name="T72" fmla="*/ 23 w 159"/>
              <a:gd name="T73" fmla="*/ 68 h 148"/>
              <a:gd name="T74" fmla="*/ 43 w 159"/>
              <a:gd name="T75" fmla="*/ 27 h 148"/>
              <a:gd name="T76" fmla="*/ 72 w 159"/>
              <a:gd name="T77" fmla="*/ 68 h 148"/>
              <a:gd name="T78" fmla="*/ 54 w 159"/>
              <a:gd name="T79" fmla="*/ 68 h 148"/>
              <a:gd name="T80" fmla="*/ 52 w 159"/>
              <a:gd name="T81" fmla="*/ 73 h 148"/>
              <a:gd name="T82" fmla="*/ 70 w 159"/>
              <a:gd name="T83" fmla="*/ 43 h 148"/>
              <a:gd name="T84" fmla="*/ 102 w 159"/>
              <a:gd name="T85" fmla="*/ 44 h 148"/>
              <a:gd name="T86" fmla="*/ 105 w 159"/>
              <a:gd name="T87" fmla="*/ 48 h 148"/>
              <a:gd name="T88" fmla="*/ 116 w 159"/>
              <a:gd name="T89" fmla="*/ 62 h 148"/>
              <a:gd name="T90" fmla="*/ 130 w 159"/>
              <a:gd name="T91" fmla="*/ 6 h 148"/>
              <a:gd name="T92" fmla="*/ 118 w 159"/>
              <a:gd name="T93" fmla="*/ 22 h 148"/>
              <a:gd name="T94" fmla="*/ 56 w 159"/>
              <a:gd name="T95" fmla="*/ 19 h 148"/>
              <a:gd name="T96" fmla="*/ 70 w 159"/>
              <a:gd name="T97" fmla="*/ 4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9" h="148">
                <a:moveTo>
                  <a:pt x="85" y="43"/>
                </a:moveTo>
                <a:lnTo>
                  <a:pt x="85" y="43"/>
                </a:lnTo>
                <a:cubicBezTo>
                  <a:pt x="80" y="43"/>
                  <a:pt x="75" y="44"/>
                  <a:pt x="70" y="47"/>
                </a:cubicBezTo>
                <a:lnTo>
                  <a:pt x="70" y="47"/>
                </a:lnTo>
                <a:cubicBezTo>
                  <a:pt x="69" y="47"/>
                  <a:pt x="68" y="47"/>
                  <a:pt x="68" y="46"/>
                </a:cubicBezTo>
                <a:lnTo>
                  <a:pt x="55" y="24"/>
                </a:lnTo>
                <a:lnTo>
                  <a:pt x="55" y="24"/>
                </a:lnTo>
                <a:lnTo>
                  <a:pt x="55" y="24"/>
                </a:lnTo>
                <a:lnTo>
                  <a:pt x="53" y="19"/>
                </a:lnTo>
                <a:cubicBezTo>
                  <a:pt x="52" y="19"/>
                  <a:pt x="52" y="18"/>
                  <a:pt x="53" y="17"/>
                </a:cubicBezTo>
                <a:cubicBezTo>
                  <a:pt x="63" y="11"/>
                  <a:pt x="74" y="8"/>
                  <a:pt x="85" y="8"/>
                </a:cubicBezTo>
                <a:cubicBezTo>
                  <a:pt x="96" y="8"/>
                  <a:pt x="107" y="11"/>
                  <a:pt x="117" y="17"/>
                </a:cubicBezTo>
                <a:lnTo>
                  <a:pt x="119" y="18"/>
                </a:lnTo>
                <a:lnTo>
                  <a:pt x="128" y="1"/>
                </a:lnTo>
                <a:cubicBezTo>
                  <a:pt x="129" y="1"/>
                  <a:pt x="129" y="0"/>
                  <a:pt x="129" y="0"/>
                </a:cubicBezTo>
                <a:cubicBezTo>
                  <a:pt x="130" y="0"/>
                  <a:pt x="131" y="0"/>
                  <a:pt x="131" y="1"/>
                </a:cubicBezTo>
                <a:lnTo>
                  <a:pt x="158" y="59"/>
                </a:lnTo>
                <a:cubicBezTo>
                  <a:pt x="158" y="59"/>
                  <a:pt x="159" y="60"/>
                  <a:pt x="159" y="60"/>
                </a:cubicBezTo>
                <a:cubicBezTo>
                  <a:pt x="159" y="61"/>
                  <a:pt x="158" y="62"/>
                  <a:pt x="157" y="62"/>
                </a:cubicBezTo>
                <a:lnTo>
                  <a:pt x="146" y="63"/>
                </a:lnTo>
                <a:lnTo>
                  <a:pt x="116" y="65"/>
                </a:lnTo>
                <a:lnTo>
                  <a:pt x="116" y="65"/>
                </a:lnTo>
                <a:cubicBezTo>
                  <a:pt x="116" y="65"/>
                  <a:pt x="116" y="65"/>
                  <a:pt x="116" y="65"/>
                </a:cubicBezTo>
                <a:lnTo>
                  <a:pt x="93" y="67"/>
                </a:lnTo>
                <a:cubicBezTo>
                  <a:pt x="93" y="67"/>
                  <a:pt x="92" y="67"/>
                  <a:pt x="92" y="67"/>
                </a:cubicBezTo>
                <a:cubicBezTo>
                  <a:pt x="91" y="67"/>
                  <a:pt x="91" y="66"/>
                  <a:pt x="91" y="65"/>
                </a:cubicBezTo>
                <a:lnTo>
                  <a:pt x="102" y="47"/>
                </a:lnTo>
                <a:lnTo>
                  <a:pt x="100" y="47"/>
                </a:lnTo>
                <a:cubicBezTo>
                  <a:pt x="95" y="44"/>
                  <a:pt x="90" y="43"/>
                  <a:pt x="85" y="43"/>
                </a:cubicBezTo>
                <a:close/>
                <a:moveTo>
                  <a:pt x="111" y="87"/>
                </a:moveTo>
                <a:lnTo>
                  <a:pt x="111" y="87"/>
                </a:lnTo>
                <a:cubicBezTo>
                  <a:pt x="109" y="92"/>
                  <a:pt x="105" y="96"/>
                  <a:pt x="100" y="98"/>
                </a:cubicBezTo>
                <a:lnTo>
                  <a:pt x="99" y="99"/>
                </a:lnTo>
                <a:lnTo>
                  <a:pt x="89" y="82"/>
                </a:lnTo>
                <a:cubicBezTo>
                  <a:pt x="88" y="81"/>
                  <a:pt x="87" y="81"/>
                  <a:pt x="86" y="81"/>
                </a:cubicBezTo>
                <a:cubicBezTo>
                  <a:pt x="86" y="81"/>
                  <a:pt x="86" y="82"/>
                  <a:pt x="86" y="82"/>
                </a:cubicBezTo>
                <a:lnTo>
                  <a:pt x="86" y="82"/>
                </a:lnTo>
                <a:lnTo>
                  <a:pt x="76" y="103"/>
                </a:lnTo>
                <a:cubicBezTo>
                  <a:pt x="76" y="103"/>
                  <a:pt x="76" y="103"/>
                  <a:pt x="76" y="103"/>
                </a:cubicBezTo>
                <a:lnTo>
                  <a:pt x="63" y="130"/>
                </a:lnTo>
                <a:lnTo>
                  <a:pt x="59" y="140"/>
                </a:lnTo>
                <a:cubicBezTo>
                  <a:pt x="58" y="141"/>
                  <a:pt x="59" y="142"/>
                  <a:pt x="60" y="142"/>
                </a:cubicBezTo>
                <a:cubicBezTo>
                  <a:pt x="60" y="142"/>
                  <a:pt x="60" y="143"/>
                  <a:pt x="60" y="143"/>
                </a:cubicBezTo>
                <a:lnTo>
                  <a:pt x="124" y="148"/>
                </a:lnTo>
                <a:cubicBezTo>
                  <a:pt x="125" y="148"/>
                  <a:pt x="126" y="148"/>
                  <a:pt x="126" y="147"/>
                </a:cubicBezTo>
                <a:cubicBezTo>
                  <a:pt x="126" y="146"/>
                  <a:pt x="126" y="146"/>
                  <a:pt x="126" y="146"/>
                </a:cubicBezTo>
                <a:lnTo>
                  <a:pt x="126" y="146"/>
                </a:lnTo>
                <a:lnTo>
                  <a:pt x="116" y="129"/>
                </a:lnTo>
                <a:lnTo>
                  <a:pt x="117" y="128"/>
                </a:lnTo>
                <a:cubicBezTo>
                  <a:pt x="127" y="122"/>
                  <a:pt x="135" y="114"/>
                  <a:pt x="141" y="105"/>
                </a:cubicBezTo>
                <a:cubicBezTo>
                  <a:pt x="146" y="95"/>
                  <a:pt x="149" y="84"/>
                  <a:pt x="149" y="73"/>
                </a:cubicBezTo>
                <a:cubicBezTo>
                  <a:pt x="149" y="72"/>
                  <a:pt x="149" y="71"/>
                  <a:pt x="148" y="71"/>
                </a:cubicBezTo>
                <a:lnTo>
                  <a:pt x="142" y="71"/>
                </a:lnTo>
                <a:lnTo>
                  <a:pt x="117" y="71"/>
                </a:lnTo>
                <a:cubicBezTo>
                  <a:pt x="116" y="71"/>
                  <a:pt x="115" y="72"/>
                  <a:pt x="115" y="73"/>
                </a:cubicBezTo>
                <a:cubicBezTo>
                  <a:pt x="115" y="78"/>
                  <a:pt x="114" y="83"/>
                  <a:pt x="111" y="87"/>
                </a:cubicBezTo>
                <a:close/>
                <a:moveTo>
                  <a:pt x="119" y="74"/>
                </a:moveTo>
                <a:lnTo>
                  <a:pt x="119" y="74"/>
                </a:lnTo>
                <a:cubicBezTo>
                  <a:pt x="118" y="79"/>
                  <a:pt x="117" y="85"/>
                  <a:pt x="114" y="89"/>
                </a:cubicBezTo>
                <a:cubicBezTo>
                  <a:pt x="111" y="94"/>
                  <a:pt x="107" y="98"/>
                  <a:pt x="102" y="101"/>
                </a:cubicBezTo>
                <a:lnTo>
                  <a:pt x="99" y="103"/>
                </a:lnTo>
                <a:cubicBezTo>
                  <a:pt x="98" y="104"/>
                  <a:pt x="97" y="103"/>
                  <a:pt x="97" y="102"/>
                </a:cubicBezTo>
                <a:lnTo>
                  <a:pt x="97" y="102"/>
                </a:lnTo>
                <a:lnTo>
                  <a:pt x="87" y="86"/>
                </a:lnTo>
                <a:lnTo>
                  <a:pt x="79" y="104"/>
                </a:lnTo>
                <a:cubicBezTo>
                  <a:pt x="79" y="104"/>
                  <a:pt x="79" y="104"/>
                  <a:pt x="79" y="104"/>
                </a:cubicBezTo>
                <a:lnTo>
                  <a:pt x="66" y="132"/>
                </a:lnTo>
                <a:lnTo>
                  <a:pt x="63" y="139"/>
                </a:lnTo>
                <a:lnTo>
                  <a:pt x="121" y="145"/>
                </a:lnTo>
                <a:lnTo>
                  <a:pt x="112" y="129"/>
                </a:lnTo>
                <a:cubicBezTo>
                  <a:pt x="112" y="128"/>
                  <a:pt x="112" y="127"/>
                  <a:pt x="113" y="127"/>
                </a:cubicBezTo>
                <a:lnTo>
                  <a:pt x="116" y="125"/>
                </a:lnTo>
                <a:cubicBezTo>
                  <a:pt x="125" y="119"/>
                  <a:pt x="133" y="112"/>
                  <a:pt x="138" y="103"/>
                </a:cubicBezTo>
                <a:cubicBezTo>
                  <a:pt x="143" y="94"/>
                  <a:pt x="146" y="84"/>
                  <a:pt x="146" y="74"/>
                </a:cubicBezTo>
                <a:lnTo>
                  <a:pt x="142" y="74"/>
                </a:lnTo>
                <a:lnTo>
                  <a:pt x="119" y="74"/>
                </a:lnTo>
                <a:close/>
                <a:moveTo>
                  <a:pt x="59" y="88"/>
                </a:moveTo>
                <a:lnTo>
                  <a:pt x="59" y="88"/>
                </a:lnTo>
                <a:cubicBezTo>
                  <a:pt x="62" y="92"/>
                  <a:pt x="66" y="96"/>
                  <a:pt x="70" y="98"/>
                </a:cubicBezTo>
                <a:cubicBezTo>
                  <a:pt x="71" y="99"/>
                  <a:pt x="71" y="100"/>
                  <a:pt x="71" y="101"/>
                </a:cubicBezTo>
                <a:lnTo>
                  <a:pt x="58" y="122"/>
                </a:lnTo>
                <a:lnTo>
                  <a:pt x="56" y="127"/>
                </a:lnTo>
                <a:cubicBezTo>
                  <a:pt x="55" y="128"/>
                  <a:pt x="54" y="129"/>
                  <a:pt x="53" y="128"/>
                </a:cubicBezTo>
                <a:cubicBezTo>
                  <a:pt x="43" y="122"/>
                  <a:pt x="35" y="114"/>
                  <a:pt x="30" y="105"/>
                </a:cubicBezTo>
                <a:cubicBezTo>
                  <a:pt x="24" y="95"/>
                  <a:pt x="21" y="84"/>
                  <a:pt x="21" y="73"/>
                </a:cubicBezTo>
                <a:lnTo>
                  <a:pt x="21" y="71"/>
                </a:lnTo>
                <a:lnTo>
                  <a:pt x="2" y="71"/>
                </a:lnTo>
                <a:cubicBezTo>
                  <a:pt x="1" y="71"/>
                  <a:pt x="1" y="71"/>
                  <a:pt x="1" y="71"/>
                </a:cubicBezTo>
                <a:cubicBezTo>
                  <a:pt x="0" y="70"/>
                  <a:pt x="0" y="69"/>
                  <a:pt x="0" y="68"/>
                </a:cubicBezTo>
                <a:lnTo>
                  <a:pt x="37" y="16"/>
                </a:lnTo>
                <a:cubicBezTo>
                  <a:pt x="37" y="16"/>
                  <a:pt x="37" y="16"/>
                  <a:pt x="38" y="15"/>
                </a:cubicBezTo>
                <a:cubicBezTo>
                  <a:pt x="38" y="15"/>
                  <a:pt x="39" y="15"/>
                  <a:pt x="40" y="16"/>
                </a:cubicBezTo>
                <a:lnTo>
                  <a:pt x="46" y="25"/>
                </a:lnTo>
                <a:lnTo>
                  <a:pt x="64" y="49"/>
                </a:lnTo>
                <a:lnTo>
                  <a:pt x="64" y="49"/>
                </a:lnTo>
                <a:cubicBezTo>
                  <a:pt x="64" y="49"/>
                  <a:pt x="64" y="49"/>
                  <a:pt x="64" y="50"/>
                </a:cubicBezTo>
                <a:lnTo>
                  <a:pt x="77" y="68"/>
                </a:lnTo>
                <a:lnTo>
                  <a:pt x="77" y="68"/>
                </a:lnTo>
                <a:cubicBezTo>
                  <a:pt x="77" y="69"/>
                  <a:pt x="77" y="69"/>
                  <a:pt x="77" y="69"/>
                </a:cubicBezTo>
                <a:cubicBezTo>
                  <a:pt x="77" y="70"/>
                  <a:pt x="76" y="71"/>
                  <a:pt x="75" y="71"/>
                </a:cubicBezTo>
                <a:lnTo>
                  <a:pt x="55" y="71"/>
                </a:lnTo>
                <a:lnTo>
                  <a:pt x="55" y="73"/>
                </a:lnTo>
                <a:cubicBezTo>
                  <a:pt x="55" y="78"/>
                  <a:pt x="57" y="83"/>
                  <a:pt x="59" y="88"/>
                </a:cubicBezTo>
                <a:close/>
                <a:moveTo>
                  <a:pt x="67" y="101"/>
                </a:moveTo>
                <a:lnTo>
                  <a:pt x="67" y="101"/>
                </a:lnTo>
                <a:lnTo>
                  <a:pt x="55" y="121"/>
                </a:lnTo>
                <a:lnTo>
                  <a:pt x="53" y="124"/>
                </a:lnTo>
                <a:cubicBezTo>
                  <a:pt x="45" y="119"/>
                  <a:pt x="38" y="112"/>
                  <a:pt x="33" y="103"/>
                </a:cubicBezTo>
                <a:cubicBezTo>
                  <a:pt x="28" y="94"/>
                  <a:pt x="25" y="84"/>
                  <a:pt x="25" y="73"/>
                </a:cubicBezTo>
                <a:lnTo>
                  <a:pt x="25" y="69"/>
                </a:lnTo>
                <a:cubicBezTo>
                  <a:pt x="25" y="68"/>
                  <a:pt x="24" y="68"/>
                  <a:pt x="23" y="68"/>
                </a:cubicBezTo>
                <a:lnTo>
                  <a:pt x="5" y="68"/>
                </a:lnTo>
                <a:lnTo>
                  <a:pt x="39" y="20"/>
                </a:lnTo>
                <a:lnTo>
                  <a:pt x="43" y="27"/>
                </a:lnTo>
                <a:lnTo>
                  <a:pt x="61" y="51"/>
                </a:lnTo>
                <a:cubicBezTo>
                  <a:pt x="61" y="51"/>
                  <a:pt x="61" y="51"/>
                  <a:pt x="61" y="51"/>
                </a:cubicBezTo>
                <a:lnTo>
                  <a:pt x="72" y="68"/>
                </a:lnTo>
                <a:lnTo>
                  <a:pt x="54" y="68"/>
                </a:lnTo>
                <a:lnTo>
                  <a:pt x="54" y="68"/>
                </a:lnTo>
                <a:lnTo>
                  <a:pt x="54" y="68"/>
                </a:lnTo>
                <a:cubicBezTo>
                  <a:pt x="53" y="68"/>
                  <a:pt x="52" y="68"/>
                  <a:pt x="52" y="69"/>
                </a:cubicBezTo>
                <a:lnTo>
                  <a:pt x="52" y="73"/>
                </a:lnTo>
                <a:lnTo>
                  <a:pt x="52" y="73"/>
                </a:lnTo>
                <a:cubicBezTo>
                  <a:pt x="52" y="79"/>
                  <a:pt x="54" y="84"/>
                  <a:pt x="56" y="89"/>
                </a:cubicBezTo>
                <a:cubicBezTo>
                  <a:pt x="59" y="94"/>
                  <a:pt x="63" y="98"/>
                  <a:pt x="67" y="101"/>
                </a:cubicBezTo>
                <a:close/>
                <a:moveTo>
                  <a:pt x="70" y="43"/>
                </a:moveTo>
                <a:lnTo>
                  <a:pt x="70" y="43"/>
                </a:lnTo>
                <a:cubicBezTo>
                  <a:pt x="75" y="40"/>
                  <a:pt x="80" y="39"/>
                  <a:pt x="85" y="39"/>
                </a:cubicBezTo>
                <a:cubicBezTo>
                  <a:pt x="91" y="39"/>
                  <a:pt x="96" y="41"/>
                  <a:pt x="102" y="44"/>
                </a:cubicBezTo>
                <a:lnTo>
                  <a:pt x="105" y="45"/>
                </a:lnTo>
                <a:cubicBezTo>
                  <a:pt x="106" y="46"/>
                  <a:pt x="106" y="47"/>
                  <a:pt x="105" y="48"/>
                </a:cubicBezTo>
                <a:lnTo>
                  <a:pt x="105" y="48"/>
                </a:lnTo>
                <a:lnTo>
                  <a:pt x="96" y="64"/>
                </a:lnTo>
                <a:lnTo>
                  <a:pt x="116" y="62"/>
                </a:lnTo>
                <a:cubicBezTo>
                  <a:pt x="116" y="62"/>
                  <a:pt x="116" y="62"/>
                  <a:pt x="116" y="62"/>
                </a:cubicBezTo>
                <a:lnTo>
                  <a:pt x="146" y="59"/>
                </a:lnTo>
                <a:lnTo>
                  <a:pt x="154" y="58"/>
                </a:lnTo>
                <a:lnTo>
                  <a:pt x="130" y="6"/>
                </a:lnTo>
                <a:lnTo>
                  <a:pt x="121" y="21"/>
                </a:lnTo>
                <a:cubicBezTo>
                  <a:pt x="120" y="22"/>
                  <a:pt x="119" y="22"/>
                  <a:pt x="118" y="22"/>
                </a:cubicBezTo>
                <a:lnTo>
                  <a:pt x="118" y="22"/>
                </a:lnTo>
                <a:lnTo>
                  <a:pt x="115" y="20"/>
                </a:lnTo>
                <a:cubicBezTo>
                  <a:pt x="106" y="14"/>
                  <a:pt x="95" y="12"/>
                  <a:pt x="85" y="12"/>
                </a:cubicBezTo>
                <a:cubicBezTo>
                  <a:pt x="75" y="12"/>
                  <a:pt x="65" y="14"/>
                  <a:pt x="56" y="19"/>
                </a:cubicBezTo>
                <a:lnTo>
                  <a:pt x="58" y="23"/>
                </a:lnTo>
                <a:lnTo>
                  <a:pt x="58" y="23"/>
                </a:lnTo>
                <a:lnTo>
                  <a:pt x="70" y="43"/>
                </a:lnTo>
                <a:close/>
              </a:path>
            </a:pathLst>
          </a:custGeom>
          <a:solidFill>
            <a:srgbClr val="4AC9E3"/>
          </a:solidFill>
          <a:ln w="12700">
            <a:solidFill>
              <a:srgbClr val="00A3E0"/>
            </a:solidFill>
            <a:prstDash val="solid"/>
            <a:round/>
            <a:headEnd/>
            <a:tailEnd/>
          </a:ln>
        </p:spPr>
        <p:txBody>
          <a:bodyPr vert="horz" wrap="square" lIns="62213" tIns="31106" rIns="62213" bIns="31106" numCol="1" anchor="t" anchorCtr="0" compatLnSpc="1">
            <a:prstTxWarp prst="textNoShape">
              <a:avLst/>
            </a:prstTxWarp>
          </a:bodyPr>
          <a:lstStyle/>
          <a:p>
            <a:endParaRPr lang="en-GB" sz="926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B61F02FE-B9AB-B51A-4DB6-4A7FF17C48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63400" y="3888954"/>
            <a:ext cx="354395" cy="437531"/>
          </a:xfrm>
          <a:custGeom>
            <a:avLst/>
            <a:gdLst>
              <a:gd name="T0" fmla="*/ 755 w 953"/>
              <a:gd name="T1" fmla="*/ 244 h 1185"/>
              <a:gd name="T2" fmla="*/ 723 w 953"/>
              <a:gd name="T3" fmla="*/ 230 h 1185"/>
              <a:gd name="T4" fmla="*/ 709 w 953"/>
              <a:gd name="T5" fmla="*/ 39 h 1185"/>
              <a:gd name="T6" fmla="*/ 755 w 953"/>
              <a:gd name="T7" fmla="*/ 244 h 1185"/>
              <a:gd name="T8" fmla="*/ 953 w 953"/>
              <a:gd name="T9" fmla="*/ 255 h 1185"/>
              <a:gd name="T10" fmla="*/ 706 w 953"/>
              <a:gd name="T11" fmla="*/ 4 h 1185"/>
              <a:gd name="T12" fmla="*/ 696 w 953"/>
              <a:gd name="T13" fmla="*/ 0 h 1185"/>
              <a:gd name="T14" fmla="*/ 248 w 953"/>
              <a:gd name="T15" fmla="*/ 19 h 1185"/>
              <a:gd name="T16" fmla="*/ 227 w 953"/>
              <a:gd name="T17" fmla="*/ 68 h 1185"/>
              <a:gd name="T18" fmla="*/ 250 w 953"/>
              <a:gd name="T19" fmla="*/ 206 h 1185"/>
              <a:gd name="T20" fmla="*/ 250 w 953"/>
              <a:gd name="T21" fmla="*/ 68 h 1185"/>
              <a:gd name="T22" fmla="*/ 297 w 953"/>
              <a:gd name="T23" fmla="*/ 22 h 1185"/>
              <a:gd name="T24" fmla="*/ 686 w 953"/>
              <a:gd name="T25" fmla="*/ 198 h 1185"/>
              <a:gd name="T26" fmla="*/ 706 w 953"/>
              <a:gd name="T27" fmla="*/ 246 h 1185"/>
              <a:gd name="T28" fmla="*/ 930 w 953"/>
              <a:gd name="T29" fmla="*/ 267 h 1185"/>
              <a:gd name="T30" fmla="*/ 930 w 953"/>
              <a:gd name="T31" fmla="*/ 888 h 1185"/>
              <a:gd name="T32" fmla="*/ 884 w 953"/>
              <a:gd name="T33" fmla="*/ 934 h 1185"/>
              <a:gd name="T34" fmla="*/ 747 w 953"/>
              <a:gd name="T35" fmla="*/ 957 h 1185"/>
              <a:gd name="T36" fmla="*/ 933 w 953"/>
              <a:gd name="T37" fmla="*/ 936 h 1185"/>
              <a:gd name="T38" fmla="*/ 953 w 953"/>
              <a:gd name="T39" fmla="*/ 888 h 1185"/>
              <a:gd name="T40" fmla="*/ 953 w 953"/>
              <a:gd name="T41" fmla="*/ 255 h 1185"/>
              <a:gd name="T42" fmla="*/ 725 w 953"/>
              <a:gd name="T43" fmla="*/ 484 h 1185"/>
              <a:gd name="T44" fmla="*/ 721 w 953"/>
              <a:gd name="T45" fmla="*/ 474 h 1185"/>
              <a:gd name="T46" fmla="*/ 470 w 953"/>
              <a:gd name="T47" fmla="*/ 227 h 1185"/>
              <a:gd name="T48" fmla="*/ 69 w 953"/>
              <a:gd name="T49" fmla="*/ 227 h 1185"/>
              <a:gd name="T50" fmla="*/ 0 w 953"/>
              <a:gd name="T51" fmla="*/ 296 h 1185"/>
              <a:gd name="T52" fmla="*/ 0 w 953"/>
              <a:gd name="T53" fmla="*/ 1115 h 1185"/>
              <a:gd name="T54" fmla="*/ 69 w 953"/>
              <a:gd name="T55" fmla="*/ 1185 h 1185"/>
              <a:gd name="T56" fmla="*/ 656 w 953"/>
              <a:gd name="T57" fmla="*/ 1185 h 1185"/>
              <a:gd name="T58" fmla="*/ 725 w 953"/>
              <a:gd name="T59" fmla="*/ 1115 h 1185"/>
              <a:gd name="T60" fmla="*/ 725 w 953"/>
              <a:gd name="T61" fmla="*/ 484 h 1185"/>
              <a:gd name="T62" fmla="*/ 702 w 953"/>
              <a:gd name="T63" fmla="*/ 494 h 1185"/>
              <a:gd name="T64" fmla="*/ 479 w 953"/>
              <a:gd name="T65" fmla="*/ 474 h 1185"/>
              <a:gd name="T66" fmla="*/ 458 w 953"/>
              <a:gd name="T67" fmla="*/ 425 h 1185"/>
              <a:gd name="T68" fmla="*/ 69 w 953"/>
              <a:gd name="T69" fmla="*/ 250 h 1185"/>
              <a:gd name="T70" fmla="*/ 69 w 953"/>
              <a:gd name="T71" fmla="*/ 250 h 1185"/>
              <a:gd name="T72" fmla="*/ 23 w 953"/>
              <a:gd name="T73" fmla="*/ 296 h 1185"/>
              <a:gd name="T74" fmla="*/ 22 w 953"/>
              <a:gd name="T75" fmla="*/ 1115 h 1185"/>
              <a:gd name="T76" fmla="*/ 22 w 953"/>
              <a:gd name="T77" fmla="*/ 1115 h 1185"/>
              <a:gd name="T78" fmla="*/ 69 w 953"/>
              <a:gd name="T79" fmla="*/ 1161 h 1185"/>
              <a:gd name="T80" fmla="*/ 656 w 953"/>
              <a:gd name="T81" fmla="*/ 1162 h 1185"/>
              <a:gd name="T82" fmla="*/ 656 w 953"/>
              <a:gd name="T83" fmla="*/ 1162 h 1185"/>
              <a:gd name="T84" fmla="*/ 702 w 953"/>
              <a:gd name="T85" fmla="*/ 1115 h 1185"/>
              <a:gd name="T86" fmla="*/ 702 w 953"/>
              <a:gd name="T87" fmla="*/ 494 h 1185"/>
              <a:gd name="T88" fmla="*/ 481 w 953"/>
              <a:gd name="T89" fmla="*/ 266 h 1185"/>
              <a:gd name="T90" fmla="*/ 527 w 953"/>
              <a:gd name="T91" fmla="*/ 471 h 1185"/>
              <a:gd name="T92" fmla="*/ 495 w 953"/>
              <a:gd name="T93" fmla="*/ 458 h 1185"/>
              <a:gd name="T94" fmla="*/ 481 w 953"/>
              <a:gd name="T95" fmla="*/ 266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3" h="1185">
                <a:moveTo>
                  <a:pt x="755" y="244"/>
                </a:moveTo>
                <a:lnTo>
                  <a:pt x="755" y="244"/>
                </a:lnTo>
                <a:cubicBezTo>
                  <a:pt x="742" y="244"/>
                  <a:pt x="731" y="238"/>
                  <a:pt x="723" y="230"/>
                </a:cubicBezTo>
                <a:lnTo>
                  <a:pt x="723" y="230"/>
                </a:lnTo>
                <a:cubicBezTo>
                  <a:pt x="714" y="222"/>
                  <a:pt x="709" y="210"/>
                  <a:pt x="709" y="198"/>
                </a:cubicBezTo>
                <a:lnTo>
                  <a:pt x="709" y="39"/>
                </a:lnTo>
                <a:lnTo>
                  <a:pt x="914" y="244"/>
                </a:lnTo>
                <a:lnTo>
                  <a:pt x="755" y="244"/>
                </a:lnTo>
                <a:close/>
                <a:moveTo>
                  <a:pt x="953" y="255"/>
                </a:moveTo>
                <a:lnTo>
                  <a:pt x="953" y="255"/>
                </a:lnTo>
                <a:cubicBezTo>
                  <a:pt x="953" y="252"/>
                  <a:pt x="952" y="249"/>
                  <a:pt x="949" y="246"/>
                </a:cubicBezTo>
                <a:lnTo>
                  <a:pt x="706" y="4"/>
                </a:lnTo>
                <a:cubicBezTo>
                  <a:pt x="704" y="2"/>
                  <a:pt x="701" y="0"/>
                  <a:pt x="698" y="0"/>
                </a:cubicBezTo>
                <a:lnTo>
                  <a:pt x="696" y="0"/>
                </a:lnTo>
                <a:lnTo>
                  <a:pt x="297" y="0"/>
                </a:lnTo>
                <a:cubicBezTo>
                  <a:pt x="277" y="0"/>
                  <a:pt x="260" y="7"/>
                  <a:pt x="248" y="19"/>
                </a:cubicBezTo>
                <a:cubicBezTo>
                  <a:pt x="235" y="32"/>
                  <a:pt x="227" y="49"/>
                  <a:pt x="227" y="68"/>
                </a:cubicBezTo>
                <a:lnTo>
                  <a:pt x="227" y="68"/>
                </a:lnTo>
                <a:lnTo>
                  <a:pt x="227" y="206"/>
                </a:lnTo>
                <a:lnTo>
                  <a:pt x="250" y="206"/>
                </a:lnTo>
                <a:lnTo>
                  <a:pt x="250" y="68"/>
                </a:lnTo>
                <a:lnTo>
                  <a:pt x="250" y="68"/>
                </a:lnTo>
                <a:cubicBezTo>
                  <a:pt x="250" y="56"/>
                  <a:pt x="256" y="44"/>
                  <a:pt x="264" y="36"/>
                </a:cubicBezTo>
                <a:cubicBezTo>
                  <a:pt x="272" y="27"/>
                  <a:pt x="284" y="22"/>
                  <a:pt x="297" y="22"/>
                </a:cubicBezTo>
                <a:lnTo>
                  <a:pt x="686" y="22"/>
                </a:lnTo>
                <a:lnTo>
                  <a:pt x="686" y="198"/>
                </a:lnTo>
                <a:cubicBezTo>
                  <a:pt x="686" y="216"/>
                  <a:pt x="694" y="234"/>
                  <a:pt x="706" y="246"/>
                </a:cubicBezTo>
                <a:lnTo>
                  <a:pt x="706" y="246"/>
                </a:lnTo>
                <a:cubicBezTo>
                  <a:pt x="719" y="259"/>
                  <a:pt x="736" y="267"/>
                  <a:pt x="755" y="267"/>
                </a:cubicBezTo>
                <a:lnTo>
                  <a:pt x="930" y="267"/>
                </a:lnTo>
                <a:lnTo>
                  <a:pt x="930" y="888"/>
                </a:lnTo>
                <a:lnTo>
                  <a:pt x="930" y="888"/>
                </a:lnTo>
                <a:cubicBezTo>
                  <a:pt x="930" y="900"/>
                  <a:pt x="925" y="912"/>
                  <a:pt x="917" y="920"/>
                </a:cubicBezTo>
                <a:cubicBezTo>
                  <a:pt x="908" y="929"/>
                  <a:pt x="897" y="934"/>
                  <a:pt x="884" y="934"/>
                </a:cubicBezTo>
                <a:lnTo>
                  <a:pt x="747" y="934"/>
                </a:lnTo>
                <a:lnTo>
                  <a:pt x="747" y="957"/>
                </a:lnTo>
                <a:lnTo>
                  <a:pt x="884" y="957"/>
                </a:lnTo>
                <a:cubicBezTo>
                  <a:pt x="903" y="957"/>
                  <a:pt x="920" y="949"/>
                  <a:pt x="933" y="936"/>
                </a:cubicBezTo>
                <a:cubicBezTo>
                  <a:pt x="945" y="924"/>
                  <a:pt x="953" y="907"/>
                  <a:pt x="953" y="888"/>
                </a:cubicBezTo>
                <a:lnTo>
                  <a:pt x="953" y="888"/>
                </a:lnTo>
                <a:lnTo>
                  <a:pt x="953" y="256"/>
                </a:lnTo>
                <a:lnTo>
                  <a:pt x="953" y="255"/>
                </a:lnTo>
                <a:close/>
                <a:moveTo>
                  <a:pt x="725" y="484"/>
                </a:moveTo>
                <a:lnTo>
                  <a:pt x="725" y="484"/>
                </a:lnTo>
                <a:lnTo>
                  <a:pt x="725" y="483"/>
                </a:lnTo>
                <a:cubicBezTo>
                  <a:pt x="725" y="479"/>
                  <a:pt x="724" y="476"/>
                  <a:pt x="721" y="474"/>
                </a:cubicBezTo>
                <a:lnTo>
                  <a:pt x="478" y="231"/>
                </a:lnTo>
                <a:cubicBezTo>
                  <a:pt x="476" y="229"/>
                  <a:pt x="473" y="227"/>
                  <a:pt x="470" y="227"/>
                </a:cubicBezTo>
                <a:lnTo>
                  <a:pt x="469" y="227"/>
                </a:lnTo>
                <a:lnTo>
                  <a:pt x="69" y="227"/>
                </a:lnTo>
                <a:cubicBezTo>
                  <a:pt x="50" y="227"/>
                  <a:pt x="32" y="235"/>
                  <a:pt x="20" y="247"/>
                </a:cubicBezTo>
                <a:cubicBezTo>
                  <a:pt x="7" y="260"/>
                  <a:pt x="0" y="277"/>
                  <a:pt x="0" y="296"/>
                </a:cubicBezTo>
                <a:lnTo>
                  <a:pt x="0" y="296"/>
                </a:lnTo>
                <a:lnTo>
                  <a:pt x="0" y="1115"/>
                </a:lnTo>
                <a:cubicBezTo>
                  <a:pt x="0" y="1134"/>
                  <a:pt x="7" y="1152"/>
                  <a:pt x="20" y="1164"/>
                </a:cubicBezTo>
                <a:cubicBezTo>
                  <a:pt x="32" y="1177"/>
                  <a:pt x="50" y="1185"/>
                  <a:pt x="69" y="1185"/>
                </a:cubicBezTo>
                <a:lnTo>
                  <a:pt x="69" y="1185"/>
                </a:lnTo>
                <a:lnTo>
                  <a:pt x="656" y="1185"/>
                </a:lnTo>
                <a:cubicBezTo>
                  <a:pt x="675" y="1185"/>
                  <a:pt x="693" y="1177"/>
                  <a:pt x="705" y="1164"/>
                </a:cubicBezTo>
                <a:cubicBezTo>
                  <a:pt x="718" y="1152"/>
                  <a:pt x="725" y="1134"/>
                  <a:pt x="725" y="1115"/>
                </a:cubicBezTo>
                <a:lnTo>
                  <a:pt x="725" y="1115"/>
                </a:lnTo>
                <a:lnTo>
                  <a:pt x="725" y="484"/>
                </a:lnTo>
                <a:close/>
                <a:moveTo>
                  <a:pt x="702" y="494"/>
                </a:moveTo>
                <a:lnTo>
                  <a:pt x="702" y="494"/>
                </a:lnTo>
                <a:lnTo>
                  <a:pt x="527" y="494"/>
                </a:lnTo>
                <a:cubicBezTo>
                  <a:pt x="508" y="494"/>
                  <a:pt x="491" y="487"/>
                  <a:pt x="479" y="474"/>
                </a:cubicBezTo>
                <a:lnTo>
                  <a:pt x="478" y="474"/>
                </a:lnTo>
                <a:cubicBezTo>
                  <a:pt x="466" y="461"/>
                  <a:pt x="458" y="444"/>
                  <a:pt x="458" y="425"/>
                </a:cubicBezTo>
                <a:lnTo>
                  <a:pt x="458" y="250"/>
                </a:lnTo>
                <a:lnTo>
                  <a:pt x="69" y="250"/>
                </a:lnTo>
                <a:lnTo>
                  <a:pt x="69" y="250"/>
                </a:lnTo>
                <a:lnTo>
                  <a:pt x="69" y="250"/>
                </a:lnTo>
                <a:cubicBezTo>
                  <a:pt x="56" y="250"/>
                  <a:pt x="45" y="255"/>
                  <a:pt x="36" y="264"/>
                </a:cubicBezTo>
                <a:cubicBezTo>
                  <a:pt x="28" y="272"/>
                  <a:pt x="23" y="283"/>
                  <a:pt x="23" y="296"/>
                </a:cubicBezTo>
                <a:lnTo>
                  <a:pt x="23" y="296"/>
                </a:lnTo>
                <a:lnTo>
                  <a:pt x="22" y="1115"/>
                </a:lnTo>
                <a:lnTo>
                  <a:pt x="23" y="1115"/>
                </a:lnTo>
                <a:lnTo>
                  <a:pt x="22" y="1115"/>
                </a:lnTo>
                <a:cubicBezTo>
                  <a:pt x="22" y="1128"/>
                  <a:pt x="28" y="1139"/>
                  <a:pt x="36" y="1148"/>
                </a:cubicBezTo>
                <a:cubicBezTo>
                  <a:pt x="44" y="1156"/>
                  <a:pt x="56" y="1161"/>
                  <a:pt x="69" y="1161"/>
                </a:cubicBezTo>
                <a:lnTo>
                  <a:pt x="69" y="1161"/>
                </a:lnTo>
                <a:lnTo>
                  <a:pt x="656" y="1162"/>
                </a:lnTo>
                <a:lnTo>
                  <a:pt x="656" y="1161"/>
                </a:lnTo>
                <a:lnTo>
                  <a:pt x="656" y="1162"/>
                </a:lnTo>
                <a:cubicBezTo>
                  <a:pt x="669" y="1162"/>
                  <a:pt x="680" y="1156"/>
                  <a:pt x="689" y="1148"/>
                </a:cubicBezTo>
                <a:cubicBezTo>
                  <a:pt x="697" y="1140"/>
                  <a:pt x="702" y="1128"/>
                  <a:pt x="702" y="1115"/>
                </a:cubicBezTo>
                <a:lnTo>
                  <a:pt x="702" y="1115"/>
                </a:lnTo>
                <a:lnTo>
                  <a:pt x="702" y="494"/>
                </a:lnTo>
                <a:close/>
                <a:moveTo>
                  <a:pt x="481" y="266"/>
                </a:moveTo>
                <a:lnTo>
                  <a:pt x="481" y="266"/>
                </a:lnTo>
                <a:lnTo>
                  <a:pt x="686" y="471"/>
                </a:lnTo>
                <a:lnTo>
                  <a:pt x="527" y="471"/>
                </a:lnTo>
                <a:cubicBezTo>
                  <a:pt x="515" y="471"/>
                  <a:pt x="503" y="466"/>
                  <a:pt x="495" y="458"/>
                </a:cubicBezTo>
                <a:lnTo>
                  <a:pt x="495" y="458"/>
                </a:lnTo>
                <a:cubicBezTo>
                  <a:pt x="486" y="450"/>
                  <a:pt x="481" y="438"/>
                  <a:pt x="481" y="425"/>
                </a:cubicBezTo>
                <a:lnTo>
                  <a:pt x="481" y="266"/>
                </a:lnTo>
                <a:close/>
              </a:path>
            </a:pathLst>
          </a:custGeom>
          <a:solidFill>
            <a:srgbClr val="0C2340"/>
          </a:solidFill>
          <a:ln w="12700">
            <a:solidFill>
              <a:srgbClr val="0C2340"/>
            </a:solidFill>
            <a:prstDash val="solid"/>
            <a:round/>
            <a:headEnd/>
            <a:tailEnd/>
          </a:ln>
        </p:spPr>
        <p:txBody>
          <a:bodyPr vert="horz" wrap="square" lIns="62213" tIns="31106" rIns="62213" bIns="31106" numCol="1" anchor="t" anchorCtr="0" compatLnSpc="1">
            <a:prstTxWarp prst="textNoShape">
              <a:avLst/>
            </a:prstTxWarp>
          </a:bodyPr>
          <a:lstStyle/>
          <a:p>
            <a:endParaRPr lang="en-GB" sz="926"/>
          </a:p>
        </p:txBody>
      </p:sp>
      <p:sp>
        <p:nvSpPr>
          <p:cNvPr id="75" name="Freeform 40">
            <a:extLst>
              <a:ext uri="{FF2B5EF4-FFF2-40B4-BE49-F238E27FC236}">
                <a16:creationId xmlns:a16="http://schemas.microsoft.com/office/drawing/2014/main" id="{B31BCB01-3732-B6C1-02E1-7808BA4F0E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17009" y="1831619"/>
            <a:ext cx="461220" cy="295655"/>
          </a:xfrm>
          <a:custGeom>
            <a:avLst/>
            <a:gdLst>
              <a:gd name="T0" fmla="*/ 167 w 193"/>
              <a:gd name="T1" fmla="*/ 11 h 123"/>
              <a:gd name="T2" fmla="*/ 25 w 193"/>
              <a:gd name="T3" fmla="*/ 99 h 123"/>
              <a:gd name="T4" fmla="*/ 167 w 193"/>
              <a:gd name="T5" fmla="*/ 11 h 123"/>
              <a:gd name="T6" fmla="*/ 23 w 193"/>
              <a:gd name="T7" fmla="*/ 8 h 123"/>
              <a:gd name="T8" fmla="*/ 22 w 193"/>
              <a:gd name="T9" fmla="*/ 101 h 123"/>
              <a:gd name="T10" fmla="*/ 169 w 193"/>
              <a:gd name="T11" fmla="*/ 103 h 123"/>
              <a:gd name="T12" fmla="*/ 170 w 193"/>
              <a:gd name="T13" fmla="*/ 10 h 123"/>
              <a:gd name="T14" fmla="*/ 23 w 193"/>
              <a:gd name="T15" fmla="*/ 8 h 123"/>
              <a:gd name="T16" fmla="*/ 67 w 193"/>
              <a:gd name="T17" fmla="*/ 117 h 123"/>
              <a:gd name="T18" fmla="*/ 67 w 193"/>
              <a:gd name="T19" fmla="*/ 113 h 123"/>
              <a:gd name="T20" fmla="*/ 126 w 193"/>
              <a:gd name="T21" fmla="*/ 115 h 123"/>
              <a:gd name="T22" fmla="*/ 67 w 193"/>
              <a:gd name="T23" fmla="*/ 117 h 123"/>
              <a:gd name="T24" fmla="*/ 173 w 193"/>
              <a:gd name="T25" fmla="*/ 3 h 123"/>
              <a:gd name="T26" fmla="*/ 17 w 193"/>
              <a:gd name="T27" fmla="*/ 4 h 123"/>
              <a:gd name="T28" fmla="*/ 16 w 193"/>
              <a:gd name="T29" fmla="*/ 108 h 123"/>
              <a:gd name="T30" fmla="*/ 176 w 193"/>
              <a:gd name="T31" fmla="*/ 6 h 123"/>
              <a:gd name="T32" fmla="*/ 173 w 193"/>
              <a:gd name="T33" fmla="*/ 3 h 123"/>
              <a:gd name="T34" fmla="*/ 19 w 193"/>
              <a:gd name="T35" fmla="*/ 0 h 123"/>
              <a:gd name="T36" fmla="*/ 177 w 193"/>
              <a:gd name="T37" fmla="*/ 1 h 123"/>
              <a:gd name="T38" fmla="*/ 179 w 193"/>
              <a:gd name="T39" fmla="*/ 108 h 123"/>
              <a:gd name="T40" fmla="*/ 191 w 193"/>
              <a:gd name="T41" fmla="*/ 109 h 123"/>
              <a:gd name="T42" fmla="*/ 193 w 193"/>
              <a:gd name="T43" fmla="*/ 117 h 123"/>
              <a:gd name="T44" fmla="*/ 191 w 193"/>
              <a:gd name="T45" fmla="*/ 122 h 123"/>
              <a:gd name="T46" fmla="*/ 6 w 193"/>
              <a:gd name="T47" fmla="*/ 123 h 123"/>
              <a:gd name="T48" fmla="*/ 1 w 193"/>
              <a:gd name="T49" fmla="*/ 122 h 123"/>
              <a:gd name="T50" fmla="*/ 0 w 193"/>
              <a:gd name="T51" fmla="*/ 114 h 123"/>
              <a:gd name="T52" fmla="*/ 1 w 193"/>
              <a:gd name="T53" fmla="*/ 109 h 123"/>
              <a:gd name="T54" fmla="*/ 13 w 193"/>
              <a:gd name="T55" fmla="*/ 108 h 123"/>
              <a:gd name="T56" fmla="*/ 15 w 193"/>
              <a:gd name="T57" fmla="*/ 1 h 123"/>
              <a:gd name="T58" fmla="*/ 6 w 193"/>
              <a:gd name="T59" fmla="*/ 120 h 123"/>
              <a:gd name="T60" fmla="*/ 187 w 193"/>
              <a:gd name="T61" fmla="*/ 120 h 123"/>
              <a:gd name="T62" fmla="*/ 188 w 193"/>
              <a:gd name="T63" fmla="*/ 119 h 123"/>
              <a:gd name="T64" fmla="*/ 189 w 193"/>
              <a:gd name="T65" fmla="*/ 114 h 123"/>
              <a:gd name="T66" fmla="*/ 187 w 193"/>
              <a:gd name="T67" fmla="*/ 111 h 123"/>
              <a:gd name="T68" fmla="*/ 15 w 193"/>
              <a:gd name="T69" fmla="*/ 111 h 123"/>
              <a:gd name="T70" fmla="*/ 4 w 193"/>
              <a:gd name="T71" fmla="*/ 112 h 123"/>
              <a:gd name="T72" fmla="*/ 3 w 193"/>
              <a:gd name="T73" fmla="*/ 114 h 123"/>
              <a:gd name="T74" fmla="*/ 4 w 193"/>
              <a:gd name="T75" fmla="*/ 11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3" h="123">
                <a:moveTo>
                  <a:pt x="167" y="11"/>
                </a:moveTo>
                <a:lnTo>
                  <a:pt x="167" y="11"/>
                </a:lnTo>
                <a:lnTo>
                  <a:pt x="25" y="11"/>
                </a:lnTo>
                <a:lnTo>
                  <a:pt x="25" y="99"/>
                </a:lnTo>
                <a:lnTo>
                  <a:pt x="167" y="99"/>
                </a:lnTo>
                <a:lnTo>
                  <a:pt x="167" y="11"/>
                </a:lnTo>
                <a:close/>
                <a:moveTo>
                  <a:pt x="23" y="8"/>
                </a:moveTo>
                <a:lnTo>
                  <a:pt x="23" y="8"/>
                </a:lnTo>
                <a:cubicBezTo>
                  <a:pt x="22" y="8"/>
                  <a:pt x="22" y="9"/>
                  <a:pt x="22" y="10"/>
                </a:cubicBezTo>
                <a:lnTo>
                  <a:pt x="22" y="101"/>
                </a:lnTo>
                <a:cubicBezTo>
                  <a:pt x="22" y="102"/>
                  <a:pt x="22" y="103"/>
                  <a:pt x="23" y="103"/>
                </a:cubicBezTo>
                <a:lnTo>
                  <a:pt x="169" y="103"/>
                </a:lnTo>
                <a:cubicBezTo>
                  <a:pt x="170" y="103"/>
                  <a:pt x="170" y="102"/>
                  <a:pt x="170" y="101"/>
                </a:cubicBezTo>
                <a:lnTo>
                  <a:pt x="170" y="10"/>
                </a:lnTo>
                <a:cubicBezTo>
                  <a:pt x="170" y="9"/>
                  <a:pt x="170" y="8"/>
                  <a:pt x="169" y="8"/>
                </a:cubicBezTo>
                <a:lnTo>
                  <a:pt x="23" y="8"/>
                </a:lnTo>
                <a:close/>
                <a:moveTo>
                  <a:pt x="67" y="117"/>
                </a:moveTo>
                <a:lnTo>
                  <a:pt x="67" y="117"/>
                </a:lnTo>
                <a:cubicBezTo>
                  <a:pt x="66" y="117"/>
                  <a:pt x="65" y="116"/>
                  <a:pt x="65" y="115"/>
                </a:cubicBezTo>
                <a:cubicBezTo>
                  <a:pt x="65" y="114"/>
                  <a:pt x="66" y="113"/>
                  <a:pt x="67" y="113"/>
                </a:cubicBezTo>
                <a:lnTo>
                  <a:pt x="124" y="113"/>
                </a:lnTo>
                <a:cubicBezTo>
                  <a:pt x="125" y="113"/>
                  <a:pt x="126" y="114"/>
                  <a:pt x="126" y="115"/>
                </a:cubicBezTo>
                <a:cubicBezTo>
                  <a:pt x="126" y="116"/>
                  <a:pt x="125" y="117"/>
                  <a:pt x="124" y="117"/>
                </a:cubicBezTo>
                <a:lnTo>
                  <a:pt x="67" y="117"/>
                </a:lnTo>
                <a:close/>
                <a:moveTo>
                  <a:pt x="173" y="3"/>
                </a:moveTo>
                <a:lnTo>
                  <a:pt x="173" y="3"/>
                </a:lnTo>
                <a:lnTo>
                  <a:pt x="19" y="3"/>
                </a:lnTo>
                <a:cubicBezTo>
                  <a:pt x="18" y="3"/>
                  <a:pt x="18" y="3"/>
                  <a:pt x="17" y="4"/>
                </a:cubicBezTo>
                <a:cubicBezTo>
                  <a:pt x="17" y="4"/>
                  <a:pt x="16" y="5"/>
                  <a:pt x="16" y="6"/>
                </a:cubicBezTo>
                <a:lnTo>
                  <a:pt x="16" y="108"/>
                </a:lnTo>
                <a:lnTo>
                  <a:pt x="176" y="108"/>
                </a:lnTo>
                <a:lnTo>
                  <a:pt x="176" y="6"/>
                </a:lnTo>
                <a:cubicBezTo>
                  <a:pt x="176" y="5"/>
                  <a:pt x="175" y="4"/>
                  <a:pt x="175" y="4"/>
                </a:cubicBezTo>
                <a:cubicBezTo>
                  <a:pt x="174" y="3"/>
                  <a:pt x="174" y="3"/>
                  <a:pt x="173" y="3"/>
                </a:cubicBezTo>
                <a:close/>
                <a:moveTo>
                  <a:pt x="19" y="0"/>
                </a:moveTo>
                <a:lnTo>
                  <a:pt x="19" y="0"/>
                </a:lnTo>
                <a:lnTo>
                  <a:pt x="173" y="0"/>
                </a:lnTo>
                <a:cubicBezTo>
                  <a:pt x="175" y="0"/>
                  <a:pt x="176" y="0"/>
                  <a:pt x="177" y="1"/>
                </a:cubicBezTo>
                <a:cubicBezTo>
                  <a:pt x="178" y="2"/>
                  <a:pt x="179" y="4"/>
                  <a:pt x="179" y="6"/>
                </a:cubicBezTo>
                <a:lnTo>
                  <a:pt x="179" y="108"/>
                </a:lnTo>
                <a:lnTo>
                  <a:pt x="187" y="108"/>
                </a:lnTo>
                <a:cubicBezTo>
                  <a:pt x="188" y="108"/>
                  <a:pt x="190" y="108"/>
                  <a:pt x="191" y="109"/>
                </a:cubicBezTo>
                <a:cubicBezTo>
                  <a:pt x="192" y="110"/>
                  <a:pt x="193" y="112"/>
                  <a:pt x="193" y="114"/>
                </a:cubicBezTo>
                <a:lnTo>
                  <a:pt x="193" y="117"/>
                </a:lnTo>
                <a:cubicBezTo>
                  <a:pt x="193" y="119"/>
                  <a:pt x="192" y="120"/>
                  <a:pt x="191" y="122"/>
                </a:cubicBezTo>
                <a:lnTo>
                  <a:pt x="191" y="122"/>
                </a:lnTo>
                <a:cubicBezTo>
                  <a:pt x="190" y="123"/>
                  <a:pt x="188" y="123"/>
                  <a:pt x="187" y="123"/>
                </a:cubicBezTo>
                <a:lnTo>
                  <a:pt x="6" y="123"/>
                </a:lnTo>
                <a:cubicBezTo>
                  <a:pt x="4" y="123"/>
                  <a:pt x="2" y="123"/>
                  <a:pt x="1" y="122"/>
                </a:cubicBezTo>
                <a:lnTo>
                  <a:pt x="1" y="122"/>
                </a:lnTo>
                <a:cubicBezTo>
                  <a:pt x="0" y="120"/>
                  <a:pt x="0" y="119"/>
                  <a:pt x="0" y="117"/>
                </a:cubicBezTo>
                <a:lnTo>
                  <a:pt x="0" y="114"/>
                </a:lnTo>
                <a:cubicBezTo>
                  <a:pt x="0" y="112"/>
                  <a:pt x="0" y="111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2" y="108"/>
                  <a:pt x="4" y="108"/>
                  <a:pt x="6" y="108"/>
                </a:cubicBezTo>
                <a:lnTo>
                  <a:pt x="13" y="108"/>
                </a:lnTo>
                <a:lnTo>
                  <a:pt x="13" y="6"/>
                </a:lnTo>
                <a:cubicBezTo>
                  <a:pt x="13" y="4"/>
                  <a:pt x="14" y="2"/>
                  <a:pt x="15" y="1"/>
                </a:cubicBezTo>
                <a:cubicBezTo>
                  <a:pt x="16" y="0"/>
                  <a:pt x="17" y="0"/>
                  <a:pt x="19" y="0"/>
                </a:cubicBezTo>
                <a:close/>
                <a:moveTo>
                  <a:pt x="6" y="120"/>
                </a:moveTo>
                <a:lnTo>
                  <a:pt x="6" y="120"/>
                </a:lnTo>
                <a:lnTo>
                  <a:pt x="187" y="120"/>
                </a:lnTo>
                <a:cubicBezTo>
                  <a:pt x="187" y="120"/>
                  <a:pt x="188" y="120"/>
                  <a:pt x="188" y="119"/>
                </a:cubicBezTo>
                <a:lnTo>
                  <a:pt x="188" y="119"/>
                </a:lnTo>
                <a:cubicBezTo>
                  <a:pt x="189" y="119"/>
                  <a:pt x="189" y="118"/>
                  <a:pt x="189" y="117"/>
                </a:cubicBezTo>
                <a:lnTo>
                  <a:pt x="189" y="114"/>
                </a:lnTo>
                <a:cubicBezTo>
                  <a:pt x="189" y="113"/>
                  <a:pt x="189" y="112"/>
                  <a:pt x="188" y="112"/>
                </a:cubicBezTo>
                <a:cubicBezTo>
                  <a:pt x="188" y="111"/>
                  <a:pt x="187" y="111"/>
                  <a:pt x="187" y="111"/>
                </a:cubicBezTo>
                <a:lnTo>
                  <a:pt x="177" y="111"/>
                </a:lnTo>
                <a:lnTo>
                  <a:pt x="15" y="111"/>
                </a:lnTo>
                <a:lnTo>
                  <a:pt x="6" y="111"/>
                </a:lnTo>
                <a:cubicBezTo>
                  <a:pt x="5" y="111"/>
                  <a:pt x="4" y="111"/>
                  <a:pt x="4" y="112"/>
                </a:cubicBezTo>
                <a:lnTo>
                  <a:pt x="4" y="112"/>
                </a:lnTo>
                <a:cubicBezTo>
                  <a:pt x="3" y="112"/>
                  <a:pt x="3" y="113"/>
                  <a:pt x="3" y="114"/>
                </a:cubicBezTo>
                <a:lnTo>
                  <a:pt x="3" y="117"/>
                </a:lnTo>
                <a:cubicBezTo>
                  <a:pt x="3" y="118"/>
                  <a:pt x="3" y="119"/>
                  <a:pt x="4" y="119"/>
                </a:cubicBezTo>
                <a:cubicBezTo>
                  <a:pt x="4" y="120"/>
                  <a:pt x="5" y="120"/>
                  <a:pt x="6" y="120"/>
                </a:cubicBezTo>
                <a:close/>
              </a:path>
            </a:pathLst>
          </a:custGeom>
          <a:solidFill>
            <a:srgbClr val="4AC9E3"/>
          </a:solidFill>
          <a:ln w="6350">
            <a:solidFill>
              <a:srgbClr val="4AC9E3"/>
            </a:solidFill>
            <a:prstDash val="solid"/>
            <a:round/>
            <a:headEnd/>
            <a:tailEnd/>
          </a:ln>
        </p:spPr>
        <p:txBody>
          <a:bodyPr vert="horz" wrap="square" lIns="62213" tIns="31106" rIns="62213" bIns="31106" numCol="1" anchor="t" anchorCtr="0" compatLnSpc="1">
            <a:prstTxWarp prst="textNoShape">
              <a:avLst/>
            </a:prstTxWarp>
          </a:bodyPr>
          <a:lstStyle/>
          <a:p>
            <a:endParaRPr lang="en-GB" sz="926"/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8131CEAB-9DE4-821D-71CB-9D6554E0269B}"/>
              </a:ext>
            </a:extLst>
          </p:cNvPr>
          <p:cNvSpPr>
            <a:spLocks noChangeArrowheads="1"/>
          </p:cNvSpPr>
          <p:nvPr/>
        </p:nvSpPr>
        <p:spPr bwMode="invGray">
          <a:xfrm flipH="1">
            <a:off x="461119" y="979229"/>
            <a:ext cx="1537134" cy="383201"/>
          </a:xfrm>
          <a:prstGeom prst="rect">
            <a:avLst/>
          </a:prstGeom>
          <a:solidFill>
            <a:srgbClr val="002A55"/>
          </a:solidFill>
          <a:ln w="3175" algn="ctr">
            <a:noFill/>
            <a:miter lim="800000"/>
            <a:headEnd/>
            <a:tailEnd/>
          </a:ln>
        </p:spPr>
        <p:txBody>
          <a:bodyPr lIns="49376" tIns="19750" rIns="49376" bIns="19750" anchor="ctr"/>
          <a:lstStyle/>
          <a:p>
            <a:pPr algn="ctr" defTabSz="553111">
              <a:defRPr/>
            </a:pPr>
            <a:r>
              <a: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Google Firebase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E0FE9E4-DA36-A2EA-9A9C-4526CA7334C1}"/>
              </a:ext>
            </a:extLst>
          </p:cNvPr>
          <p:cNvCxnSpPr>
            <a:cxnSpLocks/>
            <a:stCxn id="77" idx="1"/>
            <a:endCxn id="35" idx="1"/>
          </p:cNvCxnSpPr>
          <p:nvPr/>
        </p:nvCxnSpPr>
        <p:spPr bwMode="auto">
          <a:xfrm>
            <a:off x="1998253" y="1170830"/>
            <a:ext cx="5845228" cy="2897318"/>
          </a:xfrm>
          <a:prstGeom prst="bentConnector3">
            <a:avLst>
              <a:gd name="adj1" fmla="val 103911"/>
            </a:avLst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F73B333-48CA-8E56-EFB3-BE7CFE03D893}"/>
              </a:ext>
            </a:extLst>
          </p:cNvPr>
          <p:cNvCxnSpPr>
            <a:cxnSpLocks/>
            <a:stCxn id="77" idx="2"/>
            <a:endCxn id="20" idx="0"/>
          </p:cNvCxnSpPr>
          <p:nvPr/>
        </p:nvCxnSpPr>
        <p:spPr bwMode="auto">
          <a:xfrm>
            <a:off x="1229686" y="1362430"/>
            <a:ext cx="0" cy="402122"/>
          </a:xfrm>
          <a:prstGeom prst="straightConnector1">
            <a:avLst/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835D1C-904F-21A1-BF2D-66BB7BA8BF4E}"/>
              </a:ext>
            </a:extLst>
          </p:cNvPr>
          <p:cNvCxnSpPr>
            <a:stCxn id="54" idx="3"/>
          </p:cNvCxnSpPr>
          <p:nvPr/>
        </p:nvCxnSpPr>
        <p:spPr bwMode="auto">
          <a:xfrm flipV="1">
            <a:off x="4771853" y="1970891"/>
            <a:ext cx="538304" cy="910"/>
          </a:xfrm>
          <a:prstGeom prst="straightConnector1">
            <a:avLst/>
          </a:prstGeom>
          <a:noFill/>
          <a:ln w="12700">
            <a:solidFill>
              <a:srgbClr val="4AC9E3"/>
            </a:solidFill>
            <a:round/>
            <a:headEnd/>
            <a:tailEnd type="triangle"/>
          </a:ln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FD9BAD0-5032-1D66-3B18-82CC0AD89EE8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 bwMode="auto">
          <a:xfrm>
            <a:off x="1229686" y="2147753"/>
            <a:ext cx="0" cy="693306"/>
          </a:xfrm>
          <a:prstGeom prst="straightConnector1">
            <a:avLst/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C4ABE16-9E47-A1CD-27C9-F0E3F0DF2BC2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 bwMode="auto">
          <a:xfrm>
            <a:off x="1229686" y="3224260"/>
            <a:ext cx="0" cy="661396"/>
          </a:xfrm>
          <a:prstGeom prst="straightConnector1">
            <a:avLst/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AF033A1-30A8-5244-1AAA-1591985DFA4B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9B249-0FC2-C2EF-590C-C31588AB9AC3}"/>
              </a:ext>
            </a:extLst>
          </p:cNvPr>
          <p:cNvSpPr txBox="1"/>
          <p:nvPr/>
        </p:nvSpPr>
        <p:spPr bwMode="ltGray">
          <a:xfrm>
            <a:off x="2945908" y="3205961"/>
            <a:ext cx="570024" cy="2403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US" sz="900" b="1" dirty="0">
                <a:solidFill>
                  <a:srgbClr val="00A3E0"/>
                </a:solidFill>
                <a:latin typeface="+mn-lt"/>
              </a:rPr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106275189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application can</a:t>
            </a:r>
          </a:p>
          <a:p>
            <a:pPr lvl="2"/>
            <a:r>
              <a:rPr lang="en-US" dirty="0"/>
              <a:t>Allow only authenticated users to login by using google firebase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all the active bonds as well as the detail of each bond, including but not limit to CUSIP, ISIN, bond issuer and bond holder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bonds which due for maturity within last and next 5 business days, so the user can track the bonds due to maturity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bonds which belong to specific user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all the trades executed within last and next 5 business days in detail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Result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939091-49ED-551A-980B-BC2FAA24D179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73823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C98206-F81F-4BDE-9369-6FA4E29CBF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#PositiveImpact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AEA68FE4-93C9-4335-B9FD-99DBB0F22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Demo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78D73-DB26-7FDC-8112-3168C6F15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D0D564-8A21-55BD-81AE-979B1F40F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903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utsche Bank theme 2018 09 copy">
  <a:themeElements>
    <a:clrScheme name="Custom 1">
      <a:dk1>
        <a:srgbClr val="000000"/>
      </a:dk1>
      <a:lt1>
        <a:srgbClr val="FFFFFF"/>
      </a:lt1>
      <a:dk2>
        <a:srgbClr val="0C2340"/>
      </a:dk2>
      <a:lt2>
        <a:srgbClr val="8794A1"/>
      </a:lt2>
      <a:accent1>
        <a:srgbClr val="4AC9E3"/>
      </a:accent1>
      <a:accent2>
        <a:srgbClr val="FFC845"/>
      </a:accent2>
      <a:accent3>
        <a:srgbClr val="E4002B"/>
      </a:accent3>
      <a:accent4>
        <a:srgbClr val="07792B"/>
      </a:accent4>
      <a:accent5>
        <a:srgbClr val="00A3E0"/>
      </a:accent5>
      <a:accent6>
        <a:srgbClr val="A7D6CD"/>
      </a:accent6>
      <a:hlink>
        <a:srgbClr val="00A3E0"/>
      </a:hlink>
      <a:folHlink>
        <a:srgbClr val="00A3E0"/>
      </a:folHlink>
    </a:clrScheme>
    <a:fontScheme name="Custom 1">
      <a:majorFont>
        <a:latin typeface="Calibri Light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Dark blue">
      <a:srgbClr val="0C2340"/>
    </a:custClr>
    <a:custClr name="Pale blue">
      <a:srgbClr val="4AC9E3"/>
    </a:custClr>
    <a:custClr name="Yellow">
      <a:srgbClr val="FFC845"/>
    </a:custClr>
    <a:custClr name="Red">
      <a:srgbClr val="E4002B"/>
    </a:custClr>
    <a:custClr name="Dark green">
      <a:srgbClr val="07792B"/>
    </a:custClr>
    <a:custClr name="Blue">
      <a:srgbClr val="00A3E0"/>
    </a:custClr>
    <a:custClr name="Petrol">
      <a:srgbClr val="A7D6CD"/>
    </a:custClr>
    <a:custClr name="Grey 4">
      <a:srgbClr val="8794A1"/>
    </a:custClr>
    <a:custClr name="Deutsche Bank blue">
      <a:srgbClr val="0018A8"/>
    </a:custClr>
    <a:custClr>
      <a:srgbClr val="FFFFFF"/>
    </a:custClr>
    <a:custClr name="Pale violet">
      <a:srgbClr val="C9B7D1"/>
    </a:custClr>
    <a:custClr name="Bright blue 2">
      <a:srgbClr val="99DCF3"/>
    </a:custClr>
    <a:custClr name="Skeen">
      <a:srgbClr val="F29E97"/>
    </a:custClr>
    <a:custClr name="Orange">
      <a:srgbClr val="E57200"/>
    </a:custClr>
    <a:custClr name="Pale green">
      <a:srgbClr val="CEDC00"/>
    </a:custClr>
    <a:custClr name="Grey 1">
      <a:srgbClr val="57646C"/>
    </a:custClr>
    <a:custClr name="Violet">
      <a:srgbClr val="671E75"/>
    </a:custClr>
    <a:custClr name="Neutral grey">
      <a:srgbClr val="D7DEE2"/>
    </a:custClr>
    <a:custClr name="Tower grey">
      <a:srgbClr val="A4BCC2"/>
    </a:custClr>
  </a:custClrLst>
  <a:extLst>
    <a:ext uri="{05A4C25C-085E-4340-85A3-A5531E510DB2}">
      <thm15:themeFamily xmlns:thm15="http://schemas.microsoft.com/office/thememl/2012/main" name="Deutsche Bank theme 2018 09 copy" id="{C5C5EEE5-165C-49AF-A554-A62233C5C775}" vid="{8E00120D-7832-46EC-9844-2E199FB844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Deutsche Bank theme 2018 09</Template>
  <TotalTime>0</TotalTime>
  <Words>389</Words>
  <Application>Microsoft Office PowerPoint</Application>
  <PresentationFormat>On-screen Show (16:9)</PresentationFormat>
  <Paragraphs>94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 Light</vt:lpstr>
      <vt:lpstr>Deutsche Bank Display</vt:lpstr>
      <vt:lpstr>Deutsche Bank Text</vt:lpstr>
      <vt:lpstr>Deutsche Bank theme 2018 09 copy</vt:lpstr>
      <vt:lpstr>PowerPoint Presentation</vt:lpstr>
      <vt:lpstr>Aim of Project</vt:lpstr>
      <vt:lpstr>Aim of Project</vt:lpstr>
      <vt:lpstr>Aim of Project</vt:lpstr>
      <vt:lpstr>Architecture</vt:lpstr>
      <vt:lpstr>Final Result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Public</cp:keywords>
  <dc:description/>
  <cp:lastModifiedBy/>
  <cp:revision>1</cp:revision>
  <dcterms:created xsi:type="dcterms:W3CDTF">2018-12-04T13:54:04Z</dcterms:created>
  <dcterms:modified xsi:type="dcterms:W3CDTF">2023-08-08T09:25:05Z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2c82bc24-20dd-4d55-ad86-efdf2ece492a</vt:lpwstr>
  </property>
  <property fmtid="{D5CDD505-2E9C-101B-9397-08002B2CF9AE}" pid="3" name="db.comClassification">
    <vt:lpwstr>Public</vt:lpwstr>
  </property>
</Properties>
</file>