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42" r:id="rId2"/>
    <p:sldId id="443" r:id="rId3"/>
    <p:sldId id="427" r:id="rId4"/>
    <p:sldId id="455" r:id="rId5"/>
    <p:sldId id="456" r:id="rId6"/>
    <p:sldId id="459" r:id="rId7"/>
    <p:sldId id="434" r:id="rId8"/>
    <p:sldId id="445" r:id="rId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i Narasimhan" initials="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EBF1DE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4" autoAdjust="0"/>
    <p:restoredTop sz="94747" autoAdjust="0"/>
  </p:normalViewPr>
  <p:slideViewPr>
    <p:cSldViewPr>
      <p:cViewPr varScale="1">
        <p:scale>
          <a:sx n="68" d="100"/>
          <a:sy n="68" d="100"/>
        </p:scale>
        <p:origin x="5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47018-FE9D-4008-B893-806EED8E25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www.mynearmiss.com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3966-8038-4CEF-8376-8DE2FF8B12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564C7-CDF8-4419-89DF-E00C5FC1A0A6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3793-5D25-42CA-B858-A30DA56F8D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Just Report IT!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399DE-768B-4FE7-8E9C-CFA8606A30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C72A5-3680-4F85-B199-AB497A200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6723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r>
              <a:rPr lang="en-IN"/>
              <a:t>www.mynearmiss.com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B9123A7-ECA5-4AC0-BEB9-6CE82220B464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r>
              <a:rPr lang="en-IN"/>
              <a:t>Just Report IT!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0241170-E21A-4A3A-85B3-3B2991294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75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41170-E21A-4A3A-85B3-3B29912945E2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38FE-43BC-4EDD-B882-296494B1C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Just Report IT!</a:t>
            </a: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D7631218-3BD0-456B-88B2-F42A9F281F4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www.mynearmiss.com</a:t>
            </a:r>
          </a:p>
        </p:txBody>
      </p:sp>
    </p:spTree>
    <p:extLst>
      <p:ext uri="{BB962C8B-B14F-4D97-AF65-F5344CB8AC3E}">
        <p14:creationId xmlns:p14="http://schemas.microsoft.com/office/powerpoint/2010/main" val="15885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17C9-E8C1-4142-AE2E-60563E70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EBBB-AE8B-4B75-B855-3F556DBD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27FB-3933-4F08-939C-5F542BAE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FEE6-F3FE-416C-9439-D2FB5F5852B2}" type="datetime1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00894-1FFF-43D3-8BF5-38248470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D537-5EE6-4E1F-9D63-853A3227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53B9-3CEB-4A6D-B294-0BF5C6D8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179E8-92C2-4A1C-98A8-860BC975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63B1-F345-4AC3-9AA5-B67848AA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E315-BB2D-467D-8456-5272FB8D701D}" type="datetime1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2E1E-760B-4DAE-84E6-91B78AF0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42EFD-ABE6-45D3-8114-01497189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E8204-F27E-49FA-A29B-24739E015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5088-7271-41AA-80B8-5C0C975A1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FB85-FAC2-4890-9FA2-B66F62E0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EBEC-F1F0-427F-BC27-0B83A6FC8B69}" type="datetime1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C8C1-3D02-48B9-862B-D7D83789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916E-EE57-4664-94E3-E7015BE9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4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ADD0-87F1-4789-94D1-9F8FAC0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E1EA-AB22-4D70-ACF4-E93822B0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4980-A6F3-4424-BA8D-7B8AE070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0E09-4455-49D5-B70F-A82B6DABBB37}" type="datetime1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DCC1-3705-451A-8D63-15659246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A769-FFD4-4C44-9EAD-A01F6362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FCAB-C709-40D9-92A3-3DF27D72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6F2B-62A5-4570-A432-11F7F917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EF0D-13F7-4854-AD6A-39FDCD4B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0D63-C538-4C21-A37E-C338D655A0B6}" type="datetime1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59EED-41AD-42AE-916C-ED247E59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98C3-0A9D-419F-9540-E70221DD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B722-1594-4F95-9BC7-FAB455C9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2A06-9009-4FE9-8CF5-C2331F793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4F4F-FFA3-431A-A25E-5C60EED0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FF2E0-6865-4660-9C29-27027033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E1F6-0EA8-452C-A8AC-732A0FB83868}" type="datetime1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8F79E-B1FC-4E89-974D-AC76C036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FA860-375E-4966-9FD8-F3DEFEF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1A35-21F4-47BA-8BA6-00526780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E01B-F38D-4704-AD2B-BE39E54B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4B98-996B-4776-8E7C-6DDA8899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5789-9E27-4169-914D-9259905AE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35FAA-2C86-4FA4-9747-D4B5518A0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965A7-187F-48C6-B219-66186BF1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E2CCB-87F8-49F3-A8DE-4DFFDEB97E7E}" type="datetime1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B16CE-9A5A-49BA-8FB4-C867C7F2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B143A-F128-40EE-B323-46333E85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42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B1F3-ADDF-4490-B789-0AE9536D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BF56C-8395-47B8-8443-B3310921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FDF0-709A-418C-9ADC-8771D6474DC9}" type="datetime1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38EA6-AA15-4500-834C-DF3B06A0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011CD-7056-45BE-B720-54828720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5BB7D-992A-41AB-87FB-A3F124CB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089B-E092-4762-A9EB-BD08E66AFA3E}" type="datetime1">
              <a:rPr lang="en-IN" smtClean="0"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A2D5F-5B8B-4F20-863D-E45C19FC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AD13C-1233-4A04-8D89-3E1F3FFB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B79C-EE82-4E8C-8733-92130919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F6E9F-0C9F-4702-BCFD-8F512823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C2860-424B-47C3-9940-8D29B67CB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5EB53-AEAF-4F1E-BD75-78C79C5A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427-59E0-4E0A-98A7-D244AAFBF480}" type="datetime1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1B6F-BA87-4860-BBEC-5B7AB75F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F529-62B3-4571-B256-DB9483D7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97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8FC2-D4E0-4584-B210-862CCA7D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F62DD-FF46-454C-9B9A-9770B4F91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E54F8-F2C6-46FC-9B48-780061F71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E4F5-FD76-4119-8DB0-FE3CB1B3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BF90-B7DB-462D-80B4-D678F728096B}" type="datetime1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73DF4-2D9C-4D56-8D9D-276B355F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15A0-22C3-4B57-9D9D-9B6F44FC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1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66BCA1-50B4-4FCB-9AAD-8578BFD3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036C7-C011-4544-AEBF-2D2570B1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3C94-8DA9-493D-9F55-B5C4BCCAF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92F80-AA59-4FA3-8E70-10B8E07EB734}" type="datetime1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1C2D-2716-41A7-A97D-9BCE5F5E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1DD3-2311-4EEB-98B8-D4AB40C16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F0F4-3CFE-4B62-9B51-354AA4CCE1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5561474E-69D5-4DAB-8ED5-2308605E7674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227"/>
            <a:ext cx="9141714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506" y="637953"/>
            <a:ext cx="6204344" cy="3189507"/>
          </a:xfrm>
        </p:spPr>
        <p:txBody>
          <a:bodyPr>
            <a:normAutofit/>
          </a:bodyPr>
          <a:lstStyle/>
          <a:p>
            <a:pPr algn="l"/>
            <a:r>
              <a:rPr lang="en-US" sz="5400" b="1" spc="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Incident report</a:t>
            </a:r>
            <a:b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5400" b="1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66FF9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one sentence details of incident </a:t>
            </a:r>
            <a:endParaRPr lang="en-IN" sz="5400" b="1" spc="0" dirty="0">
              <a:solidFill>
                <a:srgbClr val="66FF9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5810" y="4208147"/>
            <a:ext cx="254344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6554" y="4098333"/>
            <a:ext cx="151393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286" y="4098334"/>
            <a:ext cx="6699764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506" y="4377268"/>
            <a:ext cx="5978177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Dated –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00154" y="4377267"/>
            <a:ext cx="2341560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62119-86CB-4D40-AD31-328E2991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7AF0F4-3CFE-4B62-9B51-354AA4CCE125}" type="slidenum">
              <a:rPr lang="en-US" sz="1200" smtClean="0"/>
              <a:pPr>
                <a:spcAft>
                  <a:spcPts val="600"/>
                </a:spcAft>
              </a:pPr>
              <a:t>2</a:t>
            </a:fld>
            <a:endParaRPr lang="en-US" sz="1200"/>
          </a:p>
        </p:txBody>
      </p:sp>
      <p:sp>
        <p:nvSpPr>
          <p:cNvPr id="4" name="AutoShape 2" descr="ट्रैनिंग के लिए चित्र परिणाम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4665"/>
              </p:ext>
            </p:extLst>
          </p:nvPr>
        </p:nvGraphicFramePr>
        <p:xfrm>
          <a:off x="552919" y="643467"/>
          <a:ext cx="8038163" cy="557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03">
                <a:tc gridSpan="2">
                  <a:txBody>
                    <a:bodyPr/>
                    <a:lstStyle/>
                    <a:p>
                      <a:pPr marL="1143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Details of the Incident </a:t>
                      </a:r>
                      <a:endParaRPr kumimoji="0" lang="en-IN" sz="3200" b="1" i="0" u="none" strike="noStrike" kern="1200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12169" marR="112169" marT="56085" marB="56085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66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and Time of Incident</a:t>
                      </a: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endParaRPr lang="en-GB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103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IN" sz="2000" b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Violation of any legal requirement </a:t>
                      </a: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endParaRPr lang="en-GB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6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 of investigation</a:t>
                      </a:r>
                    </a:p>
                  </a:txBody>
                  <a:tcPr marL="84127" marR="84127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103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Category of incident and type of injury</a:t>
                      </a: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20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INCIDENT/ high potential/ dangerous occurrence /LTI </a:t>
                      </a:r>
                    </a:p>
                  </a:txBody>
                  <a:tcPr marL="84127" marR="8412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5342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the concerned responsible engineer</a:t>
                      </a: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20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Mr.</a:t>
                      </a:r>
                      <a:r>
                        <a:rPr lang="en-GB" sz="2000" kern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YYYYYYY</a:t>
                      </a:r>
                    </a:p>
                    <a:p>
                      <a:pPr marL="342900" marR="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endParaRPr lang="en-GB" sz="2000" kern="120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endParaRPr lang="en-US" sz="2000" kern="120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664">
                <a:tc gridSpan="2"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Place</a:t>
                      </a:r>
                      <a:r>
                        <a:rPr lang="en-IN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incident (height from ground ) </a:t>
                      </a:r>
                    </a:p>
                    <a:p>
                      <a:pPr marL="285750" indent="-28575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Country location</a:t>
                      </a: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tc hMerge="1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buFont typeface="Arial" pitchFamily="34" charset="0"/>
                        <a:buChar char="•"/>
                      </a:pPr>
                      <a:endParaRPr lang="en-IN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103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Agency /N-Subcontractor</a:t>
                      </a:r>
                      <a:endParaRPr lang="en-IN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27" marR="84127" marT="0" marB="0" anchor="ctr"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spcBef>
                          <a:spcPct val="200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IN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M/s ABC123</a:t>
                      </a:r>
                    </a:p>
                  </a:txBody>
                  <a:tcPr marL="84127" marR="84127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19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4552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Description of the incident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68" y="643845"/>
            <a:ext cx="8768664" cy="588149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 </a:t>
            </a:r>
            <a:endParaRPr lang="en-GB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D3B02-62FC-4CF8-A646-5A9CC3C0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3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98CE1-8889-41C3-9B48-B4BC1AF3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5EBE-14B6-43A7-9EE4-FDB3B97F38C3}" type="datetime1">
              <a:rPr lang="en-IN" smtClean="0"/>
              <a:t>30-08-2020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52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633"/>
            <a:ext cx="7886700" cy="5760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CAUSE /  what went wrong…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12" y="696075"/>
            <a:ext cx="8768664" cy="525658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GB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6845A-1B15-4D54-9376-4068E4F45E91}"/>
              </a:ext>
            </a:extLst>
          </p:cNvPr>
          <p:cNvSpPr txBox="1"/>
          <p:nvPr/>
        </p:nvSpPr>
        <p:spPr>
          <a:xfrm>
            <a:off x="239412" y="6237312"/>
            <a:ext cx="827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technique is used for investigation-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2516D-E47A-40BA-93BE-9C8674D7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1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D403-C695-451F-90B3-6156F332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485800"/>
            <a:ext cx="8229600" cy="75458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Incident location- include images/sketch here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08ED7-CE6E-4DF2-ABC7-390B46EA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A939C-8CAA-4FE7-A59D-3F217533E4D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7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94827E-BFFC-44D3-8F6F-C766947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7101"/>
            <a:ext cx="7886700" cy="45520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incident recovery action taken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74DB-10BD-4CB8-85B5-CEDB3C04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A9F75-CCDD-41AB-9E0A-8B91BBA5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F0F4-3CFE-4B62-9B51-354AA4CCE12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6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Near miss incident action taken </a:t>
            </a:r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38F29D2-C553-4475-B77E-963A712A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41F95-EA00-4183-81A8-A30CE9BB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7AF0F4-3CFE-4B62-9B51-354AA4CCE125}" type="slidenum">
              <a:rPr lang="en-IN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1576D8C-1EB2-4D53-B612-7D8F05468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6414"/>
              </p:ext>
            </p:extLst>
          </p:nvPr>
        </p:nvGraphicFramePr>
        <p:xfrm>
          <a:off x="418338" y="3040511"/>
          <a:ext cx="8373619" cy="287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874">
                  <a:extLst>
                    <a:ext uri="{9D8B030D-6E8A-4147-A177-3AD203B41FA5}">
                      <a16:colId xmlns:a16="http://schemas.microsoft.com/office/drawing/2014/main" val="2336665002"/>
                    </a:ext>
                  </a:extLst>
                </a:gridCol>
                <a:gridCol w="3912992">
                  <a:extLst>
                    <a:ext uri="{9D8B030D-6E8A-4147-A177-3AD203B41FA5}">
                      <a16:colId xmlns:a16="http://schemas.microsoft.com/office/drawing/2014/main" val="670244907"/>
                    </a:ext>
                  </a:extLst>
                </a:gridCol>
                <a:gridCol w="3591753">
                  <a:extLst>
                    <a:ext uri="{9D8B030D-6E8A-4147-A177-3AD203B41FA5}">
                      <a16:colId xmlns:a16="http://schemas.microsoft.com/office/drawing/2014/main" val="752177650"/>
                    </a:ext>
                  </a:extLst>
                </a:gridCol>
              </a:tblGrid>
              <a:tr h="815029">
                <a:tc>
                  <a:txBody>
                    <a:bodyPr/>
                    <a:lstStyle/>
                    <a:p>
                      <a:r>
                        <a:rPr lang="en-IN" sz="2200"/>
                        <a:t>SL NO.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r>
                        <a:rPr lang="en-IN" sz="2200"/>
                        <a:t>Corrective Actions to prevent Recurrence.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r>
                        <a:rPr lang="en-IN" sz="2200"/>
                        <a:t>Type of control (hierarchy)</a:t>
                      </a:r>
                    </a:p>
                  </a:txBody>
                  <a:tcPr marL="110139" marR="110139" marT="55069" marB="55069"/>
                </a:tc>
                <a:extLst>
                  <a:ext uri="{0D108BD9-81ED-4DB2-BD59-A6C34878D82A}">
                    <a16:rowId xmlns:a16="http://schemas.microsoft.com/office/drawing/2014/main" val="1790021169"/>
                  </a:ext>
                </a:extLst>
              </a:tr>
              <a:tr h="411186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 1.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extLst>
                  <a:ext uri="{0D108BD9-81ED-4DB2-BD59-A6C34878D82A}">
                    <a16:rowId xmlns:a16="http://schemas.microsoft.com/office/drawing/2014/main" val="3813526322"/>
                  </a:ext>
                </a:extLst>
              </a:tr>
              <a:tr h="411186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2.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extLst>
                  <a:ext uri="{0D108BD9-81ED-4DB2-BD59-A6C34878D82A}">
                    <a16:rowId xmlns:a16="http://schemas.microsoft.com/office/drawing/2014/main" val="655643301"/>
                  </a:ext>
                </a:extLst>
              </a:tr>
              <a:tr h="411186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3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extLst>
                  <a:ext uri="{0D108BD9-81ED-4DB2-BD59-A6C34878D82A}">
                    <a16:rowId xmlns:a16="http://schemas.microsoft.com/office/drawing/2014/main" val="978530125"/>
                  </a:ext>
                </a:extLst>
              </a:tr>
              <a:tr h="411186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4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extLst>
                  <a:ext uri="{0D108BD9-81ED-4DB2-BD59-A6C34878D82A}">
                    <a16:rowId xmlns:a16="http://schemas.microsoft.com/office/drawing/2014/main" val="1537645546"/>
                  </a:ext>
                </a:extLst>
              </a:tr>
              <a:tr h="411186">
                <a:tc>
                  <a:txBody>
                    <a:bodyPr/>
                    <a:lstStyle/>
                    <a:p>
                      <a:pPr algn="ctr"/>
                      <a:r>
                        <a:rPr lang="en-IN" sz="1700"/>
                        <a:t>5</a:t>
                      </a:r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110139" marR="110139" marT="55069" marB="55069"/>
                </a:tc>
                <a:extLst>
                  <a:ext uri="{0D108BD9-81ED-4DB2-BD59-A6C34878D82A}">
                    <a16:rowId xmlns:a16="http://schemas.microsoft.com/office/drawing/2014/main" val="418181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19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defTabSz="914400"/>
            <a:r>
              <a:rPr lang="en-US" sz="3100" b="1" kern="1200" dirty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Checklist before uploading</a:t>
            </a:r>
            <a:br>
              <a:rPr lang="en-US" sz="3100" b="1" kern="1200" dirty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2F00-8ECF-42FC-B14A-1AD9315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7AF0F4-3CFE-4B62-9B51-354AA4CCE125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70FBD64-9E88-4122-AF3B-8CFC9CCAE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827736"/>
              </p:ext>
            </p:extLst>
          </p:nvPr>
        </p:nvGraphicFramePr>
        <p:xfrm>
          <a:off x="3626980" y="643466"/>
          <a:ext cx="4997539" cy="556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06">
                  <a:extLst>
                    <a:ext uri="{9D8B030D-6E8A-4147-A177-3AD203B41FA5}">
                      <a16:colId xmlns:a16="http://schemas.microsoft.com/office/drawing/2014/main" val="1844973057"/>
                    </a:ext>
                  </a:extLst>
                </a:gridCol>
                <a:gridCol w="2718755">
                  <a:extLst>
                    <a:ext uri="{9D8B030D-6E8A-4147-A177-3AD203B41FA5}">
                      <a16:colId xmlns:a16="http://schemas.microsoft.com/office/drawing/2014/main" val="232622893"/>
                    </a:ext>
                  </a:extLst>
                </a:gridCol>
                <a:gridCol w="1434978">
                  <a:extLst>
                    <a:ext uri="{9D8B030D-6E8A-4147-A177-3AD203B41FA5}">
                      <a16:colId xmlns:a16="http://schemas.microsoft.com/office/drawing/2014/main" val="1488823604"/>
                    </a:ext>
                  </a:extLst>
                </a:gridCol>
              </a:tblGrid>
              <a:tr h="979855">
                <a:tc>
                  <a:txBody>
                    <a:bodyPr/>
                    <a:lstStyle/>
                    <a:p>
                      <a:r>
                        <a:rPr lang="en-IN" sz="2800" dirty="0"/>
                        <a:t>Sr. no 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Checkpoint 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Action </a:t>
                      </a:r>
                    </a:p>
                  </a:txBody>
                  <a:tcPr marL="91291" marR="91291" marT="45645" marB="45645"/>
                </a:tc>
                <a:extLst>
                  <a:ext uri="{0D108BD9-81ED-4DB2-BD59-A6C34878D82A}">
                    <a16:rowId xmlns:a16="http://schemas.microsoft.com/office/drawing/2014/main" val="2175113881"/>
                  </a:ext>
                </a:extLst>
              </a:tr>
              <a:tr h="1223297">
                <a:tc>
                  <a:txBody>
                    <a:bodyPr/>
                    <a:lstStyle/>
                    <a:p>
                      <a:r>
                        <a:rPr lang="en-IN" sz="2800" dirty="0"/>
                        <a:t>1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All photos compressed /pdf file 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91291" marR="91291" marT="45645" marB="45645"/>
                </a:tc>
                <a:extLst>
                  <a:ext uri="{0D108BD9-81ED-4DB2-BD59-A6C34878D82A}">
                    <a16:rowId xmlns:a16="http://schemas.microsoft.com/office/drawing/2014/main" val="1725234674"/>
                  </a:ext>
                </a:extLst>
              </a:tr>
              <a:tr h="1953624">
                <a:tc>
                  <a:txBody>
                    <a:bodyPr/>
                    <a:lstStyle/>
                    <a:p>
                      <a:r>
                        <a:rPr lang="en-IN" sz="2800" dirty="0"/>
                        <a:t>2</a:t>
                      </a:r>
                    </a:p>
                  </a:txBody>
                  <a:tcPr marL="91291" marR="91291" marT="45645" marB="45645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 name of company, staff, victim, witness written in this document </a:t>
                      </a:r>
                    </a:p>
                  </a:txBody>
                  <a:tcPr marL="91291" marR="91291" marT="45645" marB="45645"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91291" marR="91291" marT="45645" marB="45645"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85555"/>
                  </a:ext>
                </a:extLst>
              </a:tr>
              <a:tr h="858134">
                <a:tc>
                  <a:txBody>
                    <a:bodyPr/>
                    <a:lstStyle/>
                    <a:p>
                      <a:r>
                        <a:rPr lang="en-IN" sz="2800" dirty="0"/>
                        <a:t>3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My GPAY details/ banking details  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 marL="91291" marR="91291" marT="45645" marB="45645"/>
                </a:tc>
                <a:extLst>
                  <a:ext uri="{0D108BD9-81ED-4DB2-BD59-A6C34878D82A}">
                    <a16:rowId xmlns:a16="http://schemas.microsoft.com/office/drawing/2014/main" val="853941471"/>
                  </a:ext>
                </a:extLst>
              </a:tr>
              <a:tr h="553831">
                <a:tc>
                  <a:txBody>
                    <a:bodyPr/>
                    <a:lstStyle/>
                    <a:p>
                      <a:r>
                        <a:rPr lang="en-IN" sz="2800" dirty="0"/>
                        <a:t>4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Any other details </a:t>
                      </a:r>
                    </a:p>
                  </a:txBody>
                  <a:tcPr marL="91291" marR="91291" marT="45645" marB="45645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 marL="91291" marR="91291" marT="45645" marB="45645"/>
                </a:tc>
                <a:extLst>
                  <a:ext uri="{0D108BD9-81ED-4DB2-BD59-A6C34878D82A}">
                    <a16:rowId xmlns:a16="http://schemas.microsoft.com/office/drawing/2014/main" val="6850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0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194</Words>
  <Application>Microsoft Office PowerPoint</Application>
  <PresentationFormat>On-screen Show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 Incident report  one sentence details of incident </vt:lpstr>
      <vt:lpstr>PowerPoint Presentation</vt:lpstr>
      <vt:lpstr>Description of the incident</vt:lpstr>
      <vt:lpstr>ROOT CAUSE /  what went wrong…</vt:lpstr>
      <vt:lpstr>Incident location- include images/sketch here </vt:lpstr>
      <vt:lpstr>Post incident recovery action taken </vt:lpstr>
      <vt:lpstr>Near miss incident action taken </vt:lpstr>
      <vt:lpstr>Checklist before uploading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Incident report  one sentence details of incident </dc:title>
  <dc:creator>Pankaj Maruti Pawar</dc:creator>
  <cp:lastModifiedBy>Pankaj Maruti Pawar</cp:lastModifiedBy>
  <cp:revision>2</cp:revision>
  <dcterms:created xsi:type="dcterms:W3CDTF">2020-08-30T03:28:00Z</dcterms:created>
  <dcterms:modified xsi:type="dcterms:W3CDTF">2020-08-30T03:30:25Z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kpankaj@lntecc.com</vt:lpwstr>
  </property>
  <property fmtid="{D5CDD505-2E9C-101B-9397-08002B2CF9AE}" pid="5" name="MSIP_Label_ac52bb50-aef2-4dc8-bb7f-e0da22648362_SetDate">
    <vt:lpwstr>2020-08-30T03:28:31.8393018Z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9b3a415e-0a53-425a-9f9e-6a399f79ff15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</Properties>
</file>