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8DA14-7CFE-4B8D-84E8-210BF2D19C1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8E061-9194-4373-B827-3A4BB1559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57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select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8E061-9194-4373-B827-3A4BB15596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151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Starts_with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8E061-9194-4373-B827-3A4BB15596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143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8E061-9194-4373-B827-3A4BB15596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225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8E061-9194-4373-B827-3A4BB15596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679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8E061-9194-4373-B827-3A4BB155961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443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8E061-9194-4373-B827-3A4BB155961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095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8E061-9194-4373-B827-3A4BB155961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58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Starts_with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8E061-9194-4373-B827-3A4BB155961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093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CED-3638-40B5-89EF-38FB1898953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1D07-4478-482D-931A-9EFC6F70F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9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CED-3638-40B5-89EF-38FB1898953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1D07-4478-482D-931A-9EFC6F70F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2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CED-3638-40B5-89EF-38FB1898953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1D07-4478-482D-931A-9EFC6F70F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16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CED-3638-40B5-89EF-38FB1898953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1D07-4478-482D-931A-9EFC6F70F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29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CED-3638-40B5-89EF-38FB1898953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1D07-4478-482D-931A-9EFC6F70F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45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CED-3638-40B5-89EF-38FB1898953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1D07-4478-482D-931A-9EFC6F70F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3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CED-3638-40B5-89EF-38FB1898953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1D07-4478-482D-931A-9EFC6F70F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55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CED-3638-40B5-89EF-38FB1898953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1D07-4478-482D-931A-9EFC6F70F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56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CED-3638-40B5-89EF-38FB1898953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1D07-4478-482D-931A-9EFC6F70F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37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CED-3638-40B5-89EF-38FB1898953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1D07-4478-482D-931A-9EFC6F70F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06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BCED-3638-40B5-89EF-38FB1898953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1D07-4478-482D-931A-9EFC6F70F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FBCED-3638-40B5-89EF-38FB1898953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F1D07-4478-482D-931A-9EFC6F70F1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28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83658"/>
              </p:ext>
            </p:extLst>
          </p:nvPr>
        </p:nvGraphicFramePr>
        <p:xfrm>
          <a:off x="6531303" y="1707499"/>
          <a:ext cx="72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Zeta</a:t>
                      </a:r>
                      <a:endParaRPr lang="zh-CN" altLang="en-US" sz="180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444843"/>
              </p:ext>
            </p:extLst>
          </p:nvPr>
        </p:nvGraphicFramePr>
        <p:xfrm>
          <a:off x="4244567" y="1707125"/>
          <a:ext cx="72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Alpha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36669"/>
              </p:ext>
            </p:extLst>
          </p:nvPr>
        </p:nvGraphicFramePr>
        <p:xfrm>
          <a:off x="5769303" y="1705992"/>
          <a:ext cx="72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Delta</a:t>
                      </a:r>
                      <a:endParaRPr lang="zh-CN" altLang="en-US" sz="1600"/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35999"/>
              </p:ext>
            </p:extLst>
          </p:nvPr>
        </p:nvGraphicFramePr>
        <p:xfrm>
          <a:off x="5008605" y="1707125"/>
          <a:ext cx="72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solidFill>
                            <a:schemeClr val="bg1"/>
                          </a:solidFill>
                        </a:rPr>
                        <a:t>Beta</a:t>
                      </a:r>
                      <a:endParaRPr lang="zh-CN" altLang="en-US"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3895344" y="4661901"/>
            <a:ext cx="4325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Select(df,one_of(c(‘Alpha’,’Delta’,’Gamma’)))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42511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5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375E-6 3.7037E-6 L -0.06237 0.00185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354576" y="1899242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Alpha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Beta</a:t>
                      </a:r>
                      <a:endParaRPr lang="zh-CN" altLang="en-US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Delta</a:t>
                      </a:r>
                      <a:endParaRPr lang="zh-CN" altLang="en-US"/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Zeta</a:t>
                      </a:r>
                      <a:endParaRPr lang="zh-CN" altLang="en-US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167023"/>
              </p:ext>
            </p:extLst>
          </p:nvPr>
        </p:nvGraphicFramePr>
        <p:xfrm>
          <a:off x="4354576" y="2621618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rgbClr val="C00000"/>
                          </a:solidFill>
                        </a:rPr>
                        <a:t>na</a:t>
                      </a:r>
                      <a:endParaRPr lang="zh-CN" altLang="en-US" sz="20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07624"/>
              </p:ext>
            </p:extLst>
          </p:nvPr>
        </p:nvGraphicFramePr>
        <p:xfrm>
          <a:off x="4360672" y="3331802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20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rgbClr val="C00000"/>
                          </a:solidFill>
                        </a:rPr>
                        <a:t>3.14</a:t>
                      </a:r>
                      <a:endParaRPr lang="zh-CN" altLang="en-US" sz="20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648813"/>
              </p:ext>
            </p:extLst>
          </p:nvPr>
        </p:nvGraphicFramePr>
        <p:xfrm>
          <a:off x="4357624" y="4041986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sz="20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rgbClr val="C00000"/>
                          </a:solidFill>
                        </a:rPr>
                        <a:t>-1.62</a:t>
                      </a:r>
                      <a:endParaRPr lang="zh-CN" altLang="en-US" sz="20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137473"/>
              </p:ext>
            </p:extLst>
          </p:nvPr>
        </p:nvGraphicFramePr>
        <p:xfrm>
          <a:off x="4354576" y="4752170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sz="20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rgbClr val="C00000"/>
                          </a:solidFill>
                        </a:rPr>
                        <a:t>3.14</a:t>
                      </a:r>
                      <a:endParaRPr lang="zh-CN" altLang="en-US" sz="20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十字星 2"/>
          <p:cNvSpPr/>
          <p:nvPr/>
        </p:nvSpPr>
        <p:spPr>
          <a:xfrm>
            <a:off x="4590288" y="1572768"/>
            <a:ext cx="292608" cy="274320"/>
          </a:xfrm>
          <a:prstGeom prst="star4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十字星 10"/>
          <p:cNvSpPr/>
          <p:nvPr/>
        </p:nvSpPr>
        <p:spPr>
          <a:xfrm>
            <a:off x="5995416" y="1572768"/>
            <a:ext cx="292608" cy="274320"/>
          </a:xfrm>
          <a:prstGeom prst="star4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0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-4.44444E-6 L -0.00026 -0.10347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518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1.85185E-6 L 0.00026 -0.1037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9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7 -3.7037E-7 L 0.00026 -0.10347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354576" y="1899242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Alpha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Beta</a:t>
                      </a:r>
                      <a:endParaRPr lang="zh-CN" altLang="en-US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Delta</a:t>
                      </a:r>
                      <a:endParaRPr lang="zh-CN" altLang="en-US"/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Zeta</a:t>
                      </a:r>
                      <a:endParaRPr lang="zh-CN" altLang="en-US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29074"/>
              </p:ext>
            </p:extLst>
          </p:nvPr>
        </p:nvGraphicFramePr>
        <p:xfrm>
          <a:off x="4354576" y="2621618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817586"/>
              </p:ext>
            </p:extLst>
          </p:nvPr>
        </p:nvGraphicFramePr>
        <p:xfrm>
          <a:off x="4360672" y="3331802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rgbClr val="FF0000"/>
                          </a:solidFill>
                        </a:rPr>
                        <a:t>3.14</a:t>
                      </a:r>
                      <a:endParaRPr lang="zh-CN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567477"/>
              </p:ext>
            </p:extLst>
          </p:nvPr>
        </p:nvGraphicFramePr>
        <p:xfrm>
          <a:off x="4357624" y="4041986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-1.62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651476"/>
              </p:ext>
            </p:extLst>
          </p:nvPr>
        </p:nvGraphicFramePr>
        <p:xfrm>
          <a:off x="4354576" y="4752170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rgbClr val="FF0000"/>
                          </a:solidFill>
                        </a:rPr>
                        <a:t>3.14</a:t>
                      </a:r>
                      <a:endParaRPr lang="zh-CN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56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-4.44444E-6 L -0.00026 -0.10347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51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7 -3.7037E-7 L 0.00052 -0.20717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07233"/>
              </p:ext>
            </p:extLst>
          </p:nvPr>
        </p:nvGraphicFramePr>
        <p:xfrm>
          <a:off x="6531303" y="1707499"/>
          <a:ext cx="72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Beta2</a:t>
                      </a:r>
                      <a:endParaRPr lang="zh-CN" altLang="en-US" sz="160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13176"/>
              </p:ext>
            </p:extLst>
          </p:nvPr>
        </p:nvGraphicFramePr>
        <p:xfrm>
          <a:off x="4244567" y="1707125"/>
          <a:ext cx="72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Alpha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1</a:t>
                      </a:r>
                      <a:endParaRPr lang="zh-CN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2</a:t>
                      </a:r>
                      <a:endParaRPr lang="zh-CN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3</a:t>
                      </a:r>
                      <a:endParaRPr lang="zh-CN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64514"/>
              </p:ext>
            </p:extLst>
          </p:nvPr>
        </p:nvGraphicFramePr>
        <p:xfrm>
          <a:off x="5769303" y="1705992"/>
          <a:ext cx="72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Beta1</a:t>
                      </a:r>
                      <a:endParaRPr lang="zh-CN" altLang="en-US" sz="1600"/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3</a:t>
                      </a:r>
                      <a:endParaRPr lang="zh-CN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4</a:t>
                      </a:r>
                      <a:endParaRPr lang="zh-CN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5</a:t>
                      </a:r>
                      <a:endParaRPr lang="zh-CN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36281"/>
              </p:ext>
            </p:extLst>
          </p:nvPr>
        </p:nvGraphicFramePr>
        <p:xfrm>
          <a:off x="5008605" y="1707125"/>
          <a:ext cx="72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solidFill>
                            <a:schemeClr val="bg1"/>
                          </a:solidFill>
                        </a:rPr>
                        <a:t>Beta</a:t>
                      </a:r>
                      <a:endParaRPr lang="zh-CN" altLang="en-US"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1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354576" y="1899242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Alpha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Beta</a:t>
                      </a:r>
                      <a:endParaRPr lang="zh-CN" altLang="en-US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Delta</a:t>
                      </a:r>
                      <a:endParaRPr lang="zh-CN" altLang="en-US"/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Zeta</a:t>
                      </a:r>
                      <a:endParaRPr lang="zh-CN" altLang="en-US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72986"/>
              </p:ext>
            </p:extLst>
          </p:nvPr>
        </p:nvGraphicFramePr>
        <p:xfrm>
          <a:off x="4354576" y="2621618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021190"/>
              </p:ext>
            </p:extLst>
          </p:nvPr>
        </p:nvGraphicFramePr>
        <p:xfrm>
          <a:off x="4360672" y="3331802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239009"/>
              </p:ext>
            </p:extLst>
          </p:nvPr>
        </p:nvGraphicFramePr>
        <p:xfrm>
          <a:off x="4357624" y="4041986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932012"/>
              </p:ext>
            </p:extLst>
          </p:nvPr>
        </p:nvGraphicFramePr>
        <p:xfrm>
          <a:off x="4354576" y="4752170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93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-4.44444E-6 L -0.00026 -0.10347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5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7 -2.22222E-6 L 0.00052 0.10347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1.85185E-6 L 0.00078 0.10347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1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7 -3.7037E-7 L 0.00026 -0.10347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354576" y="1899242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Alpha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Beta</a:t>
                      </a:r>
                      <a:endParaRPr lang="zh-CN" altLang="en-US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Delta</a:t>
                      </a:r>
                      <a:endParaRPr lang="zh-CN" altLang="en-US"/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Zeta</a:t>
                      </a:r>
                      <a:endParaRPr lang="zh-CN" altLang="en-US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72986"/>
              </p:ext>
            </p:extLst>
          </p:nvPr>
        </p:nvGraphicFramePr>
        <p:xfrm>
          <a:off x="4354576" y="2621618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021190"/>
              </p:ext>
            </p:extLst>
          </p:nvPr>
        </p:nvGraphicFramePr>
        <p:xfrm>
          <a:off x="4360672" y="3331802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239009"/>
              </p:ext>
            </p:extLst>
          </p:nvPr>
        </p:nvGraphicFramePr>
        <p:xfrm>
          <a:off x="4357624" y="4041986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932012"/>
              </p:ext>
            </p:extLst>
          </p:nvPr>
        </p:nvGraphicFramePr>
        <p:xfrm>
          <a:off x="4354576" y="4752170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33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7 -3.7037E-7 L 0.00026 -0.3120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56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1.85185E-6 L -8.33333E-7 -0.10324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7 -2.22222E-6 L 0.00026 0.20717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03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-4.44444E-6 L -0.00052 0.20718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354576" y="1899242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Alpha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Beta</a:t>
                      </a:r>
                      <a:endParaRPr lang="zh-CN" altLang="en-US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Delta</a:t>
                      </a:r>
                      <a:endParaRPr lang="zh-CN" altLang="en-US"/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Zeta</a:t>
                      </a:r>
                      <a:endParaRPr lang="zh-CN" altLang="en-US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72986"/>
              </p:ext>
            </p:extLst>
          </p:nvPr>
        </p:nvGraphicFramePr>
        <p:xfrm>
          <a:off x="4354576" y="2621618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021190"/>
              </p:ext>
            </p:extLst>
          </p:nvPr>
        </p:nvGraphicFramePr>
        <p:xfrm>
          <a:off x="4360672" y="3331802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239009"/>
              </p:ext>
            </p:extLst>
          </p:nvPr>
        </p:nvGraphicFramePr>
        <p:xfrm>
          <a:off x="4357624" y="4041986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932012"/>
              </p:ext>
            </p:extLst>
          </p:nvPr>
        </p:nvGraphicFramePr>
        <p:xfrm>
          <a:off x="4354576" y="4752170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26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7 -3.7037E-7 L 0.00026 -0.3120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56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1.85185E-6 L -8.33333E-7 -0.10324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7 -2.22222E-6 L 0.00026 0.20717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03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-4.44444E-6 L -0.00052 0.20718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354576" y="1899242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Alpha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Beta</a:t>
                      </a:r>
                      <a:endParaRPr lang="zh-CN" altLang="en-US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Delta</a:t>
                      </a:r>
                      <a:endParaRPr lang="zh-CN" altLang="en-US"/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Zeta</a:t>
                      </a:r>
                      <a:endParaRPr lang="zh-CN" altLang="en-US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777648"/>
              </p:ext>
            </p:extLst>
          </p:nvPr>
        </p:nvGraphicFramePr>
        <p:xfrm>
          <a:off x="4354576" y="2621618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021190"/>
              </p:ext>
            </p:extLst>
          </p:nvPr>
        </p:nvGraphicFramePr>
        <p:xfrm>
          <a:off x="4360672" y="3331802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210291"/>
              </p:ext>
            </p:extLst>
          </p:nvPr>
        </p:nvGraphicFramePr>
        <p:xfrm>
          <a:off x="4357624" y="4041986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932012"/>
              </p:ext>
            </p:extLst>
          </p:nvPr>
        </p:nvGraphicFramePr>
        <p:xfrm>
          <a:off x="4354576" y="4752170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47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7 -3.7037E-7 L 0.00026 -0.10278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144456"/>
              </p:ext>
            </p:extLst>
          </p:nvPr>
        </p:nvGraphicFramePr>
        <p:xfrm>
          <a:off x="4336288" y="1862666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r>
                        <a:rPr lang="en-US" altLang="zh-CN" sz="1600" smtClean="0">
                          <a:solidFill>
                            <a:schemeClr val="bg1"/>
                          </a:solidFill>
                        </a:rPr>
                        <a:t>Alpha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535"/>
              </p:ext>
            </p:extLst>
          </p:nvPr>
        </p:nvGraphicFramePr>
        <p:xfrm>
          <a:off x="5056288" y="1862666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Beta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43436"/>
              </p:ext>
            </p:extLst>
          </p:nvPr>
        </p:nvGraphicFramePr>
        <p:xfrm>
          <a:off x="5776288" y="1862666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Delta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152391"/>
              </p:ext>
            </p:extLst>
          </p:nvPr>
        </p:nvGraphicFramePr>
        <p:xfrm>
          <a:off x="4336288" y="2582666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940834"/>
              </p:ext>
            </p:extLst>
          </p:nvPr>
        </p:nvGraphicFramePr>
        <p:xfrm>
          <a:off x="5056288" y="2582666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975046"/>
              </p:ext>
            </p:extLst>
          </p:nvPr>
        </p:nvGraphicFramePr>
        <p:xfrm>
          <a:off x="5776288" y="2582666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07498"/>
              </p:ext>
            </p:extLst>
          </p:nvPr>
        </p:nvGraphicFramePr>
        <p:xfrm>
          <a:off x="4336288" y="3302666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011819"/>
              </p:ext>
            </p:extLst>
          </p:nvPr>
        </p:nvGraphicFramePr>
        <p:xfrm>
          <a:off x="5056288" y="3302666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38837"/>
              </p:ext>
            </p:extLst>
          </p:nvPr>
        </p:nvGraphicFramePr>
        <p:xfrm>
          <a:off x="5776288" y="3302666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494436"/>
              </p:ext>
            </p:extLst>
          </p:nvPr>
        </p:nvGraphicFramePr>
        <p:xfrm>
          <a:off x="4336288" y="4022666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466553"/>
              </p:ext>
            </p:extLst>
          </p:nvPr>
        </p:nvGraphicFramePr>
        <p:xfrm>
          <a:off x="5056288" y="4022666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956495"/>
              </p:ext>
            </p:extLst>
          </p:nvPr>
        </p:nvGraphicFramePr>
        <p:xfrm>
          <a:off x="5776288" y="4022666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08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456158"/>
              </p:ext>
            </p:extLst>
          </p:nvPr>
        </p:nvGraphicFramePr>
        <p:xfrm>
          <a:off x="3028696" y="1963250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r>
                        <a:rPr lang="en-US" altLang="zh-CN" sz="1600" smtClean="0">
                          <a:solidFill>
                            <a:schemeClr val="bg1"/>
                          </a:solidFill>
                        </a:rPr>
                        <a:t>Alpha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98194"/>
              </p:ext>
            </p:extLst>
          </p:nvPr>
        </p:nvGraphicFramePr>
        <p:xfrm>
          <a:off x="3748696" y="1963250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Beta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64716"/>
              </p:ext>
            </p:extLst>
          </p:nvPr>
        </p:nvGraphicFramePr>
        <p:xfrm>
          <a:off x="4468696" y="1963250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Delta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347655"/>
              </p:ext>
            </p:extLst>
          </p:nvPr>
        </p:nvGraphicFramePr>
        <p:xfrm>
          <a:off x="3028696" y="2683250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717401"/>
              </p:ext>
            </p:extLst>
          </p:nvPr>
        </p:nvGraphicFramePr>
        <p:xfrm>
          <a:off x="3748696" y="2683250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12254"/>
              </p:ext>
            </p:extLst>
          </p:nvPr>
        </p:nvGraphicFramePr>
        <p:xfrm>
          <a:off x="4468696" y="2683250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031085"/>
              </p:ext>
            </p:extLst>
          </p:nvPr>
        </p:nvGraphicFramePr>
        <p:xfrm>
          <a:off x="3028696" y="3403250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440654"/>
              </p:ext>
            </p:extLst>
          </p:nvPr>
        </p:nvGraphicFramePr>
        <p:xfrm>
          <a:off x="3748696" y="3403250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654540"/>
              </p:ext>
            </p:extLst>
          </p:nvPr>
        </p:nvGraphicFramePr>
        <p:xfrm>
          <a:off x="4468696" y="3403250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31355"/>
              </p:ext>
            </p:extLst>
          </p:nvPr>
        </p:nvGraphicFramePr>
        <p:xfrm>
          <a:off x="5713984" y="1969346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r>
                        <a:rPr lang="en-US" altLang="zh-CN" sz="1600" smtClean="0">
                          <a:solidFill>
                            <a:schemeClr val="bg1"/>
                          </a:solidFill>
                        </a:rPr>
                        <a:t>Alpha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558729"/>
              </p:ext>
            </p:extLst>
          </p:nvPr>
        </p:nvGraphicFramePr>
        <p:xfrm>
          <a:off x="6433984" y="1969346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Beta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819972"/>
              </p:ext>
            </p:extLst>
          </p:nvPr>
        </p:nvGraphicFramePr>
        <p:xfrm>
          <a:off x="7153984" y="1969346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Zeta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777601"/>
              </p:ext>
            </p:extLst>
          </p:nvPr>
        </p:nvGraphicFramePr>
        <p:xfrm>
          <a:off x="5713984" y="2689346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671375"/>
              </p:ext>
            </p:extLst>
          </p:nvPr>
        </p:nvGraphicFramePr>
        <p:xfrm>
          <a:off x="6433984" y="2689346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61720"/>
              </p:ext>
            </p:extLst>
          </p:nvPr>
        </p:nvGraphicFramePr>
        <p:xfrm>
          <a:off x="7153984" y="2689346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3674"/>
              </p:ext>
            </p:extLst>
          </p:nvPr>
        </p:nvGraphicFramePr>
        <p:xfrm>
          <a:off x="5713984" y="3409346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58626"/>
              </p:ext>
            </p:extLst>
          </p:nvPr>
        </p:nvGraphicFramePr>
        <p:xfrm>
          <a:off x="6433984" y="3409346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512499"/>
              </p:ext>
            </p:extLst>
          </p:nvPr>
        </p:nvGraphicFramePr>
        <p:xfrm>
          <a:off x="7153984" y="3409346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08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-0.22071 0.2097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42" y="104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-0.22071 0.2097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42" y="1048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-0.22071 0.2097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42" y="1048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-0.22071 0.2097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42" y="1048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-0.22071 0.2097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42" y="104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-0.22071 0.2097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42" y="1048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-0.15951 -0.00092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2" y="-4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07407E-6 L -0.16172 0.21134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86" y="1055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07407E-6 L -0.16172 0.21134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86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47928"/>
              </p:ext>
            </p:extLst>
          </p:nvPr>
        </p:nvGraphicFramePr>
        <p:xfrm>
          <a:off x="3860800" y="1880954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r>
                        <a:rPr lang="en-US" altLang="zh-CN" sz="1600" smtClean="0">
                          <a:solidFill>
                            <a:schemeClr val="bg1"/>
                          </a:solidFill>
                        </a:rPr>
                        <a:t>Alpha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76668"/>
              </p:ext>
            </p:extLst>
          </p:nvPr>
        </p:nvGraphicFramePr>
        <p:xfrm>
          <a:off x="4580800" y="1880954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Beta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642709"/>
              </p:ext>
            </p:extLst>
          </p:nvPr>
        </p:nvGraphicFramePr>
        <p:xfrm>
          <a:off x="6763840" y="1880954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Delta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73119"/>
              </p:ext>
            </p:extLst>
          </p:nvPr>
        </p:nvGraphicFramePr>
        <p:xfrm>
          <a:off x="3860800" y="2600954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46683"/>
              </p:ext>
            </p:extLst>
          </p:nvPr>
        </p:nvGraphicFramePr>
        <p:xfrm>
          <a:off x="4580800" y="2600954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95615"/>
              </p:ext>
            </p:extLst>
          </p:nvPr>
        </p:nvGraphicFramePr>
        <p:xfrm>
          <a:off x="6763840" y="2600954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31098"/>
              </p:ext>
            </p:extLst>
          </p:nvPr>
        </p:nvGraphicFramePr>
        <p:xfrm>
          <a:off x="3860800" y="3320954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772303"/>
              </p:ext>
            </p:extLst>
          </p:nvPr>
        </p:nvGraphicFramePr>
        <p:xfrm>
          <a:off x="4580800" y="3320954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488152"/>
              </p:ext>
            </p:extLst>
          </p:nvPr>
        </p:nvGraphicFramePr>
        <p:xfrm>
          <a:off x="6763840" y="3320954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923691"/>
              </p:ext>
            </p:extLst>
          </p:nvPr>
        </p:nvGraphicFramePr>
        <p:xfrm>
          <a:off x="7483168" y="1877906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Zeta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427280"/>
              </p:ext>
            </p:extLst>
          </p:nvPr>
        </p:nvGraphicFramePr>
        <p:xfrm>
          <a:off x="7483168" y="2597906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536740"/>
              </p:ext>
            </p:extLst>
          </p:nvPr>
        </p:nvGraphicFramePr>
        <p:xfrm>
          <a:off x="7483168" y="3317906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30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0.05898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0.06002 -3.7037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0.05898 -0.00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-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0.05898 -0.0013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0.05898 -0.0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-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0.05898 -0.0013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-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0.05898 -0.0013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-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0.06002 -3.7037E-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8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0.06002 -3.7037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0.06002 -3.7037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0.06002 -3.7037E-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8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0.06002 -3.7037E-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501213"/>
              </p:ext>
            </p:extLst>
          </p:nvPr>
        </p:nvGraphicFramePr>
        <p:xfrm>
          <a:off x="6531303" y="1707499"/>
          <a:ext cx="72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Zeta</a:t>
                      </a:r>
                      <a:endParaRPr lang="zh-CN" altLang="en-US" sz="180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388489"/>
              </p:ext>
            </p:extLst>
          </p:nvPr>
        </p:nvGraphicFramePr>
        <p:xfrm>
          <a:off x="4244567" y="1707125"/>
          <a:ext cx="72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Alpha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295568"/>
              </p:ext>
            </p:extLst>
          </p:nvPr>
        </p:nvGraphicFramePr>
        <p:xfrm>
          <a:off x="5769303" y="1705992"/>
          <a:ext cx="72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Delta</a:t>
                      </a:r>
                      <a:endParaRPr lang="zh-CN" altLang="en-US" sz="1600"/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440778"/>
              </p:ext>
            </p:extLst>
          </p:nvPr>
        </p:nvGraphicFramePr>
        <p:xfrm>
          <a:off x="5008605" y="1707125"/>
          <a:ext cx="72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solidFill>
                            <a:schemeClr val="bg1"/>
                          </a:solidFill>
                        </a:rPr>
                        <a:t>Beta</a:t>
                      </a:r>
                      <a:endParaRPr lang="zh-CN" altLang="en-US"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455093" y="4717671"/>
            <a:ext cx="3385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Select(df, </a:t>
            </a:r>
            <a:r>
              <a:rPr lang="en-US" altLang="zh-CN" sz="14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starts_with</a:t>
            </a:r>
            <a:r>
              <a:rPr lang="en-US" altLang="zh-CN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('A</a:t>
            </a:r>
            <a:r>
              <a:rPr lang="en-US" altLang="zh-CN" sz="14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')</a:t>
            </a:r>
            <a:r>
              <a:rPr lang="en-US" altLang="zh-CN" sz="14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CN" altLang="en-US" sz="1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779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505656"/>
              </p:ext>
            </p:extLst>
          </p:nvPr>
        </p:nvGraphicFramePr>
        <p:xfrm>
          <a:off x="4921504" y="1652354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bg1"/>
                          </a:solidFill>
                        </a:rPr>
                        <a:t>Alpha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Beta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390839"/>
              </p:ext>
            </p:extLst>
          </p:nvPr>
        </p:nvGraphicFramePr>
        <p:xfrm>
          <a:off x="4921504" y="2372354"/>
          <a:ext cx="14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767088"/>
              </p:ext>
            </p:extLst>
          </p:nvPr>
        </p:nvGraphicFramePr>
        <p:xfrm>
          <a:off x="4921504" y="3092354"/>
          <a:ext cx="14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904036"/>
              </p:ext>
            </p:extLst>
          </p:nvPr>
        </p:nvGraphicFramePr>
        <p:xfrm>
          <a:off x="4921504" y="3099122"/>
          <a:ext cx="14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44495"/>
              </p:ext>
            </p:extLst>
          </p:nvPr>
        </p:nvGraphicFramePr>
        <p:xfrm>
          <a:off x="4921504" y="3828266"/>
          <a:ext cx="14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70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7 1.85185E-6 L -2.08333E-7 0.1064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7 1.85185E-6 L 0.00013 0.10648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575381"/>
              </p:ext>
            </p:extLst>
          </p:nvPr>
        </p:nvGraphicFramePr>
        <p:xfrm>
          <a:off x="4839208" y="1432898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bg1"/>
                          </a:solidFill>
                        </a:rPr>
                        <a:t>Alpha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Beta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97192"/>
              </p:ext>
            </p:extLst>
          </p:nvPr>
        </p:nvGraphicFramePr>
        <p:xfrm>
          <a:off x="4839208" y="2872898"/>
          <a:ext cx="14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609558"/>
              </p:ext>
            </p:extLst>
          </p:nvPr>
        </p:nvGraphicFramePr>
        <p:xfrm>
          <a:off x="4839208" y="3590522"/>
          <a:ext cx="14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51631"/>
              </p:ext>
            </p:extLst>
          </p:nvPr>
        </p:nvGraphicFramePr>
        <p:xfrm>
          <a:off x="4839208" y="4308146"/>
          <a:ext cx="14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39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768907"/>
              </p:ext>
            </p:extLst>
          </p:nvPr>
        </p:nvGraphicFramePr>
        <p:xfrm>
          <a:off x="4336288" y="1862666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r>
                        <a:rPr lang="en-US" altLang="zh-CN" sz="1600" smtClean="0">
                          <a:solidFill>
                            <a:schemeClr val="bg1"/>
                          </a:solidFill>
                        </a:rPr>
                        <a:t>Alpha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230878"/>
              </p:ext>
            </p:extLst>
          </p:nvPr>
        </p:nvGraphicFramePr>
        <p:xfrm>
          <a:off x="5056288" y="1862666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</a:rPr>
                        <a:t>Beta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431177"/>
              </p:ext>
            </p:extLst>
          </p:nvPr>
        </p:nvGraphicFramePr>
        <p:xfrm>
          <a:off x="4336288" y="2582666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75685"/>
              </p:ext>
            </p:extLst>
          </p:nvPr>
        </p:nvGraphicFramePr>
        <p:xfrm>
          <a:off x="5056288" y="2582666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20870"/>
              </p:ext>
            </p:extLst>
          </p:nvPr>
        </p:nvGraphicFramePr>
        <p:xfrm>
          <a:off x="4336288" y="3302666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776314"/>
              </p:ext>
            </p:extLst>
          </p:nvPr>
        </p:nvGraphicFramePr>
        <p:xfrm>
          <a:off x="5056288" y="3302666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99832"/>
              </p:ext>
            </p:extLst>
          </p:nvPr>
        </p:nvGraphicFramePr>
        <p:xfrm>
          <a:off x="4336288" y="4022666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666632"/>
              </p:ext>
            </p:extLst>
          </p:nvPr>
        </p:nvGraphicFramePr>
        <p:xfrm>
          <a:off x="5056288" y="4022666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537178"/>
              </p:ext>
            </p:extLst>
          </p:nvPr>
        </p:nvGraphicFramePr>
        <p:xfrm>
          <a:off x="5062384" y="4019618"/>
          <a:ext cx="7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zh-CN" altLang="en-US" sz="24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31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501213"/>
              </p:ext>
            </p:extLst>
          </p:nvPr>
        </p:nvGraphicFramePr>
        <p:xfrm>
          <a:off x="6531303" y="1707499"/>
          <a:ext cx="72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Zeta</a:t>
                      </a:r>
                      <a:endParaRPr lang="zh-CN" altLang="en-US" sz="180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388489"/>
              </p:ext>
            </p:extLst>
          </p:nvPr>
        </p:nvGraphicFramePr>
        <p:xfrm>
          <a:off x="4244567" y="1707125"/>
          <a:ext cx="72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Alpha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295568"/>
              </p:ext>
            </p:extLst>
          </p:nvPr>
        </p:nvGraphicFramePr>
        <p:xfrm>
          <a:off x="5769303" y="1705992"/>
          <a:ext cx="72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Delta</a:t>
                      </a:r>
                      <a:endParaRPr lang="zh-CN" altLang="en-US" sz="1600"/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440778"/>
              </p:ext>
            </p:extLst>
          </p:nvPr>
        </p:nvGraphicFramePr>
        <p:xfrm>
          <a:off x="5008605" y="1707125"/>
          <a:ext cx="72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solidFill>
                            <a:schemeClr val="bg1"/>
                          </a:solidFill>
                        </a:rPr>
                        <a:t>Beta</a:t>
                      </a:r>
                      <a:endParaRPr lang="zh-CN" altLang="en-US"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756260" y="4681095"/>
            <a:ext cx="418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/>
              <a:t>Select(df,Alpha:Delta)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96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12175"/>
              </p:ext>
            </p:extLst>
          </p:nvPr>
        </p:nvGraphicFramePr>
        <p:xfrm>
          <a:off x="6531303" y="1707499"/>
          <a:ext cx="72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V4</a:t>
                      </a:r>
                      <a:endParaRPr lang="zh-CN" altLang="en-US" sz="180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46453"/>
              </p:ext>
            </p:extLst>
          </p:nvPr>
        </p:nvGraphicFramePr>
        <p:xfrm>
          <a:off x="4244567" y="1707125"/>
          <a:ext cx="72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V1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00435"/>
              </p:ext>
            </p:extLst>
          </p:nvPr>
        </p:nvGraphicFramePr>
        <p:xfrm>
          <a:off x="5769303" y="1705992"/>
          <a:ext cx="72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V3</a:t>
                      </a:r>
                      <a:endParaRPr lang="zh-CN" altLang="en-US" sz="1600"/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657467"/>
              </p:ext>
            </p:extLst>
          </p:nvPr>
        </p:nvGraphicFramePr>
        <p:xfrm>
          <a:off x="5008605" y="1707125"/>
          <a:ext cx="72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zh-CN" altLang="en-US"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491084" y="4671951"/>
            <a:ext cx="418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/>
              <a:t>Select(df,num_range(‘V’,1:3))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95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6531303" y="1707499"/>
          <a:ext cx="72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Zeta</a:t>
                      </a:r>
                      <a:endParaRPr lang="zh-CN" altLang="en-US" sz="180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4244567" y="1707125"/>
          <a:ext cx="72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Alpha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769303" y="1705992"/>
          <a:ext cx="72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Delta</a:t>
                      </a:r>
                      <a:endParaRPr lang="zh-CN" altLang="en-US" sz="1600"/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5008605" y="1707125"/>
          <a:ext cx="72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solidFill>
                            <a:schemeClr val="bg1"/>
                          </a:solidFill>
                        </a:rPr>
                        <a:t>Beta</a:t>
                      </a:r>
                      <a:endParaRPr lang="zh-CN" altLang="en-US"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975716" y="4690239"/>
            <a:ext cx="418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/>
              <a:t>Select(df,-Alpha)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26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6531303" y="1707499"/>
          <a:ext cx="72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Zeta</a:t>
                      </a:r>
                      <a:endParaRPr lang="zh-CN" altLang="en-US" sz="180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4244567" y="1707125"/>
          <a:ext cx="72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Alpha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769303" y="1705992"/>
          <a:ext cx="72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Delta</a:t>
                      </a:r>
                      <a:endParaRPr lang="zh-CN" altLang="en-US" sz="1600"/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5008605" y="1707125"/>
          <a:ext cx="72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solidFill>
                            <a:schemeClr val="bg1"/>
                          </a:solidFill>
                        </a:rPr>
                        <a:t>Beta</a:t>
                      </a:r>
                      <a:endParaRPr lang="zh-CN" altLang="en-US"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097892" y="4717671"/>
            <a:ext cx="418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/>
              <a:t>Select(df,Alpha</a:t>
            </a:r>
            <a:r>
              <a:rPr lang="zh-CN" altLang="en-US"/>
              <a:t>，</a:t>
            </a:r>
            <a:r>
              <a:rPr lang="en-US" altLang="zh-CN"/>
              <a:t>Delta</a:t>
            </a:r>
            <a:r>
              <a:rPr lang="zh-CN" altLang="en-US"/>
              <a:t>，</a:t>
            </a:r>
            <a:r>
              <a:rPr lang="en-US" altLang="zh-CN"/>
              <a:t>everything())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6 L 0.06277 0.00023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6 L -0.06237 2.22222E-6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6531303" y="1707499"/>
          <a:ext cx="72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Zeta</a:t>
                      </a:r>
                      <a:endParaRPr lang="zh-CN" altLang="en-US" sz="180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4244567" y="1707125"/>
          <a:ext cx="72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Alpha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769303" y="1705992"/>
          <a:ext cx="72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Delta</a:t>
                      </a:r>
                      <a:endParaRPr lang="zh-CN" altLang="en-US" sz="1600"/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5008605" y="1707125"/>
          <a:ext cx="72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>
                          <a:solidFill>
                            <a:schemeClr val="bg1"/>
                          </a:solidFill>
                        </a:rPr>
                        <a:t>Beta</a:t>
                      </a:r>
                      <a:endParaRPr lang="zh-CN" altLang="en-US"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646532" y="4681095"/>
            <a:ext cx="418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/>
              <a:t>Select(df,-Alpha,Alpha)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48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3.7037E-6 L -0.06276 3.33333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375E-6 3.7037E-6 L -0.06237 3.33333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8" y="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375E-6 2.22222E-6 L -0.0625 -0.00023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18763 0.000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522391"/>
              </p:ext>
            </p:extLst>
          </p:nvPr>
        </p:nvGraphicFramePr>
        <p:xfrm>
          <a:off x="4354576" y="1899242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Alpha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Beta</a:t>
                      </a:r>
                      <a:endParaRPr lang="zh-CN" altLang="en-US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Delta</a:t>
                      </a:r>
                      <a:endParaRPr lang="zh-CN" altLang="en-US"/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Zeta</a:t>
                      </a:r>
                      <a:endParaRPr lang="zh-CN" altLang="en-US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631510"/>
              </p:ext>
            </p:extLst>
          </p:nvPr>
        </p:nvGraphicFramePr>
        <p:xfrm>
          <a:off x="4354576" y="2621618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734078"/>
              </p:ext>
            </p:extLst>
          </p:nvPr>
        </p:nvGraphicFramePr>
        <p:xfrm>
          <a:off x="4360672" y="3331802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483100"/>
              </p:ext>
            </p:extLst>
          </p:nvPr>
        </p:nvGraphicFramePr>
        <p:xfrm>
          <a:off x="4357624" y="4041986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809744" y="4818888"/>
            <a:ext cx="196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/>
              <a:t>f</a:t>
            </a:r>
            <a:r>
              <a:rPr lang="en-US" altLang="zh-CN" sz="2400" smtClean="0"/>
              <a:t>ilter()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28327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78 -0.00139 L -8.33333E-7 -0.20718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354576" y="1899242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Alpha</a:t>
                      </a:r>
                      <a:endParaRPr lang="zh-CN" altLang="en-US" sz="160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Beta</a:t>
                      </a:r>
                      <a:endParaRPr lang="zh-CN" altLang="en-US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Delta</a:t>
                      </a:r>
                      <a:endParaRPr lang="zh-CN" altLang="en-US"/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Zeta</a:t>
                      </a:r>
                      <a:endParaRPr lang="zh-CN" altLang="en-US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640836"/>
              </p:ext>
            </p:extLst>
          </p:nvPr>
        </p:nvGraphicFramePr>
        <p:xfrm>
          <a:off x="4354576" y="2621618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>
                          <a:solidFill>
                            <a:schemeClr val="tx1"/>
                          </a:solidFill>
                        </a:rPr>
                        <a:t>我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71040"/>
              </p:ext>
            </p:extLst>
          </p:nvPr>
        </p:nvGraphicFramePr>
        <p:xfrm>
          <a:off x="4360672" y="3331802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>
                          <a:solidFill>
                            <a:schemeClr val="tx1"/>
                          </a:solidFill>
                        </a:rPr>
                        <a:t>你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426661"/>
              </p:ext>
            </p:extLst>
          </p:nvPr>
        </p:nvGraphicFramePr>
        <p:xfrm>
          <a:off x="4357624" y="4041986"/>
          <a:ext cx="28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>
                          <a:solidFill>
                            <a:schemeClr val="tx1"/>
                          </a:solidFill>
                        </a:rPr>
                        <a:t>他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462272" y="4809744"/>
            <a:ext cx="270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/>
              <a:t>filter(df,Alpha &gt;1 &amp; Beta ==‘b’)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4892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-1.11111E-6 L -0.00026 -0.10347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293</Words>
  <Application>Microsoft Office PowerPoint</Application>
  <PresentationFormat>宽屏</PresentationFormat>
  <Paragraphs>254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Microsoft YaHei UI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46</cp:revision>
  <dcterms:created xsi:type="dcterms:W3CDTF">2019-05-23T02:25:47Z</dcterms:created>
  <dcterms:modified xsi:type="dcterms:W3CDTF">2019-05-29T17:48:17Z</dcterms:modified>
</cp:coreProperties>
</file>