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9752000" cx="13003200"/>
  <p:notesSz cx="7559675" cy="10691800"/>
  <p:embeddedFontLst>
    <p:embeddedFont>
      <p:font typeface="Gill Sans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9" roundtripDataSignature="AMtx7mjIwu0k2Qe/KT852tz5QKfkrcBt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GillSans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font" Target="fonts/Gill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25f71f1c5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e25f71f1c5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6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6"/>
          <p:cNvSpPr txBox="1"/>
          <p:nvPr>
            <p:ph idx="1" type="body"/>
          </p:nvPr>
        </p:nvSpPr>
        <p:spPr>
          <a:xfrm>
            <a:off x="650160" y="228168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6"/>
          <p:cNvSpPr txBox="1"/>
          <p:nvPr>
            <p:ph idx="2" type="body"/>
          </p:nvPr>
        </p:nvSpPr>
        <p:spPr>
          <a:xfrm>
            <a:off x="650160" y="523584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7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7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7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7"/>
          <p:cNvSpPr txBox="1"/>
          <p:nvPr>
            <p:ph idx="3" type="body"/>
          </p:nvPr>
        </p:nvSpPr>
        <p:spPr>
          <a:xfrm>
            <a:off x="65016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7"/>
          <p:cNvSpPr txBox="1"/>
          <p:nvPr>
            <p:ph idx="4" type="body"/>
          </p:nvPr>
        </p:nvSpPr>
        <p:spPr>
          <a:xfrm>
            <a:off x="664668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8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8"/>
          <p:cNvSpPr txBox="1"/>
          <p:nvPr>
            <p:ph idx="1" type="body"/>
          </p:nvPr>
        </p:nvSpPr>
        <p:spPr>
          <a:xfrm>
            <a:off x="65016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8"/>
          <p:cNvSpPr txBox="1"/>
          <p:nvPr>
            <p:ph idx="2" type="body"/>
          </p:nvPr>
        </p:nvSpPr>
        <p:spPr>
          <a:xfrm>
            <a:off x="460692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8"/>
          <p:cNvSpPr txBox="1"/>
          <p:nvPr>
            <p:ph idx="3" type="body"/>
          </p:nvPr>
        </p:nvSpPr>
        <p:spPr>
          <a:xfrm>
            <a:off x="856404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8"/>
          <p:cNvSpPr txBox="1"/>
          <p:nvPr>
            <p:ph idx="4" type="body"/>
          </p:nvPr>
        </p:nvSpPr>
        <p:spPr>
          <a:xfrm>
            <a:off x="65016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8"/>
          <p:cNvSpPr txBox="1"/>
          <p:nvPr>
            <p:ph idx="5" type="body"/>
          </p:nvPr>
        </p:nvSpPr>
        <p:spPr>
          <a:xfrm>
            <a:off x="460692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8"/>
          <p:cNvSpPr txBox="1"/>
          <p:nvPr>
            <p:ph idx="6" type="body"/>
          </p:nvPr>
        </p:nvSpPr>
        <p:spPr>
          <a:xfrm>
            <a:off x="856404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0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0"/>
          <p:cNvSpPr txBox="1"/>
          <p:nvPr>
            <p:ph idx="1" type="subTitle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1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1"/>
          <p:cNvSpPr txBox="1"/>
          <p:nvPr>
            <p:ph idx="1" type="body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2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82"/>
          <p:cNvSpPr txBox="1"/>
          <p:nvPr>
            <p:ph idx="1" type="body"/>
          </p:nvPr>
        </p:nvSpPr>
        <p:spPr>
          <a:xfrm>
            <a:off x="65016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82"/>
          <p:cNvSpPr txBox="1"/>
          <p:nvPr>
            <p:ph idx="2" type="body"/>
          </p:nvPr>
        </p:nvSpPr>
        <p:spPr>
          <a:xfrm>
            <a:off x="664668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3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4"/>
          <p:cNvSpPr txBox="1"/>
          <p:nvPr>
            <p:ph idx="1" type="subTitle"/>
          </p:nvPr>
        </p:nvSpPr>
        <p:spPr>
          <a:xfrm>
            <a:off x="650160" y="388800"/>
            <a:ext cx="11702520" cy="75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5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5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85"/>
          <p:cNvSpPr txBox="1"/>
          <p:nvPr>
            <p:ph idx="2" type="body"/>
          </p:nvPr>
        </p:nvSpPr>
        <p:spPr>
          <a:xfrm>
            <a:off x="664668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85"/>
          <p:cNvSpPr txBox="1"/>
          <p:nvPr>
            <p:ph idx="3" type="body"/>
          </p:nvPr>
        </p:nvSpPr>
        <p:spPr>
          <a:xfrm>
            <a:off x="65016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8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8"/>
          <p:cNvSpPr txBox="1"/>
          <p:nvPr>
            <p:ph idx="1" type="subTitle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6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86"/>
          <p:cNvSpPr txBox="1"/>
          <p:nvPr>
            <p:ph idx="1" type="body"/>
          </p:nvPr>
        </p:nvSpPr>
        <p:spPr>
          <a:xfrm>
            <a:off x="65016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86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6"/>
          <p:cNvSpPr txBox="1"/>
          <p:nvPr>
            <p:ph idx="3" type="body"/>
          </p:nvPr>
        </p:nvSpPr>
        <p:spPr>
          <a:xfrm>
            <a:off x="664668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7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7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87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7"/>
          <p:cNvSpPr txBox="1"/>
          <p:nvPr>
            <p:ph idx="3" type="body"/>
          </p:nvPr>
        </p:nvSpPr>
        <p:spPr>
          <a:xfrm>
            <a:off x="650160" y="523584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8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88"/>
          <p:cNvSpPr txBox="1"/>
          <p:nvPr>
            <p:ph idx="1" type="body"/>
          </p:nvPr>
        </p:nvSpPr>
        <p:spPr>
          <a:xfrm>
            <a:off x="650160" y="228168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8"/>
          <p:cNvSpPr txBox="1"/>
          <p:nvPr>
            <p:ph idx="2" type="body"/>
          </p:nvPr>
        </p:nvSpPr>
        <p:spPr>
          <a:xfrm>
            <a:off x="650160" y="523584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9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89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9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89"/>
          <p:cNvSpPr txBox="1"/>
          <p:nvPr>
            <p:ph idx="3" type="body"/>
          </p:nvPr>
        </p:nvSpPr>
        <p:spPr>
          <a:xfrm>
            <a:off x="65016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9"/>
          <p:cNvSpPr txBox="1"/>
          <p:nvPr>
            <p:ph idx="4" type="body"/>
          </p:nvPr>
        </p:nvSpPr>
        <p:spPr>
          <a:xfrm>
            <a:off x="664668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0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90"/>
          <p:cNvSpPr txBox="1"/>
          <p:nvPr>
            <p:ph idx="1" type="body"/>
          </p:nvPr>
        </p:nvSpPr>
        <p:spPr>
          <a:xfrm>
            <a:off x="65016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0"/>
          <p:cNvSpPr txBox="1"/>
          <p:nvPr>
            <p:ph idx="2" type="body"/>
          </p:nvPr>
        </p:nvSpPr>
        <p:spPr>
          <a:xfrm>
            <a:off x="460692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0"/>
          <p:cNvSpPr txBox="1"/>
          <p:nvPr>
            <p:ph idx="3" type="body"/>
          </p:nvPr>
        </p:nvSpPr>
        <p:spPr>
          <a:xfrm>
            <a:off x="856404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90"/>
          <p:cNvSpPr txBox="1"/>
          <p:nvPr>
            <p:ph idx="4" type="body"/>
          </p:nvPr>
        </p:nvSpPr>
        <p:spPr>
          <a:xfrm>
            <a:off x="65016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90"/>
          <p:cNvSpPr txBox="1"/>
          <p:nvPr>
            <p:ph idx="5" type="body"/>
          </p:nvPr>
        </p:nvSpPr>
        <p:spPr>
          <a:xfrm>
            <a:off x="460692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90"/>
          <p:cNvSpPr txBox="1"/>
          <p:nvPr>
            <p:ph idx="6" type="body"/>
          </p:nvPr>
        </p:nvSpPr>
        <p:spPr>
          <a:xfrm>
            <a:off x="856404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9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9"/>
          <p:cNvSpPr txBox="1"/>
          <p:nvPr>
            <p:ph idx="1" type="body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0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0"/>
          <p:cNvSpPr txBox="1"/>
          <p:nvPr>
            <p:ph idx="1" type="body"/>
          </p:nvPr>
        </p:nvSpPr>
        <p:spPr>
          <a:xfrm>
            <a:off x="65016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0"/>
          <p:cNvSpPr txBox="1"/>
          <p:nvPr>
            <p:ph idx="2" type="body"/>
          </p:nvPr>
        </p:nvSpPr>
        <p:spPr>
          <a:xfrm>
            <a:off x="664668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1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2"/>
          <p:cNvSpPr txBox="1"/>
          <p:nvPr>
            <p:ph idx="1" type="subTitle"/>
          </p:nvPr>
        </p:nvSpPr>
        <p:spPr>
          <a:xfrm>
            <a:off x="650160" y="388800"/>
            <a:ext cx="11702520" cy="75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3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3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3"/>
          <p:cNvSpPr txBox="1"/>
          <p:nvPr>
            <p:ph idx="2" type="body"/>
          </p:nvPr>
        </p:nvSpPr>
        <p:spPr>
          <a:xfrm>
            <a:off x="664668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3"/>
          <p:cNvSpPr txBox="1"/>
          <p:nvPr>
            <p:ph idx="3" type="body"/>
          </p:nvPr>
        </p:nvSpPr>
        <p:spPr>
          <a:xfrm>
            <a:off x="65016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4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4"/>
          <p:cNvSpPr txBox="1"/>
          <p:nvPr>
            <p:ph idx="1" type="body"/>
          </p:nvPr>
        </p:nvSpPr>
        <p:spPr>
          <a:xfrm>
            <a:off x="65016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4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4"/>
          <p:cNvSpPr txBox="1"/>
          <p:nvPr>
            <p:ph idx="3" type="body"/>
          </p:nvPr>
        </p:nvSpPr>
        <p:spPr>
          <a:xfrm>
            <a:off x="664668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5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5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5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5"/>
          <p:cNvSpPr txBox="1"/>
          <p:nvPr>
            <p:ph idx="3" type="body"/>
          </p:nvPr>
        </p:nvSpPr>
        <p:spPr>
          <a:xfrm>
            <a:off x="650160" y="523584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/>
          <p:nvPr/>
        </p:nvSpPr>
        <p:spPr>
          <a:xfrm flipH="1" rot="10800000">
            <a:off x="7693200" y="5415120"/>
            <a:ext cx="5308920" cy="127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52"/>
          <p:cNvSpPr/>
          <p:nvPr/>
        </p:nvSpPr>
        <p:spPr>
          <a:xfrm flipH="1" rot="10800000">
            <a:off x="7693200" y="5538960"/>
            <a:ext cx="5308920" cy="27144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52"/>
          <p:cNvSpPr/>
          <p:nvPr/>
        </p:nvSpPr>
        <p:spPr>
          <a:xfrm flipH="1" rot="10800000">
            <a:off x="7693200" y="5848560"/>
            <a:ext cx="5308920" cy="11160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52"/>
          <p:cNvSpPr/>
          <p:nvPr/>
        </p:nvSpPr>
        <p:spPr>
          <a:xfrm flipH="1" rot="10800000">
            <a:off x="7693200" y="5918400"/>
            <a:ext cx="2794320" cy="2556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52"/>
          <p:cNvSpPr/>
          <p:nvPr/>
        </p:nvSpPr>
        <p:spPr>
          <a:xfrm flipH="1" rot="10800000">
            <a:off x="7693200" y="5969160"/>
            <a:ext cx="2794320" cy="11160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52"/>
          <p:cNvSpPr/>
          <p:nvPr/>
        </p:nvSpPr>
        <p:spPr>
          <a:xfrm>
            <a:off x="7693200" y="5634000"/>
            <a:ext cx="4354560" cy="3816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52"/>
          <p:cNvSpPr/>
          <p:nvPr/>
        </p:nvSpPr>
        <p:spPr>
          <a:xfrm>
            <a:off x="10490040" y="5775480"/>
            <a:ext cx="2273400" cy="4932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52"/>
          <p:cNvSpPr/>
          <p:nvPr/>
        </p:nvSpPr>
        <p:spPr>
          <a:xfrm>
            <a:off x="0" y="5189400"/>
            <a:ext cx="13001760" cy="34632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52"/>
          <p:cNvSpPr/>
          <p:nvPr/>
        </p:nvSpPr>
        <p:spPr>
          <a:xfrm>
            <a:off x="0" y="5226120"/>
            <a:ext cx="13001760" cy="198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52"/>
          <p:cNvSpPr/>
          <p:nvPr/>
        </p:nvSpPr>
        <p:spPr>
          <a:xfrm flipH="1" rot="10800000">
            <a:off x="9121680" y="5177160"/>
            <a:ext cx="3880080" cy="352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52"/>
          <p:cNvSpPr/>
          <p:nvPr/>
        </p:nvSpPr>
        <p:spPr>
          <a:xfrm>
            <a:off x="0" y="0"/>
            <a:ext cx="13001760" cy="526284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52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2"/>
          <p:cNvSpPr txBox="1"/>
          <p:nvPr>
            <p:ph idx="1" type="body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6"/>
          <p:cNvSpPr/>
          <p:nvPr/>
        </p:nvSpPr>
        <p:spPr>
          <a:xfrm>
            <a:off x="0" y="522360"/>
            <a:ext cx="13001760" cy="11772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6"/>
          <p:cNvSpPr/>
          <p:nvPr/>
        </p:nvSpPr>
        <p:spPr>
          <a:xfrm>
            <a:off x="0" y="0"/>
            <a:ext cx="13001760" cy="43992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6"/>
          <p:cNvSpPr/>
          <p:nvPr/>
        </p:nvSpPr>
        <p:spPr>
          <a:xfrm>
            <a:off x="0" y="438120"/>
            <a:ext cx="13001760" cy="1288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6"/>
          <p:cNvSpPr/>
          <p:nvPr/>
        </p:nvSpPr>
        <p:spPr>
          <a:xfrm flipH="1" rot="10800000">
            <a:off x="7693200" y="509760"/>
            <a:ext cx="5308920" cy="127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6"/>
          <p:cNvSpPr/>
          <p:nvPr/>
        </p:nvSpPr>
        <p:spPr>
          <a:xfrm flipH="1" rot="10800000">
            <a:off x="7693200" y="622440"/>
            <a:ext cx="5308920" cy="25416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6"/>
          <p:cNvSpPr/>
          <p:nvPr/>
        </p:nvSpPr>
        <p:spPr>
          <a:xfrm>
            <a:off x="7689960" y="708120"/>
            <a:ext cx="4354560" cy="3672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6"/>
          <p:cNvSpPr/>
          <p:nvPr/>
        </p:nvSpPr>
        <p:spPr>
          <a:xfrm>
            <a:off x="10485360" y="838080"/>
            <a:ext cx="2275200" cy="4932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6"/>
          <p:cNvSpPr/>
          <p:nvPr/>
        </p:nvSpPr>
        <p:spPr>
          <a:xfrm>
            <a:off x="12918960" y="-3240"/>
            <a:ext cx="81000" cy="882720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6"/>
          <p:cNvSpPr/>
          <p:nvPr/>
        </p:nvSpPr>
        <p:spPr>
          <a:xfrm>
            <a:off x="12862080" y="-3240"/>
            <a:ext cx="36720" cy="882720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6"/>
          <p:cNvSpPr/>
          <p:nvPr/>
        </p:nvSpPr>
        <p:spPr>
          <a:xfrm>
            <a:off x="12835080" y="-3240"/>
            <a:ext cx="11160" cy="88272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6"/>
          <p:cNvSpPr/>
          <p:nvPr/>
        </p:nvSpPr>
        <p:spPr>
          <a:xfrm>
            <a:off x="12763440" y="-3240"/>
            <a:ext cx="38160" cy="88272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6"/>
          <p:cNvSpPr/>
          <p:nvPr/>
        </p:nvSpPr>
        <p:spPr>
          <a:xfrm>
            <a:off x="12677760" y="0"/>
            <a:ext cx="77760" cy="83196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6"/>
          <p:cNvSpPr/>
          <p:nvPr/>
        </p:nvSpPr>
        <p:spPr>
          <a:xfrm>
            <a:off x="12619080" y="0"/>
            <a:ext cx="11160" cy="83196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6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Google Shape;82;p56"/>
          <p:cNvSpPr txBox="1"/>
          <p:nvPr>
            <p:ph idx="1" type="body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/>
          <p:nvPr/>
        </p:nvSpPr>
        <p:spPr>
          <a:xfrm>
            <a:off x="612720" y="3147840"/>
            <a:ext cx="12025440" cy="2089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5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SEMINARIO DE LENGUAJES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5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OPCIÓN ANDROID</a:t>
            </a:r>
            <a:endParaRPr b="0" i="0" sz="5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1353960" y="7396200"/>
            <a:ext cx="10542600" cy="151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91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Recursos.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080" marR="0" rtl="0" algn="r">
              <a:lnSpc>
                <a:spcPct val="100000"/>
              </a:lnSpc>
              <a:spcBef>
                <a:spcPts val="1706"/>
              </a:spcBef>
              <a:spcAft>
                <a:spcPts val="0"/>
              </a:spcAft>
              <a:buNone/>
            </a:pPr>
            <a:r>
              <a:rPr lang="es-ES" sz="2800">
                <a:latin typeface="Georgia"/>
                <a:ea typeface="Georgia"/>
                <a:cs typeface="Georgia"/>
                <a:sym typeface="Georgia"/>
              </a:rPr>
              <a:t>Esp. Fernández Sosa Juan Francisco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760" y="6915240"/>
            <a:ext cx="3684600" cy="2856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/>
          <p:nvPr/>
        </p:nvSpPr>
        <p:spPr>
          <a:xfrm>
            <a:off x="11831760" y="1440"/>
            <a:ext cx="106236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Solución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740880" y="2643120"/>
            <a:ext cx="11664000" cy="4270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&lt;?</a:t>
            </a:r>
            <a:r>
              <a:rPr b="1" lang="es-ES" sz="21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xml version</a:t>
            </a:r>
            <a:r>
              <a:rPr b="1" lang="es-ES" sz="21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="1.0" </a:t>
            </a:r>
            <a:r>
              <a:rPr b="1" lang="es-ES" sz="21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encoding</a:t>
            </a:r>
            <a:r>
              <a:rPr b="1" lang="es-ES" sz="21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="utf-8"</a:t>
            </a:r>
            <a:r>
              <a:rPr b="1" i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?&gt;</a:t>
            </a:r>
            <a:endParaRPr b="1" i="1" sz="21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resources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color </a:t>
            </a:r>
            <a:r>
              <a:rPr b="1" lang="es-ES" sz="21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21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="purple_200"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&gt;#FFAA00&lt;/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color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color </a:t>
            </a:r>
            <a:r>
              <a:rPr b="1" lang="es-ES" sz="21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21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="purple_500"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&gt;#FF6200EE&lt;/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color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color </a:t>
            </a:r>
            <a:r>
              <a:rPr b="1" lang="es-ES" sz="21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21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="purple_700"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&gt;#FF3700B3&lt;/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color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color </a:t>
            </a:r>
            <a:r>
              <a:rPr b="1" lang="es-ES" sz="21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21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="teal_200"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&gt;#FF03DAC5&lt;/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color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color </a:t>
            </a:r>
            <a:r>
              <a:rPr b="1" lang="es-ES" sz="21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21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="teal_700"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&gt;#FF018786&lt;/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color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color </a:t>
            </a:r>
            <a:r>
              <a:rPr b="1" lang="es-ES" sz="21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21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="black"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&gt;#FF000000&lt;/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color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color </a:t>
            </a:r>
            <a:r>
              <a:rPr b="1" lang="es-ES" sz="21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21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="white"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&gt;#FFFFFFFF&lt;/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color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color </a:t>
            </a:r>
            <a:r>
              <a:rPr b="1" lang="es-ES" sz="21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21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="colorTextoBoton"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&gt;#FF0000&lt;/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color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1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&lt;/</a:t>
            </a:r>
            <a:r>
              <a:rPr b="1" lang="es-ES" sz="2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resources</a:t>
            </a:r>
            <a:r>
              <a:rPr b="1" lang="es-ES" sz="2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i="1" sz="39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27" name="Google Shape;227;p10"/>
          <p:cNvGrpSpPr/>
          <p:nvPr/>
        </p:nvGrpSpPr>
        <p:grpSpPr>
          <a:xfrm>
            <a:off x="650145" y="6423735"/>
            <a:ext cx="10056600" cy="3088440"/>
            <a:chOff x="1267920" y="5774760"/>
            <a:chExt cx="10056600" cy="3088440"/>
          </a:xfrm>
        </p:grpSpPr>
        <p:sp>
          <p:nvSpPr>
            <p:cNvPr id="228" name="Google Shape;228;p10"/>
            <p:cNvSpPr/>
            <p:nvPr/>
          </p:nvSpPr>
          <p:spPr>
            <a:xfrm flipH="1" rot="10800000">
              <a:off x="4172400" y="6276600"/>
              <a:ext cx="360" cy="15192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229" name="Google Shape;229;p10"/>
            <p:cNvSpPr/>
            <p:nvPr/>
          </p:nvSpPr>
          <p:spPr>
            <a:xfrm>
              <a:off x="1532880" y="5774760"/>
              <a:ext cx="9791640" cy="50184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1267920" y="7798680"/>
              <a:ext cx="10056600" cy="10645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Agregar esta definición de color en el archivo de recursos 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colors.xml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10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Solución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452880" y="2368440"/>
            <a:ext cx="12260880" cy="7039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28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Button</a:t>
            </a:r>
            <a:endParaRPr b="1" sz="2800">
              <a:solidFill>
                <a:srgbClr val="0033B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b="1"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b="1"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="Saludar!"</a:t>
            </a:r>
            <a:endParaRPr b="1"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:textColor</a:t>
            </a: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="@color/colorTextoBoton"</a:t>
            </a:r>
            <a:endParaRPr b="1"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/&gt;</a:t>
            </a:r>
            <a:endParaRPr b="1" sz="28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28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TextView</a:t>
            </a:r>
            <a:endParaRPr b="1" sz="2800">
              <a:solidFill>
                <a:srgbClr val="0033B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b="1"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b="1"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="Aquí se mostrará el saludo"</a:t>
            </a: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/&gt;</a:t>
            </a:r>
            <a:endParaRPr b="1" sz="28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28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Button</a:t>
            </a:r>
            <a:endParaRPr b="1" sz="2800">
              <a:solidFill>
                <a:srgbClr val="0033B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:textColor</a:t>
            </a: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="@color/colorTextoBoton"</a:t>
            </a:r>
            <a:endParaRPr b="1"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b="1"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b="1"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b="1"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="Salir"</a:t>
            </a:r>
            <a:r>
              <a:rPr b="1" lang="es-ES" sz="28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/&gt;</a:t>
            </a:r>
            <a:endParaRPr b="1" sz="4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9055440" y="1191240"/>
            <a:ext cx="3277440" cy="88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En el archivo </a:t>
            </a:r>
            <a:r>
              <a:rPr b="0" i="0" lang="es-ES" sz="26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activity_main.xml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741740" y="4380125"/>
            <a:ext cx="9791700" cy="44250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"/>
          <p:cNvSpPr/>
          <p:nvPr/>
        </p:nvSpPr>
        <p:spPr>
          <a:xfrm>
            <a:off x="741780" y="7438415"/>
            <a:ext cx="9791700" cy="40200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550" y="2931850"/>
            <a:ext cx="6446975" cy="6557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2"/>
          <p:cNvGrpSpPr/>
          <p:nvPr/>
        </p:nvGrpSpPr>
        <p:grpSpPr>
          <a:xfrm>
            <a:off x="208940" y="1345655"/>
            <a:ext cx="7907760" cy="2646000"/>
            <a:chOff x="296640" y="1275480"/>
            <a:chExt cx="7907760" cy="2646000"/>
          </a:xfrm>
        </p:grpSpPr>
        <p:sp>
          <p:nvSpPr>
            <p:cNvPr id="248" name="Google Shape;248;p12"/>
            <p:cNvSpPr/>
            <p:nvPr/>
          </p:nvSpPr>
          <p:spPr>
            <a:xfrm>
              <a:off x="5158440" y="2333880"/>
              <a:ext cx="1197720" cy="12319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249" name="Google Shape;249;p12"/>
            <p:cNvSpPr/>
            <p:nvPr/>
          </p:nvSpPr>
          <p:spPr>
            <a:xfrm>
              <a:off x="6357600" y="3543480"/>
              <a:ext cx="1846800" cy="3780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296640" y="1275480"/>
              <a:ext cx="6683760" cy="10645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Aquí se visualiza el nombre de la aplicación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12"/>
          <p:cNvSpPr/>
          <p:nvPr/>
        </p:nvSpPr>
        <p:spPr>
          <a:xfrm>
            <a:off x="448200" y="5513760"/>
            <a:ext cx="4395600" cy="203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Dos minutos para descubrir y cambiar la definición del recurso </a:t>
            </a:r>
            <a:r>
              <a:rPr b="1" i="0" lang="es-E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app_name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50" y="1224200"/>
            <a:ext cx="11925300" cy="6819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13"/>
          <p:cNvGrpSpPr/>
          <p:nvPr/>
        </p:nvGrpSpPr>
        <p:grpSpPr>
          <a:xfrm>
            <a:off x="7182725" y="3099775"/>
            <a:ext cx="5321160" cy="4276075"/>
            <a:chOff x="7509600" y="2941925"/>
            <a:chExt cx="5321160" cy="4276075"/>
          </a:xfrm>
        </p:grpSpPr>
        <p:sp>
          <p:nvSpPr>
            <p:cNvPr id="259" name="Google Shape;259;p13"/>
            <p:cNvSpPr/>
            <p:nvPr/>
          </p:nvSpPr>
          <p:spPr>
            <a:xfrm flipH="1" rot="10800000">
              <a:off x="10171080" y="3259800"/>
              <a:ext cx="241560" cy="19159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260" name="Google Shape;260;p13"/>
            <p:cNvSpPr/>
            <p:nvPr/>
          </p:nvSpPr>
          <p:spPr>
            <a:xfrm>
              <a:off x="9957800" y="2941925"/>
              <a:ext cx="1221000" cy="4470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7509600" y="5178600"/>
              <a:ext cx="5321160" cy="203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Este es el valor que se debe cambiar.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Cambiarlo por: 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Saludando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13"/>
          <p:cNvGrpSpPr/>
          <p:nvPr/>
        </p:nvGrpSpPr>
        <p:grpSpPr>
          <a:xfrm>
            <a:off x="858960" y="6026090"/>
            <a:ext cx="5327400" cy="3509535"/>
            <a:chOff x="858960" y="6026090"/>
            <a:chExt cx="5327400" cy="3509535"/>
          </a:xfrm>
        </p:grpSpPr>
        <p:sp>
          <p:nvSpPr>
            <p:cNvPr id="263" name="Google Shape;263;p13"/>
            <p:cNvSpPr/>
            <p:nvPr/>
          </p:nvSpPr>
          <p:spPr>
            <a:xfrm rot="10800000">
              <a:off x="4090783" y="6026106"/>
              <a:ext cx="508842" cy="131549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264" name="Google Shape;264;p13"/>
            <p:cNvSpPr/>
            <p:nvPr/>
          </p:nvSpPr>
          <p:spPr>
            <a:xfrm>
              <a:off x="2594980" y="6026090"/>
              <a:ext cx="1495800" cy="2874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58960" y="6521225"/>
              <a:ext cx="5327400" cy="30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Los recursos de string se encuentran definidos en el archivo 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strings.xml</a:t>
              </a: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dentro de la carpeta 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values</a:t>
              </a: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, dentro de la carpeta 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13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700" y="2303924"/>
            <a:ext cx="7373800" cy="711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4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- continuación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14"/>
          <p:cNvGrpSpPr/>
          <p:nvPr/>
        </p:nvGrpSpPr>
        <p:grpSpPr>
          <a:xfrm>
            <a:off x="463090" y="2792490"/>
            <a:ext cx="10657560" cy="6259545"/>
            <a:chOff x="1963440" y="2571840"/>
            <a:chExt cx="10657560" cy="6259545"/>
          </a:xfrm>
        </p:grpSpPr>
        <p:grpSp>
          <p:nvGrpSpPr>
            <p:cNvPr id="275" name="Google Shape;275;p14"/>
            <p:cNvGrpSpPr/>
            <p:nvPr/>
          </p:nvGrpSpPr>
          <p:grpSpPr>
            <a:xfrm>
              <a:off x="1963440" y="2571840"/>
              <a:ext cx="10657560" cy="3097775"/>
              <a:chOff x="1963440" y="2571840"/>
              <a:chExt cx="10657560" cy="3097775"/>
            </a:xfrm>
          </p:grpSpPr>
          <p:sp>
            <p:nvSpPr>
              <p:cNvPr id="276" name="Google Shape;276;p14"/>
              <p:cNvSpPr/>
              <p:nvPr/>
            </p:nvSpPr>
            <p:spPr>
              <a:xfrm flipH="1">
                <a:off x="8534183" y="3648928"/>
                <a:ext cx="1083942" cy="1678374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50750">
                <a:solidFill>
                  <a:srgbClr val="438086"/>
                </a:solidFill>
                <a:prstDash val="solid"/>
                <a:round/>
                <a:headEnd len="sm" w="sm" type="none"/>
                <a:tailEnd len="lg" w="lg" type="stealth"/>
              </a:ln>
            </p:spPr>
          </p:sp>
          <p:sp>
            <p:nvSpPr>
              <p:cNvPr id="277" name="Google Shape;277;p14"/>
              <p:cNvSpPr/>
              <p:nvPr/>
            </p:nvSpPr>
            <p:spPr>
              <a:xfrm>
                <a:off x="1963440" y="5327315"/>
                <a:ext cx="6576000" cy="342300"/>
              </a:xfrm>
              <a:prstGeom prst="rect">
                <a:avLst/>
              </a:prstGeom>
              <a:solidFill>
                <a:schemeClr val="accent2">
                  <a:alpha val="17650"/>
                </a:schemeClr>
              </a:solidFill>
              <a:ln cap="flat" cmpd="sng" w="25400">
                <a:solidFill>
                  <a:srgbClr val="43808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>
                <a:off x="9333000" y="2571840"/>
                <a:ext cx="3288000" cy="106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32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Qué significan estos </a:t>
                </a:r>
                <a:r>
                  <a:rPr b="0" i="0" lang="es-ES" sz="3200" u="none" cap="none" strike="noStrike">
                    <a:solidFill>
                      <a:srgbClr val="FFFF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warnings</a:t>
                </a:r>
                <a:endParaRPr b="0" i="0" sz="32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9" name="Google Shape;279;p14"/>
            <p:cNvSpPr/>
            <p:nvPr/>
          </p:nvSpPr>
          <p:spPr>
            <a:xfrm>
              <a:off x="1963440" y="7077680"/>
              <a:ext cx="6576000" cy="342300"/>
            </a:xfrm>
            <a:prstGeom prst="rect">
              <a:avLst/>
            </a:prstGeom>
            <a:solidFill>
              <a:schemeClr val="accent2">
                <a:alpha val="17650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1963440" y="8489085"/>
              <a:ext cx="6576000" cy="342300"/>
            </a:xfrm>
            <a:prstGeom prst="rect">
              <a:avLst/>
            </a:prstGeom>
            <a:solidFill>
              <a:schemeClr val="accent2">
                <a:alpha val="17650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 flipH="1">
              <a:off x="8534183" y="3648946"/>
              <a:ext cx="1083942" cy="342873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282" name="Google Shape;282;p14"/>
            <p:cNvSpPr/>
            <p:nvPr/>
          </p:nvSpPr>
          <p:spPr>
            <a:xfrm flipH="1">
              <a:off x="8534178" y="3648960"/>
              <a:ext cx="1083942" cy="469837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3472"/>
            <a:ext cx="12199202" cy="609089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5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- continuación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15"/>
          <p:cNvGrpSpPr/>
          <p:nvPr/>
        </p:nvGrpSpPr>
        <p:grpSpPr>
          <a:xfrm>
            <a:off x="8013600" y="2843160"/>
            <a:ext cx="4606800" cy="3417981"/>
            <a:chOff x="8013600" y="2843160"/>
            <a:chExt cx="4606800" cy="3417981"/>
          </a:xfrm>
        </p:grpSpPr>
        <p:sp>
          <p:nvSpPr>
            <p:cNvPr id="290" name="Google Shape;290;p15"/>
            <p:cNvSpPr/>
            <p:nvPr/>
          </p:nvSpPr>
          <p:spPr>
            <a:xfrm flipH="1">
              <a:off x="10437747" y="5743443"/>
              <a:ext cx="453330" cy="51769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291" name="Google Shape;291;p15"/>
            <p:cNvSpPr/>
            <p:nvPr/>
          </p:nvSpPr>
          <p:spPr>
            <a:xfrm>
              <a:off x="8013600" y="2843160"/>
              <a:ext cx="4606800" cy="30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Al posicionar el puntero del mouse sobre alguno de los indicadores del margen obtenemos la respuesta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15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- continuación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740875" y="2355852"/>
            <a:ext cx="11376000" cy="6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160" lvl="0" marL="51912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4000"/>
              <a:buFont typeface="Georgia"/>
              <a:buChar char="•"/>
            </a:pP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Agregar los recursos de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string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559" lvl="1" marL="934919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38086"/>
              </a:buClr>
              <a:buSzPts val="3300"/>
              <a:buFont typeface="Georgia"/>
              <a:buChar char="▫"/>
            </a:pPr>
            <a:r>
              <a:rPr lang="es-ES" sz="33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saludar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559" lvl="1" marL="934919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38086"/>
              </a:buClr>
              <a:buSzPts val="3300"/>
              <a:buFont typeface="Georgia"/>
              <a:buChar char="▫"/>
            </a:pPr>
            <a:r>
              <a:rPr b="0" i="0" lang="es-ES" sz="33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mostrarAqui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559" lvl="1" marL="934919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38086"/>
              </a:buClr>
              <a:buSzPts val="3300"/>
              <a:buFont typeface="Georgia"/>
              <a:buChar char="▫"/>
            </a:pPr>
            <a:r>
              <a:rPr b="0" i="0" lang="es-ES" sz="33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salir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160" lvl="0" marL="519120" marR="0" rtl="0" algn="l">
              <a:lnSpc>
                <a:spcPct val="128205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3900"/>
              <a:buFont typeface="Georgia"/>
              <a:buChar char="•"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Establecer la propiedad </a:t>
            </a:r>
            <a:r>
              <a:rPr b="0" i="0" lang="es-ES" sz="39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 cada una de las vistas del </a:t>
            </a:r>
            <a:r>
              <a:rPr b="0" i="0" lang="es-ES" sz="39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layout</a:t>
            </a: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con el recurso correspondiente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160" lvl="0" marL="519120" marR="0" rtl="0" algn="l">
              <a:lnSpc>
                <a:spcPct val="128205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3900"/>
              <a:buFont typeface="Georgia"/>
              <a:buChar char="•"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Para referenciar a un recurso de </a:t>
            </a:r>
            <a:r>
              <a:rPr b="0" i="0" lang="es-ES" sz="39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string</a:t>
            </a: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desde el archivo </a:t>
            </a:r>
            <a:r>
              <a:rPr b="0" i="0" lang="es-ES" sz="39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xml</a:t>
            </a: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utilice </a:t>
            </a:r>
            <a:r>
              <a:rPr b="0" i="0" lang="es-ES" sz="39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"@string/recurso"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/>
          <p:nvPr/>
        </p:nvSpPr>
        <p:spPr>
          <a:xfrm>
            <a:off x="288000" y="2925000"/>
            <a:ext cx="12404880" cy="3381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resources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string </a:t>
            </a:r>
            <a:r>
              <a:rPr b="1" lang="es-ES" sz="23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23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="app_name"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&gt;Saludando&lt;/</a:t>
            </a: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string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string </a:t>
            </a:r>
            <a:r>
              <a:rPr b="1" lang="es-ES" sz="23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23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="saludar"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&gt;Saludar!&lt;/</a:t>
            </a: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string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string </a:t>
            </a:r>
            <a:r>
              <a:rPr b="1" lang="es-ES" sz="23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23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="mostrarAqui"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&gt;Aquí se mostrará el saludo&lt;/</a:t>
            </a: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string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string </a:t>
            </a:r>
            <a:r>
              <a:rPr b="1" lang="es-ES" sz="23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23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="salir"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&gt;Salir&lt;/</a:t>
            </a: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string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&lt;/</a:t>
            </a: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resources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3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Solución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17"/>
          <p:cNvGrpSpPr/>
          <p:nvPr/>
        </p:nvGrpSpPr>
        <p:grpSpPr>
          <a:xfrm>
            <a:off x="288000" y="4113000"/>
            <a:ext cx="12404880" cy="4750200"/>
            <a:chOff x="288000" y="4113000"/>
            <a:chExt cx="12404880" cy="4750200"/>
          </a:xfrm>
        </p:grpSpPr>
        <p:sp>
          <p:nvSpPr>
            <p:cNvPr id="307" name="Google Shape;307;p17"/>
            <p:cNvSpPr/>
            <p:nvPr/>
          </p:nvSpPr>
          <p:spPr>
            <a:xfrm flipH="1" rot="10800000">
              <a:off x="4172400" y="5773320"/>
              <a:ext cx="360" cy="202248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308" name="Google Shape;308;p17"/>
            <p:cNvSpPr/>
            <p:nvPr/>
          </p:nvSpPr>
          <p:spPr>
            <a:xfrm>
              <a:off x="288000" y="4113000"/>
              <a:ext cx="12404880" cy="166032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1267920" y="7798680"/>
              <a:ext cx="10056600" cy="10645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Agregar estas definiciones de recursos string en el archivo 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strings.xml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17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/>
          <p:nvPr/>
        </p:nvSpPr>
        <p:spPr>
          <a:xfrm>
            <a:off x="596880" y="2483640"/>
            <a:ext cx="11448000" cy="7039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Button</a:t>
            </a:r>
            <a:endParaRPr b="1" sz="2600">
              <a:solidFill>
                <a:srgbClr val="0033B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b="1" sz="2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b="1" sz="2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="@string/saludar"</a:t>
            </a:r>
            <a:endParaRPr b="1" sz="2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:textColor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="@color/colorTextoBoton"</a:t>
            </a:r>
            <a:endParaRPr b="1" sz="2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/&gt;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TextView</a:t>
            </a:r>
            <a:endParaRPr b="1" sz="2600">
              <a:solidFill>
                <a:srgbClr val="0033B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b="1" sz="2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b="1" sz="2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="@string/mostrarAqui"</a:t>
            </a:r>
            <a:endParaRPr b="1" sz="2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/&gt;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Button</a:t>
            </a:r>
            <a:endParaRPr b="1" sz="2600">
              <a:solidFill>
                <a:srgbClr val="0033B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:textColor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="@color/colorTextoBoton"</a:t>
            </a:r>
            <a:endParaRPr b="1" sz="2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b="1" sz="2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b="1" sz="2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="@string/salir"</a:t>
            </a:r>
            <a:endParaRPr b="1" sz="2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/&gt;</a:t>
            </a:r>
            <a:endParaRPr b="1" sz="4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Solución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9055440" y="1191240"/>
            <a:ext cx="3277440" cy="88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En el archivo </a:t>
            </a:r>
            <a:r>
              <a:rPr b="0" i="0" lang="es-ES" sz="26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activity_main.xml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8"/>
          <p:cNvSpPr/>
          <p:nvPr/>
        </p:nvSpPr>
        <p:spPr>
          <a:xfrm>
            <a:off x="812878" y="3859705"/>
            <a:ext cx="9791700" cy="40200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"/>
          <p:cNvSpPr/>
          <p:nvPr/>
        </p:nvSpPr>
        <p:spPr>
          <a:xfrm>
            <a:off x="812905" y="6235785"/>
            <a:ext cx="9791700" cy="36180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/>
          <p:nvPr/>
        </p:nvSpPr>
        <p:spPr>
          <a:xfrm>
            <a:off x="912895" y="8691485"/>
            <a:ext cx="9791700" cy="36180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- continuación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740880" y="2355840"/>
            <a:ext cx="11376000" cy="575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160" lvl="0" marL="51912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4000"/>
              <a:buFont typeface="Georgia"/>
              <a:buChar char="•"/>
            </a:pP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Codificar el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del botón superior para que al presionarlo aparezca la leyenda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"¡Hola Mundo!"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en el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debajo del mismo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160" lvl="0" marL="519120" marR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4000"/>
              <a:buFont typeface="Georgia"/>
              <a:buChar char="•"/>
            </a:pP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 utilizar el string 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"¡Hola Mundo!" 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directamente en el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código </a:t>
            </a:r>
            <a:r>
              <a:rPr lang="es-ES" sz="4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Kotlin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En su lugar agregar un nuevo recurso de string llamado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holaMundo</a:t>
            </a:r>
            <a:r>
              <a:rPr b="0" i="0" lang="es-ES" sz="4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y referenciarlo por medio de </a:t>
            </a:r>
            <a:r>
              <a:rPr b="0" i="0" lang="es-ES" sz="4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R.string.holaMundo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9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Recursos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738000" y="2356920"/>
            <a:ext cx="11701440" cy="611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282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 este curso ya hemos estado trabajando con algunos tipos de recursos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28205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92592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5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P: ¿ Con </a:t>
            </a:r>
            <a:r>
              <a:rPr lang="es-ES" sz="5400">
                <a:latin typeface="Georgia"/>
                <a:ea typeface="Georgia"/>
                <a:cs typeface="Georgia"/>
                <a:sym typeface="Georgia"/>
              </a:rPr>
              <a:t>Cuáles</a:t>
            </a:r>
            <a:r>
              <a:rPr b="0" i="0" lang="es-ES" sz="5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?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92592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92592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5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	R: Ids y Layout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92592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28205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Hemos utilizado la clase R para acceder a ellos a través de código </a:t>
            </a:r>
            <a:r>
              <a:rPr lang="es-ES" sz="3900">
                <a:latin typeface="Georgia"/>
                <a:ea typeface="Georgia"/>
                <a:cs typeface="Georgia"/>
                <a:sym typeface="Georgia"/>
              </a:rPr>
              <a:t>Kotlin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ctr">
              <a:lnSpc>
                <a:spcPct val="128205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28205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/>
          <p:nvPr/>
        </p:nvSpPr>
        <p:spPr>
          <a:xfrm>
            <a:off x="288000" y="2650320"/>
            <a:ext cx="12404880" cy="3930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resources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string </a:t>
            </a:r>
            <a:r>
              <a:rPr b="1" lang="es-ES" sz="22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22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="app_name"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&gt;Saludando&lt;/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string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string </a:t>
            </a:r>
            <a:r>
              <a:rPr b="1" lang="es-ES" sz="22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22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="saludar"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&gt;Saludar!&lt;/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string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string </a:t>
            </a:r>
            <a:r>
              <a:rPr b="1" lang="es-ES" sz="22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22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="mostrarAqui"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&gt;Aquí se mostrará el saludo&lt;/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string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string </a:t>
            </a:r>
            <a:r>
              <a:rPr b="1" lang="es-ES" sz="22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22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="salir"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&gt;Salir&lt;/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string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string </a:t>
            </a:r>
            <a:r>
              <a:rPr b="1" lang="es-ES" sz="22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22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="holaMundo"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&gt;¡Hola Mundo!&lt;/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string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2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&lt;/</a:t>
            </a:r>
            <a:r>
              <a:rPr b="1" lang="es-ES" sz="22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resources</a:t>
            </a:r>
            <a:r>
              <a:rPr b="1" lang="es-ES" sz="22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Solución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20"/>
          <p:cNvGrpSpPr/>
          <p:nvPr/>
        </p:nvGrpSpPr>
        <p:grpSpPr>
          <a:xfrm>
            <a:off x="288000" y="5496840"/>
            <a:ext cx="12404880" cy="3049200"/>
            <a:chOff x="288000" y="5496840"/>
            <a:chExt cx="12404880" cy="3049200"/>
          </a:xfrm>
        </p:grpSpPr>
        <p:sp>
          <p:nvSpPr>
            <p:cNvPr id="336" name="Google Shape;336;p20"/>
            <p:cNvSpPr/>
            <p:nvPr/>
          </p:nvSpPr>
          <p:spPr>
            <a:xfrm flipH="1" rot="10800000">
              <a:off x="4172400" y="5976360"/>
              <a:ext cx="360" cy="15026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337" name="Google Shape;337;p20"/>
            <p:cNvSpPr/>
            <p:nvPr/>
          </p:nvSpPr>
          <p:spPr>
            <a:xfrm>
              <a:off x="288000" y="5496840"/>
              <a:ext cx="12404880" cy="47916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1267920" y="7481520"/>
              <a:ext cx="10056600" cy="10645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Agregar estas definición de recurso string en el archivo 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strings.xml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20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/>
          <p:nvPr/>
        </p:nvSpPr>
        <p:spPr>
          <a:xfrm>
            <a:off x="596880" y="2686680"/>
            <a:ext cx="12044880" cy="612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Button</a:t>
            </a:r>
            <a:endParaRPr b="1" sz="2600">
              <a:solidFill>
                <a:srgbClr val="0033B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b="1" sz="2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b="1" sz="2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="@string/saludar"</a:t>
            </a:r>
            <a:endParaRPr b="1" sz="2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:textColor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="@color/colorTextoBoton"</a:t>
            </a:r>
            <a:endParaRPr b="1" sz="2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:onClick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="saludar"</a:t>
            </a:r>
            <a:endParaRPr b="1" sz="2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/&gt;</a:t>
            </a:r>
            <a:endParaRPr b="1" sz="2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TextView</a:t>
            </a:r>
            <a:endParaRPr b="1" sz="2600">
              <a:solidFill>
                <a:srgbClr val="0033B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:id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="@+id/leyenda"</a:t>
            </a:r>
            <a:endParaRPr b="1" sz="2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b="1" sz="2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b="1" sz="2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="@string/mostrarAqui"</a:t>
            </a:r>
            <a:endParaRPr b="1" sz="2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/&gt;</a:t>
            </a:r>
            <a:endParaRPr b="1" sz="4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Solución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9055440" y="1191240"/>
            <a:ext cx="3277440" cy="88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En el archivo </a:t>
            </a:r>
            <a:r>
              <a:rPr b="0" i="0" lang="es-ES" sz="26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activity_main.xml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812878" y="5062480"/>
            <a:ext cx="9791700" cy="44250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812905" y="6374065"/>
            <a:ext cx="9791700" cy="43800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"/>
          <p:cNvSpPr/>
          <p:nvPr/>
        </p:nvSpPr>
        <p:spPr>
          <a:xfrm>
            <a:off x="360000" y="2974320"/>
            <a:ext cx="12332880" cy="557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class </a:t>
            </a:r>
            <a:r>
              <a:rPr b="1" lang="es-ES" sz="3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MainActivity </a:t>
            </a: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AppCompatActivity() {</a:t>
            </a:r>
            <a:endParaRPr b="1" sz="31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3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override fun </a:t>
            </a:r>
            <a:r>
              <a:rPr b="1" lang="es-ES" sz="3100">
                <a:solidFill>
                  <a:srgbClr val="00627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onCreate</a:t>
            </a: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(savedInstanceState: </a:t>
            </a:r>
            <a:r>
              <a:rPr b="1" lang="es-ES" sz="3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Bundle</a:t>
            </a: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?) {</a:t>
            </a:r>
            <a:endParaRPr b="1" sz="31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lang="es-ES" sz="3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super</a:t>
            </a: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.onCreate(savedInstanceState)</a:t>
            </a:r>
            <a:endParaRPr b="1" sz="31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setContentView(</a:t>
            </a:r>
            <a:r>
              <a:rPr b="1" lang="es-ES" sz="3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1" lang="es-ES" sz="3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layout</a:t>
            </a: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1" i="1" lang="es-ES" sz="31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activity_main</a:t>
            </a: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);</a:t>
            </a:r>
            <a:endParaRPr b="1" sz="31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}</a:t>
            </a:r>
            <a:endParaRPr b="1" sz="31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3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fun </a:t>
            </a:r>
            <a:r>
              <a:rPr b="1" lang="es-ES" sz="3100">
                <a:solidFill>
                  <a:srgbClr val="00627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saludar</a:t>
            </a: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(v: </a:t>
            </a:r>
            <a:r>
              <a:rPr b="1" lang="es-ES" sz="3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View</a:t>
            </a: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){</a:t>
            </a:r>
            <a:endParaRPr b="1" sz="31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lang="es-ES" sz="31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val </a:t>
            </a:r>
            <a:r>
              <a:rPr b="1" lang="es-ES" sz="3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b="1" lang="es-ES" sz="3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TextView </a:t>
            </a: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 findViewById(</a:t>
            </a:r>
            <a:r>
              <a:rPr b="1" lang="es-ES" sz="3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1" lang="es-ES" sz="3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id</a:t>
            </a: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1" i="1" lang="es-ES" sz="31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leyenda</a:t>
            </a: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);</a:t>
            </a:r>
            <a:endParaRPr b="1" sz="31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lang="es-ES" sz="3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.setText(</a:t>
            </a:r>
            <a:r>
              <a:rPr b="1" lang="es-ES" sz="3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1" lang="es-ES" sz="3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string</a:t>
            </a: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1" i="1" lang="es-ES" sz="31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holaMundo</a:t>
            </a: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);</a:t>
            </a:r>
            <a:endParaRPr b="1" sz="31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}</a:t>
            </a:r>
            <a:endParaRPr b="1" sz="31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31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}</a:t>
            </a:r>
            <a:endParaRPr b="1" sz="3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5" name="Google Shape;355;p22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Solución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9055440" y="1191240"/>
            <a:ext cx="3277440" cy="942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En el archivo </a:t>
            </a:r>
            <a:r>
              <a:rPr b="0" i="0" lang="es-ES" sz="28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MainActivity.</a:t>
            </a:r>
            <a:r>
              <a:rPr lang="es-ES" sz="280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kt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2"/>
          <p:cNvSpPr/>
          <p:nvPr/>
        </p:nvSpPr>
        <p:spPr>
          <a:xfrm>
            <a:off x="650155" y="5801840"/>
            <a:ext cx="10871700" cy="202260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- continuación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3"/>
          <p:cNvSpPr/>
          <p:nvPr/>
        </p:nvSpPr>
        <p:spPr>
          <a:xfrm>
            <a:off x="740880" y="2355840"/>
            <a:ext cx="11376000" cy="647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160" lvl="0" marL="51912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 ocasiones es necesario acceder por </a:t>
            </a:r>
            <a:r>
              <a:rPr b="0" i="0" lang="es-ES" sz="3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código </a:t>
            </a:r>
            <a:r>
              <a:rPr lang="es-ES" sz="30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Kotlin</a:t>
            </a:r>
            <a:r>
              <a:rPr b="0" i="0" lang="es-ES" sz="3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 string contenido en un recurso de tipo string. Utilizar </a:t>
            </a:r>
            <a:r>
              <a:rPr b="0" i="0" lang="es-ES" sz="3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R.string.nombreRecurso </a:t>
            </a: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 es viable porque de esta forma obtenemos un entero que identifica al recurso pero no el string que se necesita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160" lvl="0" marL="519120" marR="0" rtl="0" algn="l">
              <a:lnSpc>
                <a:spcPct val="166666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 tales circunstancias se debe utilizar </a:t>
            </a:r>
            <a:r>
              <a:rPr lang="es-ES" sz="3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resources</a:t>
            </a:r>
            <a:r>
              <a:rPr b="0" i="0" lang="es-ES" sz="30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.getString(R.string.holaMundo)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160" lvl="0" marL="519120" marR="0" rtl="0" algn="l">
              <a:lnSpc>
                <a:spcPct val="166666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3000"/>
              <a:buFont typeface="Georgia"/>
              <a:buChar char="•"/>
            </a:pP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Modificar la aplicación para que al presionar el botón superior, también muestre el mensaje utilizando un </a:t>
            </a:r>
            <a:r>
              <a:rPr b="0" i="0" lang="es-ES" sz="30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Toast</a:t>
            </a:r>
            <a:r>
              <a:rPr b="0" i="0" lang="es-E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3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/>
          <p:nvPr/>
        </p:nvSpPr>
        <p:spPr>
          <a:xfrm>
            <a:off x="360000" y="2493720"/>
            <a:ext cx="12332880" cy="6582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AppCompatActivity {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ES" sz="24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onCreate(Bundle savedInstanceState) {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.onCreate(savedInstanceState);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setContentView(R.layout.</a:t>
            </a:r>
            <a:r>
              <a:rPr b="1" i="1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saludar(View v)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TextView t = (TextView)findViewById(R.id.</a:t>
            </a:r>
            <a:r>
              <a:rPr b="1" i="1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leyenda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t.setText(R.string.</a:t>
            </a:r>
            <a:r>
              <a:rPr b="1" i="1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holaMundo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ES" sz="2400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</a:t>
            </a:r>
            <a:r>
              <a:rPr lang="es-ES" sz="2400">
                <a:latin typeface="Courier New"/>
                <a:ea typeface="Courier New"/>
                <a:cs typeface="Courier New"/>
                <a:sym typeface="Courier New"/>
              </a:rPr>
              <a:t>: String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ES" sz="2400">
                <a:latin typeface="Courier New"/>
                <a:ea typeface="Courier New"/>
                <a:cs typeface="Courier New"/>
                <a:sym typeface="Courier New"/>
              </a:rPr>
              <a:t>resources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.getString(R.string.</a:t>
            </a:r>
            <a:r>
              <a:rPr b="1" i="1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holaMundo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Toast.</a:t>
            </a:r>
            <a:r>
              <a:rPr b="0" i="1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makeText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,st,Toast.</a:t>
            </a:r>
            <a:r>
              <a:rPr b="1" i="1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LENGTH_SHORT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).show();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4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Solución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4"/>
          <p:cNvSpPr/>
          <p:nvPr/>
        </p:nvSpPr>
        <p:spPr>
          <a:xfrm>
            <a:off x="9055440" y="1191240"/>
            <a:ext cx="3277440" cy="942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En el archivo </a:t>
            </a:r>
            <a:r>
              <a:rPr b="0" i="0" lang="es-ES" sz="28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MainActivity.</a:t>
            </a:r>
            <a:r>
              <a:rPr lang="es-ES" sz="2800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kt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1044005" y="7266880"/>
            <a:ext cx="11959200" cy="81960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4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- continuación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650160" y="2568960"/>
            <a:ext cx="11686680" cy="597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160" lvl="0" marL="519120" marR="0" rtl="0" algn="l">
              <a:lnSpc>
                <a:spcPct val="128205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900"/>
              <a:buFont typeface="Georgia"/>
              <a:buChar char="•"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 utilización de recursos </a:t>
            </a:r>
            <a:r>
              <a:rPr b="0" i="0" lang="es-ES" sz="39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string</a:t>
            </a: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nos permite construir fácilmente aplicaciones </a:t>
            </a:r>
            <a:r>
              <a:rPr b="0" i="0" lang="es-ES" sz="39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multi-idioma</a:t>
            </a: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205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160" lvl="0" marL="519120" marR="0" rtl="0" algn="l">
              <a:lnSpc>
                <a:spcPct val="128205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900"/>
              <a:buFont typeface="Georgia"/>
              <a:buChar char="•"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Los </a:t>
            </a:r>
            <a:r>
              <a:rPr b="0" i="0" lang="es-ES" sz="39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strings</a:t>
            </a: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que muestra una aplicación multi-idioma cambian automáticamente según el idioma del dispositivo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394075"/>
            <a:ext cx="5935525" cy="896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6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" name="Google Shape;388;p26"/>
          <p:cNvGrpSpPr/>
          <p:nvPr/>
        </p:nvGrpSpPr>
        <p:grpSpPr>
          <a:xfrm>
            <a:off x="1843341" y="1178825"/>
            <a:ext cx="10467441" cy="8179035"/>
            <a:chOff x="2580007" y="1178825"/>
            <a:chExt cx="9730818" cy="8179035"/>
          </a:xfrm>
        </p:grpSpPr>
        <p:grpSp>
          <p:nvGrpSpPr>
            <p:cNvPr id="389" name="Google Shape;389;p26"/>
            <p:cNvGrpSpPr/>
            <p:nvPr/>
          </p:nvGrpSpPr>
          <p:grpSpPr>
            <a:xfrm>
              <a:off x="2580007" y="1178825"/>
              <a:ext cx="9730818" cy="8179035"/>
              <a:chOff x="2580007" y="1178825"/>
              <a:chExt cx="9730818" cy="8179035"/>
            </a:xfrm>
          </p:grpSpPr>
          <p:sp>
            <p:nvSpPr>
              <p:cNvPr id="390" name="Google Shape;390;p26"/>
              <p:cNvSpPr/>
              <p:nvPr/>
            </p:nvSpPr>
            <p:spPr>
              <a:xfrm>
                <a:off x="8350525" y="1178825"/>
                <a:ext cx="3960300" cy="8038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40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Hacer click con el botón derecho del mouse sobre</a:t>
                </a:r>
                <a:r>
                  <a:rPr b="0" i="0" lang="es-ES" sz="4000" u="none" cap="none" strike="noStrike">
                    <a:solidFill>
                      <a:srgbClr val="FFFF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 strings.xml</a:t>
                </a:r>
                <a:r>
                  <a:rPr b="0" i="0" lang="es-ES" sz="40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 y seleccionar </a:t>
                </a:r>
                <a:r>
                  <a:rPr b="0" i="0" lang="es-ES" sz="4000" u="none" cap="none" strike="noStrike">
                    <a:solidFill>
                      <a:srgbClr val="FFFF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Open Translations Editor</a:t>
                </a:r>
                <a:r>
                  <a:rPr b="0" i="0" lang="es-ES" sz="40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 en el menú contextual</a:t>
                </a:r>
                <a:endParaRPr b="0" i="0" sz="40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6"/>
              <p:cNvSpPr/>
              <p:nvPr/>
            </p:nvSpPr>
            <p:spPr>
              <a:xfrm>
                <a:off x="2580020" y="8898560"/>
                <a:ext cx="5096100" cy="459300"/>
              </a:xfrm>
              <a:prstGeom prst="rect">
                <a:avLst/>
              </a:prstGeom>
              <a:solidFill>
                <a:schemeClr val="accent2">
                  <a:alpha val="17647"/>
                </a:schemeClr>
              </a:solidFill>
              <a:ln cap="flat" cmpd="sng" w="25400">
                <a:solidFill>
                  <a:srgbClr val="43808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6"/>
              <p:cNvSpPr/>
              <p:nvPr/>
            </p:nvSpPr>
            <p:spPr>
              <a:xfrm flipH="1" rot="5276796">
                <a:off x="4731791" y="-718118"/>
                <a:ext cx="1202650" cy="546662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50750">
                <a:solidFill>
                  <a:srgbClr val="438086"/>
                </a:solidFill>
                <a:prstDash val="solid"/>
                <a:round/>
                <a:headEnd len="sm" w="sm" type="none"/>
                <a:tailEnd len="lg" w="lg" type="stealth"/>
              </a:ln>
            </p:spPr>
          </p:sp>
        </p:grpSp>
        <p:sp>
          <p:nvSpPr>
            <p:cNvPr id="393" name="Google Shape;393;p26"/>
            <p:cNvSpPr/>
            <p:nvPr/>
          </p:nvSpPr>
          <p:spPr>
            <a:xfrm rot="4909371">
              <a:off x="7436113" y="7606510"/>
              <a:ext cx="18603" cy="192243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25" y="1108675"/>
            <a:ext cx="12572151" cy="4965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" name="Google Shape;399;p27"/>
          <p:cNvGrpSpPr/>
          <p:nvPr/>
        </p:nvGrpSpPr>
        <p:grpSpPr>
          <a:xfrm>
            <a:off x="1429200" y="1779840"/>
            <a:ext cx="7519320" cy="5916960"/>
            <a:chOff x="1429200" y="1779840"/>
            <a:chExt cx="7519320" cy="5916960"/>
          </a:xfrm>
        </p:grpSpPr>
        <p:sp>
          <p:nvSpPr>
            <p:cNvPr id="400" name="Google Shape;400;p27"/>
            <p:cNvSpPr/>
            <p:nvPr/>
          </p:nvSpPr>
          <p:spPr>
            <a:xfrm>
              <a:off x="1432080" y="6388200"/>
              <a:ext cx="7516440" cy="130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4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Hacer clic en el mundo y elegir English(en)</a:t>
              </a:r>
              <a:endParaRPr b="0" i="0" sz="4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429200" y="1779840"/>
              <a:ext cx="606240" cy="53712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 rot="10800000">
              <a:off x="1821960" y="2398680"/>
              <a:ext cx="858960" cy="39866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  <p:sp>
        <p:nvSpPr>
          <p:cNvPr id="403" name="Google Shape;403;p27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38" y="1783575"/>
            <a:ext cx="12655924" cy="390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28"/>
          <p:cNvGrpSpPr/>
          <p:nvPr/>
        </p:nvGrpSpPr>
        <p:grpSpPr>
          <a:xfrm>
            <a:off x="3224155" y="2620800"/>
            <a:ext cx="9177771" cy="5188310"/>
            <a:chOff x="418680" y="2427850"/>
            <a:chExt cx="9177771" cy="5188310"/>
          </a:xfrm>
        </p:grpSpPr>
        <p:sp>
          <p:nvSpPr>
            <p:cNvPr id="410" name="Google Shape;410;p28"/>
            <p:cNvSpPr/>
            <p:nvPr/>
          </p:nvSpPr>
          <p:spPr>
            <a:xfrm>
              <a:off x="418680" y="5698080"/>
              <a:ext cx="6945480" cy="19180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4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Completar las traducciones de cada string al inglés</a:t>
              </a:r>
              <a:endParaRPr b="0" i="0" sz="4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222151" y="2427850"/>
              <a:ext cx="4374300" cy="28617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 flipH="1" rot="10800000">
              <a:off x="5222160" y="4631760"/>
              <a:ext cx="486000" cy="10634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  <p:sp>
        <p:nvSpPr>
          <p:cNvPr id="413" name="Google Shape;413;p28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8"/>
          <p:cNvSpPr/>
          <p:nvPr/>
        </p:nvSpPr>
        <p:spPr>
          <a:xfrm>
            <a:off x="450000" y="7584840"/>
            <a:ext cx="11952000" cy="1918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Compilar y ejecutar en el emulador. Verificar cambiando la configuración de idiomas. ¿Qué ocurre si se elige francés?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23" y="886839"/>
            <a:ext cx="8752551" cy="7052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" name="Google Shape;420;p29"/>
          <p:cNvGrpSpPr/>
          <p:nvPr/>
        </p:nvGrpSpPr>
        <p:grpSpPr>
          <a:xfrm>
            <a:off x="6813700" y="1468405"/>
            <a:ext cx="5869200" cy="4111270"/>
            <a:chOff x="4989600" y="1275480"/>
            <a:chExt cx="5869200" cy="4111270"/>
          </a:xfrm>
        </p:grpSpPr>
        <p:sp>
          <p:nvSpPr>
            <p:cNvPr id="421" name="Google Shape;421;p29"/>
            <p:cNvSpPr/>
            <p:nvPr/>
          </p:nvSpPr>
          <p:spPr>
            <a:xfrm>
              <a:off x="7437600" y="2859850"/>
              <a:ext cx="3421200" cy="252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Desde el panel 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Preview</a:t>
              </a: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puede visualizar fácilmente el efecto sobre la vista del cambio de idioma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4989600" y="1275480"/>
              <a:ext cx="2086920" cy="165492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 rot="10800000">
              <a:off x="7098840" y="2107080"/>
              <a:ext cx="1055880" cy="82188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  <p:sp>
        <p:nvSpPr>
          <p:cNvPr id="424" name="Google Shape;424;p29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" name="Google Shape;425;p29"/>
          <p:cNvGrpSpPr/>
          <p:nvPr/>
        </p:nvGrpSpPr>
        <p:grpSpPr>
          <a:xfrm>
            <a:off x="1643935" y="2529362"/>
            <a:ext cx="8024700" cy="4089598"/>
            <a:chOff x="1643935" y="2704762"/>
            <a:chExt cx="8024700" cy="4089598"/>
          </a:xfrm>
        </p:grpSpPr>
        <p:sp>
          <p:nvSpPr>
            <p:cNvPr id="426" name="Google Shape;426;p29"/>
            <p:cNvSpPr/>
            <p:nvPr/>
          </p:nvSpPr>
          <p:spPr>
            <a:xfrm>
              <a:off x="1643935" y="5729960"/>
              <a:ext cx="8024700" cy="106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Desde aquí también se accede al 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Editor de Traducciones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9"/>
            <p:cNvSpPr/>
            <p:nvPr/>
          </p:nvSpPr>
          <p:spPr>
            <a:xfrm flipH="1" rot="10800000">
              <a:off x="7648950" y="2704762"/>
              <a:ext cx="31320" cy="302518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  <p:sp>
        <p:nvSpPr>
          <p:cNvPr id="428" name="Google Shape;428;p29"/>
          <p:cNvSpPr/>
          <p:nvPr/>
        </p:nvSpPr>
        <p:spPr>
          <a:xfrm>
            <a:off x="380880" y="8407440"/>
            <a:ext cx="12456000" cy="942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Dedicar  un minuto para descubrir  </a:t>
            </a:r>
            <a:r>
              <a:rPr b="0" i="0" lang="es-ES" sz="28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en qué archivo </a:t>
            </a:r>
            <a:r>
              <a:rPr b="0" i="0" lang="es-E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 están guardando los </a:t>
            </a:r>
            <a:r>
              <a:rPr b="0" i="0" lang="es-ES" sz="28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recursos string </a:t>
            </a:r>
            <a:r>
              <a:rPr b="0" i="0" lang="es-E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correspondientes al idioma </a:t>
            </a:r>
            <a:r>
              <a:rPr b="0" i="0" lang="es-ES" sz="28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Inglés</a:t>
            </a:r>
            <a:r>
              <a:rPr b="0" i="0" lang="es-E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Recursos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452880" y="2356920"/>
            <a:ext cx="11701440" cy="1077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Por Ejemplo en: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92592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92592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596880" y="3579840"/>
            <a:ext cx="12240000" cy="55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3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override fun </a:t>
            </a:r>
            <a:r>
              <a:rPr lang="es-ES" sz="3300">
                <a:solidFill>
                  <a:srgbClr val="00627A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onCreate</a:t>
            </a:r>
            <a:r>
              <a:rPr lang="es-ES" sz="3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(savedInstanceState: </a:t>
            </a:r>
            <a:r>
              <a:rPr lang="es-ES" sz="3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Bundle</a:t>
            </a:r>
            <a:r>
              <a:rPr lang="es-ES" sz="3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?) {</a:t>
            </a:r>
            <a:endParaRPr sz="33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s-ES" sz="33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super</a:t>
            </a:r>
            <a:r>
              <a:rPr lang="es-ES" sz="3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.onCreate(savedInstanceState)</a:t>
            </a:r>
            <a:endParaRPr sz="33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setContentView(</a:t>
            </a:r>
            <a:r>
              <a:rPr lang="es-ES" sz="3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s-ES" sz="3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es-ES" sz="3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layout</a:t>
            </a:r>
            <a:r>
              <a:rPr lang="es-ES" sz="3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i="1" lang="es-ES" sz="33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activity_main</a:t>
            </a:r>
            <a:r>
              <a:rPr lang="es-ES" sz="3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);</a:t>
            </a:r>
            <a:endParaRPr sz="33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s-ES" sz="33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val </a:t>
            </a:r>
            <a:r>
              <a:rPr lang="es-ES" sz="3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texto</a:t>
            </a:r>
            <a:r>
              <a:rPr lang="es-ES" sz="3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s-ES" sz="3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TextView </a:t>
            </a:r>
            <a:r>
              <a:rPr lang="es-ES" sz="3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 findViewById(</a:t>
            </a:r>
            <a:r>
              <a:rPr lang="es-ES" sz="3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s-ES" sz="3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es-ES" sz="3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id</a:t>
            </a:r>
            <a:r>
              <a:rPr lang="es-ES" sz="3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i="1" lang="es-ES" sz="33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texto1</a:t>
            </a:r>
            <a:r>
              <a:rPr lang="es-ES" sz="3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);</a:t>
            </a:r>
            <a:endParaRPr sz="33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3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}</a:t>
            </a:r>
            <a:endParaRPr sz="33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3" name="Google Shape;153;p3"/>
          <p:cNvGrpSpPr/>
          <p:nvPr/>
        </p:nvGrpSpPr>
        <p:grpSpPr>
          <a:xfrm>
            <a:off x="5597079" y="2676259"/>
            <a:ext cx="6707504" cy="2999160"/>
            <a:chOff x="6154920" y="2676240"/>
            <a:chExt cx="6149160" cy="2999160"/>
          </a:xfrm>
        </p:grpSpPr>
        <p:sp>
          <p:nvSpPr>
            <p:cNvPr id="154" name="Google Shape;154;p3"/>
            <p:cNvSpPr/>
            <p:nvPr/>
          </p:nvSpPr>
          <p:spPr>
            <a:xfrm flipH="1">
              <a:off x="8516520" y="2984040"/>
              <a:ext cx="1875960" cy="21787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155" name="Google Shape;155;p3"/>
            <p:cNvSpPr/>
            <p:nvPr/>
          </p:nvSpPr>
          <p:spPr>
            <a:xfrm>
              <a:off x="6154920" y="5164200"/>
              <a:ext cx="2914920" cy="5112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902360" y="2676240"/>
              <a:ext cx="4401720" cy="607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Recurso de Layout</a:t>
              </a:r>
              <a:endParaRPr b="0" i="0" sz="3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3"/>
          <p:cNvGrpSpPr/>
          <p:nvPr/>
        </p:nvGrpSpPr>
        <p:grpSpPr>
          <a:xfrm>
            <a:off x="4718908" y="6124029"/>
            <a:ext cx="5035248" cy="2753640"/>
            <a:chOff x="6437520" y="5825880"/>
            <a:chExt cx="4951080" cy="2753640"/>
          </a:xfrm>
        </p:grpSpPr>
        <p:sp>
          <p:nvSpPr>
            <p:cNvPr id="158" name="Google Shape;158;p3"/>
            <p:cNvSpPr/>
            <p:nvPr/>
          </p:nvSpPr>
          <p:spPr>
            <a:xfrm flipH="1" rot="10800000">
              <a:off x="9237960" y="6382440"/>
              <a:ext cx="1585440" cy="1895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159" name="Google Shape;159;p3"/>
            <p:cNvSpPr/>
            <p:nvPr/>
          </p:nvSpPr>
          <p:spPr>
            <a:xfrm>
              <a:off x="10259280" y="5825880"/>
              <a:ext cx="1129320" cy="5112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437520" y="7972200"/>
              <a:ext cx="4401720" cy="607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Recurso de Id</a:t>
              </a:r>
              <a:endParaRPr b="0" i="0" sz="3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3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25" y="1300624"/>
            <a:ext cx="12405827" cy="4682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0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30"/>
          <p:cNvGrpSpPr/>
          <p:nvPr/>
        </p:nvGrpSpPr>
        <p:grpSpPr>
          <a:xfrm>
            <a:off x="305430" y="1300630"/>
            <a:ext cx="12186360" cy="7680960"/>
            <a:chOff x="524880" y="1275480"/>
            <a:chExt cx="12186360" cy="7680960"/>
          </a:xfrm>
        </p:grpSpPr>
        <p:sp>
          <p:nvSpPr>
            <p:cNvPr id="436" name="Google Shape;436;p30"/>
            <p:cNvSpPr/>
            <p:nvPr/>
          </p:nvSpPr>
          <p:spPr>
            <a:xfrm>
              <a:off x="4686480" y="6672240"/>
              <a:ext cx="8024760" cy="228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En la vista Android del proyecto se visualizan agrupados todos los </a:t>
              </a:r>
              <a:r>
                <a:rPr b="0" i="0" lang="es-ES" sz="36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archivos de recursos strings </a:t>
              </a:r>
              <a:r>
                <a:rPr b="0" i="0" lang="es-ES" sz="3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de los diferentes idiomas</a:t>
              </a:r>
              <a:endParaRPr b="0" i="0" sz="3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990360" y="4013655"/>
              <a:ext cx="2884200" cy="9492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 rot="10800000">
              <a:off x="3834311" y="4942208"/>
              <a:ext cx="1530414" cy="172713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439" name="Google Shape;439;p30"/>
            <p:cNvSpPr/>
            <p:nvPr/>
          </p:nvSpPr>
          <p:spPr>
            <a:xfrm>
              <a:off x="524880" y="1275480"/>
              <a:ext cx="1995480" cy="4824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 rot="10800000">
              <a:off x="2518920" y="1730520"/>
              <a:ext cx="2844360" cy="49388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75" y="1193900"/>
            <a:ext cx="12691876" cy="5106499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1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7" name="Google Shape;447;p31"/>
          <p:cNvGrpSpPr/>
          <p:nvPr/>
        </p:nvGrpSpPr>
        <p:grpSpPr>
          <a:xfrm>
            <a:off x="198475" y="1193825"/>
            <a:ext cx="12512765" cy="7759754"/>
            <a:chOff x="198475" y="1635469"/>
            <a:chExt cx="12512765" cy="7318451"/>
          </a:xfrm>
        </p:grpSpPr>
        <p:sp>
          <p:nvSpPr>
            <p:cNvPr id="448" name="Google Shape;448;p31"/>
            <p:cNvSpPr/>
            <p:nvPr/>
          </p:nvSpPr>
          <p:spPr>
            <a:xfrm>
              <a:off x="4845600" y="5452200"/>
              <a:ext cx="7865640" cy="3501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Sin embargo, en la vista 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Packages</a:t>
              </a: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se muestra la estructura real de archivos y carpetas del proyecto.  Se observa que se ha generado una carpeta 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values-en</a:t>
              </a: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donde se encuentra el archivo 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strings.xml</a:t>
              </a: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con las definiciones de recursos en inglés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367675" y="5201216"/>
              <a:ext cx="3327000" cy="6081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 rot="10800000">
              <a:off x="3697560" y="5666760"/>
              <a:ext cx="1145160" cy="1425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451" name="Google Shape;451;p31"/>
            <p:cNvSpPr/>
            <p:nvPr/>
          </p:nvSpPr>
          <p:spPr>
            <a:xfrm>
              <a:off x="198475" y="1635469"/>
              <a:ext cx="2322000" cy="3588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 rot="10800000">
              <a:off x="2518920" y="1994400"/>
              <a:ext cx="2322000" cy="38149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2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- continuación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2"/>
          <p:cNvSpPr/>
          <p:nvPr/>
        </p:nvSpPr>
        <p:spPr>
          <a:xfrm>
            <a:off x="650160" y="2571840"/>
            <a:ext cx="11701440" cy="67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282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Vamos a definir recursos de color alternativos para la configuración del idioma en inglés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38888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P: 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Teniendo en cuenta lo visto para recursos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strings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cómo se imagina se podrán definir recursos de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color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para el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idioma inglés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38888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R: 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Efectivamente definiendo el archivo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xml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correspondiente dentro de la carpeta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values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2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50" y="1590650"/>
            <a:ext cx="12833248" cy="5703661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3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3"/>
          <p:cNvSpPr/>
          <p:nvPr/>
        </p:nvSpPr>
        <p:spPr>
          <a:xfrm rot="5400000">
            <a:off x="3550345" y="4731820"/>
            <a:ext cx="1078500" cy="1798800"/>
          </a:xfrm>
          <a:prstGeom prst="curvedDownArrow">
            <a:avLst>
              <a:gd fmla="val 5204" name="adj1"/>
              <a:gd fmla="val 19086" name="adj2"/>
              <a:gd fmla="val 26438" name="adj3"/>
            </a:avLst>
          </a:prstGeom>
          <a:solidFill>
            <a:schemeClr val="accent2"/>
          </a:solidFill>
          <a:ln cap="flat" cmpd="sng" w="25400">
            <a:solidFill>
              <a:srgbClr val="3D3E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3"/>
          <p:cNvSpPr/>
          <p:nvPr/>
        </p:nvSpPr>
        <p:spPr>
          <a:xfrm>
            <a:off x="812880" y="4922350"/>
            <a:ext cx="2302800" cy="35850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3"/>
          <p:cNvSpPr/>
          <p:nvPr/>
        </p:nvSpPr>
        <p:spPr>
          <a:xfrm>
            <a:off x="812825" y="5812025"/>
            <a:ext cx="2302800" cy="51900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3"/>
          <p:cNvSpPr/>
          <p:nvPr/>
        </p:nvSpPr>
        <p:spPr>
          <a:xfrm>
            <a:off x="5063400" y="5488200"/>
            <a:ext cx="5576400" cy="1735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Copiar y pegar el archivo </a:t>
            </a:r>
            <a:r>
              <a:rPr b="0" i="0" lang="es-ES" sz="36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colors.xml</a:t>
            </a:r>
            <a:r>
              <a:rPr b="0" i="0" lang="es-ES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en la carpeta values-en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2650"/>
            <a:ext cx="12249598" cy="613220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4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6" name="Google Shape;476;p34"/>
          <p:cNvGrpSpPr/>
          <p:nvPr/>
        </p:nvGrpSpPr>
        <p:grpSpPr>
          <a:xfrm>
            <a:off x="5652725" y="2777051"/>
            <a:ext cx="7350600" cy="4807949"/>
            <a:chOff x="4751275" y="3408476"/>
            <a:chExt cx="7350600" cy="4807949"/>
          </a:xfrm>
        </p:grpSpPr>
        <p:sp>
          <p:nvSpPr>
            <p:cNvPr id="477" name="Google Shape;477;p34"/>
            <p:cNvSpPr/>
            <p:nvPr/>
          </p:nvSpPr>
          <p:spPr>
            <a:xfrm>
              <a:off x="4751275" y="6405625"/>
              <a:ext cx="7350600" cy="1810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En </a:t>
              </a:r>
              <a:r>
                <a:rPr b="0" i="0" lang="es-ES" sz="36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colors.xml </a:t>
              </a:r>
              <a:r>
                <a:rPr b="0" i="0" lang="es-ES" sz="3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dentro de </a:t>
              </a:r>
              <a:r>
                <a:rPr b="0" i="0" lang="es-ES" sz="36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values-en</a:t>
              </a:r>
              <a:r>
                <a:rPr b="0" i="0" lang="es-ES" sz="3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cambiar los recursos </a:t>
              </a:r>
              <a:r>
                <a:rPr lang="es-ES" sz="3600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purple_200</a:t>
              </a:r>
              <a:r>
                <a:rPr b="0" i="0" lang="es-ES" sz="3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y </a:t>
              </a:r>
              <a:r>
                <a:rPr b="0" i="0" lang="es-ES" sz="36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colorTextoBoton</a:t>
              </a:r>
              <a:endParaRPr b="0" i="0" sz="3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5294950" y="3408476"/>
              <a:ext cx="6263400" cy="3837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34"/>
          <p:cNvSpPr/>
          <p:nvPr/>
        </p:nvSpPr>
        <p:spPr>
          <a:xfrm>
            <a:off x="450000" y="7584840"/>
            <a:ext cx="11952000" cy="1918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Verificar en el emulador o en el panel </a:t>
            </a:r>
            <a:r>
              <a:rPr b="0" i="0" lang="es-ES" sz="40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Preview</a:t>
            </a:r>
            <a:r>
              <a:rPr b="0" i="0" lang="es-ES" sz="4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que el texto y los colores cambian en función del idioma configurado en el dispositivo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4"/>
          <p:cNvSpPr/>
          <p:nvPr/>
        </p:nvSpPr>
        <p:spPr>
          <a:xfrm>
            <a:off x="6196325" y="5021355"/>
            <a:ext cx="6263400" cy="529800"/>
          </a:xfrm>
          <a:prstGeom prst="rect">
            <a:avLst/>
          </a:prstGeom>
          <a:solidFill>
            <a:schemeClr val="accent2">
              <a:alpha val="17650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0539" y="2583470"/>
            <a:ext cx="5054131" cy="6695276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5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Estilos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5"/>
          <p:cNvSpPr/>
          <p:nvPr/>
        </p:nvSpPr>
        <p:spPr>
          <a:xfrm>
            <a:off x="650160" y="2571840"/>
            <a:ext cx="6858000" cy="669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160" lvl="0" marL="51912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200"/>
              <a:buFont typeface="Georgia"/>
              <a:buChar char="•"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 estilo es una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colección de propiedades 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que definen el formato y apariencia que tendrá una vista. Podemos especificar cosas como tamaño, márgenes, color, fuentes, etc.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160" lvl="0" marL="519120" marR="0" rtl="0" algn="l">
              <a:lnSpc>
                <a:spcPct val="156250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200"/>
              <a:buFont typeface="Georgia"/>
              <a:buChar char="•"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Los estilos se definen en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archivos de recursos 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 igual que los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colores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strings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5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5"/>
          <p:cNvSpPr/>
          <p:nvPr/>
        </p:nvSpPr>
        <p:spPr>
          <a:xfrm>
            <a:off x="8045180" y="6862000"/>
            <a:ext cx="4669500" cy="32880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6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- continuación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6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6"/>
          <p:cNvSpPr/>
          <p:nvPr/>
        </p:nvSpPr>
        <p:spPr>
          <a:xfrm>
            <a:off x="452880" y="2219760"/>
            <a:ext cx="11808000" cy="670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resources 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xmlns:</a:t>
            </a:r>
            <a:r>
              <a:rPr b="1" lang="es-ES" sz="1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tools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="http://schemas.android.com/tools"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i="1" lang="es-ES" sz="1600">
                <a:solidFill>
                  <a:srgbClr val="8C8C8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&lt;!-- Base application theme. --&gt;</a:t>
            </a:r>
            <a:endParaRPr b="1" i="1" sz="1600">
              <a:solidFill>
                <a:srgbClr val="8C8C8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S" sz="1600">
                <a:solidFill>
                  <a:srgbClr val="8C8C8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style 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="Theme.MyApplication" 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parent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="Theme.MaterialComponents.DayNight.DarkActionBar"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i="1" lang="es-ES" sz="1600">
                <a:solidFill>
                  <a:srgbClr val="8C8C8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&lt;!-- Primary brand color. --&gt;</a:t>
            </a:r>
            <a:endParaRPr b="1" i="1" sz="1600">
              <a:solidFill>
                <a:srgbClr val="8C8C8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S" sz="1600">
                <a:solidFill>
                  <a:srgbClr val="8C8C8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 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="colorPrimary"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&gt;@color/purple_500&lt;/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&lt;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 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="colorPrimaryVariant"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&gt;@color/purple_700&lt;/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&lt;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 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="colorOnPrimary"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&gt;@color/white&lt;/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i="1" lang="es-ES" sz="1600">
                <a:solidFill>
                  <a:srgbClr val="8C8C8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&lt;!-- Secondary brand color. --&gt;</a:t>
            </a:r>
            <a:endParaRPr b="1" i="1" sz="1600">
              <a:solidFill>
                <a:srgbClr val="8C8C8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S" sz="1600">
                <a:solidFill>
                  <a:srgbClr val="8C8C8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 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="colorSecondary"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&gt;@color/teal_200&lt;/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&lt;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 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="colorSecondaryVariant"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&gt;@color/teal_700&lt;/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&lt;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 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="colorOnSecondary"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&gt;@color/black&lt;/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i="1" lang="es-ES" sz="1600">
                <a:solidFill>
                  <a:srgbClr val="8C8C8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&lt;!-- Status bar color. --&gt;</a:t>
            </a:r>
            <a:endParaRPr b="1" i="1" sz="1600">
              <a:solidFill>
                <a:srgbClr val="8C8C8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S" sz="1600">
                <a:solidFill>
                  <a:srgbClr val="8C8C8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 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="android:statusBarColor" </a:t>
            </a:r>
            <a:r>
              <a:rPr b="1" lang="es-ES" sz="1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tools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:targetApi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="l"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&gt;?attr/colorPrimaryVariant&lt;/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i="1" lang="es-ES" sz="1600">
                <a:solidFill>
                  <a:srgbClr val="8C8C8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&lt;!-- Customize your theme here. --&gt;</a:t>
            </a:r>
            <a:endParaRPr b="1" i="1" sz="1600">
              <a:solidFill>
                <a:srgbClr val="8C8C8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S" sz="1600">
                <a:solidFill>
                  <a:srgbClr val="8C8C8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&lt;/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style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style 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="MiEstilo"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&lt;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 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="android:layout_width"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&gt;match_parent&lt;/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&lt;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 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="android:layout_height"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&gt;wrap_content&lt;/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&lt;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 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="android:textSize"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&gt;50sp&lt;/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&lt;/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style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&lt;/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resources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6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497" name="Google Shape;497;p36"/>
          <p:cNvGrpSpPr/>
          <p:nvPr/>
        </p:nvGrpSpPr>
        <p:grpSpPr>
          <a:xfrm>
            <a:off x="452875" y="6966924"/>
            <a:ext cx="10872120" cy="2573289"/>
            <a:chOff x="956880" y="6028205"/>
            <a:chExt cx="10872120" cy="2888416"/>
          </a:xfrm>
        </p:grpSpPr>
        <p:sp>
          <p:nvSpPr>
            <p:cNvPr id="498" name="Google Shape;498;p36"/>
            <p:cNvSpPr/>
            <p:nvPr/>
          </p:nvSpPr>
          <p:spPr>
            <a:xfrm>
              <a:off x="2961000" y="8339421"/>
              <a:ext cx="8868000" cy="57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Agregrar el siguiente estilo en </a:t>
              </a:r>
              <a:r>
                <a:rPr lang="es-ES" sz="3200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themes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.xml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956880" y="6028205"/>
              <a:ext cx="10295700" cy="1988400"/>
            </a:xfrm>
            <a:prstGeom prst="rect">
              <a:avLst/>
            </a:prstGeom>
            <a:solidFill>
              <a:schemeClr val="accent2">
                <a:alpha val="17650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7"/>
          <p:cNvSpPr/>
          <p:nvPr/>
        </p:nvSpPr>
        <p:spPr>
          <a:xfrm>
            <a:off x="144000" y="2041560"/>
            <a:ext cx="12764880" cy="740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Button</a:t>
            </a:r>
            <a:endParaRPr b="1" sz="2500">
              <a:solidFill>
                <a:srgbClr val="0033B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5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5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b="1" sz="25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5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5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b="1" sz="25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5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5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="@string/saludar"</a:t>
            </a:r>
            <a:endParaRPr b="1" sz="25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5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5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:textColor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="@color/colorTextoBoton"</a:t>
            </a:r>
            <a:endParaRPr b="1" sz="25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5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5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:onClick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="saludar"</a:t>
            </a:r>
            <a:endParaRPr b="1" sz="25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/&gt;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TextView</a:t>
            </a:r>
            <a:endParaRPr b="1" sz="2500">
              <a:solidFill>
                <a:srgbClr val="0033B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5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5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:id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="@+id/leyenda"</a:t>
            </a:r>
            <a:endParaRPr b="1" sz="25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5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5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b="1" sz="25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5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5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b="1" sz="25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5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5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="@string/mostrarAqui"</a:t>
            </a:r>
            <a:endParaRPr b="1" sz="25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/&gt;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Button</a:t>
            </a:r>
            <a:endParaRPr b="1" sz="2500">
              <a:solidFill>
                <a:srgbClr val="0033B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5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style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="@style/MiEstilo"</a:t>
            </a:r>
            <a:endParaRPr b="1" sz="25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5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5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:textColor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="@color/colorTextoBoton"</a:t>
            </a:r>
            <a:endParaRPr b="1" sz="25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5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25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="@string/salir"</a:t>
            </a:r>
            <a:endParaRPr b="1" sz="25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5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/&gt;</a:t>
            </a:r>
            <a:endParaRPr b="1" sz="3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5" name="Google Shape;505;p37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- continuación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7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7" name="Google Shape;507;p37"/>
          <p:cNvGrpSpPr/>
          <p:nvPr/>
        </p:nvGrpSpPr>
        <p:grpSpPr>
          <a:xfrm>
            <a:off x="316255" y="4184280"/>
            <a:ext cx="12376625" cy="3835310"/>
            <a:chOff x="316255" y="4184280"/>
            <a:chExt cx="12376625" cy="3835310"/>
          </a:xfrm>
        </p:grpSpPr>
        <p:sp>
          <p:nvSpPr>
            <p:cNvPr id="508" name="Google Shape;508;p37"/>
            <p:cNvSpPr/>
            <p:nvPr/>
          </p:nvSpPr>
          <p:spPr>
            <a:xfrm>
              <a:off x="8733960" y="4184280"/>
              <a:ext cx="3958920" cy="33814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Eliminar atributos </a:t>
              </a:r>
              <a:r>
                <a:rPr b="0" i="0" lang="es-ES" sz="360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layout_width</a:t>
              </a:r>
              <a:r>
                <a:rPr b="0" i="0" lang="es-ES" sz="3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y </a:t>
              </a:r>
              <a:r>
                <a:rPr b="0" i="0" lang="es-ES" sz="360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layout_height</a:t>
              </a:r>
              <a:endParaRPr b="0" i="0" sz="3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Establecer el atributo </a:t>
              </a:r>
              <a:r>
                <a:rPr b="0" i="0" lang="es-ES" sz="360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style</a:t>
              </a:r>
              <a:endParaRPr b="0" i="0" sz="3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16255" y="7648190"/>
              <a:ext cx="7055400" cy="3714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 flipH="1">
              <a:off x="7652160" y="7046640"/>
              <a:ext cx="1078560" cy="8805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  <p:sp>
        <p:nvSpPr>
          <p:cNvPr id="511" name="Google Shape;511;p37"/>
          <p:cNvSpPr/>
          <p:nvPr/>
        </p:nvSpPr>
        <p:spPr>
          <a:xfrm>
            <a:off x="9415440" y="2319480"/>
            <a:ext cx="3277440" cy="88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En el archivo </a:t>
            </a:r>
            <a:r>
              <a:rPr b="0" i="0" lang="es-ES" sz="26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activity_main.xml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7"/>
          <p:cNvSpPr/>
          <p:nvPr/>
        </p:nvSpPr>
        <p:spPr>
          <a:xfrm>
            <a:off x="9093960" y="7648200"/>
            <a:ext cx="3598920" cy="17355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Verificar efecto en el panel </a:t>
            </a:r>
            <a:r>
              <a:rPr b="0" i="0" lang="es-ES" sz="36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Preview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8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- continuación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8"/>
          <p:cNvSpPr/>
          <p:nvPr/>
        </p:nvSpPr>
        <p:spPr>
          <a:xfrm>
            <a:off x="650160" y="2571840"/>
            <a:ext cx="5850000" cy="67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Agregar el estilo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MiEstilo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en un recurso alternativo para el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idioma inglés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tal que la vista se vea como en la imagen de la derecha.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5625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(El botón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EXIT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está separado por un margen superior de 50dp)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8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729" y="2571840"/>
            <a:ext cx="5850001" cy="5622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5" y="2431075"/>
            <a:ext cx="12428227" cy="6421251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9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Solución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9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5584330" y="3403445"/>
            <a:ext cx="6767400" cy="173100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Recursos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738000" y="2356920"/>
            <a:ext cx="11701440" cy="611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¿Por qué es bueno utilizar recursos?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160" lvl="0" marL="51912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3900"/>
              <a:buFont typeface="Georgia"/>
              <a:buChar char="•"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Porque permite externalizar aspectos de la aplicación fuera del código y </a:t>
            </a:r>
            <a:r>
              <a:rPr b="0" i="0" lang="es-ES" sz="39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mantenerlos de forma independiente</a:t>
            </a: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160" lvl="0" marL="519120" marR="0" rtl="0" algn="l">
              <a:lnSpc>
                <a:spcPct val="110000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900"/>
              <a:buFont typeface="Georgia"/>
              <a:buChar char="•"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Externalizar los recursos también permite </a:t>
            </a:r>
            <a:r>
              <a:rPr b="0" i="0" lang="es-ES" sz="39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proporcionar recursos alternativos</a:t>
            </a: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que admiten configuraciones específicas de los dispositivos, como idiomas o tamaños de pantalla distintos.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ctr">
              <a:lnSpc>
                <a:spcPct val="128205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28205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0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Heredando de un estilo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0"/>
          <p:cNvSpPr/>
          <p:nvPr/>
        </p:nvSpPr>
        <p:spPr>
          <a:xfrm>
            <a:off x="650160" y="2571840"/>
            <a:ext cx="11701440" cy="67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Utilizando el mismo nombre de un estilo ya creado y completando el nombre con un punto más un sufijo, se obtiene un nuevo estilo que hereda todas las características del primero y agrega las nuevas definidas, Por ejemplo: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&lt;style</a:t>
            </a:r>
            <a:r>
              <a:rPr b="0" i="0" lang="es-E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ES" sz="3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-E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ES" sz="3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"MiEstilo.negrita"</a:t>
            </a:r>
            <a:r>
              <a:rPr b="0" i="0" lang="es-ES" sz="32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5625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&lt;item</a:t>
            </a:r>
            <a:r>
              <a:rPr b="0" i="0" lang="es-E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-ES" sz="3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-E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ES" sz="3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"android:textStyle"</a:t>
            </a:r>
            <a:r>
              <a:rPr b="0" i="0" lang="es-ES" sz="32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s-E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b="0" i="0" lang="es-ES" sz="32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5625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 este ejemplo se obtiene un nuevo estilo que sería igual a </a:t>
            </a:r>
            <a:r>
              <a:rPr b="0" i="1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MiEstilo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más la propiedad </a:t>
            </a:r>
            <a:r>
              <a:rPr b="0" i="1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textStyle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en </a:t>
            </a:r>
            <a:r>
              <a:rPr b="0" i="1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bold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0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Temas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1"/>
          <p:cNvSpPr/>
          <p:nvPr/>
        </p:nvSpPr>
        <p:spPr>
          <a:xfrm>
            <a:off x="650160" y="2571840"/>
            <a:ext cx="11701440" cy="67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 tema es un estilo aplicado a toda una actividad o aplicación, en lugar de a un View individual. Cada elemento del estilo sólo se aplicará a aquellos elementos donde sea posible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Para aplicar un tema a toda una aplicación debe establecerse en el archivo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AndroidManifest.xml 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agregando el atributo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android:theme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en la etiqueta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&lt;application&gt;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	&lt;application</a:t>
            </a:r>
            <a:r>
              <a:rPr b="0" i="0" lang="es-E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ES" sz="3200" u="none" cap="none" strike="noStrike">
                <a:solidFill>
                  <a:srgbClr val="882288"/>
                </a:solidFill>
                <a:latin typeface="Consolas"/>
                <a:ea typeface="Consolas"/>
                <a:cs typeface="Consolas"/>
                <a:sym typeface="Consolas"/>
              </a:rPr>
              <a:t>android:</a:t>
            </a:r>
            <a:r>
              <a:rPr b="0" i="0" lang="es-ES" sz="32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theme</a:t>
            </a:r>
            <a:r>
              <a:rPr b="0" i="0" lang="es-ES" sz="3200" u="none" cap="none" strike="noStrik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ES" sz="3200" u="none" cap="none" strike="noStrike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"@style/MiTema"</a:t>
            </a:r>
            <a:r>
              <a:rPr b="0" i="0" lang="es-ES" sz="32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También, en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AndroidManifest.xml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se puede aplicar un tema a una activity determinada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	&lt;activity</a:t>
            </a:r>
            <a:r>
              <a:rPr b="0" i="0" lang="es-E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s-ES" sz="3200" u="none" cap="none" strike="noStrike">
                <a:solidFill>
                  <a:srgbClr val="882288"/>
                </a:solidFill>
                <a:latin typeface="Consolas"/>
                <a:ea typeface="Consolas"/>
                <a:cs typeface="Consolas"/>
                <a:sym typeface="Consolas"/>
              </a:rPr>
              <a:t>android:</a:t>
            </a:r>
            <a:r>
              <a:rPr b="0" i="0" lang="es-ES" sz="32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theme</a:t>
            </a:r>
            <a:r>
              <a:rPr b="0" i="0" lang="es-ES" sz="3200" u="none" cap="none" strike="noStrike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-ES" sz="3200" u="none" cap="none" strike="noStrike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"@style/MiTema"</a:t>
            </a:r>
            <a:r>
              <a:rPr b="0" i="0" lang="es-ES" sz="3200" u="none" cap="none" strike="noStrike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1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"/>
          <p:cNvSpPr/>
          <p:nvPr/>
        </p:nvSpPr>
        <p:spPr>
          <a:xfrm>
            <a:off x="668880" y="2838600"/>
            <a:ext cx="11880000" cy="6636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&lt;?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xml version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="1.0" 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encoding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="utf-8"</a:t>
            </a:r>
            <a:r>
              <a:rPr b="1" i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?&gt;</a:t>
            </a:r>
            <a:endParaRPr b="1" i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manifest 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xmlns:</a:t>
            </a:r>
            <a:r>
              <a:rPr b="1" lang="es-ES" sz="1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="http://schemas.android.com/apk/res/android"</a:t>
            </a:r>
            <a:endParaRPr b="1" sz="1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xmlns:</a:t>
            </a:r>
            <a:r>
              <a:rPr b="1" lang="es-ES" sz="1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tools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="http://schemas.android.com/tools"</a:t>
            </a:r>
            <a:endParaRPr b="1" sz="1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package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="com.example.myapplication"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application</a:t>
            </a:r>
            <a:endParaRPr b="1" sz="1600">
              <a:solidFill>
                <a:srgbClr val="0033B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lang="es-ES" sz="1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:allowBackup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="true"</a:t>
            </a:r>
            <a:endParaRPr b="1" sz="1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lang="es-ES" sz="1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:dataExtractionRules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="@xml/data_extraction_rules"</a:t>
            </a:r>
            <a:endParaRPr b="1" sz="1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lang="es-ES" sz="1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:fullBackupContent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="@xml/backup_rules"</a:t>
            </a:r>
            <a:endParaRPr b="1" sz="1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lang="es-ES" sz="1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:icon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="@mipmap/ic_launcher"</a:t>
            </a:r>
            <a:endParaRPr b="1" sz="1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lang="es-ES" sz="1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:label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="@string/app_name"</a:t>
            </a:r>
            <a:endParaRPr b="1" sz="1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lang="es-ES" sz="1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:roundIcon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="@mipmap/ic_launcher_round"</a:t>
            </a:r>
            <a:endParaRPr b="1" sz="1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lang="es-ES" sz="1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:supportsRtl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="true"</a:t>
            </a:r>
            <a:endParaRPr b="1" sz="1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lang="es-ES" sz="1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:theme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="@style/Theme.MyApplication"</a:t>
            </a:r>
            <a:endParaRPr b="1" sz="1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lang="es-ES" sz="1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tools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:targetApi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="31"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&lt;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activity</a:t>
            </a:r>
            <a:endParaRPr b="1" sz="1600">
              <a:solidFill>
                <a:srgbClr val="0033B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    </a:t>
            </a:r>
            <a:r>
              <a:rPr b="1" lang="es-ES" sz="1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:name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=".MainActivity"</a:t>
            </a:r>
            <a:endParaRPr b="1" sz="16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    </a:t>
            </a:r>
            <a:r>
              <a:rPr b="1" lang="es-ES" sz="1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:exported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="true"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    &lt;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intent-filter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        &lt;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action </a:t>
            </a:r>
            <a:r>
              <a:rPr b="1" lang="es-ES" sz="1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:name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="android.intent.action.MAIN" 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/&gt;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        &lt;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category </a:t>
            </a:r>
            <a:r>
              <a:rPr b="1" lang="es-ES" sz="16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b="1" lang="es-ES" sz="16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:name</a:t>
            </a:r>
            <a:r>
              <a:rPr b="1" lang="es-ES" sz="16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="android.intent.category.LAUNCHER" 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/&gt;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    &lt;/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intent-filter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&lt;/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activity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&lt;/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application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6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&lt;/</a:t>
            </a:r>
            <a:r>
              <a:rPr b="1" lang="es-ES" sz="16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manifest</a:t>
            </a:r>
            <a:r>
              <a:rPr b="1" lang="es-ES" sz="16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8" name="Google Shape;548;p42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Temas – Manifiesto de la aplicación recién construida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2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2"/>
          <p:cNvSpPr/>
          <p:nvPr/>
        </p:nvSpPr>
        <p:spPr>
          <a:xfrm>
            <a:off x="843843" y="5971313"/>
            <a:ext cx="11530200" cy="37140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3"/>
          <p:cNvSpPr/>
          <p:nvPr/>
        </p:nvSpPr>
        <p:spPr>
          <a:xfrm>
            <a:off x="421920" y="3409560"/>
            <a:ext cx="12414960" cy="568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resources </a:t>
            </a:r>
            <a:r>
              <a:rPr b="1" lang="es-ES" sz="17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xmlns:</a:t>
            </a:r>
            <a:r>
              <a:rPr b="1" lang="es-ES" sz="17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tools</a:t>
            </a:r>
            <a:r>
              <a:rPr b="1" lang="es-ES" sz="17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="http://schemas.android.com/tools"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i="1" lang="es-ES" sz="1700">
                <a:solidFill>
                  <a:srgbClr val="8C8C8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&lt;!-- Base application theme. --&gt;</a:t>
            </a:r>
            <a:endParaRPr b="1" i="1" sz="1700">
              <a:solidFill>
                <a:srgbClr val="8C8C8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S" sz="1700">
                <a:solidFill>
                  <a:srgbClr val="8C8C8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style </a:t>
            </a:r>
            <a:r>
              <a:rPr b="1" lang="es-ES" sz="17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7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="Theme.MyApplication" </a:t>
            </a:r>
            <a:r>
              <a:rPr b="1" lang="es-ES" sz="17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parent</a:t>
            </a:r>
            <a:r>
              <a:rPr b="1" lang="es-ES" sz="17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="Theme.MaterialComponents.DayNight.DarkActionBar"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i="1" lang="es-ES" sz="1700">
                <a:solidFill>
                  <a:srgbClr val="8C8C8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&lt;!-- Primary brand color. --&gt;</a:t>
            </a:r>
            <a:endParaRPr b="1" i="1" sz="1700">
              <a:solidFill>
                <a:srgbClr val="8C8C8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S" sz="1700">
                <a:solidFill>
                  <a:srgbClr val="8C8C8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 </a:t>
            </a:r>
            <a:r>
              <a:rPr b="1" lang="es-ES" sz="17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7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="colorPrimary"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&gt;@color/purple_500&lt;/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&lt;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 </a:t>
            </a:r>
            <a:r>
              <a:rPr b="1" lang="es-ES" sz="17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7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="colorPrimaryVariant"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&gt;@color/purple_700&lt;/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&lt;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 </a:t>
            </a:r>
            <a:r>
              <a:rPr b="1" lang="es-ES" sz="17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7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="colorOnPrimary"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&gt;@color/white&lt;/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i="1" lang="es-ES" sz="1700">
                <a:solidFill>
                  <a:srgbClr val="8C8C8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&lt;!-- Secondary brand color. --&gt;</a:t>
            </a:r>
            <a:endParaRPr b="1" i="1" sz="1700">
              <a:solidFill>
                <a:srgbClr val="8C8C8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S" sz="1700">
                <a:solidFill>
                  <a:srgbClr val="8C8C8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 </a:t>
            </a:r>
            <a:r>
              <a:rPr b="1" lang="es-ES" sz="17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7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="colorSecondary"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&gt;@color/teal_200&lt;/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&lt;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 </a:t>
            </a:r>
            <a:r>
              <a:rPr b="1" lang="es-ES" sz="17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7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="colorSecondaryVariant"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&gt;@color/teal_700&lt;/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&lt;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 </a:t>
            </a:r>
            <a:r>
              <a:rPr b="1" lang="es-ES" sz="17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7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="colorOnSecondary"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&gt;@color/black&lt;/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i="1" lang="es-ES" sz="1700">
                <a:solidFill>
                  <a:srgbClr val="8C8C8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&lt;!-- Status bar color. --&gt;</a:t>
            </a:r>
            <a:endParaRPr b="1" i="1" sz="1700">
              <a:solidFill>
                <a:srgbClr val="8C8C8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S" sz="1700">
                <a:solidFill>
                  <a:srgbClr val="8C8C8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 </a:t>
            </a:r>
            <a:r>
              <a:rPr b="1" lang="es-ES" sz="17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7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="android:statusBarColor" </a:t>
            </a:r>
            <a:r>
              <a:rPr b="1" lang="es-ES" sz="17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tools</a:t>
            </a:r>
            <a:r>
              <a:rPr b="1" lang="es-ES" sz="17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:targetApi</a:t>
            </a:r>
            <a:r>
              <a:rPr b="1" lang="es-ES" sz="17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="l"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&gt;?attr/colorPrimaryVariant&lt;/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b="1" i="1" lang="es-ES" sz="1700">
                <a:solidFill>
                  <a:srgbClr val="8C8C8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&lt;!-- Customize your theme here. --&gt;</a:t>
            </a:r>
            <a:endParaRPr b="1" i="1" sz="1700">
              <a:solidFill>
                <a:srgbClr val="8C8C8C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ES" sz="1700">
                <a:solidFill>
                  <a:srgbClr val="8C8C8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&lt;/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style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style </a:t>
            </a:r>
            <a:r>
              <a:rPr b="1" lang="es-ES" sz="17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7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="MiEstilo"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&lt;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 </a:t>
            </a:r>
            <a:r>
              <a:rPr b="1" lang="es-ES" sz="17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7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="android:layout_width"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&gt;match_parent&lt;/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&lt;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 </a:t>
            </a:r>
            <a:r>
              <a:rPr b="1" lang="es-ES" sz="17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7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="android:layout_height"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&gt;wrap_content&lt;/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&lt;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 </a:t>
            </a:r>
            <a:r>
              <a:rPr b="1" lang="es-ES" sz="17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</a:t>
            </a:r>
            <a:r>
              <a:rPr b="1" lang="es-ES" sz="17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="android:textSize"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&gt;50sp&lt;/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item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&lt;/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style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17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&lt;/</a:t>
            </a:r>
            <a:r>
              <a:rPr b="1" lang="es-ES" sz="1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resources</a:t>
            </a:r>
            <a:r>
              <a:rPr b="1" lang="es-ES" sz="1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b="1" sz="2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6" name="Google Shape;556;p43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Temas – </a:t>
            </a:r>
            <a:r>
              <a:rPr lang="es-ES" sz="56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themes</a:t>
            </a:r>
            <a:r>
              <a:rPr b="0" i="0" lang="es-ES" sz="5600" u="none" cap="none" strike="noStrik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.xml</a:t>
            </a: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 predeterminado de la aplicación recién construida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3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3"/>
          <p:cNvSpPr/>
          <p:nvPr/>
        </p:nvSpPr>
        <p:spPr>
          <a:xfrm>
            <a:off x="562950" y="3651925"/>
            <a:ext cx="11852100" cy="368340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9" name="Google Shape;559;p43"/>
          <p:cNvGrpSpPr/>
          <p:nvPr/>
        </p:nvGrpSpPr>
        <p:grpSpPr>
          <a:xfrm>
            <a:off x="5807351" y="3651975"/>
            <a:ext cx="7029632" cy="6062336"/>
            <a:chOff x="4577414" y="4416848"/>
            <a:chExt cx="8259466" cy="5297392"/>
          </a:xfrm>
        </p:grpSpPr>
        <p:sp>
          <p:nvSpPr>
            <p:cNvPr id="560" name="Google Shape;560;p43"/>
            <p:cNvSpPr/>
            <p:nvPr/>
          </p:nvSpPr>
          <p:spPr>
            <a:xfrm>
              <a:off x="6057360" y="8527320"/>
              <a:ext cx="6779520" cy="1186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Hereda de un estilo ya definido</a:t>
              </a:r>
              <a:endParaRPr b="0" i="0" sz="3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4577414" y="4416848"/>
              <a:ext cx="7336500" cy="3183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 rot="10800000">
              <a:off x="10986840" y="4735080"/>
              <a:ext cx="360" cy="3789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4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Recapitulando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4"/>
          <p:cNvSpPr/>
          <p:nvPr/>
        </p:nvSpPr>
        <p:spPr>
          <a:xfrm>
            <a:off x="650160" y="2571840"/>
            <a:ext cx="11701440" cy="67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160" lvl="0" marL="51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200"/>
              <a:buFont typeface="Georgia"/>
              <a:buChar char="•"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Para cualquier tipo de recursos pueden definirse recursos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predeterminados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y varios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alternativos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160" lvl="0" marL="5191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3200"/>
              <a:buFont typeface="Georgia"/>
              <a:buChar char="•"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Los recursos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predeterminados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son los que se usan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sin importar la configuración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del dispositivo o cuando no hay recursos alternativos que coincidan con la configuración actual.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160" lvl="0" marL="5191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3200"/>
              <a:buFont typeface="Georgia"/>
              <a:buChar char="•"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Los recursos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alternativos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son los que se utilizan con una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configuración específica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A fin de especificar que un grupo de recursos es para una configuración específica, se debe agregar un calificador de configuración apropiado al nombre del directorio.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4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875" y="4254500"/>
            <a:ext cx="4134999" cy="4847074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5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Tipos de recurso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5"/>
          <p:cNvSpPr/>
          <p:nvPr/>
        </p:nvSpPr>
        <p:spPr>
          <a:xfrm>
            <a:off x="650160" y="2571840"/>
            <a:ext cx="11701440" cy="67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160" lvl="0" marL="51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 pueden distinguir dos tipos de recursos.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559" lvl="1" marL="934919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438086"/>
              </a:buClr>
              <a:buSzPts val="3300"/>
              <a:buFont typeface="Georgia"/>
              <a:buChar char="▫"/>
            </a:pPr>
            <a:r>
              <a:rPr b="0" i="0" lang="es-ES" sz="33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Recursos de archivo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559" lvl="1" marL="934919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438086"/>
              </a:buClr>
              <a:buSzPts val="3300"/>
              <a:buFont typeface="Georgia"/>
              <a:buChar char="▫"/>
            </a:pPr>
            <a:r>
              <a:rPr b="0" i="0" lang="es-ES" sz="33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Recursos de valor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5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8" name="Google Shape;578;p45"/>
          <p:cNvGrpSpPr/>
          <p:nvPr/>
        </p:nvGrpSpPr>
        <p:grpSpPr>
          <a:xfrm>
            <a:off x="1821250" y="3564360"/>
            <a:ext cx="10811870" cy="3350065"/>
            <a:chOff x="1821250" y="3564360"/>
            <a:chExt cx="10811870" cy="3350065"/>
          </a:xfrm>
        </p:grpSpPr>
        <p:sp>
          <p:nvSpPr>
            <p:cNvPr id="579" name="Google Shape;579;p45"/>
            <p:cNvSpPr/>
            <p:nvPr/>
          </p:nvSpPr>
          <p:spPr>
            <a:xfrm>
              <a:off x="1821250" y="6142525"/>
              <a:ext cx="3958800" cy="7719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 flipH="1">
              <a:off x="5780160" y="4902840"/>
              <a:ext cx="790560" cy="141048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581" name="Google Shape;581;p45"/>
            <p:cNvSpPr/>
            <p:nvPr/>
          </p:nvSpPr>
          <p:spPr>
            <a:xfrm>
              <a:off x="6573600" y="3564360"/>
              <a:ext cx="6059520" cy="26499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4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Recursos de archivo</a:t>
              </a:r>
              <a:r>
                <a:rPr b="0" i="0" lang="es-ES" sz="2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: Cada archivo en estas carpetas representa un recurso cuyo nombre coincide con el nombre del archivo. Por ejemplo el recurso </a:t>
              </a:r>
              <a:r>
                <a:rPr b="0" i="0" lang="es-ES" sz="24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R.layout.activity_main</a:t>
              </a:r>
              <a:r>
                <a:rPr b="0" i="0" lang="es-ES" sz="2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está definido en el archivo </a:t>
              </a:r>
              <a:r>
                <a:rPr b="0" i="0" lang="es-ES" sz="24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activity_main.xml</a:t>
              </a:r>
              <a:r>
                <a:rPr b="0" i="0" lang="es-ES" sz="2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dentro de la carpeta </a:t>
              </a:r>
              <a:r>
                <a:rPr b="0" i="0" lang="es-ES" sz="24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layout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45"/>
          <p:cNvGrpSpPr/>
          <p:nvPr/>
        </p:nvGrpSpPr>
        <p:grpSpPr>
          <a:xfrm>
            <a:off x="1821250" y="7107225"/>
            <a:ext cx="10883870" cy="2510175"/>
            <a:chOff x="1821250" y="7107225"/>
            <a:chExt cx="10883870" cy="2510175"/>
          </a:xfrm>
        </p:grpSpPr>
        <p:sp>
          <p:nvSpPr>
            <p:cNvPr id="583" name="Google Shape;583;p45"/>
            <p:cNvSpPr/>
            <p:nvPr/>
          </p:nvSpPr>
          <p:spPr>
            <a:xfrm>
              <a:off x="1821250" y="7107225"/>
              <a:ext cx="3958800" cy="7614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 rot="10800000">
              <a:off x="5780160" y="7868520"/>
              <a:ext cx="862560" cy="612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585" name="Google Shape;585;p45"/>
            <p:cNvSpPr/>
            <p:nvPr/>
          </p:nvSpPr>
          <p:spPr>
            <a:xfrm>
              <a:off x="6645600" y="7698960"/>
              <a:ext cx="6059520" cy="1918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4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Recursos de valor</a:t>
              </a:r>
              <a:r>
                <a:rPr b="0" i="0" lang="es-ES" sz="2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: Cada archivo en estas carpetas es un documento </a:t>
              </a:r>
              <a:r>
                <a:rPr b="0" i="0" lang="es-ES" sz="24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xml</a:t>
              </a:r>
              <a:r>
                <a:rPr b="0" i="0" lang="es-ES" sz="2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que define un </a:t>
              </a:r>
              <a:r>
                <a:rPr b="0" i="0" lang="es-ES" sz="24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conjunto de recursos</a:t>
              </a:r>
              <a:r>
                <a:rPr b="0" i="0" lang="es-ES" sz="2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por medio de las  etiquetas correspondientes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6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Recursos de valor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6"/>
          <p:cNvSpPr/>
          <p:nvPr/>
        </p:nvSpPr>
        <p:spPr>
          <a:xfrm>
            <a:off x="650160" y="2571840"/>
            <a:ext cx="11701440" cy="67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160" lvl="0" marL="51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Ya hemos trabajado con tres tipos de recursos de valor: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2" marL="64800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85"/>
              <a:buFont typeface="Noto Sans Symbols"/>
              <a:buChar char="●"/>
            </a:pPr>
            <a:r>
              <a:rPr b="0" i="0" lang="es-ES" sz="33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Recursos </a:t>
            </a:r>
            <a:r>
              <a:rPr b="0" i="0" lang="es-ES" sz="33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string ( strings.xml )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2" marL="64800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85"/>
              <a:buFont typeface="Noto Sans Symbols"/>
              <a:buChar char="●"/>
            </a:pPr>
            <a:r>
              <a:rPr b="0" i="0" lang="es-ES" sz="33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Recursos </a:t>
            </a:r>
            <a:r>
              <a:rPr b="0" i="0" lang="es-ES" sz="33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color  ( colors.xml )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2" marL="64800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85"/>
              <a:buFont typeface="Noto Sans Symbols"/>
              <a:buChar char="●"/>
            </a:pPr>
            <a:r>
              <a:rPr b="0" i="0" lang="es-ES" sz="33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Recursos </a:t>
            </a:r>
            <a:r>
              <a:rPr b="0" i="0" lang="es-ES" sz="33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style   ( </a:t>
            </a:r>
            <a:r>
              <a:rPr lang="es-ES" sz="33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themes</a:t>
            </a:r>
            <a:r>
              <a:rPr b="0" i="0" lang="es-ES" sz="33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.xml )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160" lvl="0" marL="519120" marR="0" rtl="0" algn="l">
              <a:lnSpc>
                <a:spcPct val="138888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Otros tipos de recursos valor son: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2" marL="648000" marR="0" rtl="0" algn="l">
              <a:lnSpc>
                <a:spcPct val="151515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85"/>
              <a:buFont typeface="Noto Sans Symbols"/>
              <a:buChar char="●"/>
            </a:pPr>
            <a:r>
              <a:rPr b="0" i="0" lang="es-ES" sz="33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Recursos </a:t>
            </a:r>
            <a:r>
              <a:rPr b="0" i="0" lang="es-ES" sz="33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dimen ( dimensions.xml )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2" marL="648000" marR="0" rtl="0" algn="l">
              <a:lnSpc>
                <a:spcPct val="151515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85"/>
              <a:buFont typeface="Noto Sans Symbols"/>
              <a:buChar char="●"/>
            </a:pPr>
            <a:r>
              <a:rPr b="0" i="0" lang="es-ES" sz="33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Recursos </a:t>
            </a:r>
            <a:r>
              <a:rPr b="0" i="0" lang="es-ES" sz="33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integer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2" marL="64800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85"/>
              <a:buFont typeface="Noto Sans Symbols"/>
              <a:buChar char="●"/>
            </a:pPr>
            <a:r>
              <a:rPr b="0" i="0" lang="es-ES" sz="33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Recursos </a:t>
            </a:r>
            <a:r>
              <a:rPr b="0" i="0" lang="es-ES" sz="33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bool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2" marL="64800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85"/>
              <a:buFont typeface="Noto Sans Symbols"/>
              <a:buChar char="●"/>
            </a:pPr>
            <a:r>
              <a:rPr b="0" i="0" lang="es-ES" sz="33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Recursos </a:t>
            </a:r>
            <a:r>
              <a:rPr b="0" i="0" lang="es-ES" sz="33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id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639" lvl="2" marL="64800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485"/>
              <a:buFont typeface="Noto Sans Symbols"/>
              <a:buChar char="●"/>
            </a:pPr>
            <a:r>
              <a:rPr b="0" i="0" lang="es-ES" sz="33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Recursos </a:t>
            </a:r>
            <a:r>
              <a:rPr b="0" i="0" lang="es-ES" sz="33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array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1515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6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6"/>
          <p:cNvSpPr/>
          <p:nvPr/>
        </p:nvSpPr>
        <p:spPr>
          <a:xfrm>
            <a:off x="5349600" y="7288200"/>
            <a:ext cx="7559280" cy="206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Aunque, por cuestiones de organización, se recomienda definir los recursos dentro del </a:t>
            </a:r>
            <a:r>
              <a:rPr b="0" i="0" lang="es-ES" sz="26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xml</a:t>
            </a:r>
            <a:r>
              <a:rPr b="0" i="0" lang="es-ES" sz="2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correspondiente, </a:t>
            </a:r>
            <a:r>
              <a:rPr b="0" i="0" lang="es-ES" sz="26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es posible mezclar los recursos</a:t>
            </a:r>
            <a:r>
              <a:rPr b="0" i="0" lang="es-ES" sz="2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en cualquier archivo nombrado arbitrariamente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7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Recursos de valor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7"/>
          <p:cNvSpPr/>
          <p:nvPr/>
        </p:nvSpPr>
        <p:spPr>
          <a:xfrm>
            <a:off x="650160" y="2571840"/>
            <a:ext cx="11701440" cy="67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Recursos dimen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definen un tamaño por medio de un número seguido de una unidad.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Ejemplo, archivo res/values/nombre_archivo.xml: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&lt;dimen</a:t>
            </a:r>
            <a:r>
              <a:rPr b="0" i="0" lang="es-ES" sz="3200" u="none" cap="none" strike="noStrike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s-ES" sz="3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0" i="0" lang="es-ES" sz="3200" u="none" cap="none" strike="noStrike">
                <a:solidFill>
                  <a:srgbClr val="006400"/>
                </a:solidFill>
                <a:latin typeface="courier new"/>
                <a:ea typeface="courier new"/>
                <a:cs typeface="courier new"/>
                <a:sym typeface="courier new"/>
              </a:rPr>
              <a:t>"alto"&gt;</a:t>
            </a:r>
            <a:r>
              <a:rPr b="0" i="0" lang="es-ES" sz="3200" u="none" cap="none" strike="noStrike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2.2mm</a:t>
            </a:r>
            <a:r>
              <a:rPr b="0" i="0" lang="es-ES" sz="32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&lt;/dimen&gt;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32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&lt;dimen</a:t>
            </a:r>
            <a:r>
              <a:rPr b="0" i="0" lang="es-ES" sz="3200" u="none" cap="none" strike="noStrike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s-ES" sz="3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0" i="0" lang="es-ES" sz="3200" u="none" cap="none" strike="noStrike">
                <a:solidFill>
                  <a:srgbClr val="006400"/>
                </a:solidFill>
                <a:latin typeface="courier new"/>
                <a:ea typeface="courier new"/>
                <a:cs typeface="courier new"/>
                <a:sym typeface="courier new"/>
              </a:rPr>
              <a:t>"tamano_fuente"&gt;</a:t>
            </a:r>
            <a:r>
              <a:rPr b="0" i="0" lang="es-ES" sz="3200" u="none" cap="none" strike="noStrike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16sp</a:t>
            </a:r>
            <a:r>
              <a:rPr b="0" i="0" lang="es-ES" sz="32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&lt;/dimen&gt;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 accede como: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	R.dimen.alto 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 código </a:t>
            </a:r>
            <a:r>
              <a:rPr lang="es-ES" sz="3200">
                <a:latin typeface="Georgia"/>
                <a:ea typeface="Georgia"/>
                <a:cs typeface="Georgia"/>
                <a:sym typeface="Georgia"/>
              </a:rPr>
              <a:t>Kotlin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	"@dimen/alto"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7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8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Recursos de valor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8"/>
          <p:cNvSpPr/>
          <p:nvPr/>
        </p:nvSpPr>
        <p:spPr>
          <a:xfrm>
            <a:off x="650160" y="2571840"/>
            <a:ext cx="11701440" cy="67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Recursos integer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definen un valor entero.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Ejemplo, archivo res/values/nombre_archivo.xml: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s-ES" sz="3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b="0" i="0" lang="es-ES" sz="3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0" i="0" lang="es-ES" sz="3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"max_cant"</a:t>
            </a:r>
            <a:r>
              <a:rPr b="0" i="0" lang="es-ES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&gt;5&lt;/</a:t>
            </a:r>
            <a:r>
              <a:rPr b="0" i="0" lang="es-ES" sz="32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0" i="0" lang="es-ES" sz="3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 accede como: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	R.integer.max_cant 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 código </a:t>
            </a:r>
            <a:r>
              <a:rPr lang="es-ES" sz="3200">
                <a:latin typeface="Georgia"/>
                <a:ea typeface="Georgia"/>
                <a:cs typeface="Georgia"/>
                <a:sym typeface="Georgia"/>
              </a:rPr>
              <a:t>Kotlin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	"@integer/max_cant"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8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9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Recursos de valor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49"/>
          <p:cNvSpPr/>
          <p:nvPr/>
        </p:nvSpPr>
        <p:spPr>
          <a:xfrm>
            <a:off x="650160" y="2571840"/>
            <a:ext cx="11701440" cy="67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Recursos bool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definen un valor booleano.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Ejemplo, archivo res/values/nombre_archivo.xml: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&lt;bool</a:t>
            </a:r>
            <a:r>
              <a:rPr b="0" i="0" lang="es-ES" sz="3200" u="none" cap="none" strike="noStrike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s-ES" sz="3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0" i="0" lang="es-ES" sz="3200" u="none" cap="none" strike="noStrike">
                <a:solidFill>
                  <a:srgbClr val="006400"/>
                </a:solidFill>
                <a:latin typeface="courier new"/>
                <a:ea typeface="courier new"/>
                <a:cs typeface="courier new"/>
                <a:sym typeface="courier new"/>
              </a:rPr>
              <a:t>"lunesAbierto"&gt;</a:t>
            </a:r>
            <a:r>
              <a:rPr b="0" i="0" lang="es-ES" sz="3200" u="none" cap="none" strike="noStrike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s-ES" sz="32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&lt;/bool&gt;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 accede como: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	R.bool.lunesAbierto 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 código </a:t>
            </a:r>
            <a:r>
              <a:rPr lang="es-ES" sz="3200">
                <a:latin typeface="Georgia"/>
                <a:ea typeface="Georgia"/>
                <a:cs typeface="Georgia"/>
                <a:sym typeface="Georgia"/>
              </a:rPr>
              <a:t>Kotlin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	"@bool/lunesAbierto"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49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738000" y="2356920"/>
            <a:ext cx="11701440" cy="172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160" lvl="0" marL="519120" marR="0" rtl="0" algn="l">
              <a:lnSpc>
                <a:spcPct val="128205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900"/>
              <a:buFont typeface="Georgia"/>
              <a:buChar char="•"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Crear un nuevo proyecto Android Studio llamado "Saludos" basado en la siguiente Empty Activity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1080000" y="4358520"/>
            <a:ext cx="11921760" cy="4841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lang="es-ES" sz="28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LinearLayout</a:t>
            </a:r>
            <a:endParaRPr sz="2800">
              <a:solidFill>
                <a:srgbClr val="0033B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xmlns:</a:t>
            </a:r>
            <a:r>
              <a:rPr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="http://schemas.android.com/apk/res/android"</a:t>
            </a:r>
            <a:endParaRPr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:orientation</a:t>
            </a: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="vertical"</a:t>
            </a:r>
            <a:endParaRPr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:background</a:t>
            </a: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="@color/purple_200"</a:t>
            </a:r>
            <a:r>
              <a:rPr lang="es-ES" sz="28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28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lang="es-ES" sz="28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Button</a:t>
            </a:r>
            <a:endParaRPr sz="2800">
              <a:solidFill>
                <a:srgbClr val="0033B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="Saludar!"</a:t>
            </a:r>
            <a:endParaRPr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s-ES" sz="28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8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&lt;/</a:t>
            </a:r>
            <a:r>
              <a:rPr lang="es-ES" sz="28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LinearLayout</a:t>
            </a:r>
            <a:r>
              <a:rPr lang="es-ES" sz="28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28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0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Recursos de valor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50"/>
          <p:cNvSpPr/>
          <p:nvPr/>
        </p:nvSpPr>
        <p:spPr>
          <a:xfrm>
            <a:off x="650160" y="2355840"/>
            <a:ext cx="11701440" cy="71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Recursos id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Define un recurso de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id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único. 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Aunque habitualmente los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id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se definen utilizando el atributo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id="@+id/nombre"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en algunos casos es conveniente disponer de un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id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previamente creado, para que los elementos así nombrados cumplan un rol específico.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Ejemplo, archivo res/values/nombre_archivo.xml: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&lt;item</a:t>
            </a:r>
            <a:r>
              <a:rPr b="0" i="0" lang="es-ES" sz="3200" u="none" cap="none" strike="noStrike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s-ES" sz="3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type=</a:t>
            </a:r>
            <a:r>
              <a:rPr b="0" i="0" lang="es-ES" sz="3200" u="none" cap="none" strike="noStrike">
                <a:solidFill>
                  <a:srgbClr val="006400"/>
                </a:solidFill>
                <a:latin typeface="courier new"/>
                <a:ea typeface="courier new"/>
                <a:cs typeface="courier new"/>
                <a:sym typeface="courier new"/>
              </a:rPr>
              <a:t>"id" </a:t>
            </a:r>
            <a:r>
              <a:rPr b="0" i="0" lang="es-ES" sz="3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s-ES" sz="3200" u="none" cap="none" strike="noStrike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ES" sz="3200" u="none" cap="none" strike="noStrike">
                <a:solidFill>
                  <a:srgbClr val="006400"/>
                </a:solidFill>
                <a:latin typeface="courier new"/>
                <a:ea typeface="courier new"/>
                <a:cs typeface="courier new"/>
                <a:sym typeface="courier new"/>
              </a:rPr>
              <a:t>"boton_ok"</a:t>
            </a:r>
            <a:r>
              <a:rPr b="0" i="0" lang="es-ES" sz="32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 accede como: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	R.id.boton_ok 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 código </a:t>
            </a:r>
            <a:r>
              <a:rPr lang="es-ES" sz="3200">
                <a:latin typeface="Georgia"/>
                <a:ea typeface="Georgia"/>
                <a:cs typeface="Georgia"/>
                <a:sym typeface="Georgia"/>
              </a:rPr>
              <a:t>Kotlin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	"@id/boton_ok"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0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1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Recursos de valor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51"/>
          <p:cNvSpPr/>
          <p:nvPr/>
        </p:nvSpPr>
        <p:spPr>
          <a:xfrm>
            <a:off x="650160" y="2355840"/>
            <a:ext cx="12042720" cy="719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Recursos Array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Una serie ordenada de elementos. Pueden ser de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strings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de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enteros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 de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recursos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Ejemplo, archivo res/values/nombre_archivo.xml: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&lt;integer-array </a:t>
            </a:r>
            <a:r>
              <a:rPr b="0" i="0" lang="es-ES" sz="2800" u="none" cap="none" strike="noStrike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0" i="0" lang="es-E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s-ES" sz="2800" u="none" cap="none" strike="noStrike">
                <a:solidFill>
                  <a:srgbClr val="006400"/>
                </a:solidFill>
                <a:latin typeface="Consolas"/>
                <a:ea typeface="Consolas"/>
                <a:cs typeface="Consolas"/>
                <a:sym typeface="Consolas"/>
              </a:rPr>
              <a:t>primos"&gt;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s-ES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&lt;item&gt;</a:t>
            </a:r>
            <a:r>
              <a:rPr b="0" i="0" lang="es-E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s-ES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&lt;/item&gt;&lt;item&gt;</a:t>
            </a:r>
            <a:r>
              <a:rPr b="0" i="0" lang="es-E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s-ES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&lt;/item&gt;&lt;item&gt;</a:t>
            </a:r>
            <a:r>
              <a:rPr b="0" i="0" lang="es-E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-ES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&lt;/item&gt;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8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&lt;/integer-array&gt;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 accede desde el código </a:t>
            </a:r>
            <a:r>
              <a:rPr lang="es-ES" sz="3200">
                <a:latin typeface="Georgia"/>
                <a:ea typeface="Georgia"/>
                <a:cs typeface="Georgia"/>
                <a:sym typeface="Georgia"/>
              </a:rPr>
              <a:t>Kotlin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 una activity como: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7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var </a:t>
            </a:r>
            <a:r>
              <a:rPr b="1" lang="es-ES" sz="2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b="1" lang="es-ES" sz="2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b="1" lang="es-ES" sz="2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IntArray </a:t>
            </a:r>
            <a:r>
              <a:rPr b="1" lang="es-ES" sz="2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 </a:t>
            </a:r>
            <a:r>
              <a:rPr b="1" i="1" lang="es-ES" sz="27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resources</a:t>
            </a:r>
            <a:r>
              <a:rPr b="1" lang="es-ES" sz="2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.getIntArray(</a:t>
            </a:r>
            <a:r>
              <a:rPr b="1" lang="es-ES" sz="2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="1" lang="es-ES" sz="2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1" lang="es-ES" sz="2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array</a:t>
            </a:r>
            <a:r>
              <a:rPr b="1" lang="es-ES" sz="2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1" i="1" lang="es-ES" sz="27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primos</a:t>
            </a:r>
            <a:r>
              <a:rPr b="1" lang="es-ES" sz="27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);</a:t>
            </a:r>
            <a:endParaRPr b="1" sz="27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Google Shape;628;p51"/>
          <p:cNvSpPr/>
          <p:nvPr/>
        </p:nvSpPr>
        <p:spPr>
          <a:xfrm>
            <a:off x="11625120" y="3240"/>
            <a:ext cx="1081080" cy="519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25f71f1c5_0_3"/>
          <p:cNvSpPr/>
          <p:nvPr/>
        </p:nvSpPr>
        <p:spPr>
          <a:xfrm>
            <a:off x="650160" y="915480"/>
            <a:ext cx="117015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e25f71f1c5_0_3"/>
          <p:cNvSpPr/>
          <p:nvPr/>
        </p:nvSpPr>
        <p:spPr>
          <a:xfrm>
            <a:off x="738000" y="2356920"/>
            <a:ext cx="117015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159" lvl="0" marL="519120" marR="0" rtl="0" algn="l">
              <a:lnSpc>
                <a:spcPct val="128205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900"/>
              <a:buFont typeface="Georgia"/>
              <a:buChar char="•"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Crear un nuevo proyecto Android Studio llamado "Saludos" basado en la siguiente Empty Activity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1e25f71f1c5_0_3"/>
          <p:cNvSpPr/>
          <p:nvPr/>
        </p:nvSpPr>
        <p:spPr>
          <a:xfrm>
            <a:off x="1080000" y="4358520"/>
            <a:ext cx="11921700" cy="484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8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lang="es-ES" sz="28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LinearLayout</a:t>
            </a:r>
            <a:endParaRPr sz="2800">
              <a:solidFill>
                <a:srgbClr val="0033B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8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xmlns:</a:t>
            </a:r>
            <a:r>
              <a:rPr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="http://schemas.android.com/apk/res/android"</a:t>
            </a:r>
            <a:endParaRPr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:orientation</a:t>
            </a: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="vertical"</a:t>
            </a:r>
            <a:endParaRPr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:background</a:t>
            </a: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="@color/purple_200"</a:t>
            </a:r>
            <a:r>
              <a:rPr lang="es-ES" sz="28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28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8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&lt;</a:t>
            </a:r>
            <a:r>
              <a:rPr lang="es-ES" sz="28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Button</a:t>
            </a:r>
            <a:endParaRPr sz="2800">
              <a:solidFill>
                <a:srgbClr val="0033B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8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:layout_width</a:t>
            </a: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="match_parent"</a:t>
            </a:r>
            <a:endParaRPr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:layout_height</a:t>
            </a: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="wrap_content"</a:t>
            </a:r>
            <a:endParaRPr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s-ES" sz="2800">
                <a:solidFill>
                  <a:srgbClr val="87109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android</a:t>
            </a:r>
            <a:r>
              <a:rPr lang="es-ES" sz="2800">
                <a:solidFill>
                  <a:srgbClr val="174AD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:text</a:t>
            </a: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="Saludar!"</a:t>
            </a:r>
            <a:endParaRPr sz="2800">
              <a:solidFill>
                <a:srgbClr val="067D1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800">
                <a:solidFill>
                  <a:srgbClr val="067D1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es-ES" sz="28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/&gt;</a:t>
            </a:r>
            <a:endParaRPr sz="28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8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&lt;/</a:t>
            </a:r>
            <a:r>
              <a:rPr lang="es-ES" sz="2800">
                <a:solidFill>
                  <a:srgbClr val="0033B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LinearLayout</a:t>
            </a:r>
            <a:r>
              <a:rPr lang="es-ES" sz="2800">
                <a:solidFill>
                  <a:srgbClr val="080808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&gt;</a:t>
            </a:r>
            <a:endParaRPr sz="2800">
              <a:solidFill>
                <a:srgbClr val="08080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g1e25f71f1c5_0_3"/>
          <p:cNvSpPr/>
          <p:nvPr/>
        </p:nvSpPr>
        <p:spPr>
          <a:xfrm>
            <a:off x="9471240" y="36360"/>
            <a:ext cx="30327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g1e25f71f1c5_0_3"/>
          <p:cNvGrpSpPr/>
          <p:nvPr/>
        </p:nvGrpSpPr>
        <p:grpSpPr>
          <a:xfrm>
            <a:off x="218850" y="6107450"/>
            <a:ext cx="8045500" cy="3468100"/>
            <a:chOff x="762575" y="4020250"/>
            <a:chExt cx="8045500" cy="3468100"/>
          </a:xfrm>
        </p:grpSpPr>
        <p:sp>
          <p:nvSpPr>
            <p:cNvPr id="186" name="Google Shape;186;g1e25f71f1c5_0_3"/>
            <p:cNvSpPr/>
            <p:nvPr/>
          </p:nvSpPr>
          <p:spPr>
            <a:xfrm flipH="1" rot="10800000">
              <a:off x="3807000" y="4528904"/>
              <a:ext cx="1754730" cy="92005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187" name="Google Shape;187;g1e25f71f1c5_0_3"/>
            <p:cNvSpPr/>
            <p:nvPr/>
          </p:nvSpPr>
          <p:spPr>
            <a:xfrm>
              <a:off x="5491575" y="4020250"/>
              <a:ext cx="3316500" cy="517800"/>
            </a:xfrm>
            <a:prstGeom prst="rect">
              <a:avLst/>
            </a:prstGeom>
            <a:solidFill>
              <a:schemeClr val="accent2">
                <a:alpha val="17650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g1e25f71f1c5_0_3"/>
            <p:cNvSpPr/>
            <p:nvPr/>
          </p:nvSpPr>
          <p:spPr>
            <a:xfrm>
              <a:off x="762575" y="5448950"/>
              <a:ext cx="6683700" cy="203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Dedicar dos minutos para descubrir y cambiar la definición del recurso </a:t>
              </a:r>
              <a:r>
                <a:rPr b="1" lang="es-ES" sz="32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purple_200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9" name="Google Shape;189;g1e25f71f1c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3301" y="5167300"/>
            <a:ext cx="3588401" cy="45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813" y="1168912"/>
            <a:ext cx="10877575" cy="5940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7"/>
          <p:cNvGrpSpPr/>
          <p:nvPr/>
        </p:nvGrpSpPr>
        <p:grpSpPr>
          <a:xfrm>
            <a:off x="7509600" y="2736150"/>
            <a:ext cx="5321160" cy="4984410"/>
            <a:chOff x="7509600" y="2736150"/>
            <a:chExt cx="5321160" cy="4984410"/>
          </a:xfrm>
        </p:grpSpPr>
        <p:sp>
          <p:nvSpPr>
            <p:cNvPr id="196" name="Google Shape;196;p7"/>
            <p:cNvSpPr/>
            <p:nvPr/>
          </p:nvSpPr>
          <p:spPr>
            <a:xfrm flipH="1" rot="10800000">
              <a:off x="10171075" y="3125744"/>
              <a:ext cx="241596" cy="303998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197" name="Google Shape;197;p7"/>
            <p:cNvSpPr/>
            <p:nvPr/>
          </p:nvSpPr>
          <p:spPr>
            <a:xfrm>
              <a:off x="9471250" y="2736150"/>
              <a:ext cx="1229700" cy="3897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7509600" y="6168600"/>
              <a:ext cx="5321160" cy="15519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Este es el valor que se debe cambiar.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Cambiarlo por 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#FFAA00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7"/>
          <p:cNvGrpSpPr/>
          <p:nvPr/>
        </p:nvGrpSpPr>
        <p:grpSpPr>
          <a:xfrm>
            <a:off x="1376618" y="5077115"/>
            <a:ext cx="5327400" cy="4376735"/>
            <a:chOff x="1376618" y="5077115"/>
            <a:chExt cx="5327400" cy="4376735"/>
          </a:xfrm>
        </p:grpSpPr>
        <p:sp>
          <p:nvSpPr>
            <p:cNvPr id="200" name="Google Shape;200;p7"/>
            <p:cNvSpPr/>
            <p:nvPr/>
          </p:nvSpPr>
          <p:spPr>
            <a:xfrm flipH="1" rot="10800000">
              <a:off x="3614850" y="5370798"/>
              <a:ext cx="157842" cy="110500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201" name="Google Shape;201;p7"/>
            <p:cNvSpPr/>
            <p:nvPr/>
          </p:nvSpPr>
          <p:spPr>
            <a:xfrm>
              <a:off x="2665000" y="5077115"/>
              <a:ext cx="1495800" cy="2874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1376618" y="6439450"/>
              <a:ext cx="5327400" cy="30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Los recursos de color se encuentran definidos en el archivo 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colors.xml</a:t>
              </a: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dentro de la carpeta 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values</a:t>
              </a: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, dentro de la carpeta 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7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6452"/>
            <a:ext cx="12850801" cy="542143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8"/>
          <p:cNvSpPr/>
          <p:nvPr/>
        </p:nvSpPr>
        <p:spPr>
          <a:xfrm>
            <a:off x="855720" y="5441040"/>
            <a:ext cx="5889600" cy="3989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Obsérvese que se ha podido cambiar el color del fondo de la </a:t>
            </a:r>
            <a:r>
              <a:rPr b="0" i="0" lang="es-ES" sz="3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b="0" i="0" lang="es-E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s-ES" sz="32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sin necesidad de modificar el código</a:t>
            </a:r>
            <a:r>
              <a:rPr b="0" i="0" lang="es-E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s-ES" sz="32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fuente</a:t>
            </a:r>
            <a:r>
              <a:rPr b="0" i="0" lang="es-E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de la aplicación, tan sólo la definición del recurso apropiado.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6899040" y="5441040"/>
            <a:ext cx="5889600" cy="3501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Además, todas las vistas de la aplicación que utilicen este recurso se verán actualizadas, automáticamente, </a:t>
            </a:r>
            <a:r>
              <a:rPr b="0" i="0" lang="es-ES" sz="32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facilitando los cambios y la consistencia visual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/>
        </p:nvSpPr>
        <p:spPr>
          <a:xfrm>
            <a:off x="650160" y="915480"/>
            <a:ext cx="1170144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- continuación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740875" y="2931849"/>
            <a:ext cx="6407400" cy="4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160" lvl="0" marL="51912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900"/>
              <a:buFont typeface="Georgia"/>
              <a:buChar char="•"/>
            </a:pPr>
            <a:r>
              <a:rPr lang="es-ES" sz="2900">
                <a:latin typeface="Georgia"/>
                <a:ea typeface="Georgia"/>
                <a:cs typeface="Georgia"/>
                <a:sym typeface="Georgia"/>
              </a:rPr>
              <a:t>Agregar</a:t>
            </a:r>
            <a:r>
              <a:rPr b="0" i="0" lang="es-ES" sz="2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un recurso de color llamado </a:t>
            </a:r>
            <a:r>
              <a:rPr b="0" i="0" lang="es-ES" sz="29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colorTextoBoton</a:t>
            </a:r>
            <a:r>
              <a:rPr b="0" i="0" lang="es-ES" sz="2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con el siguiente valor </a:t>
            </a:r>
            <a:r>
              <a:rPr b="0" i="0" lang="es-ES" sz="29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#ff0000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159" lvl="0" marL="51912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2900"/>
              <a:buFont typeface="Georgia"/>
              <a:buChar char="•"/>
            </a:pPr>
            <a:r>
              <a:rPr b="0" i="0" lang="es-ES" sz="2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Agregue un </a:t>
            </a:r>
            <a:r>
              <a:rPr b="0" i="0" lang="es-ES" sz="29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b="0" i="0" lang="es-ES" sz="2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con la leyenda "Aquí se mostrará el saludo"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-362159" lvl="0" marL="51912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2900"/>
              <a:buFont typeface="Georgia"/>
              <a:buChar char="•"/>
            </a:pPr>
            <a:r>
              <a:rPr b="0" i="0" lang="es-ES" sz="2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Agregue un </a:t>
            </a:r>
            <a:r>
              <a:rPr b="0" i="0" lang="es-ES" sz="29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botón para salir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740880" y="8379625"/>
            <a:ext cx="121083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160" lvl="0" marL="519120" marR="0" rtl="0" algn="l">
              <a:lnSpc>
                <a:spcPct val="172413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900"/>
              <a:buFont typeface="Georgia"/>
              <a:buChar char="•"/>
            </a:pPr>
            <a:r>
              <a:rPr lang="es-ES" sz="2900">
                <a:latin typeface="Georgia"/>
                <a:ea typeface="Georgia"/>
                <a:cs typeface="Georgia"/>
                <a:sym typeface="Georgia"/>
              </a:rPr>
              <a:t>Establecer</a:t>
            </a:r>
            <a:r>
              <a:rPr b="0" i="0" lang="es-ES" sz="2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la propiedad </a:t>
            </a:r>
            <a:r>
              <a:rPr b="0" i="0" lang="es-ES" sz="29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textColor</a:t>
            </a:r>
            <a:r>
              <a:rPr b="0" i="0" lang="es-ES" sz="2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 los botones con el recurso apropiado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9471240" y="36360"/>
            <a:ext cx="3032640" cy="51768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325" y="2931850"/>
            <a:ext cx="5094200" cy="518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Lisandro Delía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16</vt:i4>
  </property>
  <property fmtid="{D5CDD505-2E9C-101B-9397-08002B2CF9AE}" pid="3" name="PresentationFormat">
    <vt:lpwstr>Personalizado</vt:lpwstr>
  </property>
  <property fmtid="{D5CDD505-2E9C-101B-9397-08002B2CF9AE}" pid="4" name="Slides">
    <vt:i4>51</vt:i4>
  </property>
</Properties>
</file>