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9752000" cx="13003200"/>
  <p:notesSz cx="7559675" cy="10691800"/>
  <p:embeddedFontLst>
    <p:embeddedFont>
      <p:font typeface="Gill Sans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0" roundtripDataSignature="AMtx7mip6U27EzCmqUlp+f+y4qVren+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GillSans-bold.fntdata"/><Relationship Id="rId14" Type="http://schemas.openxmlformats.org/officeDocument/2006/relationships/slide" Target="slides/slide9.xml"/><Relationship Id="rId58" Type="http://schemas.openxmlformats.org/officeDocument/2006/relationships/font" Target="fonts/Gill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443e3e64ba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443e3e64ba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443e3e64ba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2443e3e64ba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8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9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9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9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9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0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0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0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0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2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3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4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4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4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6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7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87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7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8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8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8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9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9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9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9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0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0"/>
          <p:cNvSpPr txBox="1"/>
          <p:nvPr>
            <p:ph idx="1" type="body"/>
          </p:nvPr>
        </p:nvSpPr>
        <p:spPr>
          <a:xfrm>
            <a:off x="650160" y="228168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0"/>
          <p:cNvSpPr txBox="1"/>
          <p:nvPr>
            <p:ph idx="2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1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1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1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1"/>
          <p:cNvSpPr txBox="1"/>
          <p:nvPr>
            <p:ph idx="4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2"/>
          <p:cNvSpPr txBox="1"/>
          <p:nvPr>
            <p:ph idx="1" type="body"/>
          </p:nvPr>
        </p:nvSpPr>
        <p:spPr>
          <a:xfrm>
            <a:off x="65016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2"/>
          <p:cNvSpPr txBox="1"/>
          <p:nvPr>
            <p:ph idx="2" type="body"/>
          </p:nvPr>
        </p:nvSpPr>
        <p:spPr>
          <a:xfrm>
            <a:off x="460692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2"/>
          <p:cNvSpPr txBox="1"/>
          <p:nvPr>
            <p:ph idx="3" type="body"/>
          </p:nvPr>
        </p:nvSpPr>
        <p:spPr>
          <a:xfrm>
            <a:off x="8564040" y="228168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92"/>
          <p:cNvSpPr txBox="1"/>
          <p:nvPr>
            <p:ph idx="4" type="body"/>
          </p:nvPr>
        </p:nvSpPr>
        <p:spPr>
          <a:xfrm>
            <a:off x="65016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2"/>
          <p:cNvSpPr txBox="1"/>
          <p:nvPr>
            <p:ph idx="5" type="body"/>
          </p:nvPr>
        </p:nvSpPr>
        <p:spPr>
          <a:xfrm>
            <a:off x="460692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2"/>
          <p:cNvSpPr txBox="1"/>
          <p:nvPr>
            <p:ph idx="6" type="body"/>
          </p:nvPr>
        </p:nvSpPr>
        <p:spPr>
          <a:xfrm>
            <a:off x="8564040" y="5235840"/>
            <a:ext cx="37681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1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1"/>
          <p:cNvSpPr txBox="1"/>
          <p:nvPr>
            <p:ph idx="1" type="subTitle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2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2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2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 txBox="1"/>
          <p:nvPr>
            <p:ph idx="1" type="subTitle"/>
          </p:nvPr>
        </p:nvSpPr>
        <p:spPr>
          <a:xfrm>
            <a:off x="650160" y="388800"/>
            <a:ext cx="11702520" cy="75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5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5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2" type="body"/>
          </p:nvPr>
        </p:nvSpPr>
        <p:spPr>
          <a:xfrm>
            <a:off x="664668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5"/>
          <p:cNvSpPr txBox="1"/>
          <p:nvPr>
            <p:ph idx="3" type="body"/>
          </p:nvPr>
        </p:nvSpPr>
        <p:spPr>
          <a:xfrm>
            <a:off x="65016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6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6"/>
          <p:cNvSpPr txBox="1"/>
          <p:nvPr>
            <p:ph idx="1" type="body"/>
          </p:nvPr>
        </p:nvSpPr>
        <p:spPr>
          <a:xfrm>
            <a:off x="650160" y="2281680"/>
            <a:ext cx="571068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6"/>
          <p:cNvSpPr txBox="1"/>
          <p:nvPr>
            <p:ph idx="3" type="body"/>
          </p:nvPr>
        </p:nvSpPr>
        <p:spPr>
          <a:xfrm>
            <a:off x="6646680" y="523584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7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7"/>
          <p:cNvSpPr txBox="1"/>
          <p:nvPr>
            <p:ph idx="1" type="body"/>
          </p:nvPr>
        </p:nvSpPr>
        <p:spPr>
          <a:xfrm>
            <a:off x="65016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7"/>
          <p:cNvSpPr txBox="1"/>
          <p:nvPr>
            <p:ph idx="2" type="body"/>
          </p:nvPr>
        </p:nvSpPr>
        <p:spPr>
          <a:xfrm>
            <a:off x="6646680" y="2281680"/>
            <a:ext cx="571068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3" type="body"/>
          </p:nvPr>
        </p:nvSpPr>
        <p:spPr>
          <a:xfrm>
            <a:off x="650160" y="5235840"/>
            <a:ext cx="11702520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/>
          <p:nvPr/>
        </p:nvSpPr>
        <p:spPr>
          <a:xfrm flipH="1" rot="10800000">
            <a:off x="7693200" y="5416560"/>
            <a:ext cx="5309640" cy="12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54"/>
          <p:cNvSpPr/>
          <p:nvPr/>
        </p:nvSpPr>
        <p:spPr>
          <a:xfrm flipH="1" rot="10800000">
            <a:off x="7693200" y="5540400"/>
            <a:ext cx="5309640" cy="27216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4"/>
          <p:cNvSpPr/>
          <p:nvPr/>
        </p:nvSpPr>
        <p:spPr>
          <a:xfrm flipH="1" rot="10800000">
            <a:off x="7693200" y="5850000"/>
            <a:ext cx="5309640" cy="1188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54"/>
          <p:cNvSpPr/>
          <p:nvPr/>
        </p:nvSpPr>
        <p:spPr>
          <a:xfrm flipH="1" rot="10800000">
            <a:off x="7693200" y="5919840"/>
            <a:ext cx="2795040" cy="2628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54"/>
          <p:cNvSpPr/>
          <p:nvPr/>
        </p:nvSpPr>
        <p:spPr>
          <a:xfrm flipH="1" rot="10800000">
            <a:off x="7693200" y="5970600"/>
            <a:ext cx="2795040" cy="11880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54"/>
          <p:cNvSpPr/>
          <p:nvPr/>
        </p:nvSpPr>
        <p:spPr>
          <a:xfrm>
            <a:off x="7693200" y="5634000"/>
            <a:ext cx="4355280" cy="3888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54"/>
          <p:cNvSpPr/>
          <p:nvPr/>
        </p:nvSpPr>
        <p:spPr>
          <a:xfrm>
            <a:off x="10490040" y="5775480"/>
            <a:ext cx="2274120" cy="500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54"/>
          <p:cNvSpPr/>
          <p:nvPr/>
        </p:nvSpPr>
        <p:spPr>
          <a:xfrm>
            <a:off x="0" y="5189400"/>
            <a:ext cx="13002480" cy="3470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54"/>
          <p:cNvSpPr/>
          <p:nvPr/>
        </p:nvSpPr>
        <p:spPr>
          <a:xfrm>
            <a:off x="0" y="5226120"/>
            <a:ext cx="13002480" cy="199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54"/>
          <p:cNvSpPr/>
          <p:nvPr/>
        </p:nvSpPr>
        <p:spPr>
          <a:xfrm flipH="1" rot="10800000">
            <a:off x="9121680" y="5178600"/>
            <a:ext cx="3880800" cy="3531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54"/>
          <p:cNvSpPr/>
          <p:nvPr/>
        </p:nvSpPr>
        <p:spPr>
          <a:xfrm>
            <a:off x="0" y="0"/>
            <a:ext cx="13002480" cy="526356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54"/>
          <p:cNvSpPr txBox="1"/>
          <p:nvPr>
            <p:ph type="title"/>
          </p:nvPr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/>
          <p:nvPr/>
        </p:nvSpPr>
        <p:spPr>
          <a:xfrm>
            <a:off x="0" y="522360"/>
            <a:ext cx="13002480" cy="11844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8"/>
          <p:cNvSpPr/>
          <p:nvPr/>
        </p:nvSpPr>
        <p:spPr>
          <a:xfrm>
            <a:off x="0" y="0"/>
            <a:ext cx="13002480" cy="44064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8"/>
          <p:cNvSpPr/>
          <p:nvPr/>
        </p:nvSpPr>
        <p:spPr>
          <a:xfrm>
            <a:off x="0" y="438120"/>
            <a:ext cx="13002480" cy="129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8"/>
          <p:cNvSpPr/>
          <p:nvPr/>
        </p:nvSpPr>
        <p:spPr>
          <a:xfrm flipH="1" rot="10800000">
            <a:off x="7693200" y="511200"/>
            <a:ext cx="5309640" cy="127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8"/>
          <p:cNvSpPr/>
          <p:nvPr/>
        </p:nvSpPr>
        <p:spPr>
          <a:xfrm flipH="1" rot="10800000">
            <a:off x="7693200" y="623880"/>
            <a:ext cx="5309640" cy="25488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8"/>
          <p:cNvSpPr/>
          <p:nvPr/>
        </p:nvSpPr>
        <p:spPr>
          <a:xfrm>
            <a:off x="7689960" y="708120"/>
            <a:ext cx="4355280" cy="374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8"/>
          <p:cNvSpPr/>
          <p:nvPr/>
        </p:nvSpPr>
        <p:spPr>
          <a:xfrm>
            <a:off x="10485360" y="838080"/>
            <a:ext cx="2275920" cy="500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8"/>
          <p:cNvSpPr/>
          <p:nvPr/>
        </p:nvSpPr>
        <p:spPr>
          <a:xfrm>
            <a:off x="12918960" y="-3240"/>
            <a:ext cx="81720" cy="88344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8"/>
          <p:cNvSpPr/>
          <p:nvPr/>
        </p:nvSpPr>
        <p:spPr>
          <a:xfrm>
            <a:off x="12862080" y="-3240"/>
            <a:ext cx="37440" cy="883440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8"/>
          <p:cNvSpPr/>
          <p:nvPr/>
        </p:nvSpPr>
        <p:spPr>
          <a:xfrm>
            <a:off x="12835080" y="-3240"/>
            <a:ext cx="11880" cy="88344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8"/>
          <p:cNvSpPr/>
          <p:nvPr/>
        </p:nvSpPr>
        <p:spPr>
          <a:xfrm>
            <a:off x="12763440" y="-3240"/>
            <a:ext cx="38880" cy="88344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8"/>
          <p:cNvSpPr/>
          <p:nvPr/>
        </p:nvSpPr>
        <p:spPr>
          <a:xfrm>
            <a:off x="12677760" y="0"/>
            <a:ext cx="78480" cy="83268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8"/>
          <p:cNvSpPr/>
          <p:nvPr/>
        </p:nvSpPr>
        <p:spPr>
          <a:xfrm>
            <a:off x="12619080" y="0"/>
            <a:ext cx="11880" cy="832680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  <a:effectLst>
            <a:outerShdw blurRad="51480" rotWithShape="0" dir="5400000" dist="255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8"/>
          <p:cNvSpPr txBox="1"/>
          <p:nvPr>
            <p:ph type="title"/>
          </p:nvPr>
        </p:nvSpPr>
        <p:spPr>
          <a:xfrm>
            <a:off x="650160" y="388800"/>
            <a:ext cx="11702520" cy="1627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58"/>
          <p:cNvSpPr txBox="1"/>
          <p:nvPr>
            <p:ph idx="1" type="body"/>
          </p:nvPr>
        </p:nvSpPr>
        <p:spPr>
          <a:xfrm>
            <a:off x="650160" y="2281680"/>
            <a:ext cx="11702520" cy="5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Relationship Id="rId4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/>
          <p:nvPr/>
        </p:nvSpPr>
        <p:spPr>
          <a:xfrm>
            <a:off x="1353960" y="7396200"/>
            <a:ext cx="10543320" cy="151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91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Recursos de archivo. Menús.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080" marR="0" rtl="0" algn="r">
              <a:lnSpc>
                <a:spcPct val="100000"/>
              </a:lnSpc>
              <a:spcBef>
                <a:spcPts val="1706"/>
              </a:spcBef>
              <a:spcAft>
                <a:spcPts val="0"/>
              </a:spcAft>
              <a:buNone/>
            </a:pPr>
            <a:r>
              <a:rPr lang="es-ES" sz="2800">
                <a:latin typeface="Georgia"/>
                <a:ea typeface="Georgia"/>
                <a:cs typeface="Georgia"/>
                <a:sym typeface="Georgia"/>
              </a:rPr>
              <a:t>Esp. Fernández Sosa Juan Francisco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612720" y="3147840"/>
            <a:ext cx="12026160" cy="2090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SEMINARIO DE LENGUAJES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51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OPCIÓN ANDROID</a:t>
            </a:r>
            <a:endParaRPr b="0" i="0" sz="5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760" y="6915240"/>
            <a:ext cx="3685320" cy="285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1831760" y="1440"/>
            <a:ext cx="106308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452880" y="2283840"/>
            <a:ext cx="12477600" cy="6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Vamos a crear un recurso alternativo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drawable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establecer otra imagen de fondo en la disposición horizontal (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landscape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ello es necesario crear el directorio de recursos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res/drawble-land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guardar en él una imagen que llamaremos también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fondo.png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 sufijo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–land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 un calificador que hace referencia a los recursos alternativos para la disposición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landscape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al igual que el sufijo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–en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lo hace para el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idioma inglés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(visto en la clase anterior)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80" y="1131480"/>
            <a:ext cx="12384719" cy="799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11"/>
          <p:cNvGrpSpPr/>
          <p:nvPr/>
        </p:nvGrpSpPr>
        <p:grpSpPr>
          <a:xfrm>
            <a:off x="142560" y="1779120"/>
            <a:ext cx="6477120" cy="5624640"/>
            <a:chOff x="142560" y="1779120"/>
            <a:chExt cx="6477120" cy="5624640"/>
          </a:xfrm>
        </p:grpSpPr>
        <p:grpSp>
          <p:nvGrpSpPr>
            <p:cNvPr id="232" name="Google Shape;232;p11"/>
            <p:cNvGrpSpPr/>
            <p:nvPr/>
          </p:nvGrpSpPr>
          <p:grpSpPr>
            <a:xfrm>
              <a:off x="142560" y="1779120"/>
              <a:ext cx="6477120" cy="5624640"/>
              <a:chOff x="142560" y="1779120"/>
              <a:chExt cx="6477120" cy="5624640"/>
            </a:xfrm>
          </p:grpSpPr>
          <p:sp>
            <p:nvSpPr>
              <p:cNvPr id="233" name="Google Shape;233;p11"/>
              <p:cNvSpPr/>
              <p:nvPr/>
            </p:nvSpPr>
            <p:spPr>
              <a:xfrm>
                <a:off x="142560" y="5851440"/>
                <a:ext cx="6477120" cy="1552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32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En la vista </a:t>
                </a:r>
                <a:r>
                  <a:rPr lang="es-ES" sz="3200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Android</a:t>
                </a:r>
                <a:r>
                  <a:rPr b="0" i="0" lang="es-ES" sz="32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, click con el botón derecho sobre la carpeta </a:t>
                </a:r>
                <a:r>
                  <a:rPr lang="es-ES" sz="3200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res</a:t>
                </a:r>
                <a:endParaRPr b="0" i="0" sz="32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rot="10800000">
                <a:off x="883440" y="1779120"/>
                <a:ext cx="24120" cy="4083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235" name="Google Shape;235;p11"/>
            <p:cNvSpPr/>
            <p:nvPr/>
          </p:nvSpPr>
          <p:spPr>
            <a:xfrm flipH="1" rot="10800000">
              <a:off x="3549240" y="3075120"/>
              <a:ext cx="360" cy="2787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236" name="Google Shape;236;p11"/>
          <p:cNvGrpSpPr/>
          <p:nvPr/>
        </p:nvGrpSpPr>
        <p:grpSpPr>
          <a:xfrm>
            <a:off x="6933600" y="3893950"/>
            <a:ext cx="5231520" cy="5141330"/>
            <a:chOff x="6933600" y="3893950"/>
            <a:chExt cx="5231520" cy="5141330"/>
          </a:xfrm>
        </p:grpSpPr>
        <p:sp>
          <p:nvSpPr>
            <p:cNvPr id="237" name="Google Shape;237;p11"/>
            <p:cNvSpPr/>
            <p:nvPr/>
          </p:nvSpPr>
          <p:spPr>
            <a:xfrm>
              <a:off x="6933600" y="7483320"/>
              <a:ext cx="5231520" cy="1551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Elegir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New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y luego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resource directory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1542325" y="3893950"/>
              <a:ext cx="6975" cy="3587925"/>
            </a:xfrm>
            <a:custGeom>
              <a:rect b="b" l="l" r="r" t="t"/>
              <a:pathLst>
                <a:path extrusionOk="0" h="143517" w="279">
                  <a:moveTo>
                    <a:pt x="0" y="143517"/>
                  </a:moveTo>
                  <a:lnTo>
                    <a:pt x="279" y="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2"/>
          <p:cNvPicPr preferRelativeResize="0"/>
          <p:nvPr/>
        </p:nvPicPr>
        <p:blipFill rotWithShape="1">
          <a:blip r:embed="rId3">
            <a:alphaModFix/>
          </a:blip>
          <a:srcRect b="0" l="-1040" r="1040" t="-2072"/>
          <a:stretch/>
        </p:blipFill>
        <p:spPr>
          <a:xfrm>
            <a:off x="713530" y="1600005"/>
            <a:ext cx="10911599" cy="655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12"/>
          <p:cNvGrpSpPr/>
          <p:nvPr/>
        </p:nvGrpSpPr>
        <p:grpSpPr>
          <a:xfrm>
            <a:off x="3053880" y="3363840"/>
            <a:ext cx="3599640" cy="2735640"/>
            <a:chOff x="3053880" y="3363840"/>
            <a:chExt cx="3599640" cy="2735640"/>
          </a:xfrm>
        </p:grpSpPr>
        <p:grpSp>
          <p:nvGrpSpPr>
            <p:cNvPr id="246" name="Google Shape;246;p12"/>
            <p:cNvGrpSpPr/>
            <p:nvPr/>
          </p:nvGrpSpPr>
          <p:grpSpPr>
            <a:xfrm>
              <a:off x="3053880" y="3363840"/>
              <a:ext cx="3599640" cy="2735640"/>
              <a:chOff x="3053880" y="3363840"/>
              <a:chExt cx="3599640" cy="2735640"/>
            </a:xfrm>
          </p:grpSpPr>
          <p:sp>
            <p:nvSpPr>
              <p:cNvPr id="247" name="Google Shape;247;p12"/>
              <p:cNvSpPr/>
              <p:nvPr/>
            </p:nvSpPr>
            <p:spPr>
              <a:xfrm>
                <a:off x="3053880" y="3363840"/>
                <a:ext cx="3599640" cy="136944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Elegir </a:t>
                </a:r>
                <a:r>
                  <a:rPr b="0" i="0" lang="es-ES" sz="28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Orientation</a:t>
                </a:r>
                <a:r>
                  <a:rPr b="0" i="0" lang="es-E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 y presionar el botón </a:t>
                </a:r>
                <a:r>
                  <a:rPr b="0" i="0" lang="es-ES" sz="28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&gt;&gt;</a:t>
                </a:r>
                <a:endParaRPr b="0" i="0" sz="2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 flipH="1">
                <a:off x="4088520" y="4461840"/>
                <a:ext cx="980280" cy="16376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249" name="Google Shape;249;p12"/>
            <p:cNvSpPr/>
            <p:nvPr/>
          </p:nvSpPr>
          <p:spPr>
            <a:xfrm>
              <a:off x="4890240" y="4435920"/>
              <a:ext cx="1106640" cy="666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-2115" r="-2115" t="0"/>
          <a:stretch/>
        </p:blipFill>
        <p:spPr>
          <a:xfrm>
            <a:off x="524880" y="1705320"/>
            <a:ext cx="11762639" cy="659483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3"/>
          <p:cNvGrpSpPr/>
          <p:nvPr/>
        </p:nvGrpSpPr>
        <p:grpSpPr>
          <a:xfrm>
            <a:off x="5277600" y="4923720"/>
            <a:ext cx="4103640" cy="1500120"/>
            <a:chOff x="5277600" y="4695120"/>
            <a:chExt cx="4103640" cy="1500120"/>
          </a:xfrm>
        </p:grpSpPr>
        <p:sp>
          <p:nvSpPr>
            <p:cNvPr id="257" name="Google Shape;257;p13"/>
            <p:cNvSpPr/>
            <p:nvPr/>
          </p:nvSpPr>
          <p:spPr>
            <a:xfrm>
              <a:off x="5277600" y="5709240"/>
              <a:ext cx="410364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Seleccionar 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Landscape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flipH="1" rot="10800000">
              <a:off x="7050600" y="4695120"/>
              <a:ext cx="360" cy="10123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259" name="Google Shape;259;p13"/>
          <p:cNvGrpSpPr/>
          <p:nvPr/>
        </p:nvGrpSpPr>
        <p:grpSpPr>
          <a:xfrm>
            <a:off x="8104680" y="6741360"/>
            <a:ext cx="3508920" cy="986732"/>
            <a:chOff x="8104680" y="6741360"/>
            <a:chExt cx="3508920" cy="986732"/>
          </a:xfrm>
        </p:grpSpPr>
        <p:sp>
          <p:nvSpPr>
            <p:cNvPr id="260" name="Google Shape;260;p13"/>
            <p:cNvSpPr/>
            <p:nvPr/>
          </p:nvSpPr>
          <p:spPr>
            <a:xfrm>
              <a:off x="8104680" y="6741360"/>
              <a:ext cx="350892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Luego Presionar 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OK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1158770" y="7227350"/>
              <a:ext cx="378" cy="50074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262" name="Google Shape;262;p13"/>
          <p:cNvGrpSpPr/>
          <p:nvPr/>
        </p:nvGrpSpPr>
        <p:grpSpPr>
          <a:xfrm>
            <a:off x="5405928" y="2288015"/>
            <a:ext cx="4919922" cy="856858"/>
            <a:chOff x="4461378" y="5709240"/>
            <a:chExt cx="4919922" cy="856858"/>
          </a:xfrm>
        </p:grpSpPr>
        <p:sp>
          <p:nvSpPr>
            <p:cNvPr id="263" name="Google Shape;263;p13"/>
            <p:cNvSpPr/>
            <p:nvPr/>
          </p:nvSpPr>
          <p:spPr>
            <a:xfrm>
              <a:off x="5277600" y="5709240"/>
              <a:ext cx="41037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Seleccionar </a:t>
              </a:r>
              <a:r>
                <a:rPr lang="es-ES" sz="26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drawable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 rot="9092286">
              <a:off x="4468415" y="6125603"/>
              <a:ext cx="866018" cy="24919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 b="-9536" l="-25665" r="-25665" t="-9524"/>
          <a:stretch/>
        </p:blipFill>
        <p:spPr>
          <a:xfrm>
            <a:off x="0" y="1235520"/>
            <a:ext cx="13002480" cy="8741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14"/>
          <p:cNvGrpSpPr/>
          <p:nvPr/>
        </p:nvGrpSpPr>
        <p:grpSpPr>
          <a:xfrm>
            <a:off x="3923992" y="3897797"/>
            <a:ext cx="8137533" cy="4744919"/>
            <a:chOff x="3923982" y="4660226"/>
            <a:chExt cx="8137533" cy="3982307"/>
          </a:xfrm>
        </p:grpSpPr>
        <p:sp>
          <p:nvSpPr>
            <p:cNvPr id="272" name="Google Shape;272;p14"/>
            <p:cNvSpPr/>
            <p:nvPr/>
          </p:nvSpPr>
          <p:spPr>
            <a:xfrm>
              <a:off x="4933515" y="6846133"/>
              <a:ext cx="7128000" cy="179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habrá creado la carpeta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drawable-land 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para definir los recursos alternativos correspondientes a la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orientación horizontal 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del dispositivo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flipH="1" rot="9693903">
              <a:off x="4413240" y="4552289"/>
              <a:ext cx="342" cy="232468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274" name="Google Shape;274;p14"/>
          <p:cNvGrpSpPr/>
          <p:nvPr/>
        </p:nvGrpSpPr>
        <p:grpSpPr>
          <a:xfrm>
            <a:off x="4110528" y="1449815"/>
            <a:ext cx="4919922" cy="856858"/>
            <a:chOff x="4461378" y="5709240"/>
            <a:chExt cx="4919922" cy="856858"/>
          </a:xfrm>
        </p:grpSpPr>
        <p:sp>
          <p:nvSpPr>
            <p:cNvPr id="275" name="Google Shape;275;p14"/>
            <p:cNvSpPr/>
            <p:nvPr/>
          </p:nvSpPr>
          <p:spPr>
            <a:xfrm>
              <a:off x="5277600" y="5709240"/>
              <a:ext cx="41037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Vista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s-ES" sz="26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Packages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rot="9092286">
              <a:off x="4468415" y="6125603"/>
              <a:ext cx="866018" cy="24919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524880" y="2067840"/>
            <a:ext cx="12477600" cy="67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en el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Paint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una imagen con relación 5:3 (por ejemplo 500 x 300)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240" y="3435840"/>
            <a:ext cx="9072360" cy="60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040" y="3664800"/>
            <a:ext cx="10366560" cy="589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6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452880" y="2283840"/>
            <a:ext cx="124776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Guardar imagen creada en Paint con el nombre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fondo.png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la carpeta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res/drawable-land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proyecto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16"/>
          <p:cNvGrpSpPr/>
          <p:nvPr/>
        </p:nvGrpSpPr>
        <p:grpSpPr>
          <a:xfrm>
            <a:off x="3421080" y="4348080"/>
            <a:ext cx="6477120" cy="1463760"/>
            <a:chOff x="3421080" y="4348080"/>
            <a:chExt cx="6477120" cy="1463760"/>
          </a:xfrm>
        </p:grpSpPr>
        <p:sp>
          <p:nvSpPr>
            <p:cNvPr id="294" name="Google Shape;294;p16"/>
            <p:cNvSpPr/>
            <p:nvPr/>
          </p:nvSpPr>
          <p:spPr>
            <a:xfrm>
              <a:off x="3421080" y="5356440"/>
              <a:ext cx="6477120" cy="45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Carpeta </a:t>
              </a:r>
              <a:r>
                <a:rPr b="0" i="0" lang="es-ES" sz="24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res/drawable-land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del proyecto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 flipH="1" rot="10800000">
              <a:off x="6660000" y="4348080"/>
              <a:ext cx="360" cy="10072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296" name="Google Shape;296;p16"/>
          <p:cNvGrpSpPr/>
          <p:nvPr/>
        </p:nvGrpSpPr>
        <p:grpSpPr>
          <a:xfrm>
            <a:off x="2919240" y="6250680"/>
            <a:ext cx="8262360" cy="2057040"/>
            <a:chOff x="2919240" y="6250680"/>
            <a:chExt cx="8262360" cy="2057040"/>
          </a:xfrm>
        </p:grpSpPr>
        <p:sp>
          <p:nvSpPr>
            <p:cNvPr id="297" name="Google Shape;297;p16"/>
            <p:cNvSpPr/>
            <p:nvPr/>
          </p:nvSpPr>
          <p:spPr>
            <a:xfrm>
              <a:off x="3984480" y="6250680"/>
              <a:ext cx="7197120" cy="1673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Nombre del archivo. Debe llamarse exactamente igual al recurso ya definido, pues representa el mismo recurso para otra configuración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 flipH="1">
              <a:off x="2919240" y="7158600"/>
              <a:ext cx="1063800" cy="11491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5970240" y="2643840"/>
            <a:ext cx="6318360" cy="23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Verificar ahora que al colocar el dispositivo en disposición horizontal cambia la imagen de fondo.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00" y="2715840"/>
            <a:ext cx="3523680" cy="650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0240" y="5380200"/>
            <a:ext cx="6219000" cy="380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mipmap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452880" y="2283840"/>
            <a:ext cx="11880720" cy="6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la carpeta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mipmap/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se colocan los archivos de imágenes que constituyen los recursos predeterminados de íconos lanzadores de la aplicación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la carpeta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mipmap-{calificadores}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 se colocan los archivos de imágenes para los recursos alternativos de íconos de la aplicación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Georgia"/>
              <a:buChar char="•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 crear un proyecto,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 Studio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establece recursos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mipmap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cinco densidades distintas: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mdpi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(~</a:t>
            </a:r>
            <a:r>
              <a:rPr b="0" i="0" lang="es-E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dpi), 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hdpi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(~</a:t>
            </a:r>
            <a:r>
              <a:rPr b="0" i="0" lang="es-E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dpi),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xhdpi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(~</a:t>
            </a:r>
            <a:r>
              <a:rPr b="0" i="0" lang="es-E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dpi),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xxhdpi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(~</a:t>
            </a:r>
            <a:r>
              <a:rPr b="0" i="0" lang="es-E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480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dpi) y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xxxhdpi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(~</a:t>
            </a:r>
            <a:r>
              <a:rPr b="0" i="0" lang="es-ES" sz="3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640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dpi)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4960"/>
            <a:ext cx="12987000" cy="87440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9"/>
          <p:cNvGrpSpPr/>
          <p:nvPr/>
        </p:nvGrpSpPr>
        <p:grpSpPr>
          <a:xfrm>
            <a:off x="524880" y="4155480"/>
            <a:ext cx="11013840" cy="5363280"/>
            <a:chOff x="524880" y="4155480"/>
            <a:chExt cx="11013840" cy="5363280"/>
          </a:xfrm>
        </p:grpSpPr>
        <p:sp>
          <p:nvSpPr>
            <p:cNvPr id="322" name="Google Shape;322;p19"/>
            <p:cNvSpPr/>
            <p:nvPr/>
          </p:nvSpPr>
          <p:spPr>
            <a:xfrm>
              <a:off x="5493600" y="8575560"/>
              <a:ext cx="6045120" cy="94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Recursos alternativos para cinco densidades distintas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524880" y="4155480"/>
              <a:ext cx="3527640" cy="4896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 flipH="1">
              <a:off x="4052520" y="8908560"/>
              <a:ext cx="143928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325" name="Google Shape;325;p19"/>
          <p:cNvGrpSpPr/>
          <p:nvPr/>
        </p:nvGrpSpPr>
        <p:grpSpPr>
          <a:xfrm>
            <a:off x="4773240" y="4352760"/>
            <a:ext cx="7862400" cy="3442320"/>
            <a:chOff x="4773240" y="4352760"/>
            <a:chExt cx="7862400" cy="3442320"/>
          </a:xfrm>
        </p:grpSpPr>
        <p:grpSp>
          <p:nvGrpSpPr>
            <p:cNvPr id="326" name="Google Shape;326;p19"/>
            <p:cNvGrpSpPr/>
            <p:nvPr/>
          </p:nvGrpSpPr>
          <p:grpSpPr>
            <a:xfrm>
              <a:off x="4775400" y="4352760"/>
              <a:ext cx="7860240" cy="3442320"/>
              <a:chOff x="4775400" y="4352760"/>
              <a:chExt cx="7860240" cy="3442320"/>
            </a:xfrm>
          </p:grpSpPr>
          <p:sp>
            <p:nvSpPr>
              <p:cNvPr id="327" name="Google Shape;327;p19"/>
              <p:cNvSpPr/>
              <p:nvPr/>
            </p:nvSpPr>
            <p:spPr>
              <a:xfrm>
                <a:off x="7437600" y="6425280"/>
                <a:ext cx="5198040" cy="1369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Los íconos lanzadores se establecen en el manifiesto de la aplicación</a:t>
                </a:r>
                <a:endParaRPr b="0" i="0" sz="2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4775400" y="4352760"/>
                <a:ext cx="7240320" cy="295560"/>
              </a:xfrm>
              <a:prstGeom prst="rect">
                <a:avLst/>
              </a:prstGeom>
              <a:solidFill>
                <a:schemeClr val="accent2">
                  <a:alpha val="17647"/>
                </a:schemeClr>
              </a:solidFill>
              <a:ln cap="flat" cmpd="sng" w="25400">
                <a:solidFill>
                  <a:srgbClr val="43808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 flipH="1" rot="10800000">
                <a:off x="10965960" y="5220360"/>
                <a:ext cx="360" cy="1203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330" name="Google Shape;330;p19"/>
            <p:cNvSpPr/>
            <p:nvPr/>
          </p:nvSpPr>
          <p:spPr>
            <a:xfrm>
              <a:off x="4773240" y="4920840"/>
              <a:ext cx="655200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 flipH="1" rot="10800000">
              <a:off x="11686320" y="4648320"/>
              <a:ext cx="360" cy="17715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50160" y="2571840"/>
            <a:ext cx="11702160" cy="1943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300"/>
              <a:buFont typeface="Georgia"/>
              <a:buChar char="•"/>
            </a:pP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 Studio</a:t>
            </a: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las carpetas contenidas en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res/</a:t>
            </a: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(a excepción de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res/value/ </a:t>
            </a: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 se utilizan para definir recursos de archivos.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602280" y="4587840"/>
            <a:ext cx="62586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300"/>
              <a:buFont typeface="Georgia"/>
              <a:buChar char="•"/>
            </a:pP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estos recursos se crea un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identificador </a:t>
            </a: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automático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que coincide con el </a:t>
            </a:r>
            <a:r>
              <a:rPr b="0" i="0" lang="es-ES" sz="33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nombre del archivo sin la extensión</a:t>
            </a: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A04DA3"/>
              </a:buClr>
              <a:buSzPts val="3300"/>
              <a:buFont typeface="Georgia"/>
              <a:buChar char="•"/>
            </a:pP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Según la carpeta donde se cree, se conocerá su tipo de recurso.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700" y="4008075"/>
            <a:ext cx="4134999" cy="484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/>
          <p:nvPr/>
        </p:nvSpPr>
        <p:spPr>
          <a:xfrm>
            <a:off x="8246300" y="5913700"/>
            <a:ext cx="3735300" cy="771900"/>
          </a:xfrm>
          <a:prstGeom prst="rect">
            <a:avLst/>
          </a:prstGeom>
          <a:solidFill>
            <a:srgbClr val="438086">
              <a:alpha val="17650"/>
            </a:srgb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mipmap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452880" y="2787840"/>
            <a:ext cx="11880720" cy="6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Vamos a crear un nuevo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ícono lanzador 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nuestra aplicación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Clr>
                <a:srgbClr val="A04DA3"/>
              </a:buClr>
              <a:buSzPts val="4400"/>
              <a:buFont typeface="Georgia"/>
              <a:buChar char="•"/>
            </a:pP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Luego utilizaremos una herramienta provista por </a:t>
            </a:r>
            <a:r>
              <a:rPr b="0" i="0" lang="es-ES" sz="44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Android Studio </a:t>
            </a:r>
            <a:r>
              <a:rPr b="0" i="0" lang="es-ES" sz="4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generar las distintas versiones alternativas para cada densidad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2826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80" y="1347480"/>
            <a:ext cx="12902400" cy="8136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21"/>
          <p:cNvGrpSpPr/>
          <p:nvPr/>
        </p:nvGrpSpPr>
        <p:grpSpPr>
          <a:xfrm>
            <a:off x="2253240" y="1095480"/>
            <a:ext cx="3870360" cy="2627640"/>
            <a:chOff x="2253240" y="1095480"/>
            <a:chExt cx="3870360" cy="2627640"/>
          </a:xfrm>
        </p:grpSpPr>
        <p:sp>
          <p:nvSpPr>
            <p:cNvPr id="346" name="Google Shape;346;p21"/>
            <p:cNvSpPr/>
            <p:nvPr/>
          </p:nvSpPr>
          <p:spPr>
            <a:xfrm>
              <a:off x="2253240" y="1095480"/>
              <a:ext cx="3870360" cy="127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Crear en el 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Paint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una imagen de al menos 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192  x 192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pixeles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 flipH="1">
              <a:off x="2612520" y="2351520"/>
              <a:ext cx="758160" cy="13716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sp>
        <p:nvSpPr>
          <p:cNvPr id="348" name="Google Shape;348;p21"/>
          <p:cNvSpPr/>
          <p:nvPr/>
        </p:nvSpPr>
        <p:spPr>
          <a:xfrm>
            <a:off x="7149600" y="4789440"/>
            <a:ext cx="5184000" cy="2497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Guardar la imagen en alguna carpeta preferentemente que no sea parte del proyecto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5470"/>
            <a:ext cx="5502650" cy="88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2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22"/>
          <p:cNvGrpSpPr/>
          <p:nvPr/>
        </p:nvGrpSpPr>
        <p:grpSpPr>
          <a:xfrm>
            <a:off x="4238673" y="6603505"/>
            <a:ext cx="4999257" cy="2071200"/>
            <a:chOff x="4238673" y="6603505"/>
            <a:chExt cx="4999257" cy="2071200"/>
          </a:xfrm>
        </p:grpSpPr>
        <p:sp>
          <p:nvSpPr>
            <p:cNvPr id="356" name="Google Shape;356;p22"/>
            <p:cNvSpPr/>
            <p:nvPr/>
          </p:nvSpPr>
          <p:spPr>
            <a:xfrm>
              <a:off x="4863630" y="6603505"/>
              <a:ext cx="4374300" cy="207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En Android Studio </a:t>
              </a:r>
              <a:r>
                <a:rPr lang="es-E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seleccionar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s-ES" sz="28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Tools/Resource Manager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 rot="10800000">
              <a:off x="4238673" y="6797773"/>
              <a:ext cx="624942" cy="77506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2443e3e64ba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25" y="772682"/>
            <a:ext cx="10260875" cy="8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2443e3e64ba_0_12"/>
          <p:cNvSpPr/>
          <p:nvPr/>
        </p:nvSpPr>
        <p:spPr>
          <a:xfrm>
            <a:off x="11625120" y="3240"/>
            <a:ext cx="1081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g2443e3e64ba_0_12"/>
          <p:cNvGrpSpPr/>
          <p:nvPr/>
        </p:nvGrpSpPr>
        <p:grpSpPr>
          <a:xfrm>
            <a:off x="4122123" y="1805201"/>
            <a:ext cx="4999252" cy="1540200"/>
            <a:chOff x="4238673" y="6603501"/>
            <a:chExt cx="4999252" cy="1540200"/>
          </a:xfrm>
        </p:grpSpPr>
        <p:sp>
          <p:nvSpPr>
            <p:cNvPr id="365" name="Google Shape;365;g2443e3e64ba_0_12"/>
            <p:cNvSpPr/>
            <p:nvPr/>
          </p:nvSpPr>
          <p:spPr>
            <a:xfrm>
              <a:off x="4863625" y="6603501"/>
              <a:ext cx="4374300" cy="154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Presionar en </a:t>
              </a:r>
              <a:r>
                <a:rPr lang="es-ES" sz="28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+</a:t>
              </a:r>
              <a:r>
                <a:rPr lang="es-ES" sz="28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y seleccionar</a:t>
              </a:r>
              <a:r>
                <a:rPr lang="es-ES" sz="2800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 Image Asset 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2443e3e64ba_0_12"/>
            <p:cNvSpPr/>
            <p:nvPr/>
          </p:nvSpPr>
          <p:spPr>
            <a:xfrm rot="10800000">
              <a:off x="4238673" y="6797773"/>
              <a:ext cx="624942" cy="77506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049" y="1540837"/>
            <a:ext cx="11171099" cy="77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3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23"/>
          <p:cNvGrpSpPr/>
          <p:nvPr/>
        </p:nvGrpSpPr>
        <p:grpSpPr>
          <a:xfrm>
            <a:off x="22440" y="1784880"/>
            <a:ext cx="3670080" cy="1501200"/>
            <a:chOff x="22440" y="1784880"/>
            <a:chExt cx="3670080" cy="1501200"/>
          </a:xfrm>
        </p:grpSpPr>
        <p:sp>
          <p:nvSpPr>
            <p:cNvPr id="374" name="Google Shape;374;p23"/>
            <p:cNvSpPr/>
            <p:nvPr/>
          </p:nvSpPr>
          <p:spPr>
            <a:xfrm>
              <a:off x="22440" y="1784880"/>
              <a:ext cx="2255100" cy="136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Seleccionar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Launcher Icons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253240" y="2934720"/>
              <a:ext cx="1439280" cy="351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376" name="Google Shape;376;p23"/>
          <p:cNvGrpSpPr/>
          <p:nvPr/>
        </p:nvGrpSpPr>
        <p:grpSpPr>
          <a:xfrm>
            <a:off x="4380480" y="1271640"/>
            <a:ext cx="3671640" cy="2675880"/>
            <a:chOff x="4380480" y="1119240"/>
            <a:chExt cx="3671640" cy="2675880"/>
          </a:xfrm>
        </p:grpSpPr>
        <p:sp>
          <p:nvSpPr>
            <p:cNvPr id="377" name="Google Shape;377;p23"/>
            <p:cNvSpPr/>
            <p:nvPr/>
          </p:nvSpPr>
          <p:spPr>
            <a:xfrm>
              <a:off x="4380480" y="1119240"/>
              <a:ext cx="3671640" cy="94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Establecer el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nombre del recurso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 flipH="1">
              <a:off x="5027760" y="2073240"/>
              <a:ext cx="1664640" cy="17218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379" name="Google Shape;379;p23"/>
          <p:cNvGrpSpPr/>
          <p:nvPr/>
        </p:nvGrpSpPr>
        <p:grpSpPr>
          <a:xfrm>
            <a:off x="-5" y="5974386"/>
            <a:ext cx="3508102" cy="3149800"/>
            <a:chOff x="-5" y="5974386"/>
            <a:chExt cx="3508102" cy="3149800"/>
          </a:xfrm>
        </p:grpSpPr>
        <p:sp>
          <p:nvSpPr>
            <p:cNvPr id="380" name="Google Shape;380;p23"/>
            <p:cNvSpPr/>
            <p:nvPr/>
          </p:nvSpPr>
          <p:spPr>
            <a:xfrm>
              <a:off x="-5" y="7754385"/>
              <a:ext cx="2899500" cy="1369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Elegir la imagen creada en el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Paint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 flipH="1" rot="10800000">
              <a:off x="1658435" y="5974386"/>
              <a:ext cx="1849662" cy="193930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382" name="Google Shape;382;p23"/>
          <p:cNvGrpSpPr/>
          <p:nvPr/>
        </p:nvGrpSpPr>
        <p:grpSpPr>
          <a:xfrm>
            <a:off x="-2" y="5379191"/>
            <a:ext cx="2216564" cy="1057324"/>
            <a:chOff x="564120" y="5890355"/>
            <a:chExt cx="2991718" cy="1073861"/>
          </a:xfrm>
        </p:grpSpPr>
        <p:sp>
          <p:nvSpPr>
            <p:cNvPr id="383" name="Google Shape;383;p23"/>
            <p:cNvSpPr/>
            <p:nvPr/>
          </p:nvSpPr>
          <p:spPr>
            <a:xfrm>
              <a:off x="564120" y="6082216"/>
              <a:ext cx="2108400" cy="88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Seleccionar Imagen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 flipH="1" rot="10800000">
              <a:off x="2664406" y="5890355"/>
              <a:ext cx="891432" cy="71636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385" name="Google Shape;385;p23"/>
          <p:cNvGrpSpPr/>
          <p:nvPr/>
        </p:nvGrpSpPr>
        <p:grpSpPr>
          <a:xfrm>
            <a:off x="9457800" y="7289655"/>
            <a:ext cx="2899440" cy="1526400"/>
            <a:chOff x="7745400" y="7309080"/>
            <a:chExt cx="2899440" cy="1526400"/>
          </a:xfrm>
        </p:grpSpPr>
        <p:sp>
          <p:nvSpPr>
            <p:cNvPr id="386" name="Google Shape;386;p23"/>
            <p:cNvSpPr/>
            <p:nvPr/>
          </p:nvSpPr>
          <p:spPr>
            <a:xfrm>
              <a:off x="7745400" y="7309080"/>
              <a:ext cx="2899440" cy="94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Presionar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Next 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y luego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 Finish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9093960" y="8260200"/>
              <a:ext cx="360" cy="5752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4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80" y="1131480"/>
            <a:ext cx="12024720" cy="8389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Google Shape;394;p24"/>
          <p:cNvGrpSpPr/>
          <p:nvPr/>
        </p:nvGrpSpPr>
        <p:grpSpPr>
          <a:xfrm>
            <a:off x="1388880" y="3992760"/>
            <a:ext cx="7776000" cy="5316120"/>
            <a:chOff x="1388880" y="3992760"/>
            <a:chExt cx="7776000" cy="5316120"/>
          </a:xfrm>
        </p:grpSpPr>
        <p:sp>
          <p:nvSpPr>
            <p:cNvPr id="395" name="Google Shape;395;p24"/>
            <p:cNvSpPr/>
            <p:nvPr/>
          </p:nvSpPr>
          <p:spPr>
            <a:xfrm>
              <a:off x="1401120" y="3992760"/>
              <a:ext cx="288360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388880" y="5236200"/>
              <a:ext cx="288360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388880" y="6481800"/>
              <a:ext cx="288360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1388880" y="7743960"/>
              <a:ext cx="288360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1388880" y="8980560"/>
              <a:ext cx="288360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4701240" y="7237800"/>
              <a:ext cx="4463640" cy="20710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36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crean los recursos alternativos para cada densidad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80" y="1131480"/>
            <a:ext cx="12024720" cy="834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80" y="1134000"/>
            <a:ext cx="12024720" cy="834984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5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8" name="Google Shape;408;p25"/>
          <p:cNvGrpSpPr/>
          <p:nvPr/>
        </p:nvGrpSpPr>
        <p:grpSpPr>
          <a:xfrm>
            <a:off x="601200" y="2736360"/>
            <a:ext cx="10796040" cy="3350880"/>
            <a:chOff x="601200" y="2736360"/>
            <a:chExt cx="10796040" cy="3350880"/>
          </a:xfrm>
        </p:grpSpPr>
        <p:grpSp>
          <p:nvGrpSpPr>
            <p:cNvPr id="409" name="Google Shape;409;p25"/>
            <p:cNvGrpSpPr/>
            <p:nvPr/>
          </p:nvGrpSpPr>
          <p:grpSpPr>
            <a:xfrm>
              <a:off x="601200" y="2736360"/>
              <a:ext cx="6093720" cy="3350880"/>
              <a:chOff x="601200" y="2736360"/>
              <a:chExt cx="6093720" cy="3350880"/>
            </a:xfrm>
          </p:grpSpPr>
          <p:sp>
            <p:nvSpPr>
              <p:cNvPr id="410" name="Google Shape;410;p25"/>
              <p:cNvSpPr/>
              <p:nvPr/>
            </p:nvSpPr>
            <p:spPr>
              <a:xfrm>
                <a:off x="601200" y="2736360"/>
                <a:ext cx="4541040" cy="3350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252000" spcFirstLastPara="1" rIns="252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En </a:t>
                </a:r>
                <a:r>
                  <a:rPr b="0" i="0" lang="es-ES" sz="28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AndroidManifest.xml </a:t>
                </a:r>
                <a:r>
                  <a:rPr b="0" i="0" lang="es-ES" sz="28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establecer los íconos de lanzamiento con el nuevo recurso definido</a:t>
                </a:r>
                <a:endParaRPr b="0" i="0" sz="2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8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4773240" y="3195720"/>
                <a:ext cx="1921680" cy="5749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412" name="Google Shape;412;p25"/>
            <p:cNvSpPr/>
            <p:nvPr/>
          </p:nvSpPr>
          <p:spPr>
            <a:xfrm flipH="1" rot="10800000">
              <a:off x="4773240" y="4245120"/>
              <a:ext cx="1916280" cy="700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413" name="Google Shape;413;p25"/>
            <p:cNvSpPr/>
            <p:nvPr/>
          </p:nvSpPr>
          <p:spPr>
            <a:xfrm>
              <a:off x="6748200" y="3579840"/>
              <a:ext cx="464436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752880" y="4083840"/>
              <a:ext cx="4644360" cy="29952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4380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25"/>
          <p:cNvSpPr/>
          <p:nvPr/>
        </p:nvSpPr>
        <p:spPr>
          <a:xfrm>
            <a:off x="5502960" y="7180200"/>
            <a:ext cx="7046640" cy="2071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252000" spcFirstLastPara="1" rIns="252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Ejecutar en el emulador y verificar que ha cambiado el ícono de lanzamiento de la aplicación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5471280" y="2497680"/>
            <a:ext cx="621432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 la misma estrategia utilizada al establecer el fondo de la aplicación, implemente dos </a:t>
            </a:r>
            <a:r>
              <a:rPr b="0" i="0" lang="es-E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distintos para la </a:t>
            </a:r>
            <a:r>
              <a:rPr b="0" i="0" lang="es-E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principal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240" y="5267160"/>
            <a:ext cx="6219000" cy="380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760" y="2571840"/>
            <a:ext cx="3523680" cy="650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288000" y="670680"/>
            <a:ext cx="12714480" cy="8868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:background=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"@drawable/fondo"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:gravity=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"Nuevo Juego"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"Continuar jugando"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"Configuración"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8085960" y="2211840"/>
            <a:ext cx="4679640" cy="136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Layout predeterminado de la activity principal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8"/>
          <p:cNvSpPr/>
          <p:nvPr/>
        </p:nvSpPr>
        <p:spPr>
          <a:xfrm>
            <a:off x="452880" y="2283840"/>
            <a:ext cx="1180872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directorio de recursos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layout-land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definir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principal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el caso de la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disposición horizontal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dispositivo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8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240" y="4017240"/>
            <a:ext cx="9878400" cy="553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8"/>
          <p:cNvGrpSpPr/>
          <p:nvPr/>
        </p:nvGrpSpPr>
        <p:grpSpPr>
          <a:xfrm>
            <a:off x="3765240" y="5218200"/>
            <a:ext cx="3599640" cy="2213280"/>
            <a:chOff x="3765240" y="5218200"/>
            <a:chExt cx="3599640" cy="2213280"/>
          </a:xfrm>
        </p:grpSpPr>
        <p:grpSp>
          <p:nvGrpSpPr>
            <p:cNvPr id="441" name="Google Shape;441;p28"/>
            <p:cNvGrpSpPr/>
            <p:nvPr/>
          </p:nvGrpSpPr>
          <p:grpSpPr>
            <a:xfrm>
              <a:off x="3765240" y="5218200"/>
              <a:ext cx="3599640" cy="2213280"/>
              <a:chOff x="3765240" y="5218200"/>
              <a:chExt cx="3599640" cy="2213280"/>
            </a:xfrm>
          </p:grpSpPr>
          <p:sp>
            <p:nvSpPr>
              <p:cNvPr id="442" name="Google Shape;442;p28"/>
              <p:cNvSpPr/>
              <p:nvPr/>
            </p:nvSpPr>
            <p:spPr>
              <a:xfrm>
                <a:off x="3765240" y="5218200"/>
                <a:ext cx="3599640" cy="882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Elegir </a:t>
                </a:r>
                <a:r>
                  <a:rPr b="0" i="0" lang="es-ES" sz="26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Orientation</a:t>
                </a:r>
                <a:r>
                  <a:rPr b="0" i="0" lang="es-ES" sz="26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 y presionar botón </a:t>
                </a:r>
                <a:r>
                  <a:rPr b="0" i="0" lang="es-ES" sz="26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&gt;&gt;</a:t>
                </a:r>
                <a:endParaRPr b="0" i="0" sz="26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28"/>
              <p:cNvSpPr/>
              <p:nvPr/>
            </p:nvSpPr>
            <p:spPr>
              <a:xfrm flipH="1">
                <a:off x="4583880" y="6064200"/>
                <a:ext cx="692280" cy="13672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444" name="Google Shape;444;p28"/>
            <p:cNvSpPr/>
            <p:nvPr/>
          </p:nvSpPr>
          <p:spPr>
            <a:xfrm>
              <a:off x="6119280" y="6064200"/>
              <a:ext cx="276120" cy="6832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Recursos de archivos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650160" y="2571840"/>
            <a:ext cx="11702160" cy="6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300"/>
              <a:buFont typeface="Georgia"/>
              <a:buChar char="•"/>
            </a:pPr>
            <a:r>
              <a:rPr b="0" i="0" lang="es-ES" sz="33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Algunos de los tipos de recursos de archivos más utilizados son:</a:t>
            </a:r>
            <a:endParaRPr b="0" i="0" sz="3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27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000"/>
              <a:buFont typeface="Georgia"/>
              <a:buChar char="▫"/>
            </a:pP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drawable/</a:t>
            </a:r>
            <a:r>
              <a:rPr b="0" i="0" lang="es-ES" sz="3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Archivos que definen recursos de imágenes: bitmaps (.png, .jpg o gif), XML con descriptores de gráficos (Ej. shape) 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27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000"/>
              <a:buFont typeface="Georgia"/>
              <a:buChar char="▫"/>
            </a:pP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layout/</a:t>
            </a:r>
            <a:r>
              <a:rPr b="0" i="0" lang="es-ES" sz="3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Archivos XML que definen el diseño de una interfaz de usuario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27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000"/>
              <a:buFont typeface="Georgia"/>
              <a:buChar char="▫"/>
            </a:pP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mipmap/</a:t>
            </a:r>
            <a:r>
              <a:rPr b="0" i="0" lang="es-ES" sz="3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Archivos de elemento de diseño para diferentes densidades de los íconos lanzadores.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27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000"/>
              <a:buFont typeface="Georgia"/>
              <a:buChar char="▫"/>
            </a:pP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menu/</a:t>
            </a:r>
            <a:r>
              <a:rPr b="0" i="0" lang="es-ES" sz="3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Archivos XML que definen menús de aplicaciones, como un menú de opciones, un menú contextual o un submenú.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0279" lvl="1" marL="934919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000"/>
              <a:buFont typeface="Georgia"/>
              <a:buChar char="▫"/>
            </a:pPr>
            <a:r>
              <a:rPr b="0" i="0" lang="es-ES" sz="30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raw/</a:t>
            </a:r>
            <a:r>
              <a:rPr b="0" i="0" lang="es-ES" sz="30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 Archivos arbitrarios para guardar sin procesar (Ej. audio o video)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- continuación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452880" y="2283840"/>
            <a:ext cx="1180872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directorio de recursos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layout-land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para definir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principal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el caso de la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disposición horizontal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dispositivo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9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5520" y="4011840"/>
            <a:ext cx="9888120" cy="554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29"/>
          <p:cNvGrpSpPr/>
          <p:nvPr/>
        </p:nvGrpSpPr>
        <p:grpSpPr>
          <a:xfrm>
            <a:off x="6539040" y="6092640"/>
            <a:ext cx="4354560" cy="2986200"/>
            <a:chOff x="6539040" y="6092640"/>
            <a:chExt cx="4354560" cy="2986200"/>
          </a:xfrm>
        </p:grpSpPr>
        <p:grpSp>
          <p:nvGrpSpPr>
            <p:cNvPr id="454" name="Google Shape;454;p29"/>
            <p:cNvGrpSpPr/>
            <p:nvPr/>
          </p:nvGrpSpPr>
          <p:grpSpPr>
            <a:xfrm>
              <a:off x="7896240" y="7017120"/>
              <a:ext cx="2997360" cy="2061720"/>
              <a:chOff x="7896240" y="7017120"/>
              <a:chExt cx="2997360" cy="2061720"/>
            </a:xfrm>
          </p:grpSpPr>
          <p:sp>
            <p:nvSpPr>
              <p:cNvPr id="455" name="Google Shape;455;p29"/>
              <p:cNvSpPr/>
              <p:nvPr/>
            </p:nvSpPr>
            <p:spPr>
              <a:xfrm>
                <a:off x="7896240" y="7017120"/>
                <a:ext cx="2997360" cy="821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24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Elegir </a:t>
                </a:r>
                <a:r>
                  <a:rPr b="0" i="0" lang="es-ES" sz="24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Landscape </a:t>
                </a:r>
                <a:r>
                  <a:rPr b="0" i="0" lang="es-ES" sz="24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y presionar </a:t>
                </a:r>
                <a:r>
                  <a:rPr b="0" i="0" lang="es-ES" sz="24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OK</a:t>
                </a:r>
                <a:endParaRPr b="0" i="0" sz="24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 flipH="1">
                <a:off x="9389160" y="7791120"/>
                <a:ext cx="4680" cy="128772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457" name="Google Shape;457;p29"/>
            <p:cNvSpPr/>
            <p:nvPr/>
          </p:nvSpPr>
          <p:spPr>
            <a:xfrm rot="10800000">
              <a:off x="6539040" y="6092640"/>
              <a:ext cx="1355400" cy="1220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960" y="1275120"/>
            <a:ext cx="13064760" cy="777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/>
          <p:nvPr/>
        </p:nvSpPr>
        <p:spPr>
          <a:xfrm rot="9617400">
            <a:off x="2192040" y="3740400"/>
            <a:ext cx="1095120" cy="1999440"/>
          </a:xfrm>
          <a:prstGeom prst="curvedDownArrow">
            <a:avLst>
              <a:gd fmla="val 6691" name="adj1"/>
              <a:gd fmla="val 21003" name="adj2"/>
              <a:gd fmla="val 21810" name="adj3"/>
            </a:avLst>
          </a:prstGeom>
          <a:solidFill>
            <a:schemeClr val="accent2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429480" y="5698440"/>
            <a:ext cx="4718160" cy="3501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Copiar y pegar el archivo </a:t>
            </a: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 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la carpeta </a:t>
            </a: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layout-land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para luego modificarlo convenientemente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/>
          <p:nvPr/>
        </p:nvSpPr>
        <p:spPr>
          <a:xfrm>
            <a:off x="0" y="1234440"/>
            <a:ext cx="12621600" cy="813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TableLayout 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:gravity=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:background=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"@drawable/fondo"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:stretchColumns=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"Nuevo Juego"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TableRow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"Continuar jugando"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"wrap_content"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:text=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"Configuración"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TableRow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TableLayout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8229960" y="2177280"/>
            <a:ext cx="4679640" cy="25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activity_main.xml </a:t>
            </a: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en la carpeta</a:t>
            </a:r>
            <a:r>
              <a:rPr b="0" i="0" lang="es-ES" sz="3200" u="none" cap="none" strike="noStrike">
                <a:solidFill>
                  <a:srgbClr val="FFFF00"/>
                </a:solidFill>
                <a:latin typeface="Gill Sans"/>
                <a:ea typeface="Gill Sans"/>
                <a:cs typeface="Gill Sans"/>
                <a:sym typeface="Gill Sans"/>
              </a:rPr>
              <a:t> layout-land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Recurso de layout alternativo para la orientación landscape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9458640" y="7164720"/>
            <a:ext cx="2874960" cy="1644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252000" spcFirstLastPara="1" rIns="252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Ejecutar en el emulador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6785280" y="5037480"/>
            <a:ext cx="6048000" cy="17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8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Menús</a:t>
            </a:r>
            <a:endParaRPr b="0" i="0" sz="8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dailydesignnotes.com/wp-content/uploads/2013/06/4.jpg" id="482" name="Google Shape;48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880" y="1563480"/>
            <a:ext cx="7140240" cy="70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Tres tipos de Menús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4"/>
          <p:cNvSpPr/>
          <p:nvPr/>
        </p:nvSpPr>
        <p:spPr>
          <a:xfrm>
            <a:off x="11625120" y="-2052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34"/>
          <p:cNvGrpSpPr/>
          <p:nvPr/>
        </p:nvGrpSpPr>
        <p:grpSpPr>
          <a:xfrm>
            <a:off x="650880" y="2571840"/>
            <a:ext cx="11700720" cy="6777000"/>
            <a:chOff x="650880" y="2571840"/>
            <a:chExt cx="11700720" cy="6777000"/>
          </a:xfrm>
        </p:grpSpPr>
        <p:sp>
          <p:nvSpPr>
            <p:cNvPr id="490" name="Google Shape;490;p34"/>
            <p:cNvSpPr/>
            <p:nvPr/>
          </p:nvSpPr>
          <p:spPr>
            <a:xfrm>
              <a:off x="650880" y="2571840"/>
              <a:ext cx="11700720" cy="6776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4611240" y="5960160"/>
              <a:ext cx="843840" cy="1608840"/>
            </a:xfrm>
            <a:custGeom>
              <a:rect b="b" l="l" r="r" t="t"/>
              <a:pathLst>
                <a:path extrusionOk="0" h="1609546" w="844690">
                  <a:moveTo>
                    <a:pt x="0" y="0"/>
                  </a:moveTo>
                  <a:lnTo>
                    <a:pt x="422345" y="0"/>
                  </a:lnTo>
                  <a:lnTo>
                    <a:pt x="422345" y="1609546"/>
                  </a:lnTo>
                  <a:lnTo>
                    <a:pt x="844690" y="1609546"/>
                  </a:lnTo>
                </a:path>
              </a:pathLst>
            </a:custGeom>
            <a:noFill/>
            <a:ln cap="flat" cmpd="sng" w="25400">
              <a:solidFill>
                <a:srgbClr val="42436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2" name="Google Shape;492;p34"/>
            <p:cNvSpPr/>
            <p:nvPr/>
          </p:nvSpPr>
          <p:spPr>
            <a:xfrm>
              <a:off x="4611240" y="5914440"/>
              <a:ext cx="843840" cy="90720"/>
            </a:xfrm>
            <a:custGeom>
              <a:rect b="b" l="l" r="r" t="t"/>
              <a:pathLst>
                <a:path extrusionOk="0" h="120000" w="844690">
                  <a:moveTo>
                    <a:pt x="0" y="60476"/>
                  </a:moveTo>
                  <a:lnTo>
                    <a:pt x="844690" y="60476"/>
                  </a:lnTo>
                </a:path>
              </a:pathLst>
            </a:custGeom>
            <a:noFill/>
            <a:ln cap="flat" cmpd="sng" w="25400">
              <a:solidFill>
                <a:srgbClr val="42436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3" name="Google Shape;493;p34"/>
            <p:cNvSpPr/>
            <p:nvPr/>
          </p:nvSpPr>
          <p:spPr>
            <a:xfrm>
              <a:off x="4611240" y="4350600"/>
              <a:ext cx="843840" cy="1608840"/>
            </a:xfrm>
            <a:custGeom>
              <a:rect b="b" l="l" r="r" t="t"/>
              <a:pathLst>
                <a:path extrusionOk="0" h="1609546" w="844690">
                  <a:moveTo>
                    <a:pt x="0" y="1609546"/>
                  </a:moveTo>
                  <a:lnTo>
                    <a:pt x="422345" y="1609546"/>
                  </a:lnTo>
                  <a:lnTo>
                    <a:pt x="422345" y="0"/>
                  </a:lnTo>
                  <a:lnTo>
                    <a:pt x="844690" y="0"/>
                  </a:lnTo>
                </a:path>
              </a:pathLst>
            </a:custGeom>
            <a:noFill/>
            <a:ln cap="flat" cmpd="sng" w="25400">
              <a:solidFill>
                <a:srgbClr val="42436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4" name="Google Shape;494;p34"/>
            <p:cNvSpPr/>
            <p:nvPr/>
          </p:nvSpPr>
          <p:spPr>
            <a:xfrm rot="-5400000">
              <a:off x="579240" y="5317200"/>
              <a:ext cx="6776280" cy="1287000"/>
            </a:xfrm>
            <a:prstGeom prst="rect">
              <a:avLst/>
            </a:prstGeom>
            <a:solidFill>
              <a:srgbClr val="52538A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1400" lIns="41400" spcFirstLastPara="1" rIns="41400" wrap="square" tIns="41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65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Menús</a:t>
              </a:r>
              <a:endParaRPr b="0" i="0" sz="6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456160" y="3706920"/>
              <a:ext cx="4222800" cy="1287000"/>
            </a:xfrm>
            <a:prstGeom prst="rect">
              <a:avLst/>
            </a:prstGeom>
            <a:solidFill>
              <a:srgbClr val="52538A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0" lIns="36350" spcFirstLastPara="1" rIns="36350" wrap="square" tIns="3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Principales</a:t>
              </a:r>
              <a:endParaRPr b="0" i="0" sz="4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5456160" y="5316480"/>
              <a:ext cx="4222800" cy="1287000"/>
            </a:xfrm>
            <a:prstGeom prst="rect">
              <a:avLst/>
            </a:prstGeom>
            <a:solidFill>
              <a:srgbClr val="52538A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0" lIns="36350" spcFirstLastPara="1" rIns="36350" wrap="square" tIns="3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Submenús</a:t>
              </a:r>
              <a:endParaRPr b="0" i="0" sz="4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5456160" y="6926040"/>
              <a:ext cx="4222800" cy="1287000"/>
            </a:xfrm>
            <a:prstGeom prst="rect">
              <a:avLst/>
            </a:prstGeom>
            <a:solidFill>
              <a:srgbClr val="52538A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6350" lIns="36350" spcFirstLastPara="1" rIns="36350" wrap="square" tIns="3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48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Contextuales</a:t>
              </a:r>
              <a:endParaRPr b="0" i="0" sz="4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4880" y="5224320"/>
            <a:ext cx="6975000" cy="22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6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Menú principal de una </a:t>
            </a:r>
            <a:r>
              <a:rPr b="0" i="1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650160" y="2571840"/>
            <a:ext cx="1097424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Si se desarrolla una aplicación para Android 3.0 (nivel de API 11) y versiones posteriores, los elementos del menú de opciones están disponibles a la derecha sobre la barra de app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6" name="Google Shape;506;p36"/>
          <p:cNvGrpSpPr/>
          <p:nvPr/>
        </p:nvGrpSpPr>
        <p:grpSpPr>
          <a:xfrm>
            <a:off x="1100880" y="5824440"/>
            <a:ext cx="7375680" cy="3437640"/>
            <a:chOff x="1100880" y="5824440"/>
            <a:chExt cx="7375680" cy="3437640"/>
          </a:xfrm>
        </p:grpSpPr>
        <p:sp>
          <p:nvSpPr>
            <p:cNvPr id="507" name="Google Shape;507;p36"/>
            <p:cNvSpPr/>
            <p:nvPr/>
          </p:nvSpPr>
          <p:spPr>
            <a:xfrm flipH="1" rot="10800000">
              <a:off x="5047200" y="6595560"/>
              <a:ext cx="1886040" cy="11149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002060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08" name="Google Shape;508;p36"/>
            <p:cNvSpPr/>
            <p:nvPr/>
          </p:nvSpPr>
          <p:spPr>
            <a:xfrm>
              <a:off x="6930720" y="5824440"/>
              <a:ext cx="1545840" cy="76176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100880" y="7588080"/>
              <a:ext cx="4247640" cy="1674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Algunos ítems del menú pueden visualizarse directamente sobre la barra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36"/>
          <p:cNvGrpSpPr/>
          <p:nvPr/>
        </p:nvGrpSpPr>
        <p:grpSpPr>
          <a:xfrm>
            <a:off x="7725600" y="5824440"/>
            <a:ext cx="3898800" cy="3437640"/>
            <a:chOff x="7725600" y="5824440"/>
            <a:chExt cx="3898800" cy="3437640"/>
          </a:xfrm>
        </p:grpSpPr>
        <p:sp>
          <p:nvSpPr>
            <p:cNvPr id="511" name="Google Shape;511;p36"/>
            <p:cNvSpPr/>
            <p:nvPr/>
          </p:nvSpPr>
          <p:spPr>
            <a:xfrm rot="10800000">
              <a:off x="8967960" y="6586200"/>
              <a:ext cx="596520" cy="10004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002060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12" name="Google Shape;512;p36"/>
            <p:cNvSpPr/>
            <p:nvPr/>
          </p:nvSpPr>
          <p:spPr>
            <a:xfrm>
              <a:off x="8707320" y="5824440"/>
              <a:ext cx="522000" cy="76176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725600" y="7588080"/>
              <a:ext cx="3898800" cy="1674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Los otros ítems se visualizan por medio del ícono de acciones adicionales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7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Creación de un menú principal de una </a:t>
            </a:r>
            <a:r>
              <a:rPr b="0" i="1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650160" y="3147840"/>
            <a:ext cx="11702160" cy="620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742320" lvl="0" marL="89856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Trebuchet MS"/>
              <a:buAutoNum type="arabicPeriod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Creación del menú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320" lvl="1" marL="1611360" marR="0" rtl="0" algn="l">
              <a:lnSpc>
                <a:spcPct val="11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Trebuchet MS"/>
              <a:buAutoNum type="alphaLcParenR"/>
            </a:pPr>
            <a:r>
              <a:rPr b="0" i="0" lang="es-E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Crear un nuevo archivo de recursos XML de tipo menú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320" lvl="1" marL="1611360" marR="0" rtl="0" algn="l">
              <a:lnSpc>
                <a:spcPct val="11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Trebuchet MS"/>
              <a:buAutoNum type="alphaLcParenR"/>
            </a:pPr>
            <a:r>
              <a:rPr b="0" i="0" lang="es-E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Configurar las opciones de menú: Id y título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320" lvl="0" marL="898560" marR="0" rtl="0" algn="l">
              <a:lnSpc>
                <a:spcPct val="110000"/>
              </a:lnSpc>
              <a:spcBef>
                <a:spcPts val="4201"/>
              </a:spcBef>
              <a:spcAft>
                <a:spcPts val="0"/>
              </a:spcAft>
              <a:buClr>
                <a:srgbClr val="A04DA3"/>
              </a:buClr>
              <a:buSzPts val="3600"/>
              <a:buFont typeface="Trebuchet MS"/>
              <a:buAutoNum type="arabicPeriod"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Activación del menú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320" lvl="1" marL="1611360" marR="0" rtl="0" algn="l">
              <a:lnSpc>
                <a:spcPct val="11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Trebuchet MS"/>
              <a:buAutoNum type="arabicPeriod"/>
            </a:pPr>
            <a:r>
              <a:rPr b="0" i="0" lang="es-E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Agregar el menú a la activity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42320" lvl="1" marL="1611360" marR="0" rtl="0" algn="l">
              <a:lnSpc>
                <a:spcPct val="110000"/>
              </a:lnSpc>
              <a:spcBef>
                <a:spcPts val="425"/>
              </a:spcBef>
              <a:spcAft>
                <a:spcPts val="0"/>
              </a:spcAft>
              <a:buClr>
                <a:srgbClr val="438086"/>
              </a:buClr>
              <a:buSzPts val="3200"/>
              <a:buFont typeface="Trebuchet MS"/>
              <a:buAutoNum type="arabicPeriod"/>
            </a:pPr>
            <a:r>
              <a:rPr b="0" i="0" lang="es-ES" sz="3200" u="none" cap="none" strike="noStrike">
                <a:solidFill>
                  <a:srgbClr val="438086"/>
                </a:solidFill>
                <a:latin typeface="Georgia"/>
                <a:ea typeface="Georgia"/>
                <a:cs typeface="Georgia"/>
                <a:sym typeface="Georgia"/>
              </a:rPr>
              <a:t>Configurar la acción según las opciones elegidas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7"/>
          <p:cNvSpPr/>
          <p:nvPr/>
        </p:nvSpPr>
        <p:spPr>
          <a:xfrm>
            <a:off x="7653600" y="5848200"/>
            <a:ext cx="5040000" cy="647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848" y="54001"/>
                </a:moveTo>
                <a:lnTo>
                  <a:pt x="-7834" y="65207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onCreateOptionMenu()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7"/>
          <p:cNvSpPr/>
          <p:nvPr/>
        </p:nvSpPr>
        <p:spPr>
          <a:xfrm>
            <a:off x="6789600" y="8296560"/>
            <a:ext cx="5899680" cy="647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451" y="57938"/>
                </a:moveTo>
                <a:lnTo>
                  <a:pt x="-10601" y="-166784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creación de menú principal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8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8"/>
          <p:cNvSpPr/>
          <p:nvPr/>
        </p:nvSpPr>
        <p:spPr>
          <a:xfrm>
            <a:off x="740880" y="3507840"/>
            <a:ext cx="3959640" cy="5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Vamos a crear un menú principal para la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definida en nuestra aplicación.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5960" y="2859840"/>
            <a:ext cx="3523680" cy="650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3560" y="2859840"/>
            <a:ext cx="3523680" cy="650484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8"/>
          <p:cNvSpPr/>
          <p:nvPr/>
        </p:nvSpPr>
        <p:spPr>
          <a:xfrm rot="-200400">
            <a:off x="7853760" y="3283920"/>
            <a:ext cx="3383640" cy="628560"/>
          </a:xfrm>
          <a:prstGeom prst="curvedDownArrow">
            <a:avLst>
              <a:gd fmla="val 33982" name="adj1"/>
              <a:gd fmla="val 61998" name="adj2"/>
              <a:gd fmla="val 33680" name="adj3"/>
            </a:avLst>
          </a:prstGeom>
          <a:solidFill>
            <a:srgbClr val="DEE8EF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443e3e64ba_0_22"/>
          <p:cNvSpPr/>
          <p:nvPr/>
        </p:nvSpPr>
        <p:spPr>
          <a:xfrm>
            <a:off x="11625120" y="3240"/>
            <a:ext cx="10818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g2443e3e64b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80" y="1131480"/>
            <a:ext cx="12384719" cy="7997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g2443e3e64ba_0_22"/>
          <p:cNvGrpSpPr/>
          <p:nvPr/>
        </p:nvGrpSpPr>
        <p:grpSpPr>
          <a:xfrm>
            <a:off x="142560" y="1779120"/>
            <a:ext cx="6477000" cy="5624520"/>
            <a:chOff x="142560" y="1779120"/>
            <a:chExt cx="6477000" cy="5624520"/>
          </a:xfrm>
        </p:grpSpPr>
        <p:grpSp>
          <p:nvGrpSpPr>
            <p:cNvPr id="540" name="Google Shape;540;g2443e3e64ba_0_22"/>
            <p:cNvGrpSpPr/>
            <p:nvPr/>
          </p:nvGrpSpPr>
          <p:grpSpPr>
            <a:xfrm>
              <a:off x="142560" y="1779120"/>
              <a:ext cx="6477000" cy="5624520"/>
              <a:chOff x="142560" y="1779120"/>
              <a:chExt cx="6477000" cy="5624520"/>
            </a:xfrm>
          </p:grpSpPr>
          <p:sp>
            <p:nvSpPr>
              <p:cNvPr id="541" name="Google Shape;541;g2443e3e64ba_0_22"/>
              <p:cNvSpPr/>
              <p:nvPr/>
            </p:nvSpPr>
            <p:spPr>
              <a:xfrm>
                <a:off x="142560" y="5851440"/>
                <a:ext cx="6477000" cy="1552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32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En la vista </a:t>
                </a:r>
                <a:r>
                  <a:rPr lang="es-ES" sz="3200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Android</a:t>
                </a:r>
                <a:r>
                  <a:rPr b="0" i="0" lang="es-ES" sz="32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, click con el botón derecho sobre la carpeta </a:t>
                </a:r>
                <a:r>
                  <a:rPr lang="es-ES" sz="3200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res</a:t>
                </a:r>
                <a:endParaRPr b="0" i="0" sz="32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2443e3e64ba_0_22"/>
              <p:cNvSpPr/>
              <p:nvPr/>
            </p:nvSpPr>
            <p:spPr>
              <a:xfrm rot="10800000">
                <a:off x="883422" y="1779120"/>
                <a:ext cx="24138" cy="408348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</p:grpSp>
        <p:sp>
          <p:nvSpPr>
            <p:cNvPr id="543" name="Google Shape;543;g2443e3e64ba_0_22"/>
            <p:cNvSpPr/>
            <p:nvPr/>
          </p:nvSpPr>
          <p:spPr>
            <a:xfrm flipH="1" rot="10800000">
              <a:off x="3549240" y="3075138"/>
              <a:ext cx="378" cy="278710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544" name="Google Shape;544;g2443e3e64ba_0_22"/>
          <p:cNvGrpSpPr/>
          <p:nvPr/>
        </p:nvGrpSpPr>
        <p:grpSpPr>
          <a:xfrm>
            <a:off x="6933600" y="3893950"/>
            <a:ext cx="5231400" cy="5141270"/>
            <a:chOff x="6933600" y="3893950"/>
            <a:chExt cx="5231400" cy="5141270"/>
          </a:xfrm>
        </p:grpSpPr>
        <p:sp>
          <p:nvSpPr>
            <p:cNvPr id="545" name="Google Shape;545;g2443e3e64ba_0_22"/>
            <p:cNvSpPr/>
            <p:nvPr/>
          </p:nvSpPr>
          <p:spPr>
            <a:xfrm>
              <a:off x="6933600" y="7483320"/>
              <a:ext cx="5231400" cy="1551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Elegir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New</a:t>
              </a:r>
              <a:r>
                <a:rPr b="0" i="0" lang="es-ES" sz="32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y luego </a:t>
              </a:r>
              <a:r>
                <a:rPr b="0" i="0" lang="es-ES" sz="32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Android resource directory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2443e3e64ba_0_22"/>
            <p:cNvSpPr/>
            <p:nvPr/>
          </p:nvSpPr>
          <p:spPr>
            <a:xfrm>
              <a:off x="11542325" y="3893950"/>
              <a:ext cx="6975" cy="3587925"/>
            </a:xfrm>
            <a:custGeom>
              <a:rect b="b" l="l" r="r" t="t"/>
              <a:pathLst>
                <a:path extrusionOk="0" h="143517" w="279">
                  <a:moveTo>
                    <a:pt x="0" y="143517"/>
                  </a:moveTo>
                  <a:lnTo>
                    <a:pt x="279" y="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960" y="2732760"/>
            <a:ext cx="11141640" cy="66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40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creación de menú principal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4" name="Google Shape;554;p40"/>
          <p:cNvGrpSpPr/>
          <p:nvPr/>
        </p:nvGrpSpPr>
        <p:grpSpPr>
          <a:xfrm>
            <a:off x="668880" y="3996000"/>
            <a:ext cx="4149000" cy="2539080"/>
            <a:chOff x="668880" y="3996000"/>
            <a:chExt cx="4149000" cy="2539080"/>
          </a:xfrm>
        </p:grpSpPr>
        <p:sp>
          <p:nvSpPr>
            <p:cNvPr id="555" name="Google Shape;555;p40"/>
            <p:cNvSpPr/>
            <p:nvPr/>
          </p:nvSpPr>
          <p:spPr>
            <a:xfrm>
              <a:off x="668880" y="4890600"/>
              <a:ext cx="4149000" cy="1644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Primero elegir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Menu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para tipo de recurso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0"/>
            <p:cNvSpPr/>
            <p:nvPr/>
          </p:nvSpPr>
          <p:spPr>
            <a:xfrm flipH="1" rot="10800000">
              <a:off x="1928160" y="3996000"/>
              <a:ext cx="540360" cy="9180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557" name="Google Shape;557;p40"/>
          <p:cNvGrpSpPr/>
          <p:nvPr/>
        </p:nvGrpSpPr>
        <p:grpSpPr>
          <a:xfrm>
            <a:off x="4339800" y="3489480"/>
            <a:ext cx="5248440" cy="3067200"/>
            <a:chOff x="4339800" y="3489480"/>
            <a:chExt cx="5248440" cy="3067200"/>
          </a:xfrm>
        </p:grpSpPr>
        <p:sp>
          <p:nvSpPr>
            <p:cNvPr id="558" name="Google Shape;558;p40"/>
            <p:cNvSpPr/>
            <p:nvPr/>
          </p:nvSpPr>
          <p:spPr>
            <a:xfrm rot="10800000">
              <a:off x="4339800" y="3489480"/>
              <a:ext cx="3599640" cy="30236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59" name="Google Shape;559;p40"/>
            <p:cNvSpPr/>
            <p:nvPr/>
          </p:nvSpPr>
          <p:spPr>
            <a:xfrm>
              <a:off x="5133600" y="4912200"/>
              <a:ext cx="4454640" cy="16444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Segundo establecer el nombre del archivo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3306600" y="7860600"/>
            <a:ext cx="5642280" cy="1217880"/>
            <a:chOff x="3306600" y="7860600"/>
            <a:chExt cx="5642280" cy="1217880"/>
          </a:xfrm>
        </p:grpSpPr>
        <p:sp>
          <p:nvSpPr>
            <p:cNvPr id="561" name="Google Shape;561;p40"/>
            <p:cNvSpPr/>
            <p:nvPr/>
          </p:nvSpPr>
          <p:spPr>
            <a:xfrm>
              <a:off x="7761600" y="8552880"/>
              <a:ext cx="1187280" cy="4989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62" name="Google Shape;562;p40"/>
            <p:cNvSpPr/>
            <p:nvPr/>
          </p:nvSpPr>
          <p:spPr>
            <a:xfrm>
              <a:off x="3306600" y="7860600"/>
              <a:ext cx="4454640" cy="1217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Tercero, presionar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OK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738000" y="2356920"/>
            <a:ext cx="11702160" cy="20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900"/>
              <a:buFont typeface="Georgia"/>
              <a:buChar char="•"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un nuevo proyecto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Android Studio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llamado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"RecursosDeArchivo"</a:t>
            </a: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basado en la siguiente </a:t>
            </a:r>
            <a:r>
              <a:rPr b="0" i="0" lang="es-ES" sz="39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Empty Activity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84880" y="4934880"/>
            <a:ext cx="12117600" cy="374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 </a:t>
            </a:r>
            <a:r>
              <a:rPr b="1" i="0" lang="es-ES" sz="2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6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6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6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6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41"/>
          <p:cNvPicPr preferRelativeResize="0"/>
          <p:nvPr/>
        </p:nvPicPr>
        <p:blipFill rotWithShape="1">
          <a:blip r:embed="rId3">
            <a:alphaModFix/>
          </a:blip>
          <a:srcRect b="0" l="0" r="11347" t="0"/>
          <a:stretch/>
        </p:blipFill>
        <p:spPr>
          <a:xfrm>
            <a:off x="0" y="2715840"/>
            <a:ext cx="13002480" cy="66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1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creación de menú principal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1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0" name="Google Shape;570;p41"/>
          <p:cNvGrpSpPr/>
          <p:nvPr/>
        </p:nvGrpSpPr>
        <p:grpSpPr>
          <a:xfrm>
            <a:off x="4628520" y="6820200"/>
            <a:ext cx="7489080" cy="1948680"/>
            <a:chOff x="4628520" y="6820200"/>
            <a:chExt cx="7489080" cy="1948680"/>
          </a:xfrm>
        </p:grpSpPr>
        <p:sp>
          <p:nvSpPr>
            <p:cNvPr id="571" name="Google Shape;571;p41"/>
            <p:cNvSpPr/>
            <p:nvPr/>
          </p:nvSpPr>
          <p:spPr>
            <a:xfrm flipH="1">
              <a:off x="4628520" y="7367760"/>
              <a:ext cx="1007280" cy="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72" name="Google Shape;572;p41"/>
            <p:cNvSpPr/>
            <p:nvPr/>
          </p:nvSpPr>
          <p:spPr>
            <a:xfrm>
              <a:off x="5637600" y="6820200"/>
              <a:ext cx="6480000" cy="1948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Se crea un recurso predeterminado de archivo para definir el menú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 menu_ppal </a:t>
              </a:r>
              <a:r>
                <a:rPr b="0" i="0" lang="es-ES" sz="26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por medio de </a:t>
              </a:r>
              <a:r>
                <a:rPr b="0" i="0" lang="es-ES" sz="26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xml</a:t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2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creación de menú principal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2"/>
          <p:cNvSpPr/>
          <p:nvPr/>
        </p:nvSpPr>
        <p:spPr>
          <a:xfrm>
            <a:off x="452880" y="2643840"/>
            <a:ext cx="11702160" cy="71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282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Defina el siguiente menú:</a:t>
            </a:r>
            <a:endParaRPr b="0" i="0" sz="3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2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2"/>
          <p:cNvSpPr/>
          <p:nvPr/>
        </p:nvSpPr>
        <p:spPr>
          <a:xfrm>
            <a:off x="740880" y="3663360"/>
            <a:ext cx="12240720" cy="5577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1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"@+id/menuNuevo"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"Nuevo Juego"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"@+id/menuContinuar"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"Continuar Jugando"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"@+id/menuConfiguracion"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"Configuracion"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"@+id/menuSalir"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"Salir"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creación de menú principal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3"/>
          <p:cNvSpPr/>
          <p:nvPr/>
        </p:nvSpPr>
        <p:spPr>
          <a:xfrm>
            <a:off x="452880" y="2643840"/>
            <a:ext cx="11702160" cy="14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Redefina el método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clase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3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3"/>
          <p:cNvSpPr/>
          <p:nvPr/>
        </p:nvSpPr>
        <p:spPr>
          <a:xfrm>
            <a:off x="720000" y="4114800"/>
            <a:ext cx="10893240" cy="539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MainActivity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AppCompatActivity() 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setContentView(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onCreateOptionsMenu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(menu: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MenuInflater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menuInflater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menu_ppal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menu);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700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89" name="Google Shape;589;p43"/>
          <p:cNvGrpSpPr/>
          <p:nvPr/>
        </p:nvGrpSpPr>
        <p:grpSpPr>
          <a:xfrm>
            <a:off x="3520195" y="8340397"/>
            <a:ext cx="6649985" cy="486038"/>
            <a:chOff x="3520195" y="8340397"/>
            <a:chExt cx="6649985" cy="486038"/>
          </a:xfrm>
        </p:grpSpPr>
        <p:sp>
          <p:nvSpPr>
            <p:cNvPr id="590" name="Google Shape;590;p43"/>
            <p:cNvSpPr/>
            <p:nvPr/>
          </p:nvSpPr>
          <p:spPr>
            <a:xfrm rot="10800000">
              <a:off x="3520195" y="8340397"/>
              <a:ext cx="503280" cy="306018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591" name="Google Shape;591;p43"/>
            <p:cNvSpPr/>
            <p:nvPr/>
          </p:nvSpPr>
          <p:spPr>
            <a:xfrm>
              <a:off x="4023480" y="8340435"/>
              <a:ext cx="6146700" cy="4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600" u="none" cap="none" strike="noStrike">
                  <a:solidFill>
                    <a:srgbClr val="FFFF00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r>
                <a:rPr b="0" i="0" lang="es-ES" sz="24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 indica que debe visualizarse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43"/>
          <p:cNvSpPr/>
          <p:nvPr/>
        </p:nvSpPr>
        <p:spPr>
          <a:xfrm>
            <a:off x="1004910" y="6643325"/>
            <a:ext cx="9930300" cy="2183100"/>
          </a:xfrm>
          <a:prstGeom prst="rect">
            <a:avLst/>
          </a:prstGeom>
          <a:solidFill>
            <a:schemeClr val="accent2">
              <a:alpha val="1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10919573" y="6028200"/>
            <a:ext cx="1841400" cy="1461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252000" spcFirstLastPara="1" rIns="252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Probar en el emulador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/>
          <p:nvPr/>
        </p:nvSpPr>
        <p:spPr>
          <a:xfrm>
            <a:off x="596880" y="4378320"/>
            <a:ext cx="12117600" cy="3503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onOptionsItemSelected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(item: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(item.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itemId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menuSalir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.finish()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3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4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creación de menú principal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4"/>
          <p:cNvSpPr/>
          <p:nvPr/>
        </p:nvSpPr>
        <p:spPr>
          <a:xfrm>
            <a:off x="452880" y="2643840"/>
            <a:ext cx="12096720" cy="20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establecer las acciones de las opciones elegidas debemos redefinir el método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 la clase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4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4"/>
          <p:cNvSpPr/>
          <p:nvPr/>
        </p:nvSpPr>
        <p:spPr>
          <a:xfrm>
            <a:off x="356218" y="4547043"/>
            <a:ext cx="11997000" cy="3462900"/>
          </a:xfrm>
          <a:prstGeom prst="rect">
            <a:avLst/>
          </a:prstGeom>
          <a:solidFill>
            <a:schemeClr val="accent2">
              <a:alpha val="17647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44"/>
          <p:cNvGrpSpPr/>
          <p:nvPr/>
        </p:nvGrpSpPr>
        <p:grpSpPr>
          <a:xfrm>
            <a:off x="380880" y="7448760"/>
            <a:ext cx="11947680" cy="2319480"/>
            <a:chOff x="380880" y="7448760"/>
            <a:chExt cx="11947680" cy="2319480"/>
          </a:xfrm>
        </p:grpSpPr>
        <p:sp>
          <p:nvSpPr>
            <p:cNvPr id="604" name="Google Shape;604;p44"/>
            <p:cNvSpPr/>
            <p:nvPr/>
          </p:nvSpPr>
          <p:spPr>
            <a:xfrm flipH="1" rot="10800000">
              <a:off x="3405240" y="7448760"/>
              <a:ext cx="360" cy="594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605" name="Google Shape;605;p44"/>
            <p:cNvSpPr/>
            <p:nvPr/>
          </p:nvSpPr>
          <p:spPr>
            <a:xfrm>
              <a:off x="380880" y="7972200"/>
              <a:ext cx="11947680" cy="1796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360000" spcFirstLastPara="1" rIns="18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Retornar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true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finaliza el procesamiento de la selección de menú. Si se devuelve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false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, y el item seleccionado posee un Intent, se prosigue el procesamiento lanzando la activity correspondiente.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6" name="Google Shape;606;p44"/>
          <p:cNvSpPr/>
          <p:nvPr/>
        </p:nvSpPr>
        <p:spPr>
          <a:xfrm>
            <a:off x="9818640" y="5740200"/>
            <a:ext cx="2874960" cy="16444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252000" spcFirstLastPara="1" rIns="252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Probar en el emulador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5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Sub menú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5"/>
          <p:cNvSpPr/>
          <p:nvPr/>
        </p:nvSpPr>
        <p:spPr>
          <a:xfrm>
            <a:off x="452880" y="2643840"/>
            <a:ext cx="12096720" cy="10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Modifique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menu_ppal.xml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verifique el funcionamiento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5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45"/>
          <p:cNvGrpSpPr/>
          <p:nvPr/>
        </p:nvGrpSpPr>
        <p:grpSpPr>
          <a:xfrm>
            <a:off x="576000" y="3394440"/>
            <a:ext cx="12117600" cy="6308640"/>
            <a:chOff x="576000" y="3394440"/>
            <a:chExt cx="12117600" cy="6308640"/>
          </a:xfrm>
        </p:grpSpPr>
        <p:sp>
          <p:nvSpPr>
            <p:cNvPr id="615" name="Google Shape;615;p45"/>
            <p:cNvSpPr/>
            <p:nvPr/>
          </p:nvSpPr>
          <p:spPr>
            <a:xfrm>
              <a:off x="576000" y="3394440"/>
              <a:ext cx="12117600" cy="6308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&lt;?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 version=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"1.0" 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encoding=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"utf-8"</a:t>
              </a:r>
              <a:r>
                <a:rPr b="0" i="1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 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xmlns: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"http://schemas.android.com/apk/res/android"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"@+id/menuNuevo"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"Nuevo Juego"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"@+id/ES1"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"Escenario 1"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"@+id/ES2"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"Escenario 2"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&lt;/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"@+id/menuContinuar"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"Continuar Jugando"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576000" y="5236200"/>
              <a:ext cx="12117600" cy="221256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6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Sub menú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6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6"/>
          <p:cNvSpPr/>
          <p:nvPr/>
        </p:nvSpPr>
        <p:spPr>
          <a:xfrm flipH="1" rot="10800000">
            <a:off x="-1636560" y="7448760"/>
            <a:ext cx="360" cy="594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438086"/>
            </a:solidFill>
            <a:prstDash val="solid"/>
            <a:round/>
            <a:headEnd len="sm" w="sm" type="none"/>
            <a:tailEnd len="lg" w="lg" type="stealth"/>
          </a:ln>
        </p:spPr>
      </p:sp>
      <p:pic>
        <p:nvPicPr>
          <p:cNvPr id="624" name="Google Shape;6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880" y="2355840"/>
            <a:ext cx="3815640" cy="701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5960" y="2355840"/>
            <a:ext cx="3815640" cy="701712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6"/>
          <p:cNvSpPr/>
          <p:nvPr/>
        </p:nvSpPr>
        <p:spPr>
          <a:xfrm>
            <a:off x="4889160" y="6699960"/>
            <a:ext cx="3527640" cy="155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 opción Nuevo Juego ahora despliega un submenú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6"/>
          <p:cNvSpPr/>
          <p:nvPr/>
        </p:nvSpPr>
        <p:spPr>
          <a:xfrm rot="435000">
            <a:off x="3519360" y="4441680"/>
            <a:ext cx="7272360" cy="2070360"/>
          </a:xfrm>
          <a:prstGeom prst="curvedUpArrow">
            <a:avLst>
              <a:gd fmla="val 13517" name="adj1"/>
              <a:gd fmla="val 33873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/>
          <p:nvPr/>
        </p:nvSpPr>
        <p:spPr>
          <a:xfrm>
            <a:off x="650160" y="55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Opciones en la ActionBar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452880" y="1923840"/>
            <a:ext cx="12096720" cy="10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Modifique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menu_ppal.xml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y verifique el funcionamiento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5" name="Google Shape;635;p47"/>
          <p:cNvGrpSpPr/>
          <p:nvPr/>
        </p:nvGrpSpPr>
        <p:grpSpPr>
          <a:xfrm>
            <a:off x="432000" y="2606040"/>
            <a:ext cx="12333600" cy="7040160"/>
            <a:chOff x="432000" y="2606040"/>
            <a:chExt cx="12333600" cy="7040160"/>
          </a:xfrm>
        </p:grpSpPr>
        <p:sp>
          <p:nvSpPr>
            <p:cNvPr id="636" name="Google Shape;636;p47"/>
            <p:cNvSpPr/>
            <p:nvPr/>
          </p:nvSpPr>
          <p:spPr>
            <a:xfrm>
              <a:off x="432000" y="2606040"/>
              <a:ext cx="12333600" cy="7040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 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xmlns: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"http://schemas.android.com/apk/res/android"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xmlns: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"http://schemas.android.com/apk/res-auto"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"@+id/menuNuevo"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"Nuevo Juego"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:showAsAction=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"ifRoom"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"@+id/ES1"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"Escenario 1"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"@+id/ES2"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"Escenario 2"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&lt;/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"@+id/menuContinuar"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"Continuar Jugando"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:showAsAction=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"ifRoom"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523800" y="3041280"/>
              <a:ext cx="11997360" cy="33480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504000" y="4511160"/>
              <a:ext cx="11997360" cy="35208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524880" y="8893080"/>
              <a:ext cx="11997360" cy="35928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/>
          <p:nvPr/>
        </p:nvSpPr>
        <p:spPr>
          <a:xfrm>
            <a:off x="650160" y="55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Opciones en la ActionBar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8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880" y="2139840"/>
            <a:ext cx="3761640" cy="686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3600" y="3795840"/>
            <a:ext cx="6581160" cy="4047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8" name="Google Shape;648;p48"/>
          <p:cNvGrpSpPr/>
          <p:nvPr/>
        </p:nvGrpSpPr>
        <p:grpSpPr>
          <a:xfrm>
            <a:off x="3381480" y="2237040"/>
            <a:ext cx="4001760" cy="1486080"/>
            <a:chOff x="3381480" y="2237040"/>
            <a:chExt cx="4001760" cy="1486080"/>
          </a:xfrm>
        </p:grpSpPr>
        <p:sp>
          <p:nvSpPr>
            <p:cNvPr id="649" name="Google Shape;649;p48"/>
            <p:cNvSpPr/>
            <p:nvPr/>
          </p:nvSpPr>
          <p:spPr>
            <a:xfrm flipH="1">
              <a:off x="4124520" y="2601720"/>
              <a:ext cx="920880" cy="815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15846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650" name="Google Shape;650;p48"/>
            <p:cNvSpPr/>
            <p:nvPr/>
          </p:nvSpPr>
          <p:spPr>
            <a:xfrm>
              <a:off x="3381480" y="3417120"/>
              <a:ext cx="887400" cy="306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4323240" y="2237040"/>
              <a:ext cx="3060000" cy="699840"/>
            </a:xfrm>
            <a:prstGeom prst="rect">
              <a:avLst/>
            </a:prstGeom>
            <a:solidFill>
              <a:srgbClr val="158466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Solo se visualiza un ítem en la </a:t>
              </a:r>
              <a:r>
                <a:rPr b="0" i="0" lang="es-ES" sz="20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ActionBar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48"/>
          <p:cNvGrpSpPr/>
          <p:nvPr/>
        </p:nvGrpSpPr>
        <p:grpSpPr>
          <a:xfrm>
            <a:off x="8481600" y="2514960"/>
            <a:ext cx="2988000" cy="2486520"/>
            <a:chOff x="8481600" y="2514960"/>
            <a:chExt cx="2988000" cy="2486520"/>
          </a:xfrm>
        </p:grpSpPr>
        <p:sp>
          <p:nvSpPr>
            <p:cNvPr id="653" name="Google Shape;653;p48"/>
            <p:cNvSpPr/>
            <p:nvPr/>
          </p:nvSpPr>
          <p:spPr>
            <a:xfrm>
              <a:off x="9453960" y="3222720"/>
              <a:ext cx="360" cy="14720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158466"/>
              </a:solidFill>
              <a:prstDash val="solid"/>
              <a:round/>
              <a:headEnd len="sm" w="sm" type="none"/>
              <a:tailEnd len="lg" w="lg" type="stealth"/>
            </a:ln>
          </p:spPr>
        </p:sp>
        <p:sp>
          <p:nvSpPr>
            <p:cNvPr id="654" name="Google Shape;654;p48"/>
            <p:cNvSpPr/>
            <p:nvPr/>
          </p:nvSpPr>
          <p:spPr>
            <a:xfrm>
              <a:off x="8811000" y="4695480"/>
              <a:ext cx="2152080" cy="306000"/>
            </a:xfrm>
            <a:prstGeom prst="rect">
              <a:avLst/>
            </a:prstGeom>
            <a:solidFill>
              <a:schemeClr val="accent2">
                <a:alpha val="17647"/>
              </a:schemeClr>
            </a:solidFill>
            <a:ln cap="flat" cmpd="sng" w="2540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8481600" y="2514960"/>
              <a:ext cx="2988000" cy="1309320"/>
            </a:xfrm>
            <a:prstGeom prst="rect">
              <a:avLst/>
            </a:prstGeom>
            <a:solidFill>
              <a:srgbClr val="158466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Al haber lugar en la </a:t>
              </a:r>
              <a:r>
                <a:rPr b="0" i="0" lang="es-ES" sz="20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ActionBar</a:t>
              </a:r>
              <a:r>
                <a:rPr b="0" i="0" lang="es-ES" sz="2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se visualizan los dos ítems</a:t>
              </a:r>
              <a:endParaRPr b="0" i="0" sz="20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9"/>
          <p:cNvSpPr/>
          <p:nvPr/>
        </p:nvSpPr>
        <p:spPr>
          <a:xfrm>
            <a:off x="650160" y="55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Opciones en la ActionBar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9"/>
          <p:cNvSpPr/>
          <p:nvPr/>
        </p:nvSpPr>
        <p:spPr>
          <a:xfrm>
            <a:off x="452880" y="1923840"/>
            <a:ext cx="12096720" cy="12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 la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ActionBar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las opciones pueden visualizarse por medio de íconos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9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p49"/>
          <p:cNvGrpSpPr/>
          <p:nvPr/>
        </p:nvGrpSpPr>
        <p:grpSpPr>
          <a:xfrm>
            <a:off x="432000" y="3392640"/>
            <a:ext cx="12333600" cy="5942880"/>
            <a:chOff x="432000" y="3392640"/>
            <a:chExt cx="12333600" cy="5942880"/>
          </a:xfrm>
        </p:grpSpPr>
        <p:sp>
          <p:nvSpPr>
            <p:cNvPr id="664" name="Google Shape;664;p49"/>
            <p:cNvSpPr/>
            <p:nvPr/>
          </p:nvSpPr>
          <p:spPr>
            <a:xfrm>
              <a:off x="432000" y="3392640"/>
              <a:ext cx="12333600" cy="59428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 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xmlns: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"http://schemas.android.com/apk/res/android"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xmlns: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"http://schemas.android.com/apk/res-auto"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"@+id/menuNuevo"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"Nuevo Juego"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app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:showAsAction=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"ifRoom"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:icon=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"@android:drawable/star_big_on"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"@+id/ES1"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"Escenario 1"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&lt;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:id=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"@+id/ES2"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        </a:t>
              </a:r>
              <a:r>
                <a:rPr b="1" i="0" lang="es-ES" sz="2400" u="none" cap="none" strike="noStrike">
                  <a:solidFill>
                    <a:srgbClr val="660E7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android</a:t>
              </a:r>
              <a:r>
                <a:rPr b="1" i="0" lang="es-ES" sz="2400" u="none" cap="none" strike="noStrike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:title=</a:t>
              </a:r>
              <a:r>
                <a:rPr b="1" i="0" lang="es-ES" sz="2400" u="none" cap="none" strike="noStrike">
                  <a:solidFill>
                    <a:srgbClr val="0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"Escenario 2" 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   &lt;/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menu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&lt;/</a:t>
              </a:r>
              <a:r>
                <a:rPr b="1" i="0" lang="es-ES" sz="2400" u="none" cap="none" strike="noStrike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item</a:t>
              </a: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br>
                <a:rPr b="0" i="0" lang="es-ES" sz="1800" u="none" cap="none" strike="noStrike"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s-E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endParaRPr b="0" i="0" sz="24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504000" y="5653800"/>
              <a:ext cx="11997360" cy="35208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49"/>
          <p:cNvGrpSpPr/>
          <p:nvPr/>
        </p:nvGrpSpPr>
        <p:grpSpPr>
          <a:xfrm>
            <a:off x="6973920" y="6006240"/>
            <a:ext cx="5359680" cy="3693600"/>
            <a:chOff x="6973920" y="6006240"/>
            <a:chExt cx="5359680" cy="3693600"/>
          </a:xfrm>
        </p:grpSpPr>
        <p:pic>
          <p:nvPicPr>
            <p:cNvPr id="667" name="Google Shape;667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73920" y="6593040"/>
              <a:ext cx="5359680" cy="310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" name="Google Shape;668;p49"/>
            <p:cNvSpPr/>
            <p:nvPr/>
          </p:nvSpPr>
          <p:spPr>
            <a:xfrm>
              <a:off x="9574560" y="6006240"/>
              <a:ext cx="1318680" cy="21394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002060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0"/>
          <p:cNvSpPr/>
          <p:nvPr/>
        </p:nvSpPr>
        <p:spPr>
          <a:xfrm>
            <a:off x="650160" y="55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Menús contextuales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0"/>
          <p:cNvSpPr/>
          <p:nvPr/>
        </p:nvSpPr>
        <p:spPr>
          <a:xfrm>
            <a:off x="248040" y="1869480"/>
            <a:ext cx="1245924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menú contextual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 asocia a un control concreto de la pantalla y se muestra al realizar una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pulsación larga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sobre éste.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Suele mostrar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opciones específicas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disponibles únicamente para el elemento pulsado.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50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developer.android.com/images/ui/menu-context.png?hl=es" id="676" name="Google Shape;6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4800" y="5236200"/>
            <a:ext cx="5082480" cy="430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0"/>
          <p:cNvSpPr/>
          <p:nvPr/>
        </p:nvSpPr>
        <p:spPr>
          <a:xfrm>
            <a:off x="271800" y="4842000"/>
            <a:ext cx="7093440" cy="32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 creación y utilización de este tipo de menús es muy parecida a lo que ya vimos para los menús y submenús básicos.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Métodos claves: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524880" y="2067840"/>
            <a:ext cx="12477600" cy="67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Crear en el </a:t>
            </a:r>
            <a:r>
              <a:rPr b="0" i="0" lang="es-ES" sz="36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Paint</a:t>
            </a:r>
            <a:r>
              <a:rPr b="0" i="0" lang="es-ES" sz="36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una imagen con relación 3:5 (por ejemplo 300 x 500) 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40" y="3529800"/>
            <a:ext cx="9272160" cy="624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Menú contextual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452880" y="2643840"/>
            <a:ext cx="12096720" cy="20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Vamos a definir un menú contextual para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contenedor de la activity de nuestra aplicación.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5552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Agregue el recurso de menú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menu_contextual.xml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 la siguiente definición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1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1"/>
          <p:cNvSpPr/>
          <p:nvPr/>
        </p:nvSpPr>
        <p:spPr>
          <a:xfrm flipH="1" rot="10800000">
            <a:off x="-1636560" y="7448760"/>
            <a:ext cx="360" cy="594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438086"/>
            </a:solidFill>
            <a:prstDash val="solid"/>
            <a:round/>
            <a:headEnd len="sm" w="sm" type="none"/>
            <a:tailEnd len="lg" w="lg" type="stealth"/>
          </a:ln>
        </p:spPr>
      </p:sp>
      <p:sp>
        <p:nvSpPr>
          <p:cNvPr id="686" name="Google Shape;686;p51"/>
          <p:cNvSpPr/>
          <p:nvPr/>
        </p:nvSpPr>
        <p:spPr>
          <a:xfrm>
            <a:off x="635760" y="5102280"/>
            <a:ext cx="12333600" cy="4040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 version=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encoding=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1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menu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"@+id/op1"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"opción 1"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"@+id/op2"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"opción 2"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:id=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"@+id/op3"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:title=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"opción 3"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4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0" i="0" lang="es-E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2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Menú contextual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2"/>
          <p:cNvSpPr/>
          <p:nvPr/>
        </p:nvSpPr>
        <p:spPr>
          <a:xfrm>
            <a:off x="452880" y="2283840"/>
            <a:ext cx="12096720" cy="25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62880" lvl="0" marL="5191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 </a:t>
            </a:r>
            <a:r>
              <a:rPr b="1" i="0" lang="es-ES" sz="3200" u="none" cap="none" strike="noStrike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i="0" lang="es-ES" sz="3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:id=</a:t>
            </a:r>
            <a:r>
              <a:rPr b="1" i="0" lang="es-ES" sz="3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"@+id/fondo"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contenedor en ambos recursos (predeterminado y alternativo (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-land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))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2880" lvl="0" marL="519120" marR="0" rtl="0" algn="l">
              <a:lnSpc>
                <a:spcPct val="110000"/>
              </a:lnSpc>
              <a:spcBef>
                <a:spcPts val="2401"/>
              </a:spcBef>
              <a:spcAft>
                <a:spcPts val="0"/>
              </a:spcAft>
              <a:buClr>
                <a:srgbClr val="A04DA3"/>
              </a:buClr>
              <a:buSzPts val="3200"/>
              <a:buFont typeface="Georgia"/>
              <a:buChar char="•"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Modificar el método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2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1008000" y="5213880"/>
            <a:ext cx="9741240" cy="290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4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(savedInstanceState: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Bundle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?) {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.onCreate(savedInstanceState)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setContentView(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activity_main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fondo 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findViewById&lt;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fondo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registerForContextMenu(</a:t>
            </a:r>
            <a:r>
              <a:rPr b="1" lang="es-ES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fondo</a:t>
            </a: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8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5" name="Google Shape;695;p52"/>
          <p:cNvGrpSpPr/>
          <p:nvPr/>
        </p:nvGrpSpPr>
        <p:grpSpPr>
          <a:xfrm>
            <a:off x="1316873" y="6700425"/>
            <a:ext cx="10712160" cy="2519674"/>
            <a:chOff x="1316880" y="6839990"/>
            <a:chExt cx="10712160" cy="2379970"/>
          </a:xfrm>
        </p:grpSpPr>
        <p:sp>
          <p:nvSpPr>
            <p:cNvPr id="696" name="Google Shape;696;p52"/>
            <p:cNvSpPr/>
            <p:nvPr/>
          </p:nvSpPr>
          <p:spPr>
            <a:xfrm>
              <a:off x="1620008" y="6839990"/>
              <a:ext cx="8386500" cy="1079700"/>
            </a:xfrm>
            <a:prstGeom prst="rect">
              <a:avLst/>
            </a:prstGeom>
            <a:solidFill>
              <a:schemeClr val="accent2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7" name="Google Shape;697;p52"/>
            <p:cNvGrpSpPr/>
            <p:nvPr/>
          </p:nvGrpSpPr>
          <p:grpSpPr>
            <a:xfrm>
              <a:off x="1316880" y="8182440"/>
              <a:ext cx="10712160" cy="1037520"/>
              <a:chOff x="1316880" y="8182440"/>
              <a:chExt cx="10712160" cy="1037520"/>
            </a:xfrm>
          </p:grpSpPr>
          <p:sp>
            <p:nvSpPr>
              <p:cNvPr id="698" name="Google Shape;698;p52"/>
              <p:cNvSpPr/>
              <p:nvPr/>
            </p:nvSpPr>
            <p:spPr>
              <a:xfrm flipH="1" rot="10800000">
                <a:off x="2901600" y="8182440"/>
                <a:ext cx="360" cy="594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50750">
                <a:solidFill>
                  <a:srgbClr val="438086"/>
                </a:solidFill>
                <a:prstDash val="solid"/>
                <a:round/>
                <a:headEnd len="sm" w="sm" type="none"/>
                <a:tailEnd len="lg" w="lg" type="stealth"/>
              </a:ln>
            </p:spPr>
          </p:sp>
          <p:sp>
            <p:nvSpPr>
              <p:cNvPr id="699" name="Google Shape;699;p52"/>
              <p:cNvSpPr/>
              <p:nvPr/>
            </p:nvSpPr>
            <p:spPr>
              <a:xfrm>
                <a:off x="1316880" y="8764560"/>
                <a:ext cx="10712160" cy="45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000" lIns="360000" spcFirstLastPara="1" rIns="180000" wrap="square" tIns="450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24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Se indica que la vista con </a:t>
                </a:r>
                <a:r>
                  <a:rPr b="0" i="0" lang="es-ES" sz="2400" u="none" cap="none" strike="noStrike">
                    <a:solidFill>
                      <a:srgbClr val="FFFF00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id = fondo </a:t>
                </a:r>
                <a:r>
                  <a:rPr b="0" i="0" lang="es-ES" sz="2400" u="none" cap="none" strike="noStrike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tendrá un menú contextual</a:t>
                </a:r>
                <a:endParaRPr b="0" i="0" sz="2400" u="none" cap="none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8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 – Menú contextual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3"/>
          <p:cNvSpPr/>
          <p:nvPr/>
        </p:nvSpPr>
        <p:spPr>
          <a:xfrm>
            <a:off x="236880" y="2283840"/>
            <a:ext cx="12096720" cy="791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Agregar  los siguiente dos métodos en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MainActivity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3"/>
          <p:cNvSpPr/>
          <p:nvPr/>
        </p:nvSpPr>
        <p:spPr>
          <a:xfrm>
            <a:off x="11625120" y="3240"/>
            <a:ext cx="1081800" cy="51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3"/>
          <p:cNvSpPr/>
          <p:nvPr/>
        </p:nvSpPr>
        <p:spPr>
          <a:xfrm>
            <a:off x="380880" y="3393000"/>
            <a:ext cx="12456720" cy="590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onCreateContextMenu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menu: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?,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v: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?,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menuInfo: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ContextMenuInfo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MenuInflater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menuInflater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.inflate(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menu_contextual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menu);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override fun </a:t>
            </a:r>
            <a:r>
              <a:rPr b="1" lang="es-ES" sz="2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onContextItemSelected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(item: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(item.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itemId 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op2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.makeText(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 eligió la opcion 2"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s-ES" sz="2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s-ES" sz="2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LENGTH_LONG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).show();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s-ES" sz="2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ES" sz="2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900">
              <a:solidFill>
                <a:srgbClr val="808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8229960" y="8185680"/>
            <a:ext cx="4247640" cy="16437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t" bIns="45000" lIns="252000" spcFirstLastPara="1" rIns="252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Probar en el emulador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24880" y="2067840"/>
            <a:ext cx="12477600" cy="676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Para guardar la imagen va a ser necesario ubicar el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path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completo de la carpeta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res/drawable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proyecto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240" y="3471840"/>
            <a:ext cx="8627400" cy="5977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6"/>
          <p:cNvGrpSpPr/>
          <p:nvPr/>
        </p:nvGrpSpPr>
        <p:grpSpPr>
          <a:xfrm>
            <a:off x="668880" y="5528880"/>
            <a:ext cx="5112000" cy="2730960"/>
            <a:chOff x="668880" y="5528880"/>
            <a:chExt cx="5112000" cy="2730960"/>
          </a:xfrm>
        </p:grpSpPr>
        <p:sp>
          <p:nvSpPr>
            <p:cNvPr id="181" name="Google Shape;181;p6"/>
            <p:cNvSpPr/>
            <p:nvPr/>
          </p:nvSpPr>
          <p:spPr>
            <a:xfrm>
              <a:off x="668880" y="7743600"/>
              <a:ext cx="5112000" cy="516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Click con el botón derecho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flipH="1" rot="10800000">
              <a:off x="1677240" y="5528880"/>
              <a:ext cx="935280" cy="22258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183" name="Google Shape;183;p6"/>
          <p:cNvGrpSpPr/>
          <p:nvPr/>
        </p:nvGrpSpPr>
        <p:grpSpPr>
          <a:xfrm>
            <a:off x="4821120" y="5490720"/>
            <a:ext cx="7344000" cy="3607920"/>
            <a:chOff x="4821120" y="5490720"/>
            <a:chExt cx="7344000" cy="3607920"/>
          </a:xfrm>
        </p:grpSpPr>
        <p:sp>
          <p:nvSpPr>
            <p:cNvPr id="184" name="Google Shape;184;p6"/>
            <p:cNvSpPr/>
            <p:nvPr/>
          </p:nvSpPr>
          <p:spPr>
            <a:xfrm>
              <a:off x="4821120" y="8582400"/>
              <a:ext cx="7344000" cy="516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Elegir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Copy Path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del menú contextual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 rot="10800000">
              <a:off x="10028520" y="5490720"/>
              <a:ext cx="1511280" cy="3090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240" y="3798000"/>
            <a:ext cx="10000440" cy="5685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452880" y="2283840"/>
            <a:ext cx="124776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Guardar imagen creada en Paint con el nombre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fondo.png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en la carpeta </a:t>
            </a:r>
            <a:r>
              <a:rPr b="0" i="0" lang="es-ES" sz="32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res/drawable </a:t>
            </a: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del proyecto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7"/>
          <p:cNvGrpSpPr/>
          <p:nvPr/>
        </p:nvGrpSpPr>
        <p:grpSpPr>
          <a:xfrm>
            <a:off x="3840480" y="4462200"/>
            <a:ext cx="6477120" cy="1525320"/>
            <a:chOff x="3840480" y="4462200"/>
            <a:chExt cx="6477120" cy="1525320"/>
          </a:xfrm>
        </p:grpSpPr>
        <p:sp>
          <p:nvSpPr>
            <p:cNvPr id="195" name="Google Shape;195;p7"/>
            <p:cNvSpPr/>
            <p:nvPr/>
          </p:nvSpPr>
          <p:spPr>
            <a:xfrm>
              <a:off x="3840480" y="5470920"/>
              <a:ext cx="6477120" cy="516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Carpeta </a:t>
              </a:r>
              <a:r>
                <a:rPr b="0" i="0" lang="es-ES" sz="2800" u="none" cap="none" strike="noStrike">
                  <a:solidFill>
                    <a:srgbClr val="FFFF00"/>
                  </a:solidFill>
                  <a:latin typeface="Gill Sans"/>
                  <a:ea typeface="Gill Sans"/>
                  <a:cs typeface="Gill Sans"/>
                  <a:sym typeface="Gill Sans"/>
                </a:rPr>
                <a:t>res/drawable</a:t>
              </a: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 del proyecto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 flipH="1" rot="10800000">
              <a:off x="7079040" y="4462200"/>
              <a:ext cx="360" cy="10072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  <p:grpSp>
        <p:nvGrpSpPr>
          <p:cNvPr id="197" name="Google Shape;197;p7"/>
          <p:cNvGrpSpPr/>
          <p:nvPr/>
        </p:nvGrpSpPr>
        <p:grpSpPr>
          <a:xfrm>
            <a:off x="3620520" y="7086600"/>
            <a:ext cx="8211240" cy="1369440"/>
            <a:chOff x="3620520" y="7086600"/>
            <a:chExt cx="8211240" cy="1369440"/>
          </a:xfrm>
        </p:grpSpPr>
        <p:sp>
          <p:nvSpPr>
            <p:cNvPr id="198" name="Google Shape;198;p7"/>
            <p:cNvSpPr/>
            <p:nvPr/>
          </p:nvSpPr>
          <p:spPr>
            <a:xfrm>
              <a:off x="4634640" y="7086600"/>
              <a:ext cx="7197120" cy="1369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8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Nombre del archivo. Usar sólo caracteres en minúscula, dígitos y underscore ("_")</a:t>
              </a:r>
              <a:endParaRPr b="0" i="0" sz="2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flipH="1">
              <a:off x="3620520" y="7478280"/>
              <a:ext cx="1009080" cy="7574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50750">
              <a:solidFill>
                <a:srgbClr val="438086"/>
              </a:solidFill>
              <a:prstDash val="solid"/>
              <a:round/>
              <a:headEnd len="sm" w="sm" type="none"/>
              <a:tailEnd len="lg" w="lg" type="stealth"/>
            </a:ln>
          </p:spPr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452880" y="2283840"/>
            <a:ext cx="12477600" cy="100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Establecer la imagen como fondo del </a:t>
            </a:r>
            <a:r>
              <a:rPr b="0" i="0" lang="es-E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layout</a:t>
            </a:r>
            <a:r>
              <a:rPr b="0" i="0" lang="es-E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de la </a:t>
            </a:r>
            <a:r>
              <a:rPr b="0" i="0" lang="es-ES" sz="2800" u="none" cap="none" strike="noStrike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activity principal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720000" y="3745080"/>
            <a:ext cx="12282480" cy="4052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s-ES" sz="2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1" i="0" lang="es-ES" sz="24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es-ES" sz="2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"http://schemas.android.com/apk/res/android"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:layout_width=</a:t>
            </a: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:layout_height=</a:t>
            </a: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"match_parent"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:orientation=</a:t>
            </a: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s-ES" sz="2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1" i="0" lang="es-ES" sz="2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:background=</a:t>
            </a: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"@drawable/fondo"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2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s-E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s-ES" sz="2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</a:t>
            </a:r>
            <a:r>
              <a:rPr b="0" i="0" lang="es-ES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68880" y="5905440"/>
            <a:ext cx="9360360" cy="451800"/>
          </a:xfrm>
          <a:prstGeom prst="rect">
            <a:avLst/>
          </a:prstGeom>
          <a:solidFill>
            <a:schemeClr val="accent2">
              <a:alpha val="17647"/>
            </a:schemeClr>
          </a:solidFill>
          <a:ln cap="flat" cmpd="sng" w="25400">
            <a:solidFill>
              <a:srgbClr val="4380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650160" y="915480"/>
            <a:ext cx="11702160" cy="15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5600" u="none" cap="none" strike="noStrike">
                <a:solidFill>
                  <a:srgbClr val="424456"/>
                </a:solidFill>
                <a:latin typeface="Trebuchet MS"/>
                <a:ea typeface="Trebuchet MS"/>
                <a:cs typeface="Trebuchet MS"/>
                <a:sym typeface="Trebuchet MS"/>
              </a:rPr>
              <a:t>Actividad guiada</a:t>
            </a:r>
            <a:endParaRPr b="0" i="0" sz="5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970240" y="2643840"/>
            <a:ext cx="6318360" cy="23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155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Observar que la imagen de fondo no se ve bien cuando el dispositivo se encuentra en posición horizontal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9471240" y="36360"/>
            <a:ext cx="3033360" cy="5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5150" lIns="129950" spcFirstLastPara="1" rIns="129950" wrap="square" tIns="651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25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00" y="2715840"/>
            <a:ext cx="3523680" cy="650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0240" y="5411520"/>
            <a:ext cx="6219000" cy="380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Lisandro Delía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5</vt:i4>
  </property>
  <property fmtid="{D5CDD505-2E9C-101B-9397-08002B2CF9AE}" pid="4" name="PresentationFormat">
    <vt:lpwstr>Personalizado</vt:lpwstr>
  </property>
  <property fmtid="{D5CDD505-2E9C-101B-9397-08002B2CF9AE}" pid="5" name="Slides">
    <vt:i4>53</vt:i4>
  </property>
</Properties>
</file>