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9752000" cx="13003200"/>
  <p:notesSz cx="7559675" cy="10691800"/>
  <p:embeddedFontLst>
    <p:embeddedFont>
      <p:font typeface="Gill San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iEvBSo20b02H161o8VJBNmU0EL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GillSans-bold.fntdata"/><Relationship Id="rId41" Type="http://schemas.openxmlformats.org/officeDocument/2006/relationships/font" Target="fonts/GillSans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83340b0a7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483340b0a7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83340b0a7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483340b0a7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83340b0a7_0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483340b0a7_0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83340b0a7_0_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483340b0a7_0_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83340b0a7_0_3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483340b0a7_0_3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83340b0a7_0_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483340b0a7_0_5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83340b0a7_0_9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483340b0a7_0_9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483340b0a7_0_1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2483340b0a7_0_1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513e00875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4513e00875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513e00875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4513e00875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513e00875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4513e00875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" type="body"/>
          </p:nvPr>
        </p:nvSpPr>
        <p:spPr>
          <a:xfrm>
            <a:off x="650160" y="228168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2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9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9"/>
          <p:cNvSpPr txBox="1"/>
          <p:nvPr>
            <p:ph idx="4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0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1" type="body"/>
          </p:nvPr>
        </p:nvSpPr>
        <p:spPr>
          <a:xfrm>
            <a:off x="65016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2" type="body"/>
          </p:nvPr>
        </p:nvSpPr>
        <p:spPr>
          <a:xfrm>
            <a:off x="460692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0"/>
          <p:cNvSpPr txBox="1"/>
          <p:nvPr>
            <p:ph idx="3" type="body"/>
          </p:nvPr>
        </p:nvSpPr>
        <p:spPr>
          <a:xfrm>
            <a:off x="856404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4" type="body"/>
          </p:nvPr>
        </p:nvSpPr>
        <p:spPr>
          <a:xfrm>
            <a:off x="65016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5" type="body"/>
          </p:nvPr>
        </p:nvSpPr>
        <p:spPr>
          <a:xfrm>
            <a:off x="460692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6" type="body"/>
          </p:nvPr>
        </p:nvSpPr>
        <p:spPr>
          <a:xfrm>
            <a:off x="856404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1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1"/>
          <p:cNvSpPr txBox="1"/>
          <p:nvPr>
            <p:ph idx="1" type="subTitle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2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2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3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3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3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4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5"/>
          <p:cNvSpPr txBox="1"/>
          <p:nvPr>
            <p:ph idx="1" type="subTitle"/>
          </p:nvPr>
        </p:nvSpPr>
        <p:spPr>
          <a:xfrm>
            <a:off x="650160" y="388800"/>
            <a:ext cx="11702520" cy="75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6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6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6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6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" type="subTitle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7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7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7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7"/>
          <p:cNvSpPr txBox="1"/>
          <p:nvPr>
            <p:ph idx="3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8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8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8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8"/>
          <p:cNvSpPr txBox="1"/>
          <p:nvPr>
            <p:ph idx="3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9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9"/>
          <p:cNvSpPr txBox="1"/>
          <p:nvPr>
            <p:ph idx="1" type="body"/>
          </p:nvPr>
        </p:nvSpPr>
        <p:spPr>
          <a:xfrm>
            <a:off x="650160" y="228168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9"/>
          <p:cNvSpPr txBox="1"/>
          <p:nvPr>
            <p:ph idx="2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0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0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0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70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0"/>
          <p:cNvSpPr txBox="1"/>
          <p:nvPr>
            <p:ph idx="4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1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1"/>
          <p:cNvSpPr txBox="1"/>
          <p:nvPr>
            <p:ph idx="1" type="body"/>
          </p:nvPr>
        </p:nvSpPr>
        <p:spPr>
          <a:xfrm>
            <a:off x="65016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71"/>
          <p:cNvSpPr txBox="1"/>
          <p:nvPr>
            <p:ph idx="2" type="body"/>
          </p:nvPr>
        </p:nvSpPr>
        <p:spPr>
          <a:xfrm>
            <a:off x="460692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1"/>
          <p:cNvSpPr txBox="1"/>
          <p:nvPr>
            <p:ph idx="3" type="body"/>
          </p:nvPr>
        </p:nvSpPr>
        <p:spPr>
          <a:xfrm>
            <a:off x="856404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1"/>
          <p:cNvSpPr txBox="1"/>
          <p:nvPr>
            <p:ph idx="4" type="body"/>
          </p:nvPr>
        </p:nvSpPr>
        <p:spPr>
          <a:xfrm>
            <a:off x="65016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1"/>
          <p:cNvSpPr txBox="1"/>
          <p:nvPr>
            <p:ph idx="5" type="body"/>
          </p:nvPr>
        </p:nvSpPr>
        <p:spPr>
          <a:xfrm>
            <a:off x="460692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1"/>
          <p:cNvSpPr txBox="1"/>
          <p:nvPr>
            <p:ph idx="6" type="body"/>
          </p:nvPr>
        </p:nvSpPr>
        <p:spPr>
          <a:xfrm>
            <a:off x="856404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1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2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4"/>
          <p:cNvSpPr txBox="1"/>
          <p:nvPr>
            <p:ph idx="1" type="subTitle"/>
          </p:nvPr>
        </p:nvSpPr>
        <p:spPr>
          <a:xfrm>
            <a:off x="650160" y="388800"/>
            <a:ext cx="11702520" cy="75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5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5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5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5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6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6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6"/>
          <p:cNvSpPr txBox="1"/>
          <p:nvPr>
            <p:ph idx="3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3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/>
          <p:nvPr/>
        </p:nvSpPr>
        <p:spPr>
          <a:xfrm flipH="1" rot="10800000">
            <a:off x="7693200" y="5414760"/>
            <a:ext cx="5308560" cy="126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46"/>
          <p:cNvSpPr/>
          <p:nvPr/>
        </p:nvSpPr>
        <p:spPr>
          <a:xfrm flipH="1" rot="10800000">
            <a:off x="7693200" y="5537880"/>
            <a:ext cx="5308560" cy="27108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46"/>
          <p:cNvSpPr/>
          <p:nvPr/>
        </p:nvSpPr>
        <p:spPr>
          <a:xfrm flipH="1" rot="10800000">
            <a:off x="7693200" y="5848200"/>
            <a:ext cx="5308560" cy="1080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46"/>
          <p:cNvSpPr/>
          <p:nvPr/>
        </p:nvSpPr>
        <p:spPr>
          <a:xfrm flipH="1" rot="10800000">
            <a:off x="7693200" y="5918040"/>
            <a:ext cx="2793960" cy="252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46"/>
          <p:cNvSpPr/>
          <p:nvPr/>
        </p:nvSpPr>
        <p:spPr>
          <a:xfrm flipH="1" rot="10800000">
            <a:off x="7693200" y="5968800"/>
            <a:ext cx="2793960" cy="1080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46"/>
          <p:cNvSpPr/>
          <p:nvPr/>
        </p:nvSpPr>
        <p:spPr>
          <a:xfrm>
            <a:off x="7693200" y="5634000"/>
            <a:ext cx="4354200" cy="3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46"/>
          <p:cNvSpPr/>
          <p:nvPr/>
        </p:nvSpPr>
        <p:spPr>
          <a:xfrm>
            <a:off x="10490040" y="5775480"/>
            <a:ext cx="2273040" cy="489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46"/>
          <p:cNvSpPr/>
          <p:nvPr/>
        </p:nvSpPr>
        <p:spPr>
          <a:xfrm>
            <a:off x="0" y="5189400"/>
            <a:ext cx="13001400" cy="34596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46"/>
          <p:cNvSpPr/>
          <p:nvPr/>
        </p:nvSpPr>
        <p:spPr>
          <a:xfrm>
            <a:off x="0" y="5226120"/>
            <a:ext cx="13001400" cy="198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46"/>
          <p:cNvSpPr/>
          <p:nvPr/>
        </p:nvSpPr>
        <p:spPr>
          <a:xfrm flipH="1" rot="10800000">
            <a:off x="9121680" y="5176800"/>
            <a:ext cx="3879720" cy="352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6"/>
          <p:cNvSpPr/>
          <p:nvPr/>
        </p:nvSpPr>
        <p:spPr>
          <a:xfrm>
            <a:off x="0" y="0"/>
            <a:ext cx="13001400" cy="526248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6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46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8"/>
          <p:cNvSpPr/>
          <p:nvPr/>
        </p:nvSpPr>
        <p:spPr>
          <a:xfrm>
            <a:off x="0" y="522360"/>
            <a:ext cx="13001400" cy="11736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8"/>
          <p:cNvSpPr/>
          <p:nvPr/>
        </p:nvSpPr>
        <p:spPr>
          <a:xfrm>
            <a:off x="0" y="0"/>
            <a:ext cx="13001400" cy="43956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8"/>
          <p:cNvSpPr/>
          <p:nvPr/>
        </p:nvSpPr>
        <p:spPr>
          <a:xfrm>
            <a:off x="0" y="438120"/>
            <a:ext cx="13001400" cy="1285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8"/>
          <p:cNvSpPr/>
          <p:nvPr/>
        </p:nvSpPr>
        <p:spPr>
          <a:xfrm flipH="1" rot="10800000">
            <a:off x="7693200" y="509400"/>
            <a:ext cx="5308560" cy="126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8"/>
          <p:cNvSpPr/>
          <p:nvPr/>
        </p:nvSpPr>
        <p:spPr>
          <a:xfrm flipH="1" rot="10800000">
            <a:off x="7693200" y="621360"/>
            <a:ext cx="5308560" cy="2538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8"/>
          <p:cNvSpPr/>
          <p:nvPr/>
        </p:nvSpPr>
        <p:spPr>
          <a:xfrm>
            <a:off x="7689960" y="708120"/>
            <a:ext cx="4354200" cy="363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8"/>
          <p:cNvSpPr/>
          <p:nvPr/>
        </p:nvSpPr>
        <p:spPr>
          <a:xfrm>
            <a:off x="10485360" y="838080"/>
            <a:ext cx="2274840" cy="489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8"/>
          <p:cNvSpPr/>
          <p:nvPr/>
        </p:nvSpPr>
        <p:spPr>
          <a:xfrm>
            <a:off x="12918960" y="-3240"/>
            <a:ext cx="80640" cy="882360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8"/>
          <p:cNvSpPr/>
          <p:nvPr/>
        </p:nvSpPr>
        <p:spPr>
          <a:xfrm>
            <a:off x="12862080" y="-3240"/>
            <a:ext cx="36360" cy="882360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8"/>
          <p:cNvSpPr/>
          <p:nvPr/>
        </p:nvSpPr>
        <p:spPr>
          <a:xfrm>
            <a:off x="12835080" y="-3240"/>
            <a:ext cx="10800" cy="8823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8"/>
          <p:cNvSpPr/>
          <p:nvPr/>
        </p:nvSpPr>
        <p:spPr>
          <a:xfrm>
            <a:off x="12763440" y="-3240"/>
            <a:ext cx="37800" cy="88236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8"/>
          <p:cNvSpPr/>
          <p:nvPr/>
        </p:nvSpPr>
        <p:spPr>
          <a:xfrm>
            <a:off x="12677760" y="0"/>
            <a:ext cx="77400" cy="8316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8"/>
          <p:cNvSpPr/>
          <p:nvPr/>
        </p:nvSpPr>
        <p:spPr>
          <a:xfrm>
            <a:off x="12619080" y="0"/>
            <a:ext cx="10800" cy="8316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8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48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aterial.io/design/components/dialogs.html?hl=es-419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/>
          <p:nvPr/>
        </p:nvSpPr>
        <p:spPr>
          <a:xfrm>
            <a:off x="612720" y="3147840"/>
            <a:ext cx="12025080" cy="208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SEMINARIO DE LENGUAJES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OPCIÓN ANDROID</a:t>
            </a:r>
            <a:endParaRPr b="0" i="0" sz="5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353960" y="7396200"/>
            <a:ext cx="10542240" cy="151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91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Diálogos y Notificaciones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080" marR="0" rtl="0" algn="r">
              <a:lnSpc>
                <a:spcPct val="100000"/>
              </a:lnSpc>
              <a:spcBef>
                <a:spcPts val="1706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Esp.</a:t>
            </a: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 Fernández Sosa Juan Francisco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760" y="6915240"/>
            <a:ext cx="3684240" cy="2855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/>
          <p:nvPr/>
        </p:nvSpPr>
        <p:spPr>
          <a:xfrm>
            <a:off x="11831760" y="1440"/>
            <a:ext cx="106200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6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Diálogos</a:t>
            </a: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650150" y="2571842"/>
            <a:ext cx="117012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800" lvl="0" marL="5191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Editar el archivo activity_main.xml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  <a:p>
            <a:pPr indent="-361800" lvl="0" marL="5191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lang="es-E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 invocará al diálogo al hacer clic en el botón. </a:t>
            </a:r>
            <a:endParaRPr sz="3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650880" y="4472090"/>
            <a:ext cx="11701500" cy="37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"@string/salir"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:onClick=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"salir"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2111990" y="7479095"/>
            <a:ext cx="5105100" cy="3423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3690590" y="8320415"/>
            <a:ext cx="7198800" cy="9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 debe implementar el manejador del clic, para lanzar el diálogo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/>
          <p:nvPr/>
        </p:nvSpPr>
        <p:spPr>
          <a:xfrm flipH="1" rot="10800000">
            <a:off x="5994950" y="7821797"/>
            <a:ext cx="378" cy="4636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800">
            <a:solidFill>
              <a:srgbClr val="438086"/>
            </a:solidFill>
            <a:prstDash val="solid"/>
            <a:round/>
            <a:headEnd len="sm" w="sm" type="none"/>
            <a:tailEnd len="lg" w="lg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6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Diálogos</a:t>
            </a: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650150" y="2571842"/>
            <a:ext cx="117012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800" lvl="0" marL="51912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Agregar a la clase MainActivity el método salir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745660" y="3801255"/>
            <a:ext cx="12067200" cy="30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AppCompatActivity() 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setContentView(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(v: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ConfirmationDialogFragment();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.show(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supportFragmentManager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"ConfirmationDialog"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1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1811074" y="6030225"/>
            <a:ext cx="8955900" cy="3423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"/>
          <p:cNvSpPr/>
          <p:nvPr/>
        </p:nvSpPr>
        <p:spPr>
          <a:xfrm>
            <a:off x="5908523" y="7027425"/>
            <a:ext cx="6112200" cy="9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 método </a:t>
            </a:r>
            <a:r>
              <a:rPr b="1" lang="es-ES" sz="2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show()</a:t>
            </a:r>
            <a:r>
              <a:rPr lang="es-ES" sz="2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de la clase </a:t>
            </a:r>
            <a:r>
              <a:rPr b="1" lang="es-ES" sz="2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DialogFragment </a:t>
            </a:r>
            <a:r>
              <a:rPr lang="es-ES" sz="2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muestra en pantalla el diálogo.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10"/>
          <p:cNvGrpSpPr/>
          <p:nvPr/>
        </p:nvGrpSpPr>
        <p:grpSpPr>
          <a:xfrm>
            <a:off x="466472" y="5687925"/>
            <a:ext cx="7964706" cy="2739525"/>
            <a:chOff x="466472" y="5687925"/>
            <a:chExt cx="7964706" cy="2739525"/>
          </a:xfrm>
        </p:grpSpPr>
        <p:sp>
          <p:nvSpPr>
            <p:cNvPr id="244" name="Google Shape;244;p10"/>
            <p:cNvSpPr/>
            <p:nvPr/>
          </p:nvSpPr>
          <p:spPr>
            <a:xfrm>
              <a:off x="1811078" y="5687925"/>
              <a:ext cx="6620100" cy="342300"/>
            </a:xfrm>
            <a:prstGeom prst="rect">
              <a:avLst/>
            </a:prstGeom>
            <a:solidFill>
              <a:schemeClr val="accent2">
                <a:alpha val="17650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466472" y="7484550"/>
              <a:ext cx="5265300" cy="94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crea una instancia del Diálogo configurado anteriormente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6" name="Google Shape;246;p10"/>
            <p:cNvCxnSpPr>
              <a:stCxn id="244" idx="1"/>
              <a:endCxn id="245" idx="1"/>
            </p:cNvCxnSpPr>
            <p:nvPr/>
          </p:nvCxnSpPr>
          <p:spPr>
            <a:xfrm flipH="1">
              <a:off x="466478" y="5859075"/>
              <a:ext cx="1344600" cy="2097000"/>
            </a:xfrm>
            <a:prstGeom prst="straightConnector1">
              <a:avLst/>
            </a:prstGeom>
            <a:noFill/>
            <a:ln cap="flat" cmpd="sng" w="28575">
              <a:solidFill>
                <a:srgbClr val="52910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47" name="Google Shape;247;p10"/>
          <p:cNvCxnSpPr>
            <a:stCxn id="241" idx="2"/>
            <a:endCxn id="242" idx="0"/>
          </p:cNvCxnSpPr>
          <p:nvPr/>
        </p:nvCxnSpPr>
        <p:spPr>
          <a:xfrm>
            <a:off x="6289024" y="6372525"/>
            <a:ext cx="2675700" cy="654900"/>
          </a:xfrm>
          <a:prstGeom prst="straightConnector1">
            <a:avLst/>
          </a:prstGeom>
          <a:noFill/>
          <a:ln cap="flat" cmpd="sng" w="28575">
            <a:solidFill>
              <a:srgbClr val="52910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10"/>
          <p:cNvSpPr/>
          <p:nvPr/>
        </p:nvSpPr>
        <p:spPr>
          <a:xfrm>
            <a:off x="8256725" y="8249475"/>
            <a:ext cx="3368400" cy="1363200"/>
          </a:xfrm>
          <a:prstGeom prst="rect">
            <a:avLst/>
          </a:prstGeom>
          <a:solidFill>
            <a:srgbClr val="88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Verificar comportamiento en el Emulador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/>
          <p:nvPr/>
        </p:nvSpPr>
        <p:spPr>
          <a:xfrm>
            <a:off x="92880" y="915480"/>
            <a:ext cx="1269252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Manejando la respuesta del usuario - Actividad guiada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650160" y="2139840"/>
            <a:ext cx="11466300" cy="17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9900" lvl="0" marL="5191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Agregue las sentencias sombreadas en el método </a:t>
            </a:r>
            <a:r>
              <a:rPr b="1" i="0" lang="es-ES" sz="30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onCreateDialog</a:t>
            </a:r>
            <a:r>
              <a:rPr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la clase </a:t>
            </a:r>
            <a:r>
              <a:rPr b="1" i="0" lang="es-ES" sz="30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Confirma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tion</a:t>
            </a:r>
            <a:r>
              <a:rPr b="1" i="0" lang="es-ES" sz="30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DialogFragment</a:t>
            </a:r>
            <a:endParaRPr i="0" sz="3000" u="none" cap="none" strike="noStrike">
              <a:solidFill>
                <a:srgbClr val="88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5" name="Google Shape;255;p12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"/>
          <p:cNvSpPr/>
          <p:nvPr/>
        </p:nvSpPr>
        <p:spPr>
          <a:xfrm>
            <a:off x="740880" y="4029480"/>
            <a:ext cx="12044520" cy="543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s-ES" sz="2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onCreateDialog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?):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Dialog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AlertDialog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.Builder(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.setMessage(getString(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confirmacion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.setPositiveButton(getString(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aceptar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 dialog,which -&gt;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1" lang="es-ES" sz="2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//acciones a realizar cuando se presiona Confirmar</a:t>
            </a:r>
            <a:endParaRPr b="1" i="1" sz="2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2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?.finish();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.setNegativeButton(getString(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cancelar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 dialog, which -&gt;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1" lang="es-ES" sz="2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//acciones a realizar cuando se presiona Cancelar</a:t>
            </a:r>
            <a:endParaRPr b="1" i="1" sz="2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2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.makeText(getActivity(),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"El usuario decidió quedarse"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).show();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.create()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8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12"/>
          <p:cNvSpPr/>
          <p:nvPr/>
        </p:nvSpPr>
        <p:spPr>
          <a:xfrm>
            <a:off x="1821240" y="6024480"/>
            <a:ext cx="9935400" cy="342300"/>
          </a:xfrm>
          <a:prstGeom prst="rect">
            <a:avLst/>
          </a:prstGeom>
          <a:solidFill>
            <a:schemeClr val="accent2">
              <a:alpha val="1764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"/>
          <p:cNvSpPr/>
          <p:nvPr/>
        </p:nvSpPr>
        <p:spPr>
          <a:xfrm>
            <a:off x="627900" y="7574275"/>
            <a:ext cx="12044400" cy="764700"/>
          </a:xfrm>
          <a:prstGeom prst="rect">
            <a:avLst/>
          </a:prstGeom>
          <a:solidFill>
            <a:schemeClr val="accent2">
              <a:alpha val="1764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Notificaciones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650160" y="2571840"/>
            <a:ext cx="11701080" cy="67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800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 conocerán tres tipos de notificaciones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199" lvl="1" marL="934919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880000"/>
              </a:buClr>
              <a:buSzPts val="3600"/>
              <a:buFont typeface="Georgia"/>
              <a:buChar char="▫"/>
            </a:pPr>
            <a:r>
              <a:rPr b="1" i="0" lang="es-ES" sz="36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Toast</a:t>
            </a:r>
            <a:endParaRPr b="1" i="0" sz="3600" u="none" cap="none" strike="noStrike">
              <a:solidFill>
                <a:srgbClr val="880000"/>
              </a:solidFill>
            </a:endParaRPr>
          </a:p>
          <a:p>
            <a:pPr indent="-349199" lvl="1" marL="934919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880000"/>
              </a:buClr>
              <a:buSzPts val="3600"/>
              <a:buFont typeface="Georgia"/>
              <a:buChar char="▫"/>
            </a:pPr>
            <a:r>
              <a:rPr b="1" i="0" lang="es-ES" sz="36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Barra de estados</a:t>
            </a:r>
            <a:endParaRPr b="1" i="0" sz="3600" u="none" cap="none" strike="noStrike">
              <a:solidFill>
                <a:srgbClr val="880000"/>
              </a:solidFill>
            </a:endParaRPr>
          </a:p>
          <a:p>
            <a:pPr indent="-349199" lvl="1" marL="934919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880000"/>
              </a:buClr>
              <a:buSzPts val="3600"/>
              <a:buFont typeface="Georgia"/>
              <a:buChar char="▫"/>
            </a:pPr>
            <a:r>
              <a:rPr b="1" i="0" lang="es-ES" sz="36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Snackbar</a:t>
            </a:r>
            <a:endParaRPr b="1" i="0" sz="3600" u="none" cap="none" strike="noStrike">
              <a:solidFill>
                <a:srgbClr val="880000"/>
              </a:solidFill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Toast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650160" y="2300760"/>
            <a:ext cx="11701080" cy="67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74500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Mensaje que se muestra en pantalla durante unos segundos.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4500" lvl="0" marL="5191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  requiere intervención por parte del usuario.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4500" lvl="0" marL="5191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 interfiere con las acciones que está llevando a cabo el usuario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4500" lvl="0" marL="5191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Desaparece automáticamente.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4500" lvl="0" marL="5191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 requiere de una actividad en frontground. Puede ser lanzado desde un servicio por ejemplo.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developer.android.com/images/toast.png" id="273" name="Google Shape;2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240" y="6691680"/>
            <a:ext cx="4534560" cy="305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Toast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650160" y="2571840"/>
            <a:ext cx="11701080" cy="67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700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Son ideales para mostrar mensajes rápidos y sencillos al usuario.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700" lvl="0" marL="5191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 no requerir confirmación, no se debería utilizar para hacer avisos importantes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700" lvl="0" marL="5191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Invocación: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1151575" y="4833175"/>
            <a:ext cx="11701200" cy="9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.makeText(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"¡Hola Mundo!"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).show()</a:t>
            </a:r>
            <a:endParaRPr b="1" i="0" sz="3100" u="none" cap="none" strike="noStrike"/>
          </a:p>
        </p:txBody>
      </p:sp>
      <p:sp>
        <p:nvSpPr>
          <p:cNvPr id="282" name="Google Shape;282;p16"/>
          <p:cNvSpPr/>
          <p:nvPr/>
        </p:nvSpPr>
        <p:spPr>
          <a:xfrm>
            <a:off x="650160" y="5885075"/>
            <a:ext cx="117012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04650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 duración puede ser: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3649" lvl="1" marL="934919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438086"/>
              </a:buClr>
              <a:buSzPts val="2500"/>
              <a:buFont typeface="Georgia"/>
              <a:buChar char="▫"/>
            </a:pPr>
            <a:r>
              <a:rPr b="0" i="0" lang="es-E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b="1" i="1" lang="es-ES" sz="25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LENGTH_LONG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3649" lvl="1" marL="934919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438086"/>
              </a:buClr>
              <a:buSzPts val="2500"/>
              <a:buFont typeface="Georgia"/>
              <a:buChar char="▫"/>
            </a:pPr>
            <a:r>
              <a:rPr b="0" i="0" lang="es-ES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b="1" i="1" lang="es-ES" sz="25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Notificaciones en la barra de estado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650160" y="2571840"/>
            <a:ext cx="11701080" cy="67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700" lvl="0" marL="51912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Permite mostrar información al usuario, de un modo más persistente que mediante Toast.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700" lvl="0" marL="519120" marR="0" rtl="0" algn="l">
              <a:lnSpc>
                <a:spcPct val="138888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 notificación se muestra fuera de la interfaz de usuario de la aplicación, en la barra de estados.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700" lvl="0" marL="519120" marR="0" rtl="0" algn="l">
              <a:lnSpc>
                <a:spcPct val="138888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Inicialmente se muestra el aviso mediante un ícono, en el área de notificaciones.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developer.android.com/images/ui/notifications/notification_area.png" id="290" name="Google Shape;2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440" y="7324200"/>
            <a:ext cx="5888160" cy="14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Notificaciones en la barra de estado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650160" y="2571840"/>
            <a:ext cx="6857640" cy="67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700" lvl="0" marL="51912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Las notificaciones constan de un icono, un título, una fecha y una descripción.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700" lvl="0" marL="519120" marR="0" rtl="0" algn="l">
              <a:lnSpc>
                <a:spcPct val="138888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 usuario puede expandir el área de notificaciones y ver el detalle de la notificación.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700" lvl="0" marL="519120" marR="0" rtl="0" algn="l">
              <a:lnSpc>
                <a:spcPct val="138888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Las notificaciones pueden tener acciones asociadas.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developer.android.com/images/ui/notifications/notification_drawer.png" id="298" name="Google Shape;2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5600" y="2559240"/>
            <a:ext cx="3447720" cy="61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83340b0a7_0_8"/>
          <p:cNvSpPr/>
          <p:nvPr/>
        </p:nvSpPr>
        <p:spPr>
          <a:xfrm>
            <a:off x="650160" y="915480"/>
            <a:ext cx="117012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Notificaciones. </a:t>
            </a:r>
            <a:r>
              <a:rPr b="1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Anatom</a:t>
            </a:r>
            <a:r>
              <a:rPr b="1" lang="es-ES" sz="48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ía</a:t>
            </a:r>
            <a:endParaRPr b="1" i="0" sz="4800" u="none" cap="none" strike="noStrike"/>
          </a:p>
        </p:txBody>
      </p:sp>
      <p:sp>
        <p:nvSpPr>
          <p:cNvPr id="304" name="Google Shape;304;g2483340b0a7_0_8"/>
          <p:cNvSpPr/>
          <p:nvPr/>
        </p:nvSpPr>
        <p:spPr>
          <a:xfrm>
            <a:off x="1333025" y="6112800"/>
            <a:ext cx="11372700" cy="2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s-ES" sz="2600">
                <a:latin typeface="Georgia"/>
                <a:ea typeface="Georgia"/>
                <a:cs typeface="Georgia"/>
                <a:sym typeface="Georgia"/>
              </a:rPr>
              <a:t>Ícono pequeño (</a:t>
            </a:r>
            <a:r>
              <a:rPr i="1" lang="es-ES" sz="2600">
                <a:latin typeface="Georgia"/>
                <a:ea typeface="Georgia"/>
                <a:cs typeface="Georgia"/>
                <a:sym typeface="Georgia"/>
              </a:rPr>
              <a:t>small Icon</a:t>
            </a:r>
            <a:r>
              <a:rPr lang="es-ES" sz="2600">
                <a:latin typeface="Georgia"/>
                <a:ea typeface="Georgia"/>
                <a:cs typeface="Georgia"/>
                <a:sym typeface="Georgia"/>
              </a:rPr>
              <a:t>). Obligatorio</a:t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s-ES" sz="2600">
                <a:latin typeface="Georgia"/>
                <a:ea typeface="Georgia"/>
                <a:cs typeface="Georgia"/>
                <a:sym typeface="Georgia"/>
              </a:rPr>
              <a:t>Nombre de la App. </a:t>
            </a:r>
            <a:r>
              <a:rPr lang="es-E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Proporcionada por el sistema</a:t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s-ES" sz="2600">
                <a:latin typeface="Georgia"/>
                <a:ea typeface="Georgia"/>
                <a:cs typeface="Georgia"/>
                <a:sym typeface="Georgia"/>
              </a:rPr>
              <a:t>Marca de tiempo. Proporcionada por el sistema</a:t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s-ES" sz="2600">
                <a:latin typeface="Georgia"/>
                <a:ea typeface="Georgia"/>
                <a:cs typeface="Georgia"/>
                <a:sym typeface="Georgia"/>
              </a:rPr>
              <a:t>Ícono grande (large Icon). Opcional</a:t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s-ES" sz="2600">
                <a:latin typeface="Georgia"/>
                <a:ea typeface="Georgia"/>
                <a:cs typeface="Georgia"/>
                <a:sym typeface="Georgia"/>
              </a:rPr>
              <a:t>Título. Opcional</a:t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s-ES" sz="2600">
                <a:latin typeface="Georgia"/>
                <a:ea typeface="Georgia"/>
                <a:cs typeface="Georgia"/>
                <a:sym typeface="Georgia"/>
              </a:rPr>
              <a:t>Texto. Opcional</a:t>
            </a:r>
            <a:endParaRPr sz="2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g2483340b0a7_0_8"/>
          <p:cNvSpPr/>
          <p:nvPr/>
        </p:nvSpPr>
        <p:spPr>
          <a:xfrm>
            <a:off x="11625120" y="3240"/>
            <a:ext cx="1080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2483340b0a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875" y="2605005"/>
            <a:ext cx="923925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483340b0a7_0_8"/>
          <p:cNvSpPr/>
          <p:nvPr/>
        </p:nvSpPr>
        <p:spPr>
          <a:xfrm>
            <a:off x="765550" y="6112800"/>
            <a:ext cx="414600" cy="414600"/>
          </a:xfrm>
          <a:prstGeom prst="ellipse">
            <a:avLst/>
          </a:prstGeom>
          <a:solidFill>
            <a:srgbClr val="E9256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lt1"/>
                </a:solidFill>
              </a:rPr>
              <a:t>1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308" name="Google Shape;308;g2483340b0a7_0_8"/>
          <p:cNvSpPr/>
          <p:nvPr/>
        </p:nvSpPr>
        <p:spPr>
          <a:xfrm>
            <a:off x="765550" y="6660700"/>
            <a:ext cx="414600" cy="414600"/>
          </a:xfrm>
          <a:prstGeom prst="ellipse">
            <a:avLst/>
          </a:prstGeom>
          <a:solidFill>
            <a:srgbClr val="E9256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lt1"/>
                </a:solidFill>
              </a:rPr>
              <a:t>2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309" name="Google Shape;309;g2483340b0a7_0_8"/>
          <p:cNvSpPr/>
          <p:nvPr/>
        </p:nvSpPr>
        <p:spPr>
          <a:xfrm>
            <a:off x="765550" y="7208588"/>
            <a:ext cx="414600" cy="414600"/>
          </a:xfrm>
          <a:prstGeom prst="ellipse">
            <a:avLst/>
          </a:prstGeom>
          <a:solidFill>
            <a:srgbClr val="E9256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lt1"/>
                </a:solidFill>
              </a:rPr>
              <a:t>3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310" name="Google Shape;310;g2483340b0a7_0_8"/>
          <p:cNvSpPr/>
          <p:nvPr/>
        </p:nvSpPr>
        <p:spPr>
          <a:xfrm>
            <a:off x="765550" y="7661175"/>
            <a:ext cx="414600" cy="414600"/>
          </a:xfrm>
          <a:prstGeom prst="ellipse">
            <a:avLst/>
          </a:prstGeom>
          <a:solidFill>
            <a:srgbClr val="E9256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lt1"/>
                </a:solidFill>
              </a:rPr>
              <a:t>4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311" name="Google Shape;311;g2483340b0a7_0_8"/>
          <p:cNvSpPr/>
          <p:nvPr/>
        </p:nvSpPr>
        <p:spPr>
          <a:xfrm>
            <a:off x="765550" y="8151975"/>
            <a:ext cx="414600" cy="414600"/>
          </a:xfrm>
          <a:prstGeom prst="ellipse">
            <a:avLst/>
          </a:prstGeom>
          <a:solidFill>
            <a:srgbClr val="E9256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lt1"/>
                </a:solidFill>
              </a:rPr>
              <a:t>5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312" name="Google Shape;312;g2483340b0a7_0_8"/>
          <p:cNvSpPr/>
          <p:nvPr/>
        </p:nvSpPr>
        <p:spPr>
          <a:xfrm>
            <a:off x="765550" y="8642700"/>
            <a:ext cx="414600" cy="414600"/>
          </a:xfrm>
          <a:prstGeom prst="ellipse">
            <a:avLst/>
          </a:prstGeom>
          <a:solidFill>
            <a:srgbClr val="E9256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lt1"/>
                </a:solidFill>
              </a:rPr>
              <a:t>6</a:t>
            </a:r>
            <a:endParaRPr b="1"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83340b0a7_0_0"/>
          <p:cNvSpPr/>
          <p:nvPr/>
        </p:nvSpPr>
        <p:spPr>
          <a:xfrm>
            <a:off x="650160" y="915480"/>
            <a:ext cx="117012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Notificaciones en la barra de estado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483340b0a7_0_0"/>
          <p:cNvSpPr/>
          <p:nvPr/>
        </p:nvSpPr>
        <p:spPr>
          <a:xfrm>
            <a:off x="650150" y="2571850"/>
            <a:ext cx="11701200" cy="3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700" lvl="0" marL="51912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A partir de Android 8, API 26, las notificaciones se tienen que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enviar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a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través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de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canales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o </a:t>
            </a:r>
            <a:r>
              <a:rPr i="1" lang="es-ES" sz="3000">
                <a:latin typeface="Georgia"/>
                <a:ea typeface="Georgia"/>
                <a:cs typeface="Georgia"/>
                <a:sym typeface="Georgia"/>
              </a:rPr>
              <a:t>channels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específicos.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323700" lvl="0" marL="51912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Dichos canales pueden tener diferentes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niveles de importancia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o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prioridad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. Determinan el nivel de interrupción (visual y auditiva) de cada notificación.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323700" lvl="0" marL="51912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A partir de Android 13, API 33, se debe agregar en el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manifiesto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el permiso ”android.permission.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POST_NOTIFICATIONS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”. Es un permiso de tiempo de ejecución.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483340b0a7_0_0"/>
          <p:cNvSpPr/>
          <p:nvPr/>
        </p:nvSpPr>
        <p:spPr>
          <a:xfrm>
            <a:off x="11625120" y="3240"/>
            <a:ext cx="1080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Diálogos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650160" y="2571840"/>
            <a:ext cx="11701080" cy="67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9100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Ventana pequeña que le indica al usuario que debe tomar una decisión o ingresar información adicional.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050" y="4142875"/>
            <a:ext cx="6878199" cy="45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"/>
          <p:cNvSpPr txBox="1"/>
          <p:nvPr/>
        </p:nvSpPr>
        <p:spPr>
          <a:xfrm>
            <a:off x="650150" y="4072275"/>
            <a:ext cx="49224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100" lvl="0" marL="51912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Georgia"/>
              <a:buChar char="•"/>
            </a:pPr>
            <a:r>
              <a:rPr lang="es-E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ocupa toda la pantalla y generalmente se usa para eventos modales que requieren que los usuarios realicen alguna acción para poder continuar.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StatusBar</a:t>
            </a: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650160" y="2450880"/>
            <a:ext cx="11701080" cy="67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700" lvl="0" marL="51912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●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Crear un nuevo proyecto desde Android Studio</a:t>
            </a:r>
            <a:endParaRPr sz="3000"/>
          </a:p>
          <a:p>
            <a:pPr indent="-323700" lvl="0" marL="51912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●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Mostrar una notificación en el StatusBar al presionar un botón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323700" lvl="0" marL="51912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●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Para crear una notificación: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1" marL="91440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AutoNum type="alphaLcPeriod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Definir el contenido de la notificación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1" marL="91440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AutoNum type="alphaLcPeriod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Crear un canal y definir la importancia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1" marL="91440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AutoNum type="alphaLcPeriod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Mostrar la notificación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StatusBar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6"/>
          <p:cNvSpPr/>
          <p:nvPr/>
        </p:nvSpPr>
        <p:spPr>
          <a:xfrm>
            <a:off x="650150" y="2571842"/>
            <a:ext cx="117012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700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Definir un botón en el layout de la actividad y asociarle un manejador al click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650855" y="4478340"/>
            <a:ext cx="11701500" cy="37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"Mostrar notificación"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:onClick=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"mostrarNotificacion"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83340b0a7_0_24"/>
          <p:cNvSpPr/>
          <p:nvPr/>
        </p:nvSpPr>
        <p:spPr>
          <a:xfrm>
            <a:off x="650160" y="1155455"/>
            <a:ext cx="117012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Def</a:t>
            </a:r>
            <a:r>
              <a:rPr lang="es-ES" sz="56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inir el contenido de la notificación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483340b0a7_0_24"/>
          <p:cNvSpPr/>
          <p:nvPr/>
        </p:nvSpPr>
        <p:spPr>
          <a:xfrm>
            <a:off x="11625120" y="3240"/>
            <a:ext cx="1080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483340b0a7_0_24"/>
          <p:cNvSpPr/>
          <p:nvPr/>
        </p:nvSpPr>
        <p:spPr>
          <a:xfrm>
            <a:off x="650150" y="3304251"/>
            <a:ext cx="11701200" cy="52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700" lvl="0" marL="519120" marR="0" rtl="0" algn="l">
              <a:lnSpc>
                <a:spcPct val="138888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Agregar un ícono como recurso al proyecto.</a:t>
            </a:r>
            <a:endParaRPr i="0" sz="30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-336499" lvl="1" marL="93491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0000"/>
              </a:buClr>
              <a:buSzPts val="3000"/>
              <a:buFont typeface="Georgia"/>
              <a:buChar char="▫"/>
            </a:pPr>
            <a:r>
              <a:rPr i="1" lang="es-ES" sz="30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File &gt; New &gt; Image Asset</a:t>
            </a:r>
            <a:endParaRPr i="1" sz="3000">
              <a:solidFill>
                <a:srgbClr val="88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700" lvl="0" marL="519120" marR="0" rtl="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Definir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336499" lvl="1" marL="93491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▫"/>
            </a:pP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Icon</a:t>
            </a:r>
            <a:r>
              <a:rPr b="1" i="0" lang="es-ES" sz="30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 Type</a:t>
            </a:r>
            <a:r>
              <a:rPr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s-E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ActionBar and TabIcons</a:t>
            </a:r>
            <a:r>
              <a:rPr lang="es-E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endParaRPr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499" lvl="1" marL="93491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▫"/>
            </a:pPr>
            <a:r>
              <a:rPr b="1" i="0" lang="es-ES" sz="30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s-E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notificacion</a:t>
            </a:r>
            <a:r>
              <a:rPr lang="es-E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endParaRPr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499" lvl="1" marL="93491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▫"/>
            </a:pPr>
            <a:r>
              <a:rPr b="1" i="0" lang="es-ES" sz="30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AssertType</a:t>
            </a:r>
            <a:r>
              <a:rPr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Clip Art</a:t>
            </a:r>
            <a:endParaRPr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499" lvl="1" marL="93491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▫"/>
            </a:pPr>
            <a:r>
              <a:rPr b="1" i="0" lang="es-ES" sz="30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ClipArt</a:t>
            </a:r>
            <a:r>
              <a:rPr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seleccionar uno de los disponibles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700" lvl="0" marL="519120" marR="0" rtl="0" algn="l">
              <a:lnSpc>
                <a:spcPct val="138888"/>
              </a:lnSpc>
              <a:spcBef>
                <a:spcPts val="1000"/>
              </a:spcBef>
              <a:spcAft>
                <a:spcPts val="100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Next y</a:t>
            </a:r>
            <a:r>
              <a:rPr lang="es-E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finish</a:t>
            </a:r>
            <a:endParaRPr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83340b0a7_0_30"/>
          <p:cNvSpPr/>
          <p:nvPr/>
        </p:nvSpPr>
        <p:spPr>
          <a:xfrm>
            <a:off x="650160" y="1155455"/>
            <a:ext cx="117012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Def</a:t>
            </a:r>
            <a:r>
              <a:rPr lang="es-ES" sz="56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inir el contenido de la notificación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483340b0a7_0_30"/>
          <p:cNvSpPr/>
          <p:nvPr/>
        </p:nvSpPr>
        <p:spPr>
          <a:xfrm>
            <a:off x="11625120" y="3240"/>
            <a:ext cx="1080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483340b0a7_0_30"/>
          <p:cNvSpPr/>
          <p:nvPr/>
        </p:nvSpPr>
        <p:spPr>
          <a:xfrm>
            <a:off x="650150" y="3304251"/>
            <a:ext cx="117012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700" lvl="0" marL="519120" marR="0" rtl="0" algn="l">
              <a:lnSpc>
                <a:spcPct val="138888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La clase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NotificationCompat.Builder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permite configurar el contenido y el canal de una notificación.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323700" lvl="0" marL="519120" marR="0" rtl="0" algn="l">
              <a:lnSpc>
                <a:spcPct val="138888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Agregar al método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mostrarNotificacion() </a:t>
            </a:r>
            <a:r>
              <a:rPr lang="es-ES" sz="3000">
                <a:solidFill>
                  <a:srgbClr val="080808"/>
                </a:solidFill>
                <a:latin typeface="Georgia"/>
                <a:ea typeface="Georgia"/>
                <a:cs typeface="Georgia"/>
                <a:sym typeface="Georgia"/>
              </a:rPr>
              <a:t>de la activity.</a:t>
            </a:r>
            <a:endParaRPr sz="3000">
              <a:solidFill>
                <a:srgbClr val="08080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9" name="Google Shape;349;g2483340b0a7_0_30"/>
          <p:cNvSpPr txBox="1"/>
          <p:nvPr/>
        </p:nvSpPr>
        <p:spPr>
          <a:xfrm>
            <a:off x="427575" y="5934100"/>
            <a:ext cx="12575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builder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.Builder(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"CHANNEL_SEMINARIO_ANDROID"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.setSmallIcon(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drawable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notificacion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.setContentTitle(</a:t>
            </a: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"Mi Notificación"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.setContentText(</a:t>
            </a: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"¡Hola Mundo!"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50" name="Google Shape;350;g2483340b0a7_0_30"/>
          <p:cNvGrpSpPr/>
          <p:nvPr/>
        </p:nvGrpSpPr>
        <p:grpSpPr>
          <a:xfrm>
            <a:off x="536675" y="6298425"/>
            <a:ext cx="11377275" cy="453300"/>
            <a:chOff x="536675" y="6298425"/>
            <a:chExt cx="11377275" cy="453300"/>
          </a:xfrm>
        </p:grpSpPr>
        <p:sp>
          <p:nvSpPr>
            <p:cNvPr id="351" name="Google Shape;351;g2483340b0a7_0_30"/>
            <p:cNvSpPr/>
            <p:nvPr/>
          </p:nvSpPr>
          <p:spPr>
            <a:xfrm>
              <a:off x="8818850" y="6298425"/>
              <a:ext cx="3095100" cy="38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Nombre del canal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2483340b0a7_0_30"/>
            <p:cNvSpPr/>
            <p:nvPr/>
          </p:nvSpPr>
          <p:spPr>
            <a:xfrm>
              <a:off x="536675" y="6363825"/>
              <a:ext cx="4526700" cy="387900"/>
            </a:xfrm>
            <a:prstGeom prst="rect">
              <a:avLst/>
            </a:prstGeom>
            <a:solidFill>
              <a:schemeClr val="accent2">
                <a:alpha val="17650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3" name="Google Shape;353;g2483340b0a7_0_30"/>
            <p:cNvCxnSpPr>
              <a:stCxn id="352" idx="3"/>
              <a:endCxn id="351" idx="1"/>
            </p:cNvCxnSpPr>
            <p:nvPr/>
          </p:nvCxnSpPr>
          <p:spPr>
            <a:xfrm flipH="1" rot="10800000">
              <a:off x="5063375" y="6492375"/>
              <a:ext cx="3755400" cy="65400"/>
            </a:xfrm>
            <a:prstGeom prst="straightConnector1">
              <a:avLst/>
            </a:prstGeom>
            <a:noFill/>
            <a:ln cap="flat" cmpd="sng" w="28575">
              <a:solidFill>
                <a:srgbClr val="52910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54" name="Google Shape;354;g2483340b0a7_0_30"/>
          <p:cNvGrpSpPr/>
          <p:nvPr/>
        </p:nvGrpSpPr>
        <p:grpSpPr>
          <a:xfrm>
            <a:off x="536675" y="6713650"/>
            <a:ext cx="10766475" cy="387900"/>
            <a:chOff x="536675" y="6713650"/>
            <a:chExt cx="10766475" cy="387900"/>
          </a:xfrm>
        </p:grpSpPr>
        <p:sp>
          <p:nvSpPr>
            <p:cNvPr id="355" name="Google Shape;355;g2483340b0a7_0_30"/>
            <p:cNvSpPr/>
            <p:nvPr/>
          </p:nvSpPr>
          <p:spPr>
            <a:xfrm>
              <a:off x="536675" y="6755200"/>
              <a:ext cx="6817500" cy="304800"/>
            </a:xfrm>
            <a:prstGeom prst="rect">
              <a:avLst/>
            </a:prstGeom>
            <a:solidFill>
              <a:schemeClr val="accent2">
                <a:alpha val="17650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g2483340b0a7_0_30"/>
            <p:cNvSpPr/>
            <p:nvPr/>
          </p:nvSpPr>
          <p:spPr>
            <a:xfrm>
              <a:off x="8818850" y="6713650"/>
              <a:ext cx="2484300" cy="38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small Icon creado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g2483340b0a7_0_30"/>
            <p:cNvCxnSpPr>
              <a:stCxn id="355" idx="3"/>
            </p:cNvCxnSpPr>
            <p:nvPr/>
          </p:nvCxnSpPr>
          <p:spPr>
            <a:xfrm>
              <a:off x="7354175" y="6907600"/>
              <a:ext cx="1505400" cy="78000"/>
            </a:xfrm>
            <a:prstGeom prst="straightConnector1">
              <a:avLst/>
            </a:prstGeom>
            <a:noFill/>
            <a:ln cap="flat" cmpd="sng" w="28575">
              <a:solidFill>
                <a:srgbClr val="52910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58" name="Google Shape;358;g2483340b0a7_0_30"/>
          <p:cNvGrpSpPr/>
          <p:nvPr/>
        </p:nvGrpSpPr>
        <p:grpSpPr>
          <a:xfrm>
            <a:off x="536675" y="7364800"/>
            <a:ext cx="10766475" cy="491000"/>
            <a:chOff x="536675" y="7441000"/>
            <a:chExt cx="10766475" cy="491000"/>
          </a:xfrm>
        </p:grpSpPr>
        <p:sp>
          <p:nvSpPr>
            <p:cNvPr id="359" name="Google Shape;359;g2483340b0a7_0_30"/>
            <p:cNvSpPr/>
            <p:nvPr/>
          </p:nvSpPr>
          <p:spPr>
            <a:xfrm>
              <a:off x="536675" y="7441000"/>
              <a:ext cx="6817500" cy="304800"/>
            </a:xfrm>
            <a:prstGeom prst="rect">
              <a:avLst/>
            </a:prstGeom>
            <a:solidFill>
              <a:schemeClr val="accent2">
                <a:alpha val="17650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g2483340b0a7_0_30"/>
            <p:cNvSpPr/>
            <p:nvPr/>
          </p:nvSpPr>
          <p:spPr>
            <a:xfrm>
              <a:off x="8818850" y="7544100"/>
              <a:ext cx="2484300" cy="38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Texto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1" name="Google Shape;361;g2483340b0a7_0_30"/>
            <p:cNvCxnSpPr>
              <a:endCxn id="360" idx="1"/>
            </p:cNvCxnSpPr>
            <p:nvPr/>
          </p:nvCxnSpPr>
          <p:spPr>
            <a:xfrm>
              <a:off x="7354250" y="7593450"/>
              <a:ext cx="1464600" cy="144600"/>
            </a:xfrm>
            <a:prstGeom prst="straightConnector1">
              <a:avLst/>
            </a:prstGeom>
            <a:noFill/>
            <a:ln cap="flat" cmpd="sng" w="28575">
              <a:solidFill>
                <a:srgbClr val="52910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62" name="Google Shape;362;g2483340b0a7_0_30"/>
          <p:cNvGrpSpPr/>
          <p:nvPr/>
        </p:nvGrpSpPr>
        <p:grpSpPr>
          <a:xfrm>
            <a:off x="536675" y="7052675"/>
            <a:ext cx="10766475" cy="387900"/>
            <a:chOff x="536675" y="7128875"/>
            <a:chExt cx="10766475" cy="387900"/>
          </a:xfrm>
        </p:grpSpPr>
        <p:sp>
          <p:nvSpPr>
            <p:cNvPr id="363" name="Google Shape;363;g2483340b0a7_0_30"/>
            <p:cNvSpPr/>
            <p:nvPr/>
          </p:nvSpPr>
          <p:spPr>
            <a:xfrm>
              <a:off x="536675" y="7136200"/>
              <a:ext cx="6817500" cy="304800"/>
            </a:xfrm>
            <a:prstGeom prst="rect">
              <a:avLst/>
            </a:prstGeom>
            <a:solidFill>
              <a:schemeClr val="accent2">
                <a:alpha val="17650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g2483340b0a7_0_30"/>
            <p:cNvSpPr/>
            <p:nvPr/>
          </p:nvSpPr>
          <p:spPr>
            <a:xfrm>
              <a:off x="8818850" y="7128875"/>
              <a:ext cx="2484300" cy="38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Título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5" name="Google Shape;365;g2483340b0a7_0_30"/>
            <p:cNvCxnSpPr/>
            <p:nvPr/>
          </p:nvCxnSpPr>
          <p:spPr>
            <a:xfrm>
              <a:off x="7354175" y="7250525"/>
              <a:ext cx="1464600" cy="144600"/>
            </a:xfrm>
            <a:prstGeom prst="straightConnector1">
              <a:avLst/>
            </a:prstGeom>
            <a:noFill/>
            <a:ln cap="flat" cmpd="sng" w="28575">
              <a:solidFill>
                <a:srgbClr val="52910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83340b0a7_0_39"/>
          <p:cNvSpPr/>
          <p:nvPr/>
        </p:nvSpPr>
        <p:spPr>
          <a:xfrm>
            <a:off x="650160" y="1155455"/>
            <a:ext cx="117012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</a:t>
            </a:r>
            <a:r>
              <a:rPr lang="es-ES" sz="56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Crear un canal y definir la importancia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483340b0a7_0_39"/>
          <p:cNvSpPr/>
          <p:nvPr/>
        </p:nvSpPr>
        <p:spPr>
          <a:xfrm>
            <a:off x="11625120" y="3240"/>
            <a:ext cx="1080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483340b0a7_0_39"/>
          <p:cNvSpPr/>
          <p:nvPr/>
        </p:nvSpPr>
        <p:spPr>
          <a:xfrm>
            <a:off x="650150" y="2999450"/>
            <a:ext cx="117012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700" lvl="0" marL="5191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Los canales se crean utilizando la clase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NotificationChannel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. Se especifica el ID, nombre y se le puede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agregar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una descripción para visualizarse desde el sistema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Google Shape;373;g2483340b0a7_0_39"/>
          <p:cNvSpPr txBox="1"/>
          <p:nvPr/>
        </p:nvSpPr>
        <p:spPr>
          <a:xfrm>
            <a:off x="1481900" y="4570150"/>
            <a:ext cx="100377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b="1" lang="es-ES" sz="17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createNotificationChannel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7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17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SDK_INT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 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VERSION_CODES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17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"Nombre del canal"</a:t>
            </a:r>
            <a:endParaRPr b="1" sz="17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descriptionText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"Canal para el envio de notificaciones en el Seminario"</a:t>
            </a:r>
            <a:endParaRPr b="1" sz="17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importance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17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IMPORTANCE_DEFAULT</a:t>
            </a:r>
            <a:endParaRPr b="1" i="1" sz="17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7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channel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NotificationChannel(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"CHANNEL_SEMINARIO_ANDROID"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importance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i="1" lang="es-ES" sz="17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1" lang="es-ES" sz="17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descriptionText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es-ES" sz="17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Register the channel with the system</a:t>
            </a:r>
            <a:endParaRPr b="1" i="1" sz="17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7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NotificationManager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getSystemService(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17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NOTIFICATION_SERVICE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notificationManager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.createNotificationChannel(</a:t>
            </a:r>
            <a:r>
              <a:rPr b="1" lang="es-E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channel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g2483340b0a7_0_39"/>
          <p:cNvSpPr/>
          <p:nvPr/>
        </p:nvSpPr>
        <p:spPr>
          <a:xfrm>
            <a:off x="1481900" y="5234700"/>
            <a:ext cx="10037700" cy="20562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483340b0a7_0_39"/>
          <p:cNvSpPr/>
          <p:nvPr/>
        </p:nvSpPr>
        <p:spPr>
          <a:xfrm>
            <a:off x="1482750" y="7509050"/>
            <a:ext cx="10037700" cy="12660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483340b0a7_0_39"/>
          <p:cNvSpPr/>
          <p:nvPr/>
        </p:nvSpPr>
        <p:spPr>
          <a:xfrm>
            <a:off x="9473325" y="4349800"/>
            <a:ext cx="3095100" cy="10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Configuración del canal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483340b0a7_0_39"/>
          <p:cNvSpPr/>
          <p:nvPr/>
        </p:nvSpPr>
        <p:spPr>
          <a:xfrm>
            <a:off x="9610625" y="8276475"/>
            <a:ext cx="3095100" cy="10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Registrar el canal en el sistema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483340b0a7_0_39"/>
          <p:cNvSpPr/>
          <p:nvPr/>
        </p:nvSpPr>
        <p:spPr>
          <a:xfrm>
            <a:off x="1481900" y="9102275"/>
            <a:ext cx="8115900" cy="518700"/>
          </a:xfrm>
          <a:prstGeom prst="rect">
            <a:avLst/>
          </a:prstGeom>
          <a:solidFill>
            <a:srgbClr val="88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Invocar esta </a:t>
            </a:r>
            <a:r>
              <a:rPr lang="es-ES" sz="2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función</a:t>
            </a:r>
            <a:r>
              <a:rPr lang="es-ES" sz="2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en el método onCreate de la actividad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483340b0a7_0_56"/>
          <p:cNvSpPr/>
          <p:nvPr/>
        </p:nvSpPr>
        <p:spPr>
          <a:xfrm>
            <a:off x="650160" y="1155455"/>
            <a:ext cx="117012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</a:t>
            </a:r>
            <a:r>
              <a:rPr lang="es-ES" sz="56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Mostrar la notificación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483340b0a7_0_56"/>
          <p:cNvSpPr/>
          <p:nvPr/>
        </p:nvSpPr>
        <p:spPr>
          <a:xfrm>
            <a:off x="11625120" y="3240"/>
            <a:ext cx="1080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483340b0a7_0_56"/>
          <p:cNvSpPr/>
          <p:nvPr/>
        </p:nvSpPr>
        <p:spPr>
          <a:xfrm>
            <a:off x="650150" y="3304251"/>
            <a:ext cx="117012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700" lvl="0" marL="5191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Se debe utilizar el método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NotificationManagerCompat.notify()</a:t>
            </a:r>
            <a:endParaRPr b="1" sz="3000">
              <a:solidFill>
                <a:srgbClr val="88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700" lvl="0" marL="5191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La notificación debe tener un ID asociado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323700" lvl="0" marL="5191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Agregar el siguiente código luego de la configuración de la notificación en el método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mostrarNotificacion()</a:t>
            </a:r>
            <a:endParaRPr b="1" sz="3000">
              <a:solidFill>
                <a:srgbClr val="88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6" name="Google Shape;386;g2483340b0a7_0_56"/>
          <p:cNvSpPr txBox="1"/>
          <p:nvPr/>
        </p:nvSpPr>
        <p:spPr>
          <a:xfrm>
            <a:off x="1511750" y="6348600"/>
            <a:ext cx="10839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6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NotificationManagerCompat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.from(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notify(</a:t>
            </a:r>
            <a:r>
              <a:rPr b="1" lang="es-ES" sz="2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265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.build())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8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g2483340b0a7_0_56"/>
          <p:cNvSpPr/>
          <p:nvPr/>
        </p:nvSpPr>
        <p:spPr>
          <a:xfrm>
            <a:off x="3953725" y="7307375"/>
            <a:ext cx="3095100" cy="51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ID de la notificación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483340b0a7_0_56"/>
          <p:cNvSpPr/>
          <p:nvPr/>
        </p:nvSpPr>
        <p:spPr>
          <a:xfrm>
            <a:off x="3547325" y="6789100"/>
            <a:ext cx="719700" cy="6405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83340b0a7_0_92"/>
          <p:cNvSpPr/>
          <p:nvPr/>
        </p:nvSpPr>
        <p:spPr>
          <a:xfrm>
            <a:off x="650160" y="1155455"/>
            <a:ext cx="117012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</a:t>
            </a:r>
            <a:r>
              <a:rPr lang="es-ES" sz="56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Mostrar la notificación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483340b0a7_0_92"/>
          <p:cNvSpPr/>
          <p:nvPr/>
        </p:nvSpPr>
        <p:spPr>
          <a:xfrm>
            <a:off x="11625120" y="3240"/>
            <a:ext cx="1080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483340b0a7_0_92"/>
          <p:cNvSpPr/>
          <p:nvPr/>
        </p:nvSpPr>
        <p:spPr>
          <a:xfrm>
            <a:off x="650150" y="3304251"/>
            <a:ext cx="117012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700" lvl="0" marL="5191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Verificar comportamiento en el emulador</a:t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6" name="Google Shape;396;g2483340b0a7_0_92"/>
          <p:cNvSpPr txBox="1"/>
          <p:nvPr/>
        </p:nvSpPr>
        <p:spPr>
          <a:xfrm>
            <a:off x="1081800" y="4036025"/>
            <a:ext cx="63378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19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mostrarNotificacion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(v: 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builder 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.Builder(</a:t>
            </a:r>
            <a:r>
              <a:rPr b="1" lang="es-ES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19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"CHANNEL_SEMINARIO_ANDROID"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.setSmallIcon(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drawable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1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notificacion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.setContentTitle(</a:t>
            </a:r>
            <a:r>
              <a:rPr b="1" lang="es-ES" sz="19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"Mi Notificación"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.setContentText(</a:t>
            </a:r>
            <a:r>
              <a:rPr b="1" lang="es-ES" sz="19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"¡Hola Mundo!"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s-ES" sz="19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NotificationManagerCompat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.from(</a:t>
            </a:r>
            <a:r>
              <a:rPr b="1" lang="es-ES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notify(</a:t>
            </a:r>
            <a:r>
              <a:rPr b="1" lang="es-ES" sz="19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.build())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1" sz="3500">
              <a:solidFill>
                <a:srgbClr val="0062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7" name="Google Shape;397;g2483340b0a7_0_92"/>
          <p:cNvPicPr preferRelativeResize="0"/>
          <p:nvPr/>
        </p:nvPicPr>
        <p:blipFill rotWithShape="1">
          <a:blip r:embed="rId3">
            <a:alphaModFix/>
          </a:blip>
          <a:srcRect b="49942" l="0" r="0" t="0"/>
          <a:stretch/>
        </p:blipFill>
        <p:spPr>
          <a:xfrm>
            <a:off x="7664350" y="2166225"/>
            <a:ext cx="4572000" cy="17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2483340b0a7_0_92"/>
          <p:cNvPicPr preferRelativeResize="0"/>
          <p:nvPr/>
        </p:nvPicPr>
        <p:blipFill rotWithShape="1">
          <a:blip r:embed="rId4">
            <a:alphaModFix/>
          </a:blip>
          <a:srcRect b="34015" l="0" r="0" t="0"/>
          <a:stretch/>
        </p:blipFill>
        <p:spPr>
          <a:xfrm>
            <a:off x="7621475" y="4036021"/>
            <a:ext cx="4657725" cy="5436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2483340b0a7_0_92"/>
          <p:cNvSpPr/>
          <p:nvPr/>
        </p:nvSpPr>
        <p:spPr>
          <a:xfrm>
            <a:off x="7621475" y="2030250"/>
            <a:ext cx="2961600" cy="6405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483340b0a7_0_92"/>
          <p:cNvSpPr/>
          <p:nvPr/>
        </p:nvSpPr>
        <p:spPr>
          <a:xfrm>
            <a:off x="7621475" y="6938650"/>
            <a:ext cx="4657800" cy="17451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Snackbar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5"/>
          <p:cNvSpPr/>
          <p:nvPr/>
        </p:nvSpPr>
        <p:spPr>
          <a:xfrm>
            <a:off x="622080" y="2210400"/>
            <a:ext cx="11701080" cy="67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050" lvl="0" marL="51912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Permite mostrar información al usuario, de forma similar a un Toast.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050" lvl="0" marL="519120" marR="0" rtl="0" algn="l">
              <a:lnSpc>
                <a:spcPct val="142857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 notificación desaparece luego de un período de tiempo, similar al Toast.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050" lvl="0" marL="519120" marR="0" rtl="0" algn="l">
              <a:lnSpc>
                <a:spcPct val="142857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Requiere ser mostrada dentro de una actividad.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050" lvl="0" marL="519120" marR="0" rtl="0" algn="l">
              <a:lnSpc>
                <a:spcPct val="142857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 la posibilidad de asociarle una acción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050" lvl="0" marL="519120" marR="0" rtl="0" algn="l">
              <a:lnSpc>
                <a:spcPct val="142857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Puede ser descartada haciendo swipe.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nackbar" id="408" name="Google Shape;4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760" y="7656788"/>
            <a:ext cx="389448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ckabar-accion" id="409" name="Google Shape;40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1990" y="7735620"/>
            <a:ext cx="3598560" cy="128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Snackbar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650150" y="2571842"/>
            <a:ext cx="117012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04650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Agregar 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 botón en el layout de la actividad y asociarle un manejador al clic llamado </a:t>
            </a:r>
            <a:r>
              <a:rPr b="1" i="0" lang="es-ES" sz="30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mostrarSnackbar</a:t>
            </a:r>
            <a:endParaRPr b="1" i="0" sz="3000" u="none" cap="none" strike="noStrike">
              <a:solidFill>
                <a:srgbClr val="88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88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88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7"/>
          <p:cNvSpPr txBox="1"/>
          <p:nvPr/>
        </p:nvSpPr>
        <p:spPr>
          <a:xfrm>
            <a:off x="958350" y="4321900"/>
            <a:ext cx="1108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mostrarSnackbar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(v: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Snackbar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.make(v, 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"Esto es una prueba"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Snackbar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LENGTH_LONG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).show()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37"/>
          <p:cNvSpPr/>
          <p:nvPr/>
        </p:nvSpPr>
        <p:spPr>
          <a:xfrm>
            <a:off x="650100" y="6068092"/>
            <a:ext cx="117012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04650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Probar en el emulador</a:t>
            </a:r>
            <a:endParaRPr b="1" i="0" sz="3000" u="none" cap="none" strike="noStrike">
              <a:solidFill>
                <a:srgbClr val="88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88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Snackbar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/>
          <p:nvPr/>
        </p:nvSpPr>
        <p:spPr>
          <a:xfrm>
            <a:off x="463680" y="2320560"/>
            <a:ext cx="11701200" cy="6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04650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Incorporar un acción al Snackbar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0"/>
          <p:cNvSpPr/>
          <p:nvPr/>
        </p:nvSpPr>
        <p:spPr>
          <a:xfrm>
            <a:off x="989651" y="3407400"/>
            <a:ext cx="11033400" cy="47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mostrarSnackbar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(v: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Snackbar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.make(v, 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"Esto es una prueba"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Snackbar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LENGTH_LONG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.setAction(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"Accion"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.OnClickListener</a:t>
            </a:r>
            <a:r>
              <a:rPr b="1" lang="es-ES" sz="2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.i(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"Snackbar"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 invocó la acción"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 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.show();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Diálogos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650160" y="2571840"/>
            <a:ext cx="11701080" cy="687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45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 posible diseñar nuestros propios diseños de </a:t>
            </a:r>
            <a:r>
              <a:rPr lang="es-E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diálogo</a:t>
            </a:r>
            <a:r>
              <a:rPr b="0"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199" lvl="1" marL="934919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eorgia"/>
              <a:buChar char="▫"/>
            </a:pPr>
            <a:r>
              <a:rPr b="0"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Lectura adicional: </a:t>
            </a:r>
            <a:r>
              <a:rPr b="0" i="0" lang="es-ES" sz="2700" u="sng" cap="none" strike="noStrike">
                <a:solidFill>
                  <a:srgbClr val="006666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https://material.io/design/components/dialogs.html?hl=es-419</a:t>
            </a:r>
            <a:endParaRPr b="0" i="0" sz="2700" u="none" cap="none" strike="noStrik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450" lvl="0" marL="51912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Existen diálogos predefinidos: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49" lvl="1" marL="934919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0000"/>
              </a:buClr>
              <a:buSzPts val="3000"/>
              <a:buFont typeface="Georgia"/>
              <a:buChar char="▫"/>
            </a:pPr>
            <a:r>
              <a:rPr b="1" i="0" lang="es-ES" sz="30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AlertDialog</a:t>
            </a:r>
            <a:endParaRPr b="1" i="0" sz="3000" u="none" cap="none" strike="noStrike">
              <a:solidFill>
                <a:srgbClr val="880000"/>
              </a:solidFill>
            </a:endParaRPr>
          </a:p>
          <a:p>
            <a:pPr indent="-280209" lvl="2" marL="129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●"/>
            </a:pPr>
            <a:r>
              <a:rPr b="0"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 </a:t>
            </a:r>
            <a:r>
              <a:rPr lang="es-E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diálogo</a:t>
            </a:r>
            <a:r>
              <a:rPr b="0"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que muestra un título, hasta tres botones, una lista de ítems para seleccionar o un layout específico.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49" lvl="1" marL="934919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0000"/>
              </a:buClr>
              <a:buSzPts val="3000"/>
              <a:buFont typeface="Georgia"/>
              <a:buChar char="▫"/>
            </a:pPr>
            <a:r>
              <a:rPr b="1" i="0" lang="es-ES" sz="30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DatePickerDialog</a:t>
            </a:r>
            <a:endParaRPr b="1" i="0" sz="3000" u="none" cap="none" strike="noStrike">
              <a:solidFill>
                <a:srgbClr val="880000"/>
              </a:solidFill>
            </a:endParaRPr>
          </a:p>
          <a:p>
            <a:pPr indent="-280209" lvl="2" marL="129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●"/>
            </a:pPr>
            <a:r>
              <a:rPr lang="es-E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Diálogo</a:t>
            </a:r>
            <a:r>
              <a:rPr b="0"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para seleccionar una fecha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49" lvl="1" marL="934919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0000"/>
              </a:buClr>
              <a:buSzPts val="3000"/>
              <a:buFont typeface="Georgia"/>
              <a:buChar char="▫"/>
            </a:pPr>
            <a:r>
              <a:rPr b="1" i="0" lang="es-ES" sz="30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TimePickerDialog</a:t>
            </a:r>
            <a:endParaRPr b="1" i="0" sz="3000" u="none" cap="none" strike="noStrike">
              <a:solidFill>
                <a:srgbClr val="880000"/>
              </a:solidFill>
            </a:endParaRPr>
          </a:p>
          <a:p>
            <a:pPr indent="-280209" lvl="2" marL="129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●"/>
            </a:pPr>
            <a:r>
              <a:rPr lang="es-E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Diálogo</a:t>
            </a:r>
            <a:r>
              <a:rPr b="0" i="0" lang="es-E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para seleccionar una hora.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483340b0a7_0_118"/>
          <p:cNvSpPr/>
          <p:nvPr/>
        </p:nvSpPr>
        <p:spPr>
          <a:xfrm>
            <a:off x="650160" y="915480"/>
            <a:ext cx="117012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Snackbar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483340b0a7_0_118"/>
          <p:cNvSpPr/>
          <p:nvPr/>
        </p:nvSpPr>
        <p:spPr>
          <a:xfrm>
            <a:off x="463680" y="2320560"/>
            <a:ext cx="11701200" cy="6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04650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Incorporar un acción al Snackbar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483340b0a7_0_118"/>
          <p:cNvSpPr/>
          <p:nvPr/>
        </p:nvSpPr>
        <p:spPr>
          <a:xfrm>
            <a:off x="11625120" y="3240"/>
            <a:ext cx="1080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483340b0a7_0_118"/>
          <p:cNvSpPr/>
          <p:nvPr/>
        </p:nvSpPr>
        <p:spPr>
          <a:xfrm>
            <a:off x="989651" y="3407400"/>
            <a:ext cx="11033400" cy="47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mostrarSnackbar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(v: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Snackbar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.make(v, 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"Esto es una prueba"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Snackbar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LENGTH_LONG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.setAction(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"Accion"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.OnClickListener</a:t>
            </a:r>
            <a:r>
              <a:rPr b="1" lang="es-ES" sz="2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s-ES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s-ES" sz="2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.i(</a:t>
            </a:r>
            <a:r>
              <a:rPr b="1" lang="es-ES" sz="2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"Snackbar"</a:t>
            </a:r>
            <a:r>
              <a:rPr b="1" lang="es-ES" sz="2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"Se invocó la acción"</a:t>
            </a:r>
            <a:r>
              <a:rPr b="1" lang="es-ES" sz="2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 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.show();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g2483340b0a7_0_118"/>
          <p:cNvSpPr/>
          <p:nvPr/>
        </p:nvSpPr>
        <p:spPr>
          <a:xfrm>
            <a:off x="3873293" y="5362500"/>
            <a:ext cx="1430100" cy="3279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2483340b0a7_0_118"/>
          <p:cNvSpPr/>
          <p:nvPr/>
        </p:nvSpPr>
        <p:spPr>
          <a:xfrm>
            <a:off x="2943725" y="5690400"/>
            <a:ext cx="7495500" cy="3279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483340b0a7_0_118"/>
          <p:cNvSpPr/>
          <p:nvPr/>
        </p:nvSpPr>
        <p:spPr>
          <a:xfrm>
            <a:off x="2236801" y="5362500"/>
            <a:ext cx="1636500" cy="3279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483340b0a7_0_118"/>
          <p:cNvSpPr/>
          <p:nvPr/>
        </p:nvSpPr>
        <p:spPr>
          <a:xfrm>
            <a:off x="135825" y="6930550"/>
            <a:ext cx="2397000" cy="136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Define una acción en el Snakbar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483340b0a7_0_118"/>
          <p:cNvSpPr/>
          <p:nvPr/>
        </p:nvSpPr>
        <p:spPr>
          <a:xfrm>
            <a:off x="9014825" y="6248650"/>
            <a:ext cx="2397000" cy="204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Código a ejecutar cuando se presiona sobre la acción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483340b0a7_0_118"/>
          <p:cNvSpPr/>
          <p:nvPr/>
        </p:nvSpPr>
        <p:spPr>
          <a:xfrm>
            <a:off x="6505950" y="3006800"/>
            <a:ext cx="2397000" cy="136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Texto a mostrar con el nombre de la acción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g2483340b0a7_0_118"/>
          <p:cNvCxnSpPr>
            <a:stCxn id="435" idx="3"/>
            <a:endCxn id="440" idx="1"/>
          </p:cNvCxnSpPr>
          <p:nvPr/>
        </p:nvCxnSpPr>
        <p:spPr>
          <a:xfrm flipH="1" rot="10800000">
            <a:off x="5303393" y="3688650"/>
            <a:ext cx="1202700" cy="1837800"/>
          </a:xfrm>
          <a:prstGeom prst="straightConnector1">
            <a:avLst/>
          </a:prstGeom>
          <a:noFill/>
          <a:ln cap="flat" cmpd="sng" w="38100">
            <a:solidFill>
              <a:srgbClr val="52910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Snackbar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463680" y="2320560"/>
            <a:ext cx="11701080" cy="67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800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Probar la aplicación en el emulador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520" y="2963880"/>
            <a:ext cx="3623760" cy="678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Snackbar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2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2"/>
          <p:cNvSpPr/>
          <p:nvPr/>
        </p:nvSpPr>
        <p:spPr>
          <a:xfrm>
            <a:off x="463680" y="2320560"/>
            <a:ext cx="11701080" cy="67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800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Probar la aplicación en el emulador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520" y="2963880"/>
            <a:ext cx="3623760" cy="678636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2"/>
          <p:cNvSpPr/>
          <p:nvPr/>
        </p:nvSpPr>
        <p:spPr>
          <a:xfrm>
            <a:off x="6933600" y="8150760"/>
            <a:ext cx="790200" cy="52956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2"/>
          <p:cNvSpPr/>
          <p:nvPr/>
        </p:nvSpPr>
        <p:spPr>
          <a:xfrm>
            <a:off x="6501600" y="5632200"/>
            <a:ext cx="5367240" cy="1551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Por defecto el color de la acción es </a:t>
            </a:r>
            <a:r>
              <a:rPr lang="es-E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del </a:t>
            </a:r>
            <a:r>
              <a:rPr b="0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tema de la aplicación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2"/>
          <p:cNvSpPr/>
          <p:nvPr/>
        </p:nvSpPr>
        <p:spPr>
          <a:xfrm flipH="1">
            <a:off x="7507440" y="7201800"/>
            <a:ext cx="430200" cy="986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800">
            <a:solidFill>
              <a:srgbClr val="438086"/>
            </a:solidFill>
            <a:prstDash val="solid"/>
            <a:round/>
            <a:headEnd len="sm" w="sm" type="none"/>
            <a:tailEnd len="lg" w="lg" type="stealth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Snackbar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3"/>
          <p:cNvSpPr/>
          <p:nvPr/>
        </p:nvSpPr>
        <p:spPr>
          <a:xfrm>
            <a:off x="463680" y="2320560"/>
            <a:ext cx="11701080" cy="67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04650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Cambiar el color de la acción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3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3"/>
          <p:cNvSpPr/>
          <p:nvPr/>
        </p:nvSpPr>
        <p:spPr>
          <a:xfrm>
            <a:off x="668880" y="3337560"/>
            <a:ext cx="11872800" cy="55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4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mostrarSnackbar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(v: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Snackbar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.make(v, </a:t>
            </a:r>
            <a:r>
              <a:rPr b="1" lang="es-ES" sz="24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"Esto es una prueba"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Snackbar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LENGTH_LONG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.setAction(</a:t>
            </a:r>
            <a:r>
              <a:rPr b="1" lang="es-ES" sz="24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"Accion"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.OnClickListener</a:t>
            </a:r>
            <a:r>
              <a:rPr b="1" lang="es-ES" sz="24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s-ES" sz="2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s-ES" sz="24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.i(</a:t>
            </a:r>
            <a:r>
              <a:rPr b="1" lang="es-ES" sz="24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"Snackbar"</a:t>
            </a:r>
            <a:r>
              <a:rPr b="1" lang="es-ES" sz="24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4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"Se invocó la acción"</a:t>
            </a:r>
            <a:r>
              <a:rPr b="1" lang="es-ES" sz="24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 )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.setActionTextColor(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.show();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1795053" y="6806625"/>
            <a:ext cx="6650100" cy="3279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4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Snackbar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4"/>
          <p:cNvSpPr/>
          <p:nvPr/>
        </p:nvSpPr>
        <p:spPr>
          <a:xfrm>
            <a:off x="463680" y="2320560"/>
            <a:ext cx="11701080" cy="67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9100" lvl="0" marL="51912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Es posible incorporar la animación de descartar la notificación arrastrándola hacia la derecha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100" lvl="0" marL="519120" marR="0" rtl="0" algn="l">
              <a:lnSpc>
                <a:spcPct val="15625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Solo hay que definir un nuevo elemento raíz en el layout de la actividad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4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4"/>
          <p:cNvSpPr/>
          <p:nvPr/>
        </p:nvSpPr>
        <p:spPr>
          <a:xfrm>
            <a:off x="931320" y="5184360"/>
            <a:ext cx="9630000" cy="435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s-E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androidx.coordinatorlayout.widget.CoordinatorLayout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xmlns:android=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android:layout_width=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android:layout_height=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android:layout_height=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android:layout_width=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i="0" lang="es-E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android:layout_width=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android:layout_height=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android:text=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"Mostrar notificación"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android:onClick=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"mostrarNotificacion" 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i="0" lang="es-E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s-E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androidx.coordinatorlayout.widget.CoordinatorLayout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4"/>
          <p:cNvSpPr/>
          <p:nvPr/>
        </p:nvSpPr>
        <p:spPr>
          <a:xfrm>
            <a:off x="1082160" y="5175360"/>
            <a:ext cx="7866000" cy="36108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4"/>
          <p:cNvSpPr/>
          <p:nvPr/>
        </p:nvSpPr>
        <p:spPr>
          <a:xfrm>
            <a:off x="1082160" y="9188280"/>
            <a:ext cx="8010000" cy="32796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5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Snackbar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5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5"/>
          <p:cNvSpPr/>
          <p:nvPr/>
        </p:nvSpPr>
        <p:spPr>
          <a:xfrm>
            <a:off x="463680" y="2320560"/>
            <a:ext cx="11701080" cy="67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800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Probar la aplicación en el emulador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9960" y="3045240"/>
            <a:ext cx="3548520" cy="66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513e00875_0_3"/>
          <p:cNvSpPr/>
          <p:nvPr/>
        </p:nvSpPr>
        <p:spPr>
          <a:xfrm>
            <a:off x="650160" y="915480"/>
            <a:ext cx="117012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Diálogos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4513e00875_0_3"/>
          <p:cNvSpPr/>
          <p:nvPr/>
        </p:nvSpPr>
        <p:spPr>
          <a:xfrm>
            <a:off x="11625120" y="3240"/>
            <a:ext cx="1080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4513e00875_0_3"/>
          <p:cNvSpPr/>
          <p:nvPr/>
        </p:nvSpPr>
        <p:spPr>
          <a:xfrm>
            <a:off x="650150" y="2571863"/>
            <a:ext cx="11701200" cy="5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9100" lvl="0" marL="51912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Los diálogos se crean extendiendo la clase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s-ES" sz="3000" u="none" cap="none" strike="noStrike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DialogFragment</a:t>
            </a:r>
            <a:endParaRPr sz="3000">
              <a:solidFill>
                <a:srgbClr val="880000"/>
              </a:solidFill>
            </a:endParaRPr>
          </a:p>
          <a:p>
            <a:pPr indent="-349100" lvl="0" marL="51912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En primer lugar se debe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crear una clase</a:t>
            </a:r>
            <a:r>
              <a:rPr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que extienda de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DialogFragment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. Dicha clase será la encargada de generar el diálogo, sobreescribiendo el método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onCreateDialog()</a:t>
            </a:r>
            <a:endParaRPr b="1" sz="3000">
              <a:solidFill>
                <a:srgbClr val="88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100" lvl="0" marL="51912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En segundo lugar, se debe mostrar en pantalla el diálogo creado.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6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Diálogos</a:t>
            </a: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650150" y="2450879"/>
            <a:ext cx="117012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7200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Objetivo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Abrir un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alerta de confirmación (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diálogo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) 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 presionar un botón.</a:t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200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Crear un nuevo proyecto en Android Studio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425" y="4251875"/>
            <a:ext cx="3073062" cy="517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1571" y="4251875"/>
            <a:ext cx="3171204" cy="537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/>
          <p:nvPr/>
        </p:nvSpPr>
        <p:spPr>
          <a:xfrm>
            <a:off x="5806925" y="5747425"/>
            <a:ext cx="1291200" cy="19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6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Diálogos</a:t>
            </a: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650150" y="2571842"/>
            <a:ext cx="117012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04650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Definir los siguientes strings en el archivo de recursos. Serán utilizados en la Alerta de Confirmación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1076550" y="4853985"/>
            <a:ext cx="10848300" cy="252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s-ES" sz="2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resources</a:t>
            </a: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21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….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-ES" sz="2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i="0" lang="es-ES" sz="23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"salir"</a:t>
            </a: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&gt;Salir&lt;/</a:t>
            </a:r>
            <a:r>
              <a:rPr b="1" i="0" lang="es-ES" sz="2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21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-ES" sz="2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i="0" lang="es-ES" sz="23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"confirmacion"</a:t>
            </a: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&gt;¿Está seguro que desea salir?&lt;/</a:t>
            </a:r>
            <a:r>
              <a:rPr b="1" i="0" lang="es-ES" sz="2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21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-ES" sz="2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i="0" lang="es-ES" sz="23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"aceptar"</a:t>
            </a: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&gt;Si, muy seguro!&lt;/</a:t>
            </a:r>
            <a:r>
              <a:rPr b="1" i="0" lang="es-ES" sz="2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21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-ES" sz="2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i="0" lang="es-ES" sz="23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"cancelar"</a:t>
            </a: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&gt;Mejor no, me quedo!&lt;/</a:t>
            </a:r>
            <a:r>
              <a:rPr b="1" i="0" lang="es-ES" sz="2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21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s-ES" sz="2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resources</a:t>
            </a:r>
            <a:r>
              <a:rPr b="0" i="0" lang="es-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513e00875_0_10"/>
          <p:cNvSpPr/>
          <p:nvPr/>
        </p:nvSpPr>
        <p:spPr>
          <a:xfrm>
            <a:off x="650160" y="915480"/>
            <a:ext cx="117012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6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Diálogos</a:t>
            </a: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4513e00875_0_10"/>
          <p:cNvSpPr/>
          <p:nvPr/>
        </p:nvSpPr>
        <p:spPr>
          <a:xfrm>
            <a:off x="650150" y="2450878"/>
            <a:ext cx="11701200" cy="2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●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Crear una nueva clase Kotlin, a la altura de la clase MainActivity. Llamarla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ConfirmationDialogFragment</a:t>
            </a:r>
            <a:endParaRPr b="1" sz="3000">
              <a:solidFill>
                <a:srgbClr val="88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marR="0" rtl="0" algn="l">
              <a:lnSpc>
                <a:spcPct val="192307"/>
              </a:lnSpc>
              <a:spcBef>
                <a:spcPts val="1000"/>
              </a:spcBef>
              <a:spcAft>
                <a:spcPts val="1000"/>
              </a:spcAft>
              <a:buClr>
                <a:srgbClr val="A04DA3"/>
              </a:buClr>
              <a:buSzPts val="3000"/>
              <a:buFont typeface="Georgia"/>
              <a:buChar char="●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Extender a la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superclase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DialogFragment</a:t>
            </a:r>
            <a:endParaRPr b="0" i="0" sz="3000" u="none" cap="none" strike="noStrike">
              <a:solidFill>
                <a:srgbClr val="8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4513e00875_0_10"/>
          <p:cNvSpPr/>
          <p:nvPr/>
        </p:nvSpPr>
        <p:spPr>
          <a:xfrm>
            <a:off x="11625120" y="3240"/>
            <a:ext cx="1080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24513e0087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425" y="4889100"/>
            <a:ext cx="8325900" cy="18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4513e00875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425" y="7353625"/>
            <a:ext cx="5026988" cy="22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4513e00875_0_10"/>
          <p:cNvSpPr/>
          <p:nvPr/>
        </p:nvSpPr>
        <p:spPr>
          <a:xfrm>
            <a:off x="1074700" y="5771600"/>
            <a:ext cx="16320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4513e00875_0_10"/>
          <p:cNvSpPr/>
          <p:nvPr/>
        </p:nvSpPr>
        <p:spPr>
          <a:xfrm>
            <a:off x="1074700" y="8249488"/>
            <a:ext cx="16320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513e00875_0_25"/>
          <p:cNvSpPr/>
          <p:nvPr/>
        </p:nvSpPr>
        <p:spPr>
          <a:xfrm>
            <a:off x="650160" y="915480"/>
            <a:ext cx="117012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6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Diálogos</a:t>
            </a: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4513e00875_0_25"/>
          <p:cNvSpPr/>
          <p:nvPr/>
        </p:nvSpPr>
        <p:spPr>
          <a:xfrm>
            <a:off x="651000" y="2291652"/>
            <a:ext cx="117012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●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Extender la clase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ConfirmationDialogFragment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de la superclase </a:t>
            </a:r>
            <a:r>
              <a:rPr b="1"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DialogFragment</a:t>
            </a:r>
            <a:r>
              <a:rPr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()</a:t>
            </a:r>
            <a:endParaRPr sz="3000">
              <a:solidFill>
                <a:srgbClr val="88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A04DA3"/>
              </a:buClr>
              <a:buSzPts val="3000"/>
              <a:buFont typeface="Georgia"/>
              <a:buChar char="●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Declarar y codificar el método </a:t>
            </a:r>
            <a:r>
              <a:rPr lang="es-ES" sz="3000">
                <a:solidFill>
                  <a:srgbClr val="880000"/>
                </a:solidFill>
                <a:latin typeface="Georgia"/>
                <a:ea typeface="Georgia"/>
                <a:cs typeface="Georgia"/>
                <a:sym typeface="Georgia"/>
              </a:rPr>
              <a:t>onCreateDialog().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Se explicará en detalle en la siguiente filmina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g24513e00875_0_25"/>
          <p:cNvSpPr/>
          <p:nvPr/>
        </p:nvSpPr>
        <p:spPr>
          <a:xfrm>
            <a:off x="11625120" y="3240"/>
            <a:ext cx="1080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4513e00875_0_25"/>
          <p:cNvSpPr txBox="1"/>
          <p:nvPr/>
        </p:nvSpPr>
        <p:spPr>
          <a:xfrm>
            <a:off x="650150" y="4110025"/>
            <a:ext cx="113841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ConfirmationDialogFragment 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DialogFragment()  {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s-ES" sz="19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onCreateDialog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?): 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Dialog 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AlertDialog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.Builder(</a:t>
            </a:r>
            <a:r>
              <a:rPr b="1" i="1" lang="es-ES" sz="1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.setMessage(getString(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1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confirmacion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.setPositiveButton(getString(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1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aceptar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 dialog,which -&gt;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1" lang="es-ES" sz="1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//acciones a realizar cuando se presiona Confirmar</a:t>
            </a:r>
            <a:endParaRPr b="1" i="1" sz="1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1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.setNegativeButton(getString(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19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cancelar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 dialog, which -&gt;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1" lang="es-ES" sz="1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//acciones a realizar cuando se presiona Cancelar</a:t>
            </a:r>
            <a:endParaRPr b="1" i="1" sz="1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1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.create()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>
            <a:off x="209880" y="3016800"/>
            <a:ext cx="12764400" cy="571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ConfirmationDialogFragment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DialogFragment()  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onCreateDialog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?):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Dialog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AlertDialog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.Builder(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.setMessage(getString(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confirmacion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.setPositiveButton(getString(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aceptar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 dialog,which -&gt;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1" lang="es-ES" sz="2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//acciones a realizar cuando se presiona Confirmar</a:t>
            </a:r>
            <a:endParaRPr b="1" i="1" sz="2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.setNegativeButton(getString(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cancelar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 dialog, which -&gt;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1" lang="es-ES" sz="2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//acciones a realizar cuando se presiona Cancelar</a:t>
            </a:r>
            <a:endParaRPr b="1" i="1" sz="2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.create()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650160" y="915480"/>
            <a:ext cx="1170108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6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Diálogos</a:t>
            </a: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 - 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11625120" y="3240"/>
            <a:ext cx="10807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7"/>
          <p:cNvGrpSpPr/>
          <p:nvPr/>
        </p:nvGrpSpPr>
        <p:grpSpPr>
          <a:xfrm>
            <a:off x="2447925" y="2760938"/>
            <a:ext cx="5791625" cy="2015613"/>
            <a:chOff x="2447925" y="2760938"/>
            <a:chExt cx="5791625" cy="2015613"/>
          </a:xfrm>
        </p:grpSpPr>
        <p:sp>
          <p:nvSpPr>
            <p:cNvPr id="207" name="Google Shape;207;p7"/>
            <p:cNvSpPr/>
            <p:nvPr/>
          </p:nvSpPr>
          <p:spPr>
            <a:xfrm>
              <a:off x="2447925" y="4438150"/>
              <a:ext cx="4597500" cy="338400"/>
            </a:xfrm>
            <a:prstGeom prst="rect">
              <a:avLst/>
            </a:prstGeom>
            <a:solidFill>
              <a:srgbClr val="52910E">
                <a:alpha val="329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 txBox="1"/>
            <p:nvPr/>
          </p:nvSpPr>
          <p:spPr>
            <a:xfrm>
              <a:off x="4398350" y="2760938"/>
              <a:ext cx="3841200" cy="800400"/>
            </a:xfrm>
            <a:prstGeom prst="rect">
              <a:avLst/>
            </a:prstGeom>
            <a:solidFill>
              <a:srgbClr val="DEE8E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latin typeface="Georgia"/>
                  <a:ea typeface="Georgia"/>
                  <a:cs typeface="Georgia"/>
                  <a:sym typeface="Georgia"/>
                </a:rPr>
                <a:t>Se crea una instancia de la clase AlertDialog.Builder</a:t>
              </a:r>
              <a:endParaRPr sz="2000"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09" name="Google Shape;209;p7"/>
            <p:cNvCxnSpPr>
              <a:stCxn id="207" idx="0"/>
              <a:endCxn id="208" idx="2"/>
            </p:cNvCxnSpPr>
            <p:nvPr/>
          </p:nvCxnSpPr>
          <p:spPr>
            <a:xfrm flipH="1" rot="10800000">
              <a:off x="4746675" y="3561250"/>
              <a:ext cx="1572300" cy="876900"/>
            </a:xfrm>
            <a:prstGeom prst="straightConnector1">
              <a:avLst/>
            </a:prstGeom>
            <a:noFill/>
            <a:ln cap="flat" cmpd="sng" w="38100">
              <a:solidFill>
                <a:srgbClr val="52910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0" name="Google Shape;210;p7"/>
          <p:cNvGrpSpPr/>
          <p:nvPr/>
        </p:nvGrpSpPr>
        <p:grpSpPr>
          <a:xfrm>
            <a:off x="7045425" y="2824188"/>
            <a:ext cx="5305825" cy="1783163"/>
            <a:chOff x="7045425" y="2824188"/>
            <a:chExt cx="5305825" cy="1783163"/>
          </a:xfrm>
        </p:grpSpPr>
        <p:sp>
          <p:nvSpPr>
            <p:cNvPr id="211" name="Google Shape;211;p7"/>
            <p:cNvSpPr txBox="1"/>
            <p:nvPr/>
          </p:nvSpPr>
          <p:spPr>
            <a:xfrm>
              <a:off x="8510050" y="2824188"/>
              <a:ext cx="3841200" cy="492600"/>
            </a:xfrm>
            <a:prstGeom prst="rect">
              <a:avLst/>
            </a:prstGeom>
            <a:solidFill>
              <a:srgbClr val="DEE8E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latin typeface="Georgia"/>
                  <a:ea typeface="Georgia"/>
                  <a:cs typeface="Georgia"/>
                  <a:sym typeface="Georgia"/>
                </a:rPr>
                <a:t>Contexto actual de la aplicación</a:t>
              </a:r>
              <a:endParaRPr sz="2000"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12" name="Google Shape;212;p7"/>
            <p:cNvCxnSpPr>
              <a:stCxn id="207" idx="3"/>
              <a:endCxn id="211" idx="2"/>
            </p:cNvCxnSpPr>
            <p:nvPr/>
          </p:nvCxnSpPr>
          <p:spPr>
            <a:xfrm flipH="1" rot="10800000">
              <a:off x="7045425" y="3316750"/>
              <a:ext cx="3385200" cy="1290600"/>
            </a:xfrm>
            <a:prstGeom prst="straightConnector1">
              <a:avLst/>
            </a:prstGeom>
            <a:noFill/>
            <a:ln cap="flat" cmpd="sng" w="28575">
              <a:solidFill>
                <a:srgbClr val="52910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3" name="Google Shape;213;p7"/>
          <p:cNvGrpSpPr/>
          <p:nvPr/>
        </p:nvGrpSpPr>
        <p:grpSpPr>
          <a:xfrm>
            <a:off x="1028050" y="4776550"/>
            <a:ext cx="8365725" cy="4312188"/>
            <a:chOff x="1028050" y="4776550"/>
            <a:chExt cx="8365725" cy="4312188"/>
          </a:xfrm>
        </p:grpSpPr>
        <p:sp>
          <p:nvSpPr>
            <p:cNvPr id="214" name="Google Shape;214;p7"/>
            <p:cNvSpPr/>
            <p:nvPr/>
          </p:nvSpPr>
          <p:spPr>
            <a:xfrm>
              <a:off x="2062975" y="4776550"/>
              <a:ext cx="7330800" cy="338400"/>
            </a:xfrm>
            <a:prstGeom prst="rect">
              <a:avLst/>
            </a:prstGeom>
            <a:solidFill>
              <a:srgbClr val="52910E">
                <a:alpha val="329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 txBox="1"/>
            <p:nvPr/>
          </p:nvSpPr>
          <p:spPr>
            <a:xfrm>
              <a:off x="1028050" y="7980538"/>
              <a:ext cx="3841200" cy="1108200"/>
            </a:xfrm>
            <a:prstGeom prst="rect">
              <a:avLst/>
            </a:prstGeom>
            <a:solidFill>
              <a:srgbClr val="DEE8E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latin typeface="Georgia"/>
                  <a:ea typeface="Georgia"/>
                  <a:cs typeface="Georgia"/>
                  <a:sym typeface="Georgia"/>
                </a:rPr>
                <a:t>Mensaje que se mostrará en el diálogo. Se puede configurar un título con el método setTitle()</a:t>
              </a:r>
              <a:endParaRPr sz="2000"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16" name="Google Shape;216;p7"/>
            <p:cNvCxnSpPr>
              <a:endCxn id="215" idx="1"/>
            </p:cNvCxnSpPr>
            <p:nvPr/>
          </p:nvCxnSpPr>
          <p:spPr>
            <a:xfrm flipH="1">
              <a:off x="1028050" y="4995238"/>
              <a:ext cx="1081800" cy="3539400"/>
            </a:xfrm>
            <a:prstGeom prst="straightConnector1">
              <a:avLst/>
            </a:prstGeom>
            <a:noFill/>
            <a:ln cap="flat" cmpd="sng" w="28575">
              <a:solidFill>
                <a:srgbClr val="52910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7" name="Google Shape;217;p7"/>
          <p:cNvGrpSpPr/>
          <p:nvPr/>
        </p:nvGrpSpPr>
        <p:grpSpPr>
          <a:xfrm>
            <a:off x="2062975" y="5114950"/>
            <a:ext cx="10455300" cy="3973800"/>
            <a:chOff x="2062975" y="5114950"/>
            <a:chExt cx="10455300" cy="3973800"/>
          </a:xfrm>
        </p:grpSpPr>
        <p:sp>
          <p:nvSpPr>
            <p:cNvPr id="218" name="Google Shape;218;p7"/>
            <p:cNvSpPr/>
            <p:nvPr/>
          </p:nvSpPr>
          <p:spPr>
            <a:xfrm>
              <a:off x="2062975" y="5114950"/>
              <a:ext cx="10455300" cy="955200"/>
            </a:xfrm>
            <a:prstGeom prst="rect">
              <a:avLst/>
            </a:prstGeom>
            <a:solidFill>
              <a:srgbClr val="52910E">
                <a:alpha val="329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2062975" y="6070150"/>
              <a:ext cx="10455300" cy="955200"/>
            </a:xfrm>
            <a:prstGeom prst="rect">
              <a:avLst/>
            </a:prstGeom>
            <a:solidFill>
              <a:srgbClr val="52910E">
                <a:alpha val="329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6931975" y="7980550"/>
              <a:ext cx="5586300" cy="1108200"/>
            </a:xfrm>
            <a:prstGeom prst="rect">
              <a:avLst/>
            </a:prstGeom>
            <a:solidFill>
              <a:srgbClr val="DEE8E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latin typeface="Georgia"/>
                  <a:ea typeface="Georgia"/>
                  <a:cs typeface="Georgia"/>
                  <a:sym typeface="Georgia"/>
                </a:rPr>
                <a:t>Botón de opción positiva y negativa, junto con las acciones que se ejecutarán cuando se haga clic sobre ellos</a:t>
              </a:r>
              <a:endParaRPr sz="2000"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21" name="Google Shape;221;p7"/>
            <p:cNvCxnSpPr>
              <a:stCxn id="219" idx="2"/>
              <a:endCxn id="220" idx="0"/>
            </p:cNvCxnSpPr>
            <p:nvPr/>
          </p:nvCxnSpPr>
          <p:spPr>
            <a:xfrm>
              <a:off x="7290625" y="7025350"/>
              <a:ext cx="2434500" cy="955200"/>
            </a:xfrm>
            <a:prstGeom prst="straightConnector1">
              <a:avLst/>
            </a:prstGeom>
            <a:noFill/>
            <a:ln cap="flat" cmpd="sng" w="28575">
              <a:solidFill>
                <a:srgbClr val="52910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Lisandro Delía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Personalizado</vt:lpwstr>
  </property>
  <property fmtid="{D5CDD505-2E9C-101B-9397-08002B2CF9AE}" pid="4" name="Slides">
    <vt:i4>46</vt:i4>
  </property>
</Properties>
</file>