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9752000" cx="13003200"/>
  <p:notesSz cx="7559675" cy="10691800"/>
  <p:embeddedFontLs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k712F/Yn/z02LqK5ll6jTTc1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bold.fntdata"/><Relationship Id="rId16" Type="http://schemas.openxmlformats.org/officeDocument/2006/relationships/slide" Target="slides/slide11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6091bd10_0_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4a6091bd10_0_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a6091bd10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a6091bd10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a6091bd10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a6091bd10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6091bd10_0_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4a6091bd10_0_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a6091bd10_0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4a6091bd10_0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b97c82bf2_0_1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4b97c82bf2_0_1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a6091bd10_0_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4a6091bd10_0_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b97c82bf2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4b97c82bf2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b97c82bf2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4b97c82bf2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b97c82bf2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4b97c82bf2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a6091bd10_0_10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4a6091bd10_0_10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b97c82bf2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4b97c82bf2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b97c82bf2_0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4b97c82bf2_0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b97c82bf2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4b97c82bf2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6091bd10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4a6091bd10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b97c82bf2_0_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4b97c82bf2_0_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 flipH="1" rot="10800000">
            <a:off x="7693200" y="5415840"/>
            <a:ext cx="5308920" cy="127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6"/>
          <p:cNvSpPr/>
          <p:nvPr/>
        </p:nvSpPr>
        <p:spPr>
          <a:xfrm flipH="1" rot="10800000">
            <a:off x="7693200" y="5539680"/>
            <a:ext cx="5308920" cy="2714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6"/>
          <p:cNvSpPr/>
          <p:nvPr/>
        </p:nvSpPr>
        <p:spPr>
          <a:xfrm flipH="1" rot="10800000">
            <a:off x="7693200" y="5849280"/>
            <a:ext cx="5308920" cy="1116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6"/>
          <p:cNvSpPr/>
          <p:nvPr/>
        </p:nvSpPr>
        <p:spPr>
          <a:xfrm flipH="1" rot="10800000">
            <a:off x="7693200" y="5919120"/>
            <a:ext cx="2794320" cy="2556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6"/>
          <p:cNvSpPr/>
          <p:nvPr/>
        </p:nvSpPr>
        <p:spPr>
          <a:xfrm flipH="1" rot="10800000">
            <a:off x="7693200" y="5969880"/>
            <a:ext cx="2794320" cy="1116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7693200" y="5634000"/>
            <a:ext cx="4354560" cy="381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10490040" y="5775480"/>
            <a:ext cx="2273400" cy="493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6"/>
          <p:cNvSpPr/>
          <p:nvPr/>
        </p:nvSpPr>
        <p:spPr>
          <a:xfrm>
            <a:off x="0" y="5189400"/>
            <a:ext cx="13001760" cy="3463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6"/>
          <p:cNvSpPr/>
          <p:nvPr/>
        </p:nvSpPr>
        <p:spPr>
          <a:xfrm>
            <a:off x="0" y="5226120"/>
            <a:ext cx="13001760" cy="19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6"/>
          <p:cNvSpPr/>
          <p:nvPr/>
        </p:nvSpPr>
        <p:spPr>
          <a:xfrm flipH="1" rot="10800000">
            <a:off x="9121680" y="5177880"/>
            <a:ext cx="3880080" cy="352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6"/>
          <p:cNvSpPr/>
          <p:nvPr/>
        </p:nvSpPr>
        <p:spPr>
          <a:xfrm>
            <a:off x="0" y="0"/>
            <a:ext cx="13001760" cy="52628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/>
        </p:nvSpPr>
        <p:spPr>
          <a:xfrm>
            <a:off x="0" y="522360"/>
            <a:ext cx="13001760" cy="1177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8"/>
          <p:cNvSpPr/>
          <p:nvPr/>
        </p:nvSpPr>
        <p:spPr>
          <a:xfrm>
            <a:off x="0" y="0"/>
            <a:ext cx="13001760" cy="4399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8"/>
          <p:cNvSpPr/>
          <p:nvPr/>
        </p:nvSpPr>
        <p:spPr>
          <a:xfrm>
            <a:off x="0" y="438120"/>
            <a:ext cx="13001760" cy="128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8"/>
          <p:cNvSpPr/>
          <p:nvPr/>
        </p:nvSpPr>
        <p:spPr>
          <a:xfrm flipH="1" rot="10800000">
            <a:off x="7693200" y="510480"/>
            <a:ext cx="5308920" cy="127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8"/>
          <p:cNvSpPr/>
          <p:nvPr/>
        </p:nvSpPr>
        <p:spPr>
          <a:xfrm flipH="1" rot="10800000">
            <a:off x="7693200" y="623160"/>
            <a:ext cx="5308920" cy="254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8"/>
          <p:cNvSpPr/>
          <p:nvPr/>
        </p:nvSpPr>
        <p:spPr>
          <a:xfrm>
            <a:off x="7689960" y="708120"/>
            <a:ext cx="4354560" cy="36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8"/>
          <p:cNvSpPr/>
          <p:nvPr/>
        </p:nvSpPr>
        <p:spPr>
          <a:xfrm>
            <a:off x="10485360" y="838080"/>
            <a:ext cx="2275200" cy="493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8"/>
          <p:cNvSpPr/>
          <p:nvPr/>
        </p:nvSpPr>
        <p:spPr>
          <a:xfrm>
            <a:off x="12918960" y="-3240"/>
            <a:ext cx="81000" cy="88272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8"/>
          <p:cNvSpPr/>
          <p:nvPr/>
        </p:nvSpPr>
        <p:spPr>
          <a:xfrm>
            <a:off x="12862080" y="-3240"/>
            <a:ext cx="36720" cy="88272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8"/>
          <p:cNvSpPr/>
          <p:nvPr/>
        </p:nvSpPr>
        <p:spPr>
          <a:xfrm>
            <a:off x="12835080" y="-3240"/>
            <a:ext cx="11160" cy="88272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12763440" y="-3240"/>
            <a:ext cx="38160" cy="8827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8"/>
          <p:cNvSpPr/>
          <p:nvPr/>
        </p:nvSpPr>
        <p:spPr>
          <a:xfrm>
            <a:off x="12677760" y="0"/>
            <a:ext cx="77760" cy="8319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/>
          <p:nvPr/>
        </p:nvSpPr>
        <p:spPr>
          <a:xfrm>
            <a:off x="12619080" y="0"/>
            <a:ext cx="11160" cy="83196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612720" y="3147840"/>
            <a:ext cx="12025440" cy="2089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353960" y="7396200"/>
            <a:ext cx="10542600" cy="15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>
                <a:latin typeface="Georgia"/>
                <a:ea typeface="Georgia"/>
                <a:cs typeface="Georgia"/>
                <a:sym typeface="Georgia"/>
              </a:rPr>
              <a:t>Cámara, GPS y g</a:t>
            </a:r>
            <a:r>
              <a:rPr lang="es-ES" sz="3900">
                <a:latin typeface="Georgia"/>
                <a:ea typeface="Georgia"/>
                <a:cs typeface="Georgia"/>
                <a:sym typeface="Georgia"/>
              </a:rPr>
              <a:t>estión de permisos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080" marR="0" rtl="0" algn="r">
              <a:lnSpc>
                <a:spcPct val="100000"/>
              </a:lnSpc>
              <a:spcBef>
                <a:spcPts val="1706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 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Fernández Sosa Juan Francisco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4600" cy="285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831760" y="1440"/>
            <a:ext cx="106236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a6091bd10_0_34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4a6091bd10_0_34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4a6091bd10_0_34"/>
          <p:cNvSpPr/>
          <p:nvPr/>
        </p:nvSpPr>
        <p:spPr>
          <a:xfrm>
            <a:off x="633775" y="2792400"/>
            <a:ext cx="11567100" cy="55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imageView1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?.getParcelable&lt;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.setImageBitmap(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4a6091bd10_0_34"/>
          <p:cNvSpPr/>
          <p:nvPr/>
        </p:nvSpPr>
        <p:spPr>
          <a:xfrm>
            <a:off x="1141725" y="5004875"/>
            <a:ext cx="11226300" cy="517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4a6091bd10_0_34"/>
          <p:cNvSpPr/>
          <p:nvPr/>
        </p:nvSpPr>
        <p:spPr>
          <a:xfrm>
            <a:off x="670115" y="6974075"/>
            <a:ext cx="10851000" cy="5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Verifico que la actividad tenga resultado OK (se tomó la fotografía)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4a6091bd10_0_34"/>
          <p:cNvSpPr/>
          <p:nvPr/>
        </p:nvSpPr>
        <p:spPr>
          <a:xfrm flipH="1" rot="10800000">
            <a:off x="4853675" y="5621897"/>
            <a:ext cx="214542" cy="13492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a6091bd10_0_44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4a6091bd10_0_44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4a6091bd10_0_44"/>
          <p:cNvSpPr/>
          <p:nvPr/>
        </p:nvSpPr>
        <p:spPr>
          <a:xfrm>
            <a:off x="565525" y="2792400"/>
            <a:ext cx="11567100" cy="55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imageView1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?.getParcelable&lt;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.setImageBitmap(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g24a6091bd10_0_44"/>
          <p:cNvSpPr/>
          <p:nvPr/>
        </p:nvSpPr>
        <p:spPr>
          <a:xfrm>
            <a:off x="1211375" y="5621900"/>
            <a:ext cx="11226300" cy="517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4a6091bd10_0_44"/>
          <p:cNvSpPr/>
          <p:nvPr/>
        </p:nvSpPr>
        <p:spPr>
          <a:xfrm>
            <a:off x="601875" y="6974075"/>
            <a:ext cx="10851000" cy="109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obtiene la referencia al ImageView para luego </a:t>
            </a:r>
            <a:r>
              <a:rPr lang="es-E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asociar</a:t>
            </a:r>
            <a:r>
              <a:rPr lang="es-ES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la imagen nueva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4a6091bd10_0_44"/>
          <p:cNvSpPr/>
          <p:nvPr/>
        </p:nvSpPr>
        <p:spPr>
          <a:xfrm flipH="1" rot="10800000">
            <a:off x="4785425" y="6029546"/>
            <a:ext cx="168804" cy="9416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6091bd10_0_54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4a6091bd10_0_54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4a6091bd10_0_54"/>
          <p:cNvSpPr/>
          <p:nvPr/>
        </p:nvSpPr>
        <p:spPr>
          <a:xfrm>
            <a:off x="565525" y="2792400"/>
            <a:ext cx="11567100" cy="55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imageView1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?.getParcelable&lt;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.setImageBitmap(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24a6091bd10_0_54"/>
          <p:cNvSpPr/>
          <p:nvPr/>
        </p:nvSpPr>
        <p:spPr>
          <a:xfrm>
            <a:off x="1211375" y="5884875"/>
            <a:ext cx="11226300" cy="517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a6091bd10_0_54"/>
          <p:cNvSpPr/>
          <p:nvPr/>
        </p:nvSpPr>
        <p:spPr>
          <a:xfrm>
            <a:off x="601875" y="6974075"/>
            <a:ext cx="10851000" cy="109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obtiene</a:t>
            </a:r>
            <a:r>
              <a:rPr lang="es-E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el Bitmap (mapa de bits) asociado a la imagen</a:t>
            </a:r>
            <a:endParaRPr sz="2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g24a6091bd10_0_54"/>
          <p:cNvSpPr/>
          <p:nvPr/>
        </p:nvSpPr>
        <p:spPr>
          <a:xfrm flipH="1" rot="10800000">
            <a:off x="4785425" y="6248680"/>
            <a:ext cx="190728" cy="722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a6091bd10_0_64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a6091bd10_0_64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a6091bd10_0_64"/>
          <p:cNvSpPr/>
          <p:nvPr/>
        </p:nvSpPr>
        <p:spPr>
          <a:xfrm>
            <a:off x="565525" y="2792400"/>
            <a:ext cx="11567100" cy="55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imageView1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?.getParcelable&lt;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.setImageBitmap(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g24a6091bd10_0_64"/>
          <p:cNvSpPr/>
          <p:nvPr/>
        </p:nvSpPr>
        <p:spPr>
          <a:xfrm>
            <a:off x="1211375" y="6248675"/>
            <a:ext cx="11226300" cy="517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a6091bd10_0_64"/>
          <p:cNvSpPr/>
          <p:nvPr/>
        </p:nvSpPr>
        <p:spPr>
          <a:xfrm>
            <a:off x="650150" y="7234175"/>
            <a:ext cx="10851000" cy="109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establece el bitmap de la imagen a mostrar en el ImageView, utilizando el método </a:t>
            </a:r>
            <a:r>
              <a:rPr b="1" lang="es-ES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setImageBitmap()</a:t>
            </a:r>
            <a:endParaRPr b="1" sz="2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g24a6091bd10_0_64"/>
          <p:cNvSpPr/>
          <p:nvPr/>
        </p:nvSpPr>
        <p:spPr>
          <a:xfrm flipH="1" rot="10800000">
            <a:off x="4741600" y="6511655"/>
            <a:ext cx="190728" cy="722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a6091bd10_0_74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4a6091bd10_0_74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4a6091bd10_0_74"/>
          <p:cNvSpPr/>
          <p:nvPr/>
        </p:nvSpPr>
        <p:spPr>
          <a:xfrm>
            <a:off x="666360" y="2283840"/>
            <a:ext cx="117015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lanzar el intent implícito utilizando el método “</a:t>
            </a:r>
            <a:r>
              <a:rPr b="1" lang="es-ES" sz="2800">
                <a:latin typeface="Georgia"/>
                <a:ea typeface="Georgia"/>
                <a:cs typeface="Georgia"/>
                <a:sym typeface="Georgia"/>
              </a:rPr>
              <a:t>launch()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” del objeto </a:t>
            </a:r>
            <a:r>
              <a:rPr b="1" lang="es-ES" sz="2800">
                <a:latin typeface="Georgia"/>
                <a:ea typeface="Georgia"/>
                <a:cs typeface="Georgia"/>
                <a:sym typeface="Georgia"/>
              </a:rPr>
              <a:t>ActivityResultLauncher</a:t>
            </a:r>
            <a:endParaRPr b="1" i="0" sz="2800" u="none" cap="none" strike="noStrike"/>
          </a:p>
        </p:txBody>
      </p:sp>
      <p:sp>
        <p:nvSpPr>
          <p:cNvPr id="256" name="Google Shape;256;g24a6091bd10_0_74"/>
          <p:cNvSpPr/>
          <p:nvPr/>
        </p:nvSpPr>
        <p:spPr>
          <a:xfrm>
            <a:off x="733550" y="3751525"/>
            <a:ext cx="11567100" cy="26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sacarFoto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MediaStore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ACTION_IMAGE_CAPTURE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666360" y="2283840"/>
            <a:ext cx="11701440" cy="158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Probar en el emulador o en su dispositivo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5" y="3120300"/>
            <a:ext cx="2855500" cy="47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149" y="3149588"/>
            <a:ext cx="2855500" cy="495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874" y="3120300"/>
            <a:ext cx="2855500" cy="501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3700" y="3149600"/>
            <a:ext cx="3032625" cy="511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5"/>
          <p:cNvSpPr/>
          <p:nvPr/>
        </p:nvSpPr>
        <p:spPr>
          <a:xfrm rot="-200440">
            <a:off x="1757140" y="3161803"/>
            <a:ext cx="2661623" cy="426727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FDE9D8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 rot="-200440">
            <a:off x="5086903" y="6820528"/>
            <a:ext cx="2661623" cy="426727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FDE9D8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 rot="-200440">
            <a:off x="8658003" y="6820528"/>
            <a:ext cx="2661623" cy="426727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FDE9D8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2786400" y="2211840"/>
            <a:ext cx="785448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680" y="4947840"/>
            <a:ext cx="6109200" cy="33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b97c82bf2_0_116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4b97c82bf2_0_116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4b97c82bf2_0_116"/>
          <p:cNvSpPr/>
          <p:nvPr/>
        </p:nvSpPr>
        <p:spPr>
          <a:xfrm>
            <a:off x="360350" y="2432525"/>
            <a:ext cx="11991300" cy="6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Para conocer la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ubicación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del dispositivo hay que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solicitar permisos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al usuario ya que es un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dato sensible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Los permisos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que requerirá la app se deben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indicar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en el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archivo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Manifest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En el caso particular de la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ubicación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hay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dos tipos de permisos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que se pueden incluir en el manifest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▫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ACCESS_COARSE_LOCATION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: Este permiso permite a una aplicación acceder a la ubicación aproximada del dispositivo. La precisión de la ubicación puede ser de nivel de ciudad o de nivel de área amplia.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▫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ACCESS_FINE_LOCATION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: Este permiso permite a una aplicación acceder a la ubicación exacta y precisa del dispositivo.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a6091bd10_0_92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4a6091bd10_0_92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4a6091bd10_0_92"/>
          <p:cNvSpPr/>
          <p:nvPr/>
        </p:nvSpPr>
        <p:spPr>
          <a:xfrm>
            <a:off x="360350" y="2432525"/>
            <a:ext cx="11991300" cy="6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Además de incluirlos en el Manifest,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los permisos se gestionan en tiempo de ejecución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 Hay que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 verificar desde el código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de la app que el usuario haya dado el permiso y en caso que no sea así, se podrá solicitar que lo haga.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Para saber si se tiene o no un determinado permiso se utiliza el método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ContextCompat.checkSelfPermission()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-3494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Para solicitar un permiso en particular se utiliza el método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ActivityCompat.requestPermission()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1555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Play Services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46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obtener la ubicación actual del dispositivo en el que se está ejecutando una aplicación, se debe disponer de Google Play Services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2400"/>
              <a:buFont typeface="Georgia"/>
              <a:buChar char="▫"/>
            </a:pPr>
            <a:r>
              <a:rPr b="0" i="0" lang="es-ES" sz="24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En Android Studio, en el menú Tools hacer click en SDK Manager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ES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hacer click en SDK Tools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ES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seleccionar Google Play Services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s-ES" sz="2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hacer click en OK.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60" lvl="0" marL="5191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podrá probar en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s-ES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Dispositivos que tengan Android 4.0 o superior, y que incluyan Google Play Store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92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s-ES" sz="2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Emuladores con Android 4.2.2 o superior con Google APIs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2494649" y="2066125"/>
            <a:ext cx="8013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a la cámara de fotos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925" y="3691074"/>
            <a:ext cx="3799325" cy="37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360360" y="2432520"/>
            <a:ext cx="11263680" cy="20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 desde Android Studio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debe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n indicar los </a:t>
            </a: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permisos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través del archivo Manifest.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1114205" y="3912633"/>
            <a:ext cx="11057400" cy="1926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1587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&lt;uses-permission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s-ES" sz="20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-ES" sz="2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2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"android.permission.ACCESS_COARSE_LOCATION"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&lt;uses-permission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s-ES" sz="20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-ES" sz="2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2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"android.permission.ACCESS_FINE_LOCATION"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...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360360" y="6402600"/>
            <a:ext cx="11263680" cy="20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build.gradle se debe establecer la dependencia con la librería de localización de Google Play Services.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988920" y="7694640"/>
            <a:ext cx="11307960" cy="161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 {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….	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'com.google.android.gms:play-services-location:</a:t>
            </a:r>
            <a:r>
              <a:rPr b="1" lang="es-E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.0.</a:t>
            </a:r>
            <a:r>
              <a:rPr b="1" lang="es-E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b97c82bf2_0_1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4b97c82bf2_0_1"/>
          <p:cNvSpPr/>
          <p:nvPr/>
        </p:nvSpPr>
        <p:spPr>
          <a:xfrm>
            <a:off x="535650" y="3725501"/>
            <a:ext cx="112638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.requestPermissions(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PERMISSION_REQUEST_CODE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g24b97c82bf2_0_1"/>
          <p:cNvSpPr/>
          <p:nvPr/>
        </p:nvSpPr>
        <p:spPr>
          <a:xfrm>
            <a:off x="361325" y="2431075"/>
            <a:ext cx="112638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59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Copiar el siguiente código en la clase MainActivity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4b97c82bf2_0_1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b97c82bf2_0_9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4b97c82bf2_0_9"/>
          <p:cNvSpPr/>
          <p:nvPr/>
        </p:nvSpPr>
        <p:spPr>
          <a:xfrm>
            <a:off x="535650" y="3725501"/>
            <a:ext cx="112638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.requestPermissions(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PERMISSION_REQUEST_CODE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g24b97c82bf2_0_9"/>
          <p:cNvSpPr/>
          <p:nvPr/>
        </p:nvSpPr>
        <p:spPr>
          <a:xfrm>
            <a:off x="668150" y="4146000"/>
            <a:ext cx="11226300" cy="7224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b97c82bf2_0_9"/>
          <p:cNvSpPr/>
          <p:nvPr/>
        </p:nvSpPr>
        <p:spPr>
          <a:xfrm flipH="1">
            <a:off x="8636463" y="3071375"/>
            <a:ext cx="832734" cy="107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325" name="Google Shape;325;g24b97c82bf2_0_9"/>
          <p:cNvSpPr/>
          <p:nvPr/>
        </p:nvSpPr>
        <p:spPr>
          <a:xfrm>
            <a:off x="668150" y="4845975"/>
            <a:ext cx="11226300" cy="7224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4b97c82bf2_0_9"/>
          <p:cNvSpPr/>
          <p:nvPr/>
        </p:nvSpPr>
        <p:spPr>
          <a:xfrm>
            <a:off x="1500650" y="2372250"/>
            <a:ext cx="10851000" cy="9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obtiene el valor que tiene la app de los permisos </a:t>
            </a:r>
            <a:r>
              <a:rPr b="1"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ACCESS_COARSE_LOCATION</a:t>
            </a: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b="1"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ACCES_FINE_LOCATION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g24b97c82bf2_0_9"/>
          <p:cNvSpPr/>
          <p:nvPr/>
        </p:nvSpPr>
        <p:spPr>
          <a:xfrm>
            <a:off x="668150" y="5568375"/>
            <a:ext cx="11226300" cy="7224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4b97c82bf2_0_9"/>
          <p:cNvSpPr/>
          <p:nvPr/>
        </p:nvSpPr>
        <p:spPr>
          <a:xfrm flipH="1" rot="10800000">
            <a:off x="9249071" y="6112314"/>
            <a:ext cx="417366" cy="124869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329" name="Google Shape;329;g24b97c82bf2_0_9"/>
          <p:cNvSpPr/>
          <p:nvPr/>
        </p:nvSpPr>
        <p:spPr>
          <a:xfrm>
            <a:off x="1280525" y="6688425"/>
            <a:ext cx="10851000" cy="72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verifica que el usuario haya aceptado los permisos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g24b97c82bf2_0_9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b97c82bf2_0_23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4b97c82bf2_0_23"/>
          <p:cNvSpPr/>
          <p:nvPr/>
        </p:nvSpPr>
        <p:spPr>
          <a:xfrm>
            <a:off x="535650" y="3725501"/>
            <a:ext cx="112638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.checkSelfPermission(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coarse_location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fine_location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requestLocationPermission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ActivityCompat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.requestPermissions(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arrayOf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ACCESS_COARSE_LOCATION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PERMISSION_REQUEST_CODE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g24b97c82bf2_0_23"/>
          <p:cNvSpPr/>
          <p:nvPr/>
        </p:nvSpPr>
        <p:spPr>
          <a:xfrm>
            <a:off x="668150" y="7361000"/>
            <a:ext cx="11226300" cy="9621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4b97c82bf2_0_23"/>
          <p:cNvSpPr/>
          <p:nvPr/>
        </p:nvSpPr>
        <p:spPr>
          <a:xfrm>
            <a:off x="855800" y="5921825"/>
            <a:ext cx="10851000" cy="9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 método requestPermissions() muestra un diálogo en la pantalla para que el usuario gestione los permisos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g24b97c82bf2_0_23"/>
          <p:cNvSpPr/>
          <p:nvPr/>
        </p:nvSpPr>
        <p:spPr>
          <a:xfrm flipH="1">
            <a:off x="8965221" y="6644230"/>
            <a:ext cx="766962" cy="898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340" name="Google Shape;340;g24b97c82bf2_0_23"/>
          <p:cNvSpPr/>
          <p:nvPr/>
        </p:nvSpPr>
        <p:spPr>
          <a:xfrm>
            <a:off x="948450" y="2431075"/>
            <a:ext cx="10851000" cy="5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¿Cómo y dónde se podrían llamar a estos métodos?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g24b97c82bf2_0_23"/>
          <p:cNvSpPr/>
          <p:nvPr/>
        </p:nvSpPr>
        <p:spPr>
          <a:xfrm>
            <a:off x="1320000" y="8507000"/>
            <a:ext cx="10851000" cy="124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Código que permite </a:t>
            </a: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identificar la</a:t>
            </a: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solicitud de permiso. Se lo puede declarar como constante en la clase MainActivity, lo utilizaremos para conocer el resultado de la solicitud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g24b97c82bf2_0_23"/>
          <p:cNvSpPr/>
          <p:nvPr/>
        </p:nvSpPr>
        <p:spPr>
          <a:xfrm>
            <a:off x="7496875" y="7956500"/>
            <a:ext cx="4397700" cy="366600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4b97c82bf2_0_23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a6091bd10_0_103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4a6091bd10_0_103"/>
          <p:cNvSpPr/>
          <p:nvPr/>
        </p:nvSpPr>
        <p:spPr>
          <a:xfrm>
            <a:off x="360350" y="2432525"/>
            <a:ext cx="11826300" cy="6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onRequestPermissionsResult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requestCode: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permissions: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grantResults: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IntArray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.onRequestPermissionsResult(requestCode, permissions, grantResults)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(requestCode == </a:t>
            </a:r>
            <a:r>
              <a:rPr b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PERMISSION_REQUEST_CODE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(grantResults.</a:t>
            </a:r>
            <a:r>
              <a:rPr b="1" i="1" lang="es-ES" sz="2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isNotEmpty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&amp;&amp; grantResults[</a:t>
            </a:r>
            <a:r>
              <a:rPr b="1" lang="es-ES" sz="2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Permiso concedido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Permiso denegado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Realizar acciones adicionales o mostrar un mensaje de error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g24a6091bd10_0_103"/>
          <p:cNvSpPr/>
          <p:nvPr/>
        </p:nvSpPr>
        <p:spPr>
          <a:xfrm>
            <a:off x="1076100" y="8800175"/>
            <a:ext cx="10851000" cy="5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Agregar este método en la clase MainActivity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g24a6091bd10_0_103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b97c82bf2_0_44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4b97c82bf2_0_44"/>
          <p:cNvSpPr/>
          <p:nvPr/>
        </p:nvSpPr>
        <p:spPr>
          <a:xfrm>
            <a:off x="360350" y="2432525"/>
            <a:ext cx="11826300" cy="6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onRequestPermissionsResult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requestCode: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permissions: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grantResults: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IntArray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.onRequestPermissionsResult(requestCode, permissions, grantResults)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(requestCode == </a:t>
            </a:r>
            <a:r>
              <a:rPr b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PERMISSION_REQUEST_CODE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(grantResults.</a:t>
            </a:r>
            <a:r>
              <a:rPr b="1" i="1" lang="es-ES" sz="2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isNotEmpty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&amp;&amp; grantResults[</a:t>
            </a:r>
            <a:r>
              <a:rPr b="1" lang="es-ES" sz="2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Permiso concedido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Permiso denegado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 Realizar acciones adicionales o mostrar un mensaje de error</a:t>
            </a:r>
            <a:endParaRPr b="1" i="1" sz="2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g24b97c82bf2_0_44"/>
          <p:cNvSpPr/>
          <p:nvPr/>
        </p:nvSpPr>
        <p:spPr>
          <a:xfrm>
            <a:off x="1076100" y="8800175"/>
            <a:ext cx="10851000" cy="5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Agregar este método en la clase MainActivity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g24b97c82bf2_0_44"/>
          <p:cNvSpPr/>
          <p:nvPr/>
        </p:nvSpPr>
        <p:spPr>
          <a:xfrm>
            <a:off x="900525" y="4847275"/>
            <a:ext cx="7363200" cy="3507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4b97c82bf2_0_44"/>
          <p:cNvSpPr/>
          <p:nvPr/>
        </p:nvSpPr>
        <p:spPr>
          <a:xfrm>
            <a:off x="1622975" y="3605425"/>
            <a:ext cx="10851000" cy="97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 la aplicación se podrían necesitar diferentes permisos, con el requestCode podemos identificarlos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g24b97c82bf2_0_44"/>
          <p:cNvSpPr/>
          <p:nvPr/>
        </p:nvSpPr>
        <p:spPr>
          <a:xfrm>
            <a:off x="1622975" y="6176875"/>
            <a:ext cx="9993300" cy="12567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4b97c82bf2_0_44"/>
          <p:cNvSpPr/>
          <p:nvPr/>
        </p:nvSpPr>
        <p:spPr>
          <a:xfrm>
            <a:off x="7735775" y="6863425"/>
            <a:ext cx="4032900" cy="97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 se concedió el permiso solicitado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g24b97c82bf2_0_44"/>
          <p:cNvSpPr/>
          <p:nvPr/>
        </p:nvSpPr>
        <p:spPr>
          <a:xfrm>
            <a:off x="506050" y="5197975"/>
            <a:ext cx="9993300" cy="9789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4b97c82bf2_0_44"/>
          <p:cNvSpPr/>
          <p:nvPr/>
        </p:nvSpPr>
        <p:spPr>
          <a:xfrm>
            <a:off x="6618850" y="5884525"/>
            <a:ext cx="4032900" cy="5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garantizó el permiso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g24b97c82bf2_0_44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360360" y="2432520"/>
            <a:ext cx="11263680" cy="20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300"/>
              <a:buFont typeface="Georgia"/>
              <a:buChar char="•"/>
            </a:pP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Editar el archivo activity_main.xml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650160" y="3043800"/>
            <a:ext cx="11898720" cy="667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"@+id/latitudTextView"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"Consultando latitud..."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"@+id/longitudTextView"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"Consultando longitud..."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"Obtener ubicación"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"obtenerUbicacion"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/>
          <p:nvPr/>
        </p:nvSpPr>
        <p:spPr>
          <a:xfrm>
            <a:off x="629280" y="52380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94425" y="2040850"/>
            <a:ext cx="120528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10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Agregar una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función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a la clase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MainActivity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que reciba como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parámetro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un tipo de dato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Location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y actualice los valores de los TextViews.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4311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Este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método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será llamado cada vez que se tenga una actualización de la ubicación del dispositivo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788925" y="5675900"/>
            <a:ext cx="11263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imprimirUbicacion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(location: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latitudeTV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latitudTextView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longitudeTV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longitudTextView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latitudeTV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.setText(location.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latitude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longitudeTV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.setText(location.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longitude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b97c82bf2_0_57"/>
          <p:cNvSpPr/>
          <p:nvPr/>
        </p:nvSpPr>
        <p:spPr>
          <a:xfrm>
            <a:off x="0" y="2066075"/>
            <a:ext cx="12330900" cy="6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109" lvl="0" marL="5191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Para conocer la ubicación del dispositivo vamos a utilizar tres clases: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○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FusedLocationProviderClient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: permite conocer la </a:t>
            </a:r>
            <a:r>
              <a:rPr lang="es-ES" sz="3000" u="sng">
                <a:latin typeface="Georgia"/>
                <a:ea typeface="Georgia"/>
                <a:cs typeface="Georgia"/>
                <a:sym typeface="Georgia"/>
              </a:rPr>
              <a:t>última ubicación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del dispositivo y también la </a:t>
            </a:r>
            <a:r>
              <a:rPr lang="es-ES" sz="3000" u="sng">
                <a:latin typeface="Georgia"/>
                <a:ea typeface="Georgia"/>
                <a:cs typeface="Georgia"/>
                <a:sym typeface="Georgia"/>
              </a:rPr>
              <a:t>ubicación en tiempo real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○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LocationRequest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: permite construir una solicitud de ubicación, indicando con qué intervalo, en milisegundos, se desea obtener dicho dato.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04DA3"/>
              </a:buClr>
              <a:buSzPts val="3000"/>
              <a:buFont typeface="Georgia"/>
              <a:buChar char="○"/>
            </a:pP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LocationCallback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: permite disparar un evento cada vez que la ubicación cambia.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g24b97c82bf2_0_57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4b97c82bf2_0_57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b97c82bf2_0_67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4b97c82bf2_0_67"/>
          <p:cNvSpPr txBox="1"/>
          <p:nvPr/>
        </p:nvSpPr>
        <p:spPr>
          <a:xfrm>
            <a:off x="898475" y="2039400"/>
            <a:ext cx="92718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obtenerUbicacion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LocationServices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.getFusedLocationProviderClient(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lastLocation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.addOnSuccessListener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imprimirUbicacion(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al obtener última ubicación"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b="1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).build();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LocationCallback()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onLocationResult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(p0: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LocationResult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p0.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lastLocation</a:t>
            </a:r>
            <a:endParaRPr b="1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imprimirUbicacion(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.requestLocationUpdates(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SecurityException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g24b97c82bf2_0_67"/>
          <p:cNvSpPr/>
          <p:nvPr/>
        </p:nvSpPr>
        <p:spPr>
          <a:xfrm>
            <a:off x="898475" y="2512323"/>
            <a:ext cx="10842000" cy="2970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4b97c82bf2_0_67"/>
          <p:cNvSpPr/>
          <p:nvPr/>
        </p:nvSpPr>
        <p:spPr>
          <a:xfrm>
            <a:off x="898475" y="2949598"/>
            <a:ext cx="10842000" cy="1831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4b97c82bf2_0_67"/>
          <p:cNvSpPr/>
          <p:nvPr/>
        </p:nvSpPr>
        <p:spPr>
          <a:xfrm>
            <a:off x="7600400" y="1759325"/>
            <a:ext cx="5234400" cy="75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obtiene una instancia de la clase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FusedLocationProviderClient</a:t>
            </a:r>
            <a:endParaRPr b="1" i="0" sz="2400" u="none" cap="none" strike="noStrike"/>
          </a:p>
        </p:txBody>
      </p:sp>
      <p:sp>
        <p:nvSpPr>
          <p:cNvPr id="398" name="Google Shape;398;g24b97c82bf2_0_67"/>
          <p:cNvSpPr/>
          <p:nvPr/>
        </p:nvSpPr>
        <p:spPr>
          <a:xfrm>
            <a:off x="7600400" y="2949600"/>
            <a:ext cx="5234400" cy="5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obtiene la última ubicación registrada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4b97c82bf2_0_67"/>
          <p:cNvSpPr/>
          <p:nvPr/>
        </p:nvSpPr>
        <p:spPr>
          <a:xfrm>
            <a:off x="898475" y="4875600"/>
            <a:ext cx="10842000" cy="8805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4b97c82bf2_0_67"/>
          <p:cNvSpPr/>
          <p:nvPr/>
        </p:nvSpPr>
        <p:spPr>
          <a:xfrm>
            <a:off x="898475" y="5767800"/>
            <a:ext cx="10842000" cy="17310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4b97c82bf2_0_67"/>
          <p:cNvSpPr/>
          <p:nvPr/>
        </p:nvSpPr>
        <p:spPr>
          <a:xfrm>
            <a:off x="898475" y="7657750"/>
            <a:ext cx="10842000" cy="10683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4b97c82bf2_0_67"/>
          <p:cNvSpPr/>
          <p:nvPr/>
        </p:nvSpPr>
        <p:spPr>
          <a:xfrm>
            <a:off x="7768800" y="4825525"/>
            <a:ext cx="5066100" cy="11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crea una instancia de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LocationRequest</a:t>
            </a: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con un intervalo de 3 segundos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4b97c82bf2_0_67"/>
          <p:cNvSpPr/>
          <p:nvPr/>
        </p:nvSpPr>
        <p:spPr>
          <a:xfrm>
            <a:off x="7746875" y="6115325"/>
            <a:ext cx="5066100" cy="11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Cada 3 segundos se va a ejecutar el Callback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LocationCallback</a:t>
            </a: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4b97c82bf2_0_67"/>
          <p:cNvSpPr/>
          <p:nvPr/>
        </p:nvSpPr>
        <p:spPr>
          <a:xfrm>
            <a:off x="7768800" y="7822375"/>
            <a:ext cx="5066100" cy="11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solicita a la clase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FusedLocationProviderClient</a:t>
            </a: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tener actualizaciones de la ubicación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4b97c82bf2_0_67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a6091bd10_0_1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Cámara de fotos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4a6091bd10_0_1"/>
          <p:cNvSpPr/>
          <p:nvPr/>
        </p:nvSpPr>
        <p:spPr>
          <a:xfrm>
            <a:off x="650160" y="2571840"/>
            <a:ext cx="11701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109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puede tener acceso a la cámara de fotos </a:t>
            </a:r>
            <a:r>
              <a:rPr b="0" i="0" lang="es-ES" sz="30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invocando alguna aplicación instalada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que cumpla tal propósito.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4a6091bd10_0_1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4a6091bd10_0_1"/>
          <p:cNvSpPr/>
          <p:nvPr/>
        </p:nvSpPr>
        <p:spPr>
          <a:xfrm>
            <a:off x="650150" y="3826310"/>
            <a:ext cx="112638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109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 posible evitar que la app sea ofrecida para instalar en dispositivos que no dispongan de cámara de fotos.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4a6091bd1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2000" y="6984000"/>
            <a:ext cx="2354400" cy="23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a6091bd10_0_1"/>
          <p:cNvSpPr/>
          <p:nvPr/>
        </p:nvSpPr>
        <p:spPr>
          <a:xfrm>
            <a:off x="884880" y="5927760"/>
            <a:ext cx="9431700" cy="317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1587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	 &lt;application&gt;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		 ...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	 &lt;/application&gt;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&lt;uses-feature</a:t>
            </a: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      android:name</a:t>
            </a:r>
            <a:r>
              <a:rPr b="0" i="0" lang="es-ES" sz="22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2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"android.hardware.camera"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    </a:t>
            </a:r>
            <a:r>
              <a:rPr b="0" i="0" lang="es-ES" sz="22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android:required</a:t>
            </a:r>
            <a:r>
              <a:rPr b="0" i="0" lang="es-ES" sz="22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2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  <a:r>
              <a:rPr b="0" i="0" lang="es-E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b97c82bf2_0_77"/>
          <p:cNvSpPr/>
          <p:nvPr/>
        </p:nvSpPr>
        <p:spPr>
          <a:xfrm>
            <a:off x="11625120" y="3240"/>
            <a:ext cx="1081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4b97c82bf2_0_77"/>
          <p:cNvSpPr txBox="1"/>
          <p:nvPr/>
        </p:nvSpPr>
        <p:spPr>
          <a:xfrm>
            <a:off x="898475" y="2039400"/>
            <a:ext cx="92718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obtenerUbicacion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LocationServices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.getFusedLocationProviderClient(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lastLocation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.addOnSuccessListener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 !=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imprimirUbicacion(it)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al obtener última ubicación"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.Builder(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b="1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).build();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LocationCallback()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onLocationResult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(p0: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LocationResult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p0.</a:t>
            </a: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lastLocation</a:t>
            </a:r>
            <a:endParaRPr b="1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imprimirUbicacion(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fusedLocationClient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.requestLocationUpdates(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locationRequest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locationCallback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SecurityException</a:t>
            </a: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g24b97c82bf2_0_77"/>
          <p:cNvSpPr/>
          <p:nvPr/>
        </p:nvSpPr>
        <p:spPr>
          <a:xfrm>
            <a:off x="7096375" y="7720100"/>
            <a:ext cx="5234400" cy="1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Copiar el código de la función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obtenerUbicacion()</a:t>
            </a: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en la clase </a:t>
            </a:r>
            <a:r>
              <a:rPr b="1"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MainActivity</a:t>
            </a:r>
            <a:r>
              <a:rPr lang="es-E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 Ejecutar y probar en el emulador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4b97c82bf2_0_77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55" y="2169900"/>
            <a:ext cx="4206720" cy="71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000" y="2162588"/>
            <a:ext cx="4206725" cy="716348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4"/>
          <p:cNvSpPr/>
          <p:nvPr/>
        </p:nvSpPr>
        <p:spPr>
          <a:xfrm rot="-200440">
            <a:off x="4978590" y="3183728"/>
            <a:ext cx="2661623" cy="426727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FDE9D8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600" y="3291838"/>
            <a:ext cx="779145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880" y="3291840"/>
            <a:ext cx="617760" cy="49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5"/>
          <p:cNvSpPr/>
          <p:nvPr/>
        </p:nvSpPr>
        <p:spPr>
          <a:xfrm>
            <a:off x="891000" y="2102760"/>
            <a:ext cx="1141344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Cambiar la ubicación desde las opciones del emulador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1323360" y="7599960"/>
            <a:ext cx="830520" cy="790560"/>
          </a:xfrm>
          <a:prstGeom prst="ellipse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373950" y="3835750"/>
            <a:ext cx="3003600" cy="15156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3593520" y="3459240"/>
            <a:ext cx="1754640" cy="40716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9717100" y="8507000"/>
            <a:ext cx="1754700" cy="7905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629280" y="52380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5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Localización geográfica - Actividad Guiada</a:t>
            </a:r>
            <a:endParaRPr b="0" i="0" sz="4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Cámara de fotos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52875" y="4070136"/>
            <a:ext cx="11394600" cy="5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748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la propiedad </a:t>
            </a:r>
            <a:r>
              <a:rPr b="0" i="0" lang="es-ES" sz="3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android:required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vale </a:t>
            </a:r>
            <a:r>
              <a:rPr b="0" i="0" lang="es-ES" sz="3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aplicación podrá ser instalada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solo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dispositivos que tengan cámara de fotos.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860" lvl="0" marL="5191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Por el contrario, si la propiedad </a:t>
            </a:r>
            <a:r>
              <a:rPr b="0" i="0" lang="es-ES" sz="3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android:required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vale </a:t>
            </a:r>
            <a:r>
              <a:rPr b="0" i="0" lang="es-ES" sz="3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aplicación podrá ser instalada en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cualquier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dispositivo (disponga o no de cámara de fotos).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1125" lvl="3" marL="864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El desarrollador deberá validar en tiempo de ejecución si el dispositivo cuenta con la característica, y en caso de que no, limitar el funcionamiento de la aplicación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840" lvl="4" marL="1080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3000"/>
              <a:buFont typeface="Noto Sans Symbols"/>
              <a:buChar char="●"/>
            </a:pPr>
            <a:r>
              <a:rPr b="1" i="1" lang="es-ES" sz="3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3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.hasSystemFeature(</a:t>
            </a:r>
            <a:r>
              <a:rPr b="1" lang="es-E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b="1" lang="es-ES" sz="3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3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FEATURE_CAMERA</a:t>
            </a:r>
            <a:r>
              <a:rPr b="1" lang="es-ES" sz="3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-ES" sz="30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0" sz="30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7960" y="1517040"/>
            <a:ext cx="2196360" cy="219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/>
          <p:nvPr/>
        </p:nvSpPr>
        <p:spPr>
          <a:xfrm>
            <a:off x="1028880" y="2464200"/>
            <a:ext cx="9288000" cy="1376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1587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&lt;uses-feature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ES" sz="2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b="0" i="0" lang="es-ES" sz="20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"android.hardware.camera"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s-ES" sz="2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android:required</a:t>
            </a:r>
            <a:r>
              <a:rPr b="0" i="0" lang="es-ES" sz="20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38000" y="2356920"/>
            <a:ext cx="11701440" cy="35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26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</a:t>
            </a: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Android Studio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llamado </a:t>
            </a: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“CamaraDeFotos“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00260" lvl="0" marL="519120" marR="0" rtl="0" algn="l">
              <a:lnSpc>
                <a:spcPct val="115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el AndroidManifest.xml incorporar: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188735" y="6198565"/>
            <a:ext cx="112506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"@+id/button"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"Sacar foto"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:onClick=</a:t>
            </a:r>
            <a:r>
              <a:rPr b="1" i="0" lang="es-E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“sacarFoto"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650150" y="5376977"/>
            <a:ext cx="11701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260" lvl="0" marL="519120" marR="0" rtl="0" algn="l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activity_main.xml definir la siguiente vista: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080000" y="4032000"/>
            <a:ext cx="9288000" cy="1376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1587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&lt;uses-feature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ES" sz="2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b="0" i="0" lang="es-ES" sz="20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"android.hardware.camera"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s-ES" sz="2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android:required</a:t>
            </a:r>
            <a:r>
              <a:rPr b="0" i="0" lang="es-ES" sz="20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66350" y="2283850"/>
            <a:ext cx="118374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748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En lugar de implementar la funcionalidad “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cámara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” en la app, vamos a utilizar un </a:t>
            </a:r>
            <a:r>
              <a:rPr b="1" lang="es-ES" sz="3000">
                <a:latin typeface="Georgia"/>
                <a:ea typeface="Georgia"/>
                <a:cs typeface="Georgia"/>
                <a:sym typeface="Georgia"/>
              </a:rPr>
              <a:t>Intent implícito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, para poder utilizar alguna aplicación instalada en el dispositivo que sepa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responder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 a este 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comportamiento</a:t>
            </a: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748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•"/>
            </a:pPr>
            <a:r>
              <a:rPr lang="es-ES" sz="3000">
                <a:latin typeface="Georgia"/>
                <a:ea typeface="Georgia"/>
                <a:cs typeface="Georgia"/>
                <a:sym typeface="Georgia"/>
              </a:rPr>
              <a:t>La acción del intent a utilizar será </a:t>
            </a:r>
            <a:r>
              <a:rPr b="1" lang="es-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MediaStore</a:t>
            </a:r>
            <a:r>
              <a:rPr b="1" lang="es-ES" sz="30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s-ES" sz="30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ACTION_IMAGE_CAPTURE</a:t>
            </a:r>
            <a:r>
              <a:rPr b="1" lang="es-ES" sz="30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(esto permite que no sea necesario declarar el permiso en el Manifest)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8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•"/>
            </a:pP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Incorporar el método </a:t>
            </a:r>
            <a:r>
              <a:rPr b="1"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sacarFoto()</a:t>
            </a:r>
            <a:r>
              <a:rPr lang="es-E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 la clase MainActivity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328700" y="6925025"/>
            <a:ext cx="10345800" cy="17238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sacarFoto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b="1" lang="es-E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MediaStore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50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ACTION_IMAGE_CAPTURE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startActivity(</a:t>
            </a:r>
            <a:r>
              <a:rPr b="1" lang="es-E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666360" y="2283840"/>
            <a:ext cx="11701440" cy="158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74860" lvl="0" marL="51912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Probar en el emulador o en su dispositivo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75" y="3419795"/>
            <a:ext cx="3611875" cy="61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650" y="3419797"/>
            <a:ext cx="3495812" cy="61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 rot="-200400">
            <a:off x="4741920" y="3937680"/>
            <a:ext cx="4355280" cy="627840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FDE9D8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666350" y="2283854"/>
            <a:ext cx="117015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7486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continuará mostrando un thumbnail de la imagen capturada. Agregar en el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activity_main.xml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definición de un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ImageView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donde se mostrará el thumbnail: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854000" y="4611250"/>
            <a:ext cx="9916200" cy="28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1" lang="es-ES" sz="2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 b="1" sz="2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="200dp"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="200dp"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:layout_gravity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endParaRPr b="1" sz="2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-ES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="@+id/imageView1"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66350" y="2283850"/>
            <a:ext cx="117015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Cuando el intent termine de ejecutarse, devolverá a la actividad la imagen tomada. Hay que </a:t>
            </a:r>
            <a:r>
              <a:rPr lang="es-ES" sz="2800" u="sng">
                <a:latin typeface="Georgia"/>
                <a:ea typeface="Georgia"/>
                <a:cs typeface="Georgia"/>
                <a:sym typeface="Georgia"/>
              </a:rPr>
              <a:t>esperar una respuesta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 de ese Intent.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3621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Para recibir un resultado desde la activity que se va a iniciar se debe lanzar dicha activity utilizando un objeto de la clase “</a:t>
            </a:r>
            <a:r>
              <a:rPr b="1" lang="es-ES" sz="2800">
                <a:latin typeface="Georgia"/>
                <a:ea typeface="Georgia"/>
                <a:cs typeface="Georgia"/>
                <a:sym typeface="Georgia"/>
              </a:rPr>
              <a:t>ActivityResultLauncher</a:t>
            </a: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362159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Registrar un escuchador de evento, que será llamado por el sistema operativo, cuando la actividad lanzada finalice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362160" lvl="0" marL="5191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650150" y="5767825"/>
            <a:ext cx="11567100" cy="35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cameraIntent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imageView1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 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i="1" lang="es-ES" sz="2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?.getParcelable&lt;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imagePreview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.setImageBitmap(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imageBitmap</a:t>
            </a: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8</vt:i4>
  </property>
  <property fmtid="{D5CDD505-2E9C-101B-9397-08002B2CF9AE}" pid="7" name="PresentationFormat">
    <vt:lpwstr>Personalizado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25</vt:i4>
  </property>
</Properties>
</file>