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9752000" cx="13003200"/>
  <p:notesSz cx="7559675" cy="10691800"/>
  <p:embeddedFontLst>
    <p:embeddedFont>
      <p:font typeface="Gill Sans"/>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1" roundtripDataSignature="AMtx7miry+2Oc3wpJ6Efd4voPHrPKjmw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GillSans-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288e7238f6_1_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2288e7238f6_1_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e09cad1f2c_0_2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1e09cad1f2c_0_2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4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4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4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9" name="Shape 1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9" name="Shape 49"/>
        <p:cNvGrpSpPr/>
        <p:nvPr/>
      </p:nvGrpSpPr>
      <p:grpSpPr>
        <a:xfrm>
          <a:off x="0" y="0"/>
          <a:ext cx="0" cy="0"/>
          <a:chOff x="0" y="0"/>
          <a:chExt cx="0" cy="0"/>
        </a:xfrm>
      </p:grpSpPr>
      <p:sp>
        <p:nvSpPr>
          <p:cNvPr id="50" name="Google Shape;50;p59"/>
          <p:cNvSpPr txBox="1"/>
          <p:nvPr>
            <p:ph type="title"/>
          </p:nvPr>
        </p:nvSpPr>
        <p:spPr>
          <a:xfrm>
            <a:off x="650160" y="388800"/>
            <a:ext cx="11702520" cy="1627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9"/>
          <p:cNvSpPr txBox="1"/>
          <p:nvPr>
            <p:ph idx="1" type="body"/>
          </p:nvPr>
        </p:nvSpPr>
        <p:spPr>
          <a:xfrm>
            <a:off x="650160" y="2281680"/>
            <a:ext cx="1170252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59"/>
          <p:cNvSpPr txBox="1"/>
          <p:nvPr>
            <p:ph idx="2" type="body"/>
          </p:nvPr>
        </p:nvSpPr>
        <p:spPr>
          <a:xfrm>
            <a:off x="650160" y="5235840"/>
            <a:ext cx="1170252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3" name="Shape 53"/>
        <p:cNvGrpSpPr/>
        <p:nvPr/>
      </p:nvGrpSpPr>
      <p:grpSpPr>
        <a:xfrm>
          <a:off x="0" y="0"/>
          <a:ext cx="0" cy="0"/>
          <a:chOff x="0" y="0"/>
          <a:chExt cx="0" cy="0"/>
        </a:xfrm>
      </p:grpSpPr>
      <p:sp>
        <p:nvSpPr>
          <p:cNvPr id="54" name="Google Shape;54;p60"/>
          <p:cNvSpPr txBox="1"/>
          <p:nvPr>
            <p:ph type="title"/>
          </p:nvPr>
        </p:nvSpPr>
        <p:spPr>
          <a:xfrm>
            <a:off x="650160" y="388800"/>
            <a:ext cx="11702520" cy="1627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0"/>
          <p:cNvSpPr txBox="1"/>
          <p:nvPr>
            <p:ph idx="1" type="body"/>
          </p:nvPr>
        </p:nvSpPr>
        <p:spPr>
          <a:xfrm>
            <a:off x="650160" y="2281680"/>
            <a:ext cx="571068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60"/>
          <p:cNvSpPr txBox="1"/>
          <p:nvPr>
            <p:ph idx="2" type="body"/>
          </p:nvPr>
        </p:nvSpPr>
        <p:spPr>
          <a:xfrm>
            <a:off x="6646680" y="2281680"/>
            <a:ext cx="571068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60"/>
          <p:cNvSpPr txBox="1"/>
          <p:nvPr>
            <p:ph idx="3" type="body"/>
          </p:nvPr>
        </p:nvSpPr>
        <p:spPr>
          <a:xfrm>
            <a:off x="650160" y="5235840"/>
            <a:ext cx="571068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60"/>
          <p:cNvSpPr txBox="1"/>
          <p:nvPr>
            <p:ph idx="4" type="body"/>
          </p:nvPr>
        </p:nvSpPr>
        <p:spPr>
          <a:xfrm>
            <a:off x="6646680" y="5235840"/>
            <a:ext cx="571068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9" name="Shape 59"/>
        <p:cNvGrpSpPr/>
        <p:nvPr/>
      </p:nvGrpSpPr>
      <p:grpSpPr>
        <a:xfrm>
          <a:off x="0" y="0"/>
          <a:ext cx="0" cy="0"/>
          <a:chOff x="0" y="0"/>
          <a:chExt cx="0" cy="0"/>
        </a:xfrm>
      </p:grpSpPr>
      <p:sp>
        <p:nvSpPr>
          <p:cNvPr id="60" name="Google Shape;60;p61"/>
          <p:cNvSpPr txBox="1"/>
          <p:nvPr>
            <p:ph type="title"/>
          </p:nvPr>
        </p:nvSpPr>
        <p:spPr>
          <a:xfrm>
            <a:off x="650160" y="388800"/>
            <a:ext cx="11702520" cy="1627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1"/>
          <p:cNvSpPr txBox="1"/>
          <p:nvPr>
            <p:ph idx="1" type="body"/>
          </p:nvPr>
        </p:nvSpPr>
        <p:spPr>
          <a:xfrm>
            <a:off x="650160" y="2281680"/>
            <a:ext cx="376812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61"/>
          <p:cNvSpPr txBox="1"/>
          <p:nvPr>
            <p:ph idx="2" type="body"/>
          </p:nvPr>
        </p:nvSpPr>
        <p:spPr>
          <a:xfrm>
            <a:off x="4606920" y="2281680"/>
            <a:ext cx="376812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61"/>
          <p:cNvSpPr txBox="1"/>
          <p:nvPr>
            <p:ph idx="3" type="body"/>
          </p:nvPr>
        </p:nvSpPr>
        <p:spPr>
          <a:xfrm>
            <a:off x="8564040" y="2281680"/>
            <a:ext cx="376812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61"/>
          <p:cNvSpPr txBox="1"/>
          <p:nvPr>
            <p:ph idx="4" type="body"/>
          </p:nvPr>
        </p:nvSpPr>
        <p:spPr>
          <a:xfrm>
            <a:off x="650160" y="5235840"/>
            <a:ext cx="376812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61"/>
          <p:cNvSpPr txBox="1"/>
          <p:nvPr>
            <p:ph idx="5" type="body"/>
          </p:nvPr>
        </p:nvSpPr>
        <p:spPr>
          <a:xfrm>
            <a:off x="4606920" y="5235840"/>
            <a:ext cx="376812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61"/>
          <p:cNvSpPr txBox="1"/>
          <p:nvPr>
            <p:ph idx="6" type="body"/>
          </p:nvPr>
        </p:nvSpPr>
        <p:spPr>
          <a:xfrm>
            <a:off x="8564040" y="5235840"/>
            <a:ext cx="376812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3" name="Shape 8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84" name="Shape 84"/>
        <p:cNvGrpSpPr/>
        <p:nvPr/>
      </p:nvGrpSpPr>
      <p:grpSpPr>
        <a:xfrm>
          <a:off x="0" y="0"/>
          <a:ext cx="0" cy="0"/>
          <a:chOff x="0" y="0"/>
          <a:chExt cx="0" cy="0"/>
        </a:xfrm>
      </p:grpSpPr>
      <p:sp>
        <p:nvSpPr>
          <p:cNvPr id="85" name="Google Shape;85;p73"/>
          <p:cNvSpPr txBox="1"/>
          <p:nvPr>
            <p:ph type="title"/>
          </p:nvPr>
        </p:nvSpPr>
        <p:spPr>
          <a:xfrm>
            <a:off x="650160" y="388800"/>
            <a:ext cx="11702520" cy="1627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73"/>
          <p:cNvSpPr txBox="1"/>
          <p:nvPr>
            <p:ph idx="1" type="subTitle"/>
          </p:nvPr>
        </p:nvSpPr>
        <p:spPr>
          <a:xfrm>
            <a:off x="650160" y="2281680"/>
            <a:ext cx="11702520" cy="5655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87" name="Shape 87"/>
        <p:cNvGrpSpPr/>
        <p:nvPr/>
      </p:nvGrpSpPr>
      <p:grpSpPr>
        <a:xfrm>
          <a:off x="0" y="0"/>
          <a:ext cx="0" cy="0"/>
          <a:chOff x="0" y="0"/>
          <a:chExt cx="0" cy="0"/>
        </a:xfrm>
      </p:grpSpPr>
      <p:sp>
        <p:nvSpPr>
          <p:cNvPr id="88" name="Google Shape;88;p74"/>
          <p:cNvSpPr txBox="1"/>
          <p:nvPr>
            <p:ph type="title"/>
          </p:nvPr>
        </p:nvSpPr>
        <p:spPr>
          <a:xfrm>
            <a:off x="650160" y="388800"/>
            <a:ext cx="11702520" cy="1627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74"/>
          <p:cNvSpPr txBox="1"/>
          <p:nvPr>
            <p:ph idx="1" type="body"/>
          </p:nvPr>
        </p:nvSpPr>
        <p:spPr>
          <a:xfrm>
            <a:off x="650160" y="2281680"/>
            <a:ext cx="11702520" cy="56556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90" name="Shape 90"/>
        <p:cNvGrpSpPr/>
        <p:nvPr/>
      </p:nvGrpSpPr>
      <p:grpSpPr>
        <a:xfrm>
          <a:off x="0" y="0"/>
          <a:ext cx="0" cy="0"/>
          <a:chOff x="0" y="0"/>
          <a:chExt cx="0" cy="0"/>
        </a:xfrm>
      </p:grpSpPr>
      <p:sp>
        <p:nvSpPr>
          <p:cNvPr id="91" name="Google Shape;91;p75"/>
          <p:cNvSpPr txBox="1"/>
          <p:nvPr>
            <p:ph type="title"/>
          </p:nvPr>
        </p:nvSpPr>
        <p:spPr>
          <a:xfrm>
            <a:off x="650160" y="388800"/>
            <a:ext cx="11702520" cy="1627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75"/>
          <p:cNvSpPr txBox="1"/>
          <p:nvPr>
            <p:ph idx="1" type="body"/>
          </p:nvPr>
        </p:nvSpPr>
        <p:spPr>
          <a:xfrm>
            <a:off x="650160" y="2281680"/>
            <a:ext cx="5710680" cy="56556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75"/>
          <p:cNvSpPr txBox="1"/>
          <p:nvPr>
            <p:ph idx="2" type="body"/>
          </p:nvPr>
        </p:nvSpPr>
        <p:spPr>
          <a:xfrm>
            <a:off x="6646680" y="2281680"/>
            <a:ext cx="5710680" cy="56556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76"/>
          <p:cNvSpPr txBox="1"/>
          <p:nvPr>
            <p:ph type="title"/>
          </p:nvPr>
        </p:nvSpPr>
        <p:spPr>
          <a:xfrm>
            <a:off x="650160" y="388800"/>
            <a:ext cx="11702520" cy="1627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96" name="Shape 96"/>
        <p:cNvGrpSpPr/>
        <p:nvPr/>
      </p:nvGrpSpPr>
      <p:grpSpPr>
        <a:xfrm>
          <a:off x="0" y="0"/>
          <a:ext cx="0" cy="0"/>
          <a:chOff x="0" y="0"/>
          <a:chExt cx="0" cy="0"/>
        </a:xfrm>
      </p:grpSpPr>
      <p:sp>
        <p:nvSpPr>
          <p:cNvPr id="97" name="Google Shape;97;p77"/>
          <p:cNvSpPr txBox="1"/>
          <p:nvPr>
            <p:ph idx="1" type="subTitle"/>
          </p:nvPr>
        </p:nvSpPr>
        <p:spPr>
          <a:xfrm>
            <a:off x="650160" y="388800"/>
            <a:ext cx="11702520" cy="7547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98" name="Shape 98"/>
        <p:cNvGrpSpPr/>
        <p:nvPr/>
      </p:nvGrpSpPr>
      <p:grpSpPr>
        <a:xfrm>
          <a:off x="0" y="0"/>
          <a:ext cx="0" cy="0"/>
          <a:chOff x="0" y="0"/>
          <a:chExt cx="0" cy="0"/>
        </a:xfrm>
      </p:grpSpPr>
      <p:sp>
        <p:nvSpPr>
          <p:cNvPr id="99" name="Google Shape;99;p78"/>
          <p:cNvSpPr txBox="1"/>
          <p:nvPr>
            <p:ph type="title"/>
          </p:nvPr>
        </p:nvSpPr>
        <p:spPr>
          <a:xfrm>
            <a:off x="650160" y="388800"/>
            <a:ext cx="11702520" cy="1627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78"/>
          <p:cNvSpPr txBox="1"/>
          <p:nvPr>
            <p:ph idx="1" type="body"/>
          </p:nvPr>
        </p:nvSpPr>
        <p:spPr>
          <a:xfrm>
            <a:off x="650160" y="2281680"/>
            <a:ext cx="571068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78"/>
          <p:cNvSpPr txBox="1"/>
          <p:nvPr>
            <p:ph idx="2" type="body"/>
          </p:nvPr>
        </p:nvSpPr>
        <p:spPr>
          <a:xfrm>
            <a:off x="6646680" y="2281680"/>
            <a:ext cx="5710680" cy="56556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78"/>
          <p:cNvSpPr txBox="1"/>
          <p:nvPr>
            <p:ph idx="3" type="body"/>
          </p:nvPr>
        </p:nvSpPr>
        <p:spPr>
          <a:xfrm>
            <a:off x="650160" y="5235840"/>
            <a:ext cx="571068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0" name="Shape 20"/>
        <p:cNvGrpSpPr/>
        <p:nvPr/>
      </p:nvGrpSpPr>
      <p:grpSpPr>
        <a:xfrm>
          <a:off x="0" y="0"/>
          <a:ext cx="0" cy="0"/>
          <a:chOff x="0" y="0"/>
          <a:chExt cx="0" cy="0"/>
        </a:xfrm>
      </p:grpSpPr>
      <p:sp>
        <p:nvSpPr>
          <p:cNvPr id="21" name="Google Shape;21;p51"/>
          <p:cNvSpPr txBox="1"/>
          <p:nvPr>
            <p:ph type="title"/>
          </p:nvPr>
        </p:nvSpPr>
        <p:spPr>
          <a:xfrm>
            <a:off x="650160" y="388800"/>
            <a:ext cx="11702520" cy="1627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1"/>
          <p:cNvSpPr txBox="1"/>
          <p:nvPr>
            <p:ph idx="1" type="subTitle"/>
          </p:nvPr>
        </p:nvSpPr>
        <p:spPr>
          <a:xfrm>
            <a:off x="650160" y="2281680"/>
            <a:ext cx="11702520" cy="5655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03" name="Shape 103"/>
        <p:cNvGrpSpPr/>
        <p:nvPr/>
      </p:nvGrpSpPr>
      <p:grpSpPr>
        <a:xfrm>
          <a:off x="0" y="0"/>
          <a:ext cx="0" cy="0"/>
          <a:chOff x="0" y="0"/>
          <a:chExt cx="0" cy="0"/>
        </a:xfrm>
      </p:grpSpPr>
      <p:sp>
        <p:nvSpPr>
          <p:cNvPr id="104" name="Google Shape;104;p79"/>
          <p:cNvSpPr txBox="1"/>
          <p:nvPr>
            <p:ph type="title"/>
          </p:nvPr>
        </p:nvSpPr>
        <p:spPr>
          <a:xfrm>
            <a:off x="650160" y="388800"/>
            <a:ext cx="11702520" cy="1627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79"/>
          <p:cNvSpPr txBox="1"/>
          <p:nvPr>
            <p:ph idx="1" type="body"/>
          </p:nvPr>
        </p:nvSpPr>
        <p:spPr>
          <a:xfrm>
            <a:off x="650160" y="2281680"/>
            <a:ext cx="5710680" cy="56556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79"/>
          <p:cNvSpPr txBox="1"/>
          <p:nvPr>
            <p:ph idx="2" type="body"/>
          </p:nvPr>
        </p:nvSpPr>
        <p:spPr>
          <a:xfrm>
            <a:off x="6646680" y="2281680"/>
            <a:ext cx="571068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79"/>
          <p:cNvSpPr txBox="1"/>
          <p:nvPr>
            <p:ph idx="3" type="body"/>
          </p:nvPr>
        </p:nvSpPr>
        <p:spPr>
          <a:xfrm>
            <a:off x="6646680" y="5235840"/>
            <a:ext cx="571068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08" name="Shape 108"/>
        <p:cNvGrpSpPr/>
        <p:nvPr/>
      </p:nvGrpSpPr>
      <p:grpSpPr>
        <a:xfrm>
          <a:off x="0" y="0"/>
          <a:ext cx="0" cy="0"/>
          <a:chOff x="0" y="0"/>
          <a:chExt cx="0" cy="0"/>
        </a:xfrm>
      </p:grpSpPr>
      <p:sp>
        <p:nvSpPr>
          <p:cNvPr id="109" name="Google Shape;109;p80"/>
          <p:cNvSpPr txBox="1"/>
          <p:nvPr>
            <p:ph type="title"/>
          </p:nvPr>
        </p:nvSpPr>
        <p:spPr>
          <a:xfrm>
            <a:off x="650160" y="388800"/>
            <a:ext cx="11702520" cy="1627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80"/>
          <p:cNvSpPr txBox="1"/>
          <p:nvPr>
            <p:ph idx="1" type="body"/>
          </p:nvPr>
        </p:nvSpPr>
        <p:spPr>
          <a:xfrm>
            <a:off x="650160" y="2281680"/>
            <a:ext cx="571068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80"/>
          <p:cNvSpPr txBox="1"/>
          <p:nvPr>
            <p:ph idx="2" type="body"/>
          </p:nvPr>
        </p:nvSpPr>
        <p:spPr>
          <a:xfrm>
            <a:off x="6646680" y="2281680"/>
            <a:ext cx="571068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80"/>
          <p:cNvSpPr txBox="1"/>
          <p:nvPr>
            <p:ph idx="3" type="body"/>
          </p:nvPr>
        </p:nvSpPr>
        <p:spPr>
          <a:xfrm>
            <a:off x="650160" y="5235840"/>
            <a:ext cx="1170252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13" name="Shape 113"/>
        <p:cNvGrpSpPr/>
        <p:nvPr/>
      </p:nvGrpSpPr>
      <p:grpSpPr>
        <a:xfrm>
          <a:off x="0" y="0"/>
          <a:ext cx="0" cy="0"/>
          <a:chOff x="0" y="0"/>
          <a:chExt cx="0" cy="0"/>
        </a:xfrm>
      </p:grpSpPr>
      <p:sp>
        <p:nvSpPr>
          <p:cNvPr id="114" name="Google Shape;114;p81"/>
          <p:cNvSpPr txBox="1"/>
          <p:nvPr>
            <p:ph type="title"/>
          </p:nvPr>
        </p:nvSpPr>
        <p:spPr>
          <a:xfrm>
            <a:off x="650160" y="388800"/>
            <a:ext cx="11702520" cy="1627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81"/>
          <p:cNvSpPr txBox="1"/>
          <p:nvPr>
            <p:ph idx="1" type="body"/>
          </p:nvPr>
        </p:nvSpPr>
        <p:spPr>
          <a:xfrm>
            <a:off x="650160" y="2281680"/>
            <a:ext cx="1170252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81"/>
          <p:cNvSpPr txBox="1"/>
          <p:nvPr>
            <p:ph idx="2" type="body"/>
          </p:nvPr>
        </p:nvSpPr>
        <p:spPr>
          <a:xfrm>
            <a:off x="650160" y="5235840"/>
            <a:ext cx="1170252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17" name="Shape 117"/>
        <p:cNvGrpSpPr/>
        <p:nvPr/>
      </p:nvGrpSpPr>
      <p:grpSpPr>
        <a:xfrm>
          <a:off x="0" y="0"/>
          <a:ext cx="0" cy="0"/>
          <a:chOff x="0" y="0"/>
          <a:chExt cx="0" cy="0"/>
        </a:xfrm>
      </p:grpSpPr>
      <p:sp>
        <p:nvSpPr>
          <p:cNvPr id="118" name="Google Shape;118;p82"/>
          <p:cNvSpPr txBox="1"/>
          <p:nvPr>
            <p:ph type="title"/>
          </p:nvPr>
        </p:nvSpPr>
        <p:spPr>
          <a:xfrm>
            <a:off x="650160" y="388800"/>
            <a:ext cx="11702520" cy="1627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82"/>
          <p:cNvSpPr txBox="1"/>
          <p:nvPr>
            <p:ph idx="1" type="body"/>
          </p:nvPr>
        </p:nvSpPr>
        <p:spPr>
          <a:xfrm>
            <a:off x="650160" y="2281680"/>
            <a:ext cx="571068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82"/>
          <p:cNvSpPr txBox="1"/>
          <p:nvPr>
            <p:ph idx="2" type="body"/>
          </p:nvPr>
        </p:nvSpPr>
        <p:spPr>
          <a:xfrm>
            <a:off x="6646680" y="2281680"/>
            <a:ext cx="571068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1" name="Google Shape;121;p82"/>
          <p:cNvSpPr txBox="1"/>
          <p:nvPr>
            <p:ph idx="3" type="body"/>
          </p:nvPr>
        </p:nvSpPr>
        <p:spPr>
          <a:xfrm>
            <a:off x="650160" y="5235840"/>
            <a:ext cx="571068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2" name="Google Shape;122;p82"/>
          <p:cNvSpPr txBox="1"/>
          <p:nvPr>
            <p:ph idx="4" type="body"/>
          </p:nvPr>
        </p:nvSpPr>
        <p:spPr>
          <a:xfrm>
            <a:off x="6646680" y="5235840"/>
            <a:ext cx="571068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23" name="Shape 123"/>
        <p:cNvGrpSpPr/>
        <p:nvPr/>
      </p:nvGrpSpPr>
      <p:grpSpPr>
        <a:xfrm>
          <a:off x="0" y="0"/>
          <a:ext cx="0" cy="0"/>
          <a:chOff x="0" y="0"/>
          <a:chExt cx="0" cy="0"/>
        </a:xfrm>
      </p:grpSpPr>
      <p:sp>
        <p:nvSpPr>
          <p:cNvPr id="124" name="Google Shape;124;p83"/>
          <p:cNvSpPr txBox="1"/>
          <p:nvPr>
            <p:ph type="title"/>
          </p:nvPr>
        </p:nvSpPr>
        <p:spPr>
          <a:xfrm>
            <a:off x="650160" y="388800"/>
            <a:ext cx="11702520" cy="1627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83"/>
          <p:cNvSpPr txBox="1"/>
          <p:nvPr>
            <p:ph idx="1" type="body"/>
          </p:nvPr>
        </p:nvSpPr>
        <p:spPr>
          <a:xfrm>
            <a:off x="650160" y="2281680"/>
            <a:ext cx="376812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6" name="Google Shape;126;p83"/>
          <p:cNvSpPr txBox="1"/>
          <p:nvPr>
            <p:ph idx="2" type="body"/>
          </p:nvPr>
        </p:nvSpPr>
        <p:spPr>
          <a:xfrm>
            <a:off x="4606920" y="2281680"/>
            <a:ext cx="376812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7" name="Google Shape;127;p83"/>
          <p:cNvSpPr txBox="1"/>
          <p:nvPr>
            <p:ph idx="3" type="body"/>
          </p:nvPr>
        </p:nvSpPr>
        <p:spPr>
          <a:xfrm>
            <a:off x="8564040" y="2281680"/>
            <a:ext cx="376812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83"/>
          <p:cNvSpPr txBox="1"/>
          <p:nvPr>
            <p:ph idx="4" type="body"/>
          </p:nvPr>
        </p:nvSpPr>
        <p:spPr>
          <a:xfrm>
            <a:off x="650160" y="5235840"/>
            <a:ext cx="376812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9" name="Google Shape;129;p83"/>
          <p:cNvSpPr txBox="1"/>
          <p:nvPr>
            <p:ph idx="5" type="body"/>
          </p:nvPr>
        </p:nvSpPr>
        <p:spPr>
          <a:xfrm>
            <a:off x="4606920" y="5235840"/>
            <a:ext cx="376812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0" name="Google Shape;130;p83"/>
          <p:cNvSpPr txBox="1"/>
          <p:nvPr>
            <p:ph idx="6" type="body"/>
          </p:nvPr>
        </p:nvSpPr>
        <p:spPr>
          <a:xfrm>
            <a:off x="8564040" y="5235840"/>
            <a:ext cx="376812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3" name="Shape 23"/>
        <p:cNvGrpSpPr/>
        <p:nvPr/>
      </p:nvGrpSpPr>
      <p:grpSpPr>
        <a:xfrm>
          <a:off x="0" y="0"/>
          <a:ext cx="0" cy="0"/>
          <a:chOff x="0" y="0"/>
          <a:chExt cx="0" cy="0"/>
        </a:xfrm>
      </p:grpSpPr>
      <p:sp>
        <p:nvSpPr>
          <p:cNvPr id="24" name="Google Shape;24;p52"/>
          <p:cNvSpPr txBox="1"/>
          <p:nvPr>
            <p:ph type="title"/>
          </p:nvPr>
        </p:nvSpPr>
        <p:spPr>
          <a:xfrm>
            <a:off x="650160" y="388800"/>
            <a:ext cx="11702520" cy="1627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2"/>
          <p:cNvSpPr txBox="1"/>
          <p:nvPr>
            <p:ph idx="1" type="body"/>
          </p:nvPr>
        </p:nvSpPr>
        <p:spPr>
          <a:xfrm>
            <a:off x="650160" y="2281680"/>
            <a:ext cx="11702520" cy="56556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6" name="Shape 26"/>
        <p:cNvGrpSpPr/>
        <p:nvPr/>
      </p:nvGrpSpPr>
      <p:grpSpPr>
        <a:xfrm>
          <a:off x="0" y="0"/>
          <a:ext cx="0" cy="0"/>
          <a:chOff x="0" y="0"/>
          <a:chExt cx="0" cy="0"/>
        </a:xfrm>
      </p:grpSpPr>
      <p:sp>
        <p:nvSpPr>
          <p:cNvPr id="27" name="Google Shape;27;p53"/>
          <p:cNvSpPr txBox="1"/>
          <p:nvPr>
            <p:ph type="title"/>
          </p:nvPr>
        </p:nvSpPr>
        <p:spPr>
          <a:xfrm>
            <a:off x="650160" y="388800"/>
            <a:ext cx="11702520" cy="1627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3"/>
          <p:cNvSpPr txBox="1"/>
          <p:nvPr>
            <p:ph idx="1" type="body"/>
          </p:nvPr>
        </p:nvSpPr>
        <p:spPr>
          <a:xfrm>
            <a:off x="650160" y="2281680"/>
            <a:ext cx="5710680" cy="56556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53"/>
          <p:cNvSpPr txBox="1"/>
          <p:nvPr>
            <p:ph idx="2" type="body"/>
          </p:nvPr>
        </p:nvSpPr>
        <p:spPr>
          <a:xfrm>
            <a:off x="6646680" y="2281680"/>
            <a:ext cx="5710680" cy="56556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54"/>
          <p:cNvSpPr txBox="1"/>
          <p:nvPr>
            <p:ph type="title"/>
          </p:nvPr>
        </p:nvSpPr>
        <p:spPr>
          <a:xfrm>
            <a:off x="650160" y="388800"/>
            <a:ext cx="11702520" cy="1627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2" name="Shape 32"/>
        <p:cNvGrpSpPr/>
        <p:nvPr/>
      </p:nvGrpSpPr>
      <p:grpSpPr>
        <a:xfrm>
          <a:off x="0" y="0"/>
          <a:ext cx="0" cy="0"/>
          <a:chOff x="0" y="0"/>
          <a:chExt cx="0" cy="0"/>
        </a:xfrm>
      </p:grpSpPr>
      <p:sp>
        <p:nvSpPr>
          <p:cNvPr id="33" name="Google Shape;33;p55"/>
          <p:cNvSpPr txBox="1"/>
          <p:nvPr>
            <p:ph idx="1" type="subTitle"/>
          </p:nvPr>
        </p:nvSpPr>
        <p:spPr>
          <a:xfrm>
            <a:off x="650160" y="388800"/>
            <a:ext cx="11702520" cy="7547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4" name="Shape 34"/>
        <p:cNvGrpSpPr/>
        <p:nvPr/>
      </p:nvGrpSpPr>
      <p:grpSpPr>
        <a:xfrm>
          <a:off x="0" y="0"/>
          <a:ext cx="0" cy="0"/>
          <a:chOff x="0" y="0"/>
          <a:chExt cx="0" cy="0"/>
        </a:xfrm>
      </p:grpSpPr>
      <p:sp>
        <p:nvSpPr>
          <p:cNvPr id="35" name="Google Shape;35;p56"/>
          <p:cNvSpPr txBox="1"/>
          <p:nvPr>
            <p:ph type="title"/>
          </p:nvPr>
        </p:nvSpPr>
        <p:spPr>
          <a:xfrm>
            <a:off x="650160" y="388800"/>
            <a:ext cx="11702520" cy="1627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6"/>
          <p:cNvSpPr txBox="1"/>
          <p:nvPr>
            <p:ph idx="1" type="body"/>
          </p:nvPr>
        </p:nvSpPr>
        <p:spPr>
          <a:xfrm>
            <a:off x="650160" y="2281680"/>
            <a:ext cx="571068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56"/>
          <p:cNvSpPr txBox="1"/>
          <p:nvPr>
            <p:ph idx="2" type="body"/>
          </p:nvPr>
        </p:nvSpPr>
        <p:spPr>
          <a:xfrm>
            <a:off x="6646680" y="2281680"/>
            <a:ext cx="5710680" cy="56556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56"/>
          <p:cNvSpPr txBox="1"/>
          <p:nvPr>
            <p:ph idx="3" type="body"/>
          </p:nvPr>
        </p:nvSpPr>
        <p:spPr>
          <a:xfrm>
            <a:off x="650160" y="5235840"/>
            <a:ext cx="571068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9" name="Shape 39"/>
        <p:cNvGrpSpPr/>
        <p:nvPr/>
      </p:nvGrpSpPr>
      <p:grpSpPr>
        <a:xfrm>
          <a:off x="0" y="0"/>
          <a:ext cx="0" cy="0"/>
          <a:chOff x="0" y="0"/>
          <a:chExt cx="0" cy="0"/>
        </a:xfrm>
      </p:grpSpPr>
      <p:sp>
        <p:nvSpPr>
          <p:cNvPr id="40" name="Google Shape;40;p57"/>
          <p:cNvSpPr txBox="1"/>
          <p:nvPr>
            <p:ph type="title"/>
          </p:nvPr>
        </p:nvSpPr>
        <p:spPr>
          <a:xfrm>
            <a:off x="650160" y="388800"/>
            <a:ext cx="11702520" cy="1627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7"/>
          <p:cNvSpPr txBox="1"/>
          <p:nvPr>
            <p:ph idx="1" type="body"/>
          </p:nvPr>
        </p:nvSpPr>
        <p:spPr>
          <a:xfrm>
            <a:off x="650160" y="2281680"/>
            <a:ext cx="5710680" cy="56556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7"/>
          <p:cNvSpPr txBox="1"/>
          <p:nvPr>
            <p:ph idx="2" type="body"/>
          </p:nvPr>
        </p:nvSpPr>
        <p:spPr>
          <a:xfrm>
            <a:off x="6646680" y="2281680"/>
            <a:ext cx="571068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57"/>
          <p:cNvSpPr txBox="1"/>
          <p:nvPr>
            <p:ph idx="3" type="body"/>
          </p:nvPr>
        </p:nvSpPr>
        <p:spPr>
          <a:xfrm>
            <a:off x="6646680" y="5235840"/>
            <a:ext cx="571068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4" name="Shape 44"/>
        <p:cNvGrpSpPr/>
        <p:nvPr/>
      </p:nvGrpSpPr>
      <p:grpSpPr>
        <a:xfrm>
          <a:off x="0" y="0"/>
          <a:ext cx="0" cy="0"/>
          <a:chOff x="0" y="0"/>
          <a:chExt cx="0" cy="0"/>
        </a:xfrm>
      </p:grpSpPr>
      <p:sp>
        <p:nvSpPr>
          <p:cNvPr id="45" name="Google Shape;45;p58"/>
          <p:cNvSpPr txBox="1"/>
          <p:nvPr>
            <p:ph type="title"/>
          </p:nvPr>
        </p:nvSpPr>
        <p:spPr>
          <a:xfrm>
            <a:off x="650160" y="388800"/>
            <a:ext cx="11702520" cy="1627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8"/>
          <p:cNvSpPr txBox="1"/>
          <p:nvPr>
            <p:ph idx="1" type="body"/>
          </p:nvPr>
        </p:nvSpPr>
        <p:spPr>
          <a:xfrm>
            <a:off x="650160" y="2281680"/>
            <a:ext cx="571068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58"/>
          <p:cNvSpPr txBox="1"/>
          <p:nvPr>
            <p:ph idx="2" type="body"/>
          </p:nvPr>
        </p:nvSpPr>
        <p:spPr>
          <a:xfrm>
            <a:off x="6646680" y="2281680"/>
            <a:ext cx="571068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58"/>
          <p:cNvSpPr txBox="1"/>
          <p:nvPr>
            <p:ph idx="3" type="body"/>
          </p:nvPr>
        </p:nvSpPr>
        <p:spPr>
          <a:xfrm>
            <a:off x="650160" y="5235840"/>
            <a:ext cx="11702520" cy="26974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45"/>
          <p:cNvSpPr/>
          <p:nvPr/>
        </p:nvSpPr>
        <p:spPr>
          <a:xfrm flipH="1" rot="10800000">
            <a:off x="7693200" y="5415120"/>
            <a:ext cx="5308920" cy="127080"/>
          </a:xfrm>
          <a:prstGeom prst="rect">
            <a:avLst/>
          </a:prstGeom>
          <a:solidFill>
            <a:schemeClr val="accent2"/>
          </a:solidFill>
          <a:ln>
            <a:noFill/>
          </a:ln>
          <a:effectLst>
            <a:outerShdw blurRad="51480" rotWithShape="0"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45"/>
          <p:cNvSpPr/>
          <p:nvPr/>
        </p:nvSpPr>
        <p:spPr>
          <a:xfrm flipH="1" rot="10800000">
            <a:off x="7693200" y="5538960"/>
            <a:ext cx="5308920" cy="271440"/>
          </a:xfrm>
          <a:prstGeom prst="rect">
            <a:avLst/>
          </a:prstGeom>
          <a:solidFill>
            <a:schemeClr val="accent2">
              <a:alpha val="49803"/>
            </a:schemeClr>
          </a:solidFill>
          <a:ln>
            <a:noFill/>
          </a:ln>
          <a:effectLst>
            <a:outerShdw blurRad="51480" rotWithShape="0"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45"/>
          <p:cNvSpPr/>
          <p:nvPr/>
        </p:nvSpPr>
        <p:spPr>
          <a:xfrm flipH="1" rot="10800000">
            <a:off x="7693200" y="5848560"/>
            <a:ext cx="5308920" cy="11160"/>
          </a:xfrm>
          <a:prstGeom prst="rect">
            <a:avLst/>
          </a:prstGeom>
          <a:solidFill>
            <a:schemeClr val="accent2">
              <a:alpha val="64705"/>
            </a:schemeClr>
          </a:solidFill>
          <a:ln>
            <a:noFill/>
          </a:ln>
          <a:effectLst>
            <a:outerShdw blurRad="51480" rotWithShape="0"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45"/>
          <p:cNvSpPr/>
          <p:nvPr/>
        </p:nvSpPr>
        <p:spPr>
          <a:xfrm flipH="1" rot="10800000">
            <a:off x="7693200" y="5918400"/>
            <a:ext cx="2794320" cy="25560"/>
          </a:xfrm>
          <a:prstGeom prst="rect">
            <a:avLst/>
          </a:prstGeom>
          <a:solidFill>
            <a:schemeClr val="accent2">
              <a:alpha val="60000"/>
            </a:schemeClr>
          </a:solidFill>
          <a:ln>
            <a:noFill/>
          </a:ln>
          <a:effectLst>
            <a:outerShdw blurRad="51480" rotWithShape="0"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45"/>
          <p:cNvSpPr/>
          <p:nvPr/>
        </p:nvSpPr>
        <p:spPr>
          <a:xfrm flipH="1" rot="10800000">
            <a:off x="7693200" y="5969160"/>
            <a:ext cx="2794320" cy="11160"/>
          </a:xfrm>
          <a:prstGeom prst="rect">
            <a:avLst/>
          </a:prstGeom>
          <a:solidFill>
            <a:schemeClr val="accent2">
              <a:alpha val="64705"/>
            </a:schemeClr>
          </a:solidFill>
          <a:ln>
            <a:noFill/>
          </a:ln>
          <a:effectLst>
            <a:outerShdw blurRad="51480" rotWithShape="0"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45"/>
          <p:cNvSpPr/>
          <p:nvPr/>
        </p:nvSpPr>
        <p:spPr>
          <a:xfrm>
            <a:off x="7693200" y="5634000"/>
            <a:ext cx="4354560" cy="38160"/>
          </a:xfrm>
          <a:prstGeom prst="roundRect">
            <a:avLst>
              <a:gd fmla="val 16667" name="adj"/>
            </a:avLst>
          </a:prstGeom>
          <a:solidFill>
            <a:schemeClr val="lt1"/>
          </a:solidFill>
          <a:ln>
            <a:noFill/>
          </a:ln>
          <a:effectLst>
            <a:outerShdw blurRad="51480" rotWithShape="0"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45"/>
          <p:cNvSpPr/>
          <p:nvPr/>
        </p:nvSpPr>
        <p:spPr>
          <a:xfrm>
            <a:off x="10490040" y="5775480"/>
            <a:ext cx="2273400" cy="49320"/>
          </a:xfrm>
          <a:prstGeom prst="roundRect">
            <a:avLst>
              <a:gd fmla="val 16667" name="adj"/>
            </a:avLst>
          </a:prstGeom>
          <a:solidFill>
            <a:schemeClr val="lt1"/>
          </a:solidFill>
          <a:ln>
            <a:noFill/>
          </a:ln>
          <a:effectLst>
            <a:outerShdw blurRad="51480" rotWithShape="0"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45"/>
          <p:cNvSpPr/>
          <p:nvPr/>
        </p:nvSpPr>
        <p:spPr>
          <a:xfrm>
            <a:off x="0" y="5189400"/>
            <a:ext cx="13001760" cy="346320"/>
          </a:xfrm>
          <a:prstGeom prst="rect">
            <a:avLst/>
          </a:prstGeom>
          <a:solidFill>
            <a:schemeClr val="accent2">
              <a:alpha val="49803"/>
            </a:schemeClr>
          </a:solidFill>
          <a:ln>
            <a:noFill/>
          </a:ln>
          <a:effectLst>
            <a:outerShdw blurRad="51480" rotWithShape="0"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45"/>
          <p:cNvSpPr/>
          <p:nvPr/>
        </p:nvSpPr>
        <p:spPr>
          <a:xfrm>
            <a:off x="0" y="5226120"/>
            <a:ext cx="13001760" cy="198720"/>
          </a:xfrm>
          <a:prstGeom prst="rect">
            <a:avLst/>
          </a:prstGeom>
          <a:solidFill>
            <a:schemeClr val="accent2"/>
          </a:solidFill>
          <a:ln>
            <a:noFill/>
          </a:ln>
          <a:effectLst>
            <a:outerShdw blurRad="51480" rotWithShape="0"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45"/>
          <p:cNvSpPr/>
          <p:nvPr/>
        </p:nvSpPr>
        <p:spPr>
          <a:xfrm flipH="1" rot="10800000">
            <a:off x="9121680" y="5177160"/>
            <a:ext cx="3880080" cy="352440"/>
          </a:xfrm>
          <a:prstGeom prst="rect">
            <a:avLst/>
          </a:prstGeom>
          <a:solidFill>
            <a:schemeClr val="accent2"/>
          </a:solidFill>
          <a:ln>
            <a:noFill/>
          </a:ln>
          <a:effectLst>
            <a:outerShdw blurRad="51480" rotWithShape="0"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45"/>
          <p:cNvSpPr/>
          <p:nvPr/>
        </p:nvSpPr>
        <p:spPr>
          <a:xfrm>
            <a:off x="0" y="0"/>
            <a:ext cx="13001760" cy="5262840"/>
          </a:xfrm>
          <a:prstGeom prst="rect">
            <a:avLst/>
          </a:prstGeom>
          <a:solidFill>
            <a:schemeClr val="dk2"/>
          </a:solidFill>
          <a:ln>
            <a:noFill/>
          </a:ln>
          <a:effectLst>
            <a:outerShdw blurRad="51480" rotWithShape="0"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45"/>
          <p:cNvSpPr txBox="1"/>
          <p:nvPr>
            <p:ph type="title"/>
          </p:nvPr>
        </p:nvSpPr>
        <p:spPr>
          <a:xfrm>
            <a:off x="650160" y="388800"/>
            <a:ext cx="11702520" cy="16279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 name="Google Shape;18;p45"/>
          <p:cNvSpPr txBox="1"/>
          <p:nvPr>
            <p:ph idx="1" type="body"/>
          </p:nvPr>
        </p:nvSpPr>
        <p:spPr>
          <a:xfrm>
            <a:off x="650160" y="2281680"/>
            <a:ext cx="11702520" cy="56556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 name="Shape 67"/>
        <p:cNvGrpSpPr/>
        <p:nvPr/>
      </p:nvGrpSpPr>
      <p:grpSpPr>
        <a:xfrm>
          <a:off x="0" y="0"/>
          <a:ext cx="0" cy="0"/>
          <a:chOff x="0" y="0"/>
          <a:chExt cx="0" cy="0"/>
        </a:xfrm>
      </p:grpSpPr>
      <p:sp>
        <p:nvSpPr>
          <p:cNvPr id="68" name="Google Shape;68;p49"/>
          <p:cNvSpPr/>
          <p:nvPr/>
        </p:nvSpPr>
        <p:spPr>
          <a:xfrm>
            <a:off x="0" y="522360"/>
            <a:ext cx="13001760" cy="117720"/>
          </a:xfrm>
          <a:prstGeom prst="rect">
            <a:avLst/>
          </a:prstGeom>
          <a:solidFill>
            <a:schemeClr val="accent2">
              <a:alpha val="49803"/>
            </a:schemeClr>
          </a:solidFill>
          <a:ln>
            <a:noFill/>
          </a:ln>
          <a:effectLst>
            <a:outerShdw blurRad="51480" rotWithShape="0"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9"/>
          <p:cNvSpPr/>
          <p:nvPr/>
        </p:nvSpPr>
        <p:spPr>
          <a:xfrm>
            <a:off x="0" y="0"/>
            <a:ext cx="13001760" cy="439920"/>
          </a:xfrm>
          <a:prstGeom prst="rect">
            <a:avLst/>
          </a:prstGeom>
          <a:solidFill>
            <a:schemeClr val="dk2"/>
          </a:solidFill>
          <a:ln>
            <a:noFill/>
          </a:ln>
          <a:effectLst>
            <a:outerShdw blurRad="51480" rotWithShape="0"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9"/>
          <p:cNvSpPr/>
          <p:nvPr/>
        </p:nvSpPr>
        <p:spPr>
          <a:xfrm>
            <a:off x="0" y="438120"/>
            <a:ext cx="13001760" cy="128880"/>
          </a:xfrm>
          <a:prstGeom prst="rect">
            <a:avLst/>
          </a:prstGeom>
          <a:solidFill>
            <a:schemeClr val="accent2"/>
          </a:solidFill>
          <a:ln>
            <a:noFill/>
          </a:ln>
          <a:effectLst>
            <a:outerShdw blurRad="51480" rotWithShape="0"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9"/>
          <p:cNvSpPr/>
          <p:nvPr/>
        </p:nvSpPr>
        <p:spPr>
          <a:xfrm flipH="1" rot="10800000">
            <a:off x="7693200" y="509760"/>
            <a:ext cx="5308920" cy="127080"/>
          </a:xfrm>
          <a:prstGeom prst="rect">
            <a:avLst/>
          </a:prstGeom>
          <a:solidFill>
            <a:schemeClr val="accent2"/>
          </a:solidFill>
          <a:ln>
            <a:noFill/>
          </a:ln>
          <a:effectLst>
            <a:outerShdw blurRad="51480" rotWithShape="0"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9"/>
          <p:cNvSpPr/>
          <p:nvPr/>
        </p:nvSpPr>
        <p:spPr>
          <a:xfrm flipH="1" rot="10800000">
            <a:off x="7693200" y="622440"/>
            <a:ext cx="5308920" cy="254160"/>
          </a:xfrm>
          <a:prstGeom prst="rect">
            <a:avLst/>
          </a:prstGeom>
          <a:solidFill>
            <a:schemeClr val="accent2">
              <a:alpha val="49803"/>
            </a:schemeClr>
          </a:solidFill>
          <a:ln>
            <a:noFill/>
          </a:ln>
          <a:effectLst>
            <a:outerShdw blurRad="51480" rotWithShape="0"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9"/>
          <p:cNvSpPr/>
          <p:nvPr/>
        </p:nvSpPr>
        <p:spPr>
          <a:xfrm>
            <a:off x="7689960" y="708120"/>
            <a:ext cx="4354560" cy="36720"/>
          </a:xfrm>
          <a:prstGeom prst="roundRect">
            <a:avLst>
              <a:gd fmla="val 16667" name="adj"/>
            </a:avLst>
          </a:prstGeom>
          <a:solidFill>
            <a:schemeClr val="lt1"/>
          </a:solidFill>
          <a:ln>
            <a:noFill/>
          </a:ln>
          <a:effectLst>
            <a:outerShdw blurRad="51480" rotWithShape="0"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9"/>
          <p:cNvSpPr/>
          <p:nvPr/>
        </p:nvSpPr>
        <p:spPr>
          <a:xfrm>
            <a:off x="10485360" y="838080"/>
            <a:ext cx="2275200" cy="49320"/>
          </a:xfrm>
          <a:prstGeom prst="roundRect">
            <a:avLst>
              <a:gd fmla="val 16667" name="adj"/>
            </a:avLst>
          </a:prstGeom>
          <a:solidFill>
            <a:schemeClr val="lt1"/>
          </a:solidFill>
          <a:ln>
            <a:noFill/>
          </a:ln>
          <a:effectLst>
            <a:outerShdw blurRad="51480" rotWithShape="0"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9"/>
          <p:cNvSpPr/>
          <p:nvPr/>
        </p:nvSpPr>
        <p:spPr>
          <a:xfrm>
            <a:off x="12918960" y="-3240"/>
            <a:ext cx="81000" cy="882720"/>
          </a:xfrm>
          <a:prstGeom prst="rect">
            <a:avLst/>
          </a:prstGeom>
          <a:solidFill>
            <a:srgbClr val="FFFFFF">
              <a:alpha val="64705"/>
            </a:srgbClr>
          </a:solidFill>
          <a:ln>
            <a:noFill/>
          </a:ln>
          <a:effectLst>
            <a:outerShdw blurRad="51480" rotWithShape="0"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9"/>
          <p:cNvSpPr/>
          <p:nvPr/>
        </p:nvSpPr>
        <p:spPr>
          <a:xfrm>
            <a:off x="12862080" y="-3240"/>
            <a:ext cx="36720" cy="882720"/>
          </a:xfrm>
          <a:prstGeom prst="rect">
            <a:avLst/>
          </a:prstGeom>
          <a:solidFill>
            <a:srgbClr val="FFFFFF">
              <a:alpha val="64705"/>
            </a:srgbClr>
          </a:solidFill>
          <a:ln>
            <a:noFill/>
          </a:ln>
          <a:effectLst>
            <a:outerShdw blurRad="51480" rotWithShape="0"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9"/>
          <p:cNvSpPr/>
          <p:nvPr/>
        </p:nvSpPr>
        <p:spPr>
          <a:xfrm>
            <a:off x="12835080" y="-3240"/>
            <a:ext cx="11160" cy="882720"/>
          </a:xfrm>
          <a:prstGeom prst="rect">
            <a:avLst/>
          </a:prstGeom>
          <a:solidFill>
            <a:srgbClr val="FFFFFF">
              <a:alpha val="60000"/>
            </a:srgbClr>
          </a:solidFill>
          <a:ln>
            <a:noFill/>
          </a:ln>
          <a:effectLst>
            <a:outerShdw blurRad="51480" rotWithShape="0"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9"/>
          <p:cNvSpPr/>
          <p:nvPr/>
        </p:nvSpPr>
        <p:spPr>
          <a:xfrm>
            <a:off x="12763440" y="-3240"/>
            <a:ext cx="38160" cy="882720"/>
          </a:xfrm>
          <a:prstGeom prst="rect">
            <a:avLst/>
          </a:prstGeom>
          <a:solidFill>
            <a:srgbClr val="FFFFFF">
              <a:alpha val="40000"/>
            </a:srgbClr>
          </a:solidFill>
          <a:ln>
            <a:noFill/>
          </a:ln>
          <a:effectLst>
            <a:outerShdw blurRad="51480" rotWithShape="0"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9"/>
          <p:cNvSpPr/>
          <p:nvPr/>
        </p:nvSpPr>
        <p:spPr>
          <a:xfrm>
            <a:off x="12677760" y="0"/>
            <a:ext cx="77760" cy="831960"/>
          </a:xfrm>
          <a:prstGeom prst="rect">
            <a:avLst/>
          </a:prstGeom>
          <a:solidFill>
            <a:srgbClr val="FFFFFF">
              <a:alpha val="20000"/>
            </a:srgbClr>
          </a:solidFill>
          <a:ln>
            <a:noFill/>
          </a:ln>
          <a:effectLst>
            <a:outerShdw blurRad="51480" rotWithShape="0"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9"/>
          <p:cNvSpPr/>
          <p:nvPr/>
        </p:nvSpPr>
        <p:spPr>
          <a:xfrm>
            <a:off x="12619080" y="0"/>
            <a:ext cx="11160" cy="831960"/>
          </a:xfrm>
          <a:prstGeom prst="rect">
            <a:avLst/>
          </a:prstGeom>
          <a:solidFill>
            <a:srgbClr val="FFFFFF">
              <a:alpha val="29803"/>
            </a:srgbClr>
          </a:solidFill>
          <a:ln>
            <a:noFill/>
          </a:ln>
          <a:effectLst>
            <a:outerShdw blurRad="51480" rotWithShape="0"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9"/>
          <p:cNvSpPr txBox="1"/>
          <p:nvPr>
            <p:ph type="title"/>
          </p:nvPr>
        </p:nvSpPr>
        <p:spPr>
          <a:xfrm>
            <a:off x="650160" y="388800"/>
            <a:ext cx="11702520" cy="16279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2" name="Google Shape;82;p49"/>
          <p:cNvSpPr txBox="1"/>
          <p:nvPr>
            <p:ph idx="1" type="body"/>
          </p:nvPr>
        </p:nvSpPr>
        <p:spPr>
          <a:xfrm>
            <a:off x="650160" y="2281680"/>
            <a:ext cx="11702520" cy="56556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
          <p:cNvSpPr/>
          <p:nvPr/>
        </p:nvSpPr>
        <p:spPr>
          <a:xfrm>
            <a:off x="612720" y="3147840"/>
            <a:ext cx="12025440" cy="20894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b="1" i="0" lang="es-ES" sz="5100" u="none" cap="none" strike="noStrike">
                <a:solidFill>
                  <a:srgbClr val="FFFFFF"/>
                </a:solidFill>
                <a:latin typeface="Trebuchet MS"/>
                <a:ea typeface="Trebuchet MS"/>
                <a:cs typeface="Trebuchet MS"/>
                <a:sym typeface="Trebuchet MS"/>
              </a:rPr>
              <a:t>SEMINARIO DE LENGUAJES</a:t>
            </a:r>
            <a:br>
              <a:rPr b="0" i="0" lang="es-ES" sz="1800" u="none" cap="none" strike="noStrike">
                <a:latin typeface="Arial"/>
                <a:ea typeface="Arial"/>
                <a:cs typeface="Arial"/>
                <a:sym typeface="Arial"/>
              </a:rPr>
            </a:br>
            <a:r>
              <a:rPr b="1" i="0" lang="es-ES" sz="5100" u="none" cap="none" strike="noStrike">
                <a:solidFill>
                  <a:srgbClr val="FFFFFF"/>
                </a:solidFill>
                <a:latin typeface="Trebuchet MS"/>
                <a:ea typeface="Trebuchet MS"/>
                <a:cs typeface="Trebuchet MS"/>
                <a:sym typeface="Trebuchet MS"/>
              </a:rPr>
              <a:t>OPCIÓN ANDROID</a:t>
            </a:r>
            <a:endParaRPr b="0" i="0" sz="5100" u="none" cap="none" strike="noStrike">
              <a:latin typeface="Arial"/>
              <a:ea typeface="Arial"/>
              <a:cs typeface="Arial"/>
              <a:sym typeface="Arial"/>
            </a:endParaRPr>
          </a:p>
        </p:txBody>
      </p:sp>
      <p:sp>
        <p:nvSpPr>
          <p:cNvPr id="136" name="Google Shape;136;p1"/>
          <p:cNvSpPr/>
          <p:nvPr/>
        </p:nvSpPr>
        <p:spPr>
          <a:xfrm>
            <a:off x="1353960" y="7396200"/>
            <a:ext cx="10542600" cy="1514520"/>
          </a:xfrm>
          <a:prstGeom prst="rect">
            <a:avLst/>
          </a:prstGeom>
          <a:noFill/>
          <a:ln>
            <a:noFill/>
          </a:ln>
        </p:spPr>
        <p:txBody>
          <a:bodyPr anchorCtr="0" anchor="t" bIns="45000" lIns="90000" spcFirstLastPara="1" rIns="90000" wrap="square" tIns="45000">
            <a:normAutofit/>
          </a:bodyPr>
          <a:lstStyle/>
          <a:p>
            <a:pPr indent="0" lvl="0" marL="91080" marR="0" rtl="0" algn="r">
              <a:lnSpc>
                <a:spcPct val="100000"/>
              </a:lnSpc>
              <a:spcBef>
                <a:spcPts val="0"/>
              </a:spcBef>
              <a:spcAft>
                <a:spcPts val="0"/>
              </a:spcAft>
              <a:buNone/>
            </a:pPr>
            <a:r>
              <a:rPr b="0" i="0" lang="es-ES" sz="3900" u="none" cap="none" strike="noStrike">
                <a:solidFill>
                  <a:srgbClr val="000000"/>
                </a:solidFill>
                <a:latin typeface="Georgia"/>
                <a:ea typeface="Georgia"/>
                <a:cs typeface="Georgia"/>
                <a:sym typeface="Georgia"/>
              </a:rPr>
              <a:t>Intents.</a:t>
            </a:r>
            <a:endParaRPr b="0" i="0" sz="3900" u="none" cap="none" strike="noStrike">
              <a:latin typeface="Arial"/>
              <a:ea typeface="Arial"/>
              <a:cs typeface="Arial"/>
              <a:sym typeface="Arial"/>
            </a:endParaRPr>
          </a:p>
          <a:p>
            <a:pPr indent="0" lvl="0" marL="91080" marR="0" rtl="0" algn="r">
              <a:lnSpc>
                <a:spcPct val="100000"/>
              </a:lnSpc>
              <a:spcBef>
                <a:spcPts val="1706"/>
              </a:spcBef>
              <a:spcAft>
                <a:spcPts val="0"/>
              </a:spcAft>
              <a:buNone/>
            </a:pPr>
            <a:r>
              <a:rPr b="0" i="0" lang="es-ES" sz="2800" u="none" cap="none" strike="noStrike">
                <a:solidFill>
                  <a:srgbClr val="000000"/>
                </a:solidFill>
                <a:latin typeface="Georgia"/>
                <a:ea typeface="Georgia"/>
                <a:cs typeface="Georgia"/>
                <a:sym typeface="Georgia"/>
              </a:rPr>
              <a:t>Esp. </a:t>
            </a:r>
            <a:r>
              <a:rPr lang="es-ES" sz="2800">
                <a:latin typeface="Georgia"/>
                <a:ea typeface="Georgia"/>
                <a:cs typeface="Georgia"/>
                <a:sym typeface="Georgia"/>
              </a:rPr>
              <a:t>Fernández Sosa Juan Francisco</a:t>
            </a:r>
            <a:endParaRPr b="0" i="0" sz="2800" u="none" cap="none" strike="noStrike">
              <a:latin typeface="Arial"/>
              <a:ea typeface="Arial"/>
              <a:cs typeface="Arial"/>
              <a:sym typeface="Arial"/>
            </a:endParaRPr>
          </a:p>
        </p:txBody>
      </p:sp>
      <p:pic>
        <p:nvPicPr>
          <p:cNvPr id="137" name="Google Shape;137;p1"/>
          <p:cNvPicPr preferRelativeResize="0"/>
          <p:nvPr/>
        </p:nvPicPr>
        <p:blipFill rotWithShape="1">
          <a:blip r:embed="rId3">
            <a:alphaModFix/>
          </a:blip>
          <a:srcRect b="0" l="0" r="0" t="0"/>
          <a:stretch/>
        </p:blipFill>
        <p:spPr>
          <a:xfrm>
            <a:off x="-50760" y="6915240"/>
            <a:ext cx="3684600" cy="28562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0"/>
          <p:cNvSpPr/>
          <p:nvPr/>
        </p:nvSpPr>
        <p:spPr>
          <a:xfrm>
            <a:off x="380880" y="3089520"/>
            <a:ext cx="12384000" cy="3745800"/>
          </a:xfrm>
          <a:prstGeom prst="rect">
            <a:avLst/>
          </a:prstGeom>
          <a:solidFill>
            <a:srgbClr val="FFFFFF"/>
          </a:solidFill>
          <a:ln>
            <a:noFill/>
          </a:ln>
        </p:spPr>
        <p:txBody>
          <a:bodyPr anchorCtr="0" anchor="ctr" bIns="45000" lIns="90000" spcFirstLastPara="1" rIns="90000" wrap="square" tIns="45000">
            <a:spAutoFit/>
          </a:bodyPr>
          <a:lstStyle/>
          <a:p>
            <a:pPr indent="0" lvl="0" marL="0" rtl="0" algn="l">
              <a:lnSpc>
                <a:spcPct val="150000"/>
              </a:lnSpc>
              <a:spcBef>
                <a:spcPts val="0"/>
              </a:spcBef>
              <a:spcAft>
                <a:spcPts val="0"/>
              </a:spcAft>
              <a:buClr>
                <a:schemeClr val="dk1"/>
              </a:buClr>
              <a:buSzPts val="1100"/>
              <a:buFont typeface="Arial"/>
              <a:buNone/>
            </a:pPr>
            <a:r>
              <a:rPr b="1" lang="es-ES" sz="3000">
                <a:solidFill>
                  <a:srgbClr val="0033B3"/>
                </a:solidFill>
                <a:highlight>
                  <a:srgbClr val="FFFFFF"/>
                </a:highlight>
                <a:latin typeface="Courier New"/>
                <a:ea typeface="Courier New"/>
                <a:cs typeface="Courier New"/>
                <a:sym typeface="Courier New"/>
              </a:rPr>
              <a:t>fun </a:t>
            </a:r>
            <a:r>
              <a:rPr b="1" lang="es-ES" sz="3000">
                <a:solidFill>
                  <a:srgbClr val="00627A"/>
                </a:solidFill>
                <a:highlight>
                  <a:srgbClr val="FFFFFF"/>
                </a:highlight>
                <a:latin typeface="Courier New"/>
                <a:ea typeface="Courier New"/>
                <a:cs typeface="Courier New"/>
                <a:sym typeface="Courier New"/>
              </a:rPr>
              <a:t>mostrarInformacion</a:t>
            </a:r>
            <a:r>
              <a:rPr b="1" lang="es-ES" sz="3000">
                <a:solidFill>
                  <a:srgbClr val="080808"/>
                </a:solidFill>
                <a:highlight>
                  <a:srgbClr val="FFFFFF"/>
                </a:highlight>
                <a:latin typeface="Courier New"/>
                <a:ea typeface="Courier New"/>
                <a:cs typeface="Courier New"/>
                <a:sym typeface="Courier New"/>
              </a:rPr>
              <a:t>(v: </a:t>
            </a:r>
            <a:r>
              <a:rPr b="1" lang="es-ES" sz="3000">
                <a:solidFill>
                  <a:schemeClr val="dk1"/>
                </a:solidFill>
                <a:highlight>
                  <a:srgbClr val="FFFFFF"/>
                </a:highlight>
                <a:latin typeface="Courier New"/>
                <a:ea typeface="Courier New"/>
                <a:cs typeface="Courier New"/>
                <a:sym typeface="Courier New"/>
              </a:rPr>
              <a:t>View</a:t>
            </a:r>
            <a:r>
              <a:rPr b="1" lang="es-ES" sz="3000">
                <a:solidFill>
                  <a:srgbClr val="080808"/>
                </a:solidFill>
                <a:highlight>
                  <a:srgbClr val="FFFFFF"/>
                </a:highlight>
                <a:latin typeface="Courier New"/>
                <a:ea typeface="Courier New"/>
                <a:cs typeface="Courier New"/>
                <a:sym typeface="Courier New"/>
              </a:rPr>
              <a:t>) {</a:t>
            </a:r>
            <a:endParaRPr b="1" sz="3000">
              <a:solidFill>
                <a:srgbClr val="080808"/>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s-ES" sz="3000">
                <a:solidFill>
                  <a:srgbClr val="080808"/>
                </a:solidFill>
                <a:highlight>
                  <a:srgbClr val="FFFFFF"/>
                </a:highlight>
                <a:latin typeface="Courier New"/>
                <a:ea typeface="Courier New"/>
                <a:cs typeface="Courier New"/>
                <a:sym typeface="Courier New"/>
              </a:rPr>
              <a:t>   </a:t>
            </a:r>
            <a:r>
              <a:rPr b="1" lang="es-ES" sz="3000">
                <a:solidFill>
                  <a:srgbClr val="0033B3"/>
                </a:solidFill>
                <a:highlight>
                  <a:srgbClr val="FFFFFF"/>
                </a:highlight>
                <a:latin typeface="Courier New"/>
                <a:ea typeface="Courier New"/>
                <a:cs typeface="Courier New"/>
                <a:sym typeface="Courier New"/>
              </a:rPr>
              <a:t>val </a:t>
            </a:r>
            <a:r>
              <a:rPr b="1" lang="es-ES" sz="3000">
                <a:solidFill>
                  <a:schemeClr val="dk1"/>
                </a:solidFill>
                <a:highlight>
                  <a:srgbClr val="FFFFFF"/>
                </a:highlight>
                <a:latin typeface="Courier New"/>
                <a:ea typeface="Courier New"/>
                <a:cs typeface="Courier New"/>
                <a:sym typeface="Courier New"/>
              </a:rPr>
              <a:t>i </a:t>
            </a:r>
            <a:r>
              <a:rPr b="1" lang="es-ES" sz="3000">
                <a:solidFill>
                  <a:srgbClr val="080808"/>
                </a:solidFill>
                <a:highlight>
                  <a:srgbClr val="FFFFFF"/>
                </a:highlight>
                <a:latin typeface="Courier New"/>
                <a:ea typeface="Courier New"/>
                <a:cs typeface="Courier New"/>
                <a:sym typeface="Courier New"/>
              </a:rPr>
              <a:t>= Intent(</a:t>
            </a:r>
            <a:r>
              <a:rPr b="1" lang="es-ES" sz="3000">
                <a:solidFill>
                  <a:srgbClr val="0033B3"/>
                </a:solidFill>
                <a:highlight>
                  <a:srgbClr val="FFFFFF"/>
                </a:highlight>
                <a:latin typeface="Courier New"/>
                <a:ea typeface="Courier New"/>
                <a:cs typeface="Courier New"/>
                <a:sym typeface="Courier New"/>
              </a:rPr>
              <a:t>this</a:t>
            </a:r>
            <a:r>
              <a:rPr b="1" lang="es-ES" sz="3000">
                <a:solidFill>
                  <a:srgbClr val="080808"/>
                </a:solidFill>
                <a:highlight>
                  <a:srgbClr val="FFFFFF"/>
                </a:highlight>
                <a:latin typeface="Courier New"/>
                <a:ea typeface="Courier New"/>
                <a:cs typeface="Courier New"/>
                <a:sym typeface="Courier New"/>
              </a:rPr>
              <a:t>, </a:t>
            </a:r>
            <a:r>
              <a:rPr b="1" lang="es-ES" sz="3000">
                <a:solidFill>
                  <a:schemeClr val="dk1"/>
                </a:solidFill>
                <a:highlight>
                  <a:srgbClr val="FFFFFF"/>
                </a:highlight>
                <a:latin typeface="Courier New"/>
                <a:ea typeface="Courier New"/>
                <a:cs typeface="Courier New"/>
                <a:sym typeface="Courier New"/>
              </a:rPr>
              <a:t>InfoActivity</a:t>
            </a:r>
            <a:r>
              <a:rPr b="1" lang="es-ES" sz="3000">
                <a:solidFill>
                  <a:srgbClr val="080808"/>
                </a:solidFill>
                <a:highlight>
                  <a:srgbClr val="FFFFFF"/>
                </a:highlight>
                <a:latin typeface="Courier New"/>
                <a:ea typeface="Courier New"/>
                <a:cs typeface="Courier New"/>
                <a:sym typeface="Courier New"/>
              </a:rPr>
              <a:t>::</a:t>
            </a:r>
            <a:r>
              <a:rPr b="1" lang="es-ES" sz="3000">
                <a:solidFill>
                  <a:srgbClr val="0033B3"/>
                </a:solidFill>
                <a:highlight>
                  <a:srgbClr val="FFFFFF"/>
                </a:highlight>
                <a:latin typeface="Courier New"/>
                <a:ea typeface="Courier New"/>
                <a:cs typeface="Courier New"/>
                <a:sym typeface="Courier New"/>
              </a:rPr>
              <a:t>class</a:t>
            </a:r>
            <a:r>
              <a:rPr b="1" lang="es-ES" sz="3000">
                <a:solidFill>
                  <a:srgbClr val="080808"/>
                </a:solidFill>
                <a:highlight>
                  <a:srgbClr val="FFFFFF"/>
                </a:highlight>
                <a:latin typeface="Courier New"/>
                <a:ea typeface="Courier New"/>
                <a:cs typeface="Courier New"/>
                <a:sym typeface="Courier New"/>
              </a:rPr>
              <a:t>.</a:t>
            </a:r>
            <a:r>
              <a:rPr b="1" i="1" lang="es-ES" sz="3000">
                <a:solidFill>
                  <a:srgbClr val="871094"/>
                </a:solidFill>
                <a:highlight>
                  <a:srgbClr val="FFFFFF"/>
                </a:highlight>
                <a:latin typeface="Courier New"/>
                <a:ea typeface="Courier New"/>
                <a:cs typeface="Courier New"/>
                <a:sym typeface="Courier New"/>
              </a:rPr>
              <a:t>java</a:t>
            </a:r>
            <a:r>
              <a:rPr b="1" lang="es-ES" sz="3000">
                <a:solidFill>
                  <a:srgbClr val="080808"/>
                </a:solidFill>
                <a:highlight>
                  <a:srgbClr val="FFFFFF"/>
                </a:highlight>
                <a:latin typeface="Courier New"/>
                <a:ea typeface="Courier New"/>
                <a:cs typeface="Courier New"/>
                <a:sym typeface="Courier New"/>
              </a:rPr>
              <a:t>);</a:t>
            </a:r>
            <a:endParaRPr b="1" sz="3000">
              <a:solidFill>
                <a:srgbClr val="080808"/>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s-ES" sz="3000">
                <a:solidFill>
                  <a:srgbClr val="080808"/>
                </a:solidFill>
                <a:highlight>
                  <a:srgbClr val="FFFFFF"/>
                </a:highlight>
                <a:latin typeface="Courier New"/>
                <a:ea typeface="Courier New"/>
                <a:cs typeface="Courier New"/>
                <a:sym typeface="Courier New"/>
              </a:rPr>
              <a:t>   startActivity(</a:t>
            </a:r>
            <a:r>
              <a:rPr b="1" lang="es-ES" sz="3000">
                <a:solidFill>
                  <a:schemeClr val="dk1"/>
                </a:solidFill>
                <a:highlight>
                  <a:srgbClr val="FFFFFF"/>
                </a:highlight>
                <a:latin typeface="Courier New"/>
                <a:ea typeface="Courier New"/>
                <a:cs typeface="Courier New"/>
                <a:sym typeface="Courier New"/>
              </a:rPr>
              <a:t>i</a:t>
            </a:r>
            <a:r>
              <a:rPr b="1" lang="es-ES" sz="3000">
                <a:solidFill>
                  <a:srgbClr val="080808"/>
                </a:solidFill>
                <a:highlight>
                  <a:srgbClr val="FFFFFF"/>
                </a:highlight>
                <a:latin typeface="Courier New"/>
                <a:ea typeface="Courier New"/>
                <a:cs typeface="Courier New"/>
                <a:sym typeface="Courier New"/>
              </a:rPr>
              <a:t>)</a:t>
            </a:r>
            <a:endParaRPr b="1" sz="3000">
              <a:solidFill>
                <a:srgbClr val="080808"/>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s-ES" sz="3000">
                <a:solidFill>
                  <a:srgbClr val="080808"/>
                </a:solidFill>
                <a:highlight>
                  <a:srgbClr val="FFFFFF"/>
                </a:highlight>
                <a:latin typeface="Courier New"/>
                <a:ea typeface="Courier New"/>
                <a:cs typeface="Courier New"/>
                <a:sym typeface="Courier New"/>
              </a:rPr>
              <a:t>}</a:t>
            </a:r>
            <a:endParaRPr b="1" sz="3200">
              <a:solidFill>
                <a:srgbClr val="000080"/>
              </a:solidFill>
              <a:latin typeface="Courier New"/>
              <a:ea typeface="Courier New"/>
              <a:cs typeface="Courier New"/>
              <a:sym typeface="Courier New"/>
            </a:endParaRPr>
          </a:p>
        </p:txBody>
      </p:sp>
      <p:grpSp>
        <p:nvGrpSpPr>
          <p:cNvPr id="211" name="Google Shape;211;p10"/>
          <p:cNvGrpSpPr/>
          <p:nvPr/>
        </p:nvGrpSpPr>
        <p:grpSpPr>
          <a:xfrm>
            <a:off x="236880" y="1203480"/>
            <a:ext cx="11445120" cy="3733265"/>
            <a:chOff x="236880" y="1203480"/>
            <a:chExt cx="11445120" cy="3733265"/>
          </a:xfrm>
        </p:grpSpPr>
        <p:sp>
          <p:nvSpPr>
            <p:cNvPr id="212" name="Google Shape;212;p10"/>
            <p:cNvSpPr/>
            <p:nvPr/>
          </p:nvSpPr>
          <p:spPr>
            <a:xfrm>
              <a:off x="236880" y="1203480"/>
              <a:ext cx="11445120" cy="1551960"/>
            </a:xfrm>
            <a:prstGeom prst="rect">
              <a:avLst/>
            </a:prstGeom>
            <a:solidFill>
              <a:schemeClr val="accent2"/>
            </a:solid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s-ES" sz="3200" u="none" cap="none" strike="noStrike">
                  <a:solidFill>
                    <a:srgbClr val="FFFFFF"/>
                  </a:solidFill>
                  <a:latin typeface="Gill Sans"/>
                  <a:ea typeface="Gill Sans"/>
                  <a:cs typeface="Gill Sans"/>
                  <a:sym typeface="Gill Sans"/>
                </a:rPr>
                <a:t>Contexto desde el que se va a iniciar  </a:t>
              </a:r>
              <a:r>
                <a:rPr b="1" i="0" lang="es-ES" sz="3200" u="none" cap="none" strike="noStrike">
                  <a:solidFill>
                    <a:srgbClr val="FFFFFF"/>
                  </a:solidFill>
                  <a:latin typeface="Gill Sans"/>
                  <a:ea typeface="Gill Sans"/>
                  <a:cs typeface="Gill Sans"/>
                  <a:sym typeface="Gill Sans"/>
                </a:rPr>
                <a:t>InfoActivity</a:t>
              </a:r>
              <a:r>
                <a:rPr b="0" i="0" lang="es-ES" sz="3200" u="none" cap="none" strike="noStrike">
                  <a:solidFill>
                    <a:srgbClr val="FFFFFF"/>
                  </a:solidFill>
                  <a:latin typeface="Gill Sans"/>
                  <a:ea typeface="Gill Sans"/>
                  <a:cs typeface="Gill Sans"/>
                  <a:sym typeface="Gill Sans"/>
                </a:rPr>
                <a:t>, en este caso </a:t>
              </a:r>
              <a:r>
                <a:rPr b="1" i="0" lang="es-ES" sz="3200" u="none" cap="none" strike="noStrike">
                  <a:solidFill>
                    <a:srgbClr val="FFFFFF"/>
                  </a:solidFill>
                  <a:latin typeface="Consolas"/>
                  <a:ea typeface="Consolas"/>
                  <a:cs typeface="Consolas"/>
                  <a:sym typeface="Consolas"/>
                </a:rPr>
                <a:t>this</a:t>
              </a:r>
              <a:r>
                <a:rPr b="0" i="0" lang="es-ES" sz="3200" u="none" cap="none" strike="noStrike">
                  <a:solidFill>
                    <a:srgbClr val="FFFFFF"/>
                  </a:solidFill>
                  <a:latin typeface="Gill Sans"/>
                  <a:ea typeface="Gill Sans"/>
                  <a:cs typeface="Gill Sans"/>
                  <a:sym typeface="Gill Sans"/>
                </a:rPr>
                <a:t> hace referencia a la </a:t>
              </a:r>
              <a:r>
                <a:rPr b="0" i="1" lang="es-ES" sz="3200" u="none" cap="none" strike="noStrike">
                  <a:solidFill>
                    <a:srgbClr val="FFFFFF"/>
                  </a:solidFill>
                  <a:latin typeface="Gill Sans"/>
                  <a:ea typeface="Gill Sans"/>
                  <a:cs typeface="Gill Sans"/>
                  <a:sym typeface="Gill Sans"/>
                </a:rPr>
                <a:t>activity </a:t>
              </a:r>
              <a:r>
                <a:rPr b="0" i="0" lang="es-ES" sz="3200" u="none" cap="none" strike="noStrike">
                  <a:solidFill>
                    <a:srgbClr val="FFFFFF"/>
                  </a:solidFill>
                  <a:latin typeface="Gill Sans"/>
                  <a:ea typeface="Gill Sans"/>
                  <a:cs typeface="Gill Sans"/>
                  <a:sym typeface="Gill Sans"/>
                </a:rPr>
                <a:t>principal (instancia de </a:t>
              </a:r>
              <a:r>
                <a:rPr b="1" i="0" lang="es-ES" sz="3200" u="none" cap="none" strike="noStrike">
                  <a:solidFill>
                    <a:srgbClr val="FFFFFF"/>
                  </a:solidFill>
                  <a:latin typeface="Consolas"/>
                  <a:ea typeface="Consolas"/>
                  <a:cs typeface="Consolas"/>
                  <a:sym typeface="Consolas"/>
                </a:rPr>
                <a:t>MainActivity</a:t>
              </a:r>
              <a:r>
                <a:rPr b="0" i="0" lang="es-ES" sz="3200" u="none" cap="none" strike="noStrike">
                  <a:solidFill>
                    <a:srgbClr val="FFFFFF"/>
                  </a:solidFill>
                  <a:latin typeface="Gill Sans"/>
                  <a:ea typeface="Gill Sans"/>
                  <a:cs typeface="Gill Sans"/>
                  <a:sym typeface="Gill Sans"/>
                </a:rPr>
                <a:t>)</a:t>
              </a:r>
              <a:endParaRPr b="0" i="0" sz="3200" u="none" cap="none" strike="noStrike">
                <a:latin typeface="Arial"/>
                <a:ea typeface="Arial"/>
                <a:cs typeface="Arial"/>
                <a:sym typeface="Arial"/>
              </a:endParaRPr>
            </a:p>
          </p:txBody>
        </p:sp>
        <p:sp>
          <p:nvSpPr>
            <p:cNvPr id="213" name="Google Shape;213;p10"/>
            <p:cNvSpPr/>
            <p:nvPr/>
          </p:nvSpPr>
          <p:spPr>
            <a:xfrm>
              <a:off x="4556425" y="4390745"/>
              <a:ext cx="1056000" cy="546000"/>
            </a:xfrm>
            <a:prstGeom prst="rect">
              <a:avLst/>
            </a:prstGeom>
            <a:solidFill>
              <a:schemeClr val="accent2">
                <a:alpha val="17647"/>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0"/>
            <p:cNvSpPr/>
            <p:nvPr/>
          </p:nvSpPr>
          <p:spPr>
            <a:xfrm flipH="1">
              <a:off x="5083741" y="2755452"/>
              <a:ext cx="34020" cy="1425438"/>
            </a:xfrm>
            <a:custGeom>
              <a:rect b="b" l="l" r="r" t="t"/>
              <a:pathLst>
                <a:path extrusionOk="0" h="21600" w="21600">
                  <a:moveTo>
                    <a:pt x="0" y="0"/>
                  </a:moveTo>
                  <a:lnTo>
                    <a:pt x="21600" y="21600"/>
                  </a:lnTo>
                </a:path>
              </a:pathLst>
            </a:custGeom>
            <a:noFill/>
            <a:ln cap="flat" cmpd="sng" w="50750">
              <a:solidFill>
                <a:srgbClr val="438086"/>
              </a:solidFill>
              <a:prstDash val="solid"/>
              <a:round/>
              <a:headEnd len="sm" w="sm" type="none"/>
              <a:tailEnd len="lg" w="lg" type="stealth"/>
            </a:ln>
          </p:spPr>
        </p:sp>
      </p:grpSp>
      <p:grpSp>
        <p:nvGrpSpPr>
          <p:cNvPr id="215" name="Google Shape;215;p10"/>
          <p:cNvGrpSpPr/>
          <p:nvPr/>
        </p:nvGrpSpPr>
        <p:grpSpPr>
          <a:xfrm>
            <a:off x="5862176" y="4390632"/>
            <a:ext cx="6647192" cy="3758075"/>
            <a:chOff x="7365600" y="4288675"/>
            <a:chExt cx="5183400" cy="3758075"/>
          </a:xfrm>
        </p:grpSpPr>
        <p:sp>
          <p:nvSpPr>
            <p:cNvPr id="216" name="Google Shape;216;p10"/>
            <p:cNvSpPr/>
            <p:nvPr/>
          </p:nvSpPr>
          <p:spPr>
            <a:xfrm>
              <a:off x="7440892" y="4288675"/>
              <a:ext cx="4551600" cy="546000"/>
            </a:xfrm>
            <a:prstGeom prst="rect">
              <a:avLst/>
            </a:prstGeom>
            <a:solidFill>
              <a:schemeClr val="accent2">
                <a:alpha val="17647"/>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0"/>
            <p:cNvSpPr/>
            <p:nvPr/>
          </p:nvSpPr>
          <p:spPr>
            <a:xfrm flipH="1" rot="10800000">
              <a:off x="10528200" y="5443920"/>
              <a:ext cx="360" cy="1805400"/>
            </a:xfrm>
            <a:custGeom>
              <a:rect b="b" l="l" r="r" t="t"/>
              <a:pathLst>
                <a:path extrusionOk="0" h="21600" w="21600">
                  <a:moveTo>
                    <a:pt x="0" y="0"/>
                  </a:moveTo>
                  <a:lnTo>
                    <a:pt x="21600" y="21600"/>
                  </a:lnTo>
                </a:path>
              </a:pathLst>
            </a:custGeom>
            <a:noFill/>
            <a:ln cap="flat" cmpd="sng" w="50750">
              <a:solidFill>
                <a:srgbClr val="438086"/>
              </a:solidFill>
              <a:prstDash val="solid"/>
              <a:round/>
              <a:headEnd len="sm" w="sm" type="none"/>
              <a:tailEnd len="lg" w="lg" type="stealth"/>
            </a:ln>
          </p:spPr>
        </p:sp>
        <p:sp>
          <p:nvSpPr>
            <p:cNvPr id="218" name="Google Shape;218;p10"/>
            <p:cNvSpPr/>
            <p:nvPr/>
          </p:nvSpPr>
          <p:spPr>
            <a:xfrm>
              <a:off x="7365600" y="6128550"/>
              <a:ext cx="5183400" cy="1918200"/>
            </a:xfrm>
            <a:prstGeom prst="rect">
              <a:avLst/>
            </a:prstGeom>
            <a:solidFill>
              <a:schemeClr val="accent2"/>
            </a:solid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s-ES" sz="4000" u="none" cap="none" strike="noStrike">
                  <a:solidFill>
                    <a:srgbClr val="FFFFFF"/>
                  </a:solidFill>
                  <a:latin typeface="Gill Sans"/>
                  <a:ea typeface="Gill Sans"/>
                  <a:cs typeface="Gill Sans"/>
                  <a:sym typeface="Gill Sans"/>
                </a:rPr>
                <a:t>Referencia a la clase de la </a:t>
              </a:r>
              <a:r>
                <a:rPr b="0" i="1" lang="es-ES" sz="4000" u="none" cap="none" strike="noStrike">
                  <a:solidFill>
                    <a:srgbClr val="FFFFFF"/>
                  </a:solidFill>
                  <a:latin typeface="Gill Sans"/>
                  <a:ea typeface="Gill Sans"/>
                  <a:cs typeface="Gill Sans"/>
                  <a:sym typeface="Gill Sans"/>
                </a:rPr>
                <a:t>activity</a:t>
              </a:r>
              <a:r>
                <a:rPr b="0" i="0" lang="es-ES" sz="4000" u="none" cap="none" strike="noStrike">
                  <a:solidFill>
                    <a:srgbClr val="FFFFFF"/>
                  </a:solidFill>
                  <a:latin typeface="Gill Sans"/>
                  <a:ea typeface="Gill Sans"/>
                  <a:cs typeface="Gill Sans"/>
                  <a:sym typeface="Gill Sans"/>
                </a:rPr>
                <a:t> que se va a iniciar</a:t>
              </a:r>
              <a:endParaRPr b="0" i="0" sz="4000" u="none" cap="none" strike="noStrike">
                <a:latin typeface="Arial"/>
                <a:ea typeface="Arial"/>
                <a:cs typeface="Arial"/>
                <a:sym typeface="Arial"/>
              </a:endParaRPr>
            </a:p>
          </p:txBody>
        </p:sp>
      </p:grpSp>
      <p:sp>
        <p:nvSpPr>
          <p:cNvPr id="219" name="Google Shape;219;p10"/>
          <p:cNvSpPr/>
          <p:nvPr/>
        </p:nvSpPr>
        <p:spPr>
          <a:xfrm>
            <a:off x="371160" y="7607880"/>
            <a:ext cx="5587560" cy="1735560"/>
          </a:xfrm>
          <a:prstGeom prst="rect">
            <a:avLst/>
          </a:prstGeom>
          <a:solidFill>
            <a:srgbClr val="C00000"/>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lang="es-ES" sz="3600">
                <a:solidFill>
                  <a:srgbClr val="FFFFFF"/>
                </a:solidFill>
                <a:latin typeface="Gill Sans"/>
                <a:ea typeface="Gill Sans"/>
                <a:cs typeface="Gill Sans"/>
                <a:sym typeface="Gill Sans"/>
              </a:rPr>
              <a:t>Ejecutar</a:t>
            </a:r>
            <a:r>
              <a:rPr b="0" i="0" lang="es-ES" sz="3600" u="none" cap="none" strike="noStrike">
                <a:solidFill>
                  <a:srgbClr val="FFFFFF"/>
                </a:solidFill>
                <a:latin typeface="Gill Sans"/>
                <a:ea typeface="Gill Sans"/>
                <a:cs typeface="Gill Sans"/>
                <a:sym typeface="Gill Sans"/>
              </a:rPr>
              <a:t> en el emulador para comprobar comportamiento</a:t>
            </a:r>
            <a:endParaRPr b="0" i="0" sz="3600" u="none" cap="none" strike="noStrike">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par>
                          <p:cTn fill="hold">
                            <p:stCondLst>
                              <p:cond delay="500"/>
                            </p:stCondLst>
                            <p:childTnLst>
                              <p:par>
                                <p:cTn fill="hold" nodeType="afterEffect" presetClass="entr" presetID="10" presetSubtype="0">
                                  <p:stCondLst>
                                    <p:cond delay="100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par>
                          <p:cTn fill="hold">
                            <p:stCondLst>
                              <p:cond delay="1000"/>
                            </p:stCondLst>
                            <p:childTnLst>
                              <p:par>
                                <p:cTn fill="hold" nodeType="afterEffect" presetClass="entr" presetID="23" presetSubtype="16">
                                  <p:stCondLst>
                                    <p:cond delay="300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500"/>
                                        <p:tgtEl>
                                          <p:spTgt spid="219"/>
                                        </p:tgtEl>
                                        <p:attrNameLst>
                                          <p:attrName>ppt_w</p:attrName>
                                        </p:attrNameLst>
                                      </p:cBhvr>
                                      <p:tavLst>
                                        <p:tav fmla="" tm="0">
                                          <p:val>
                                            <p:strVal val="0"/>
                                          </p:val>
                                        </p:tav>
                                        <p:tav fmla="" tm="100000">
                                          <p:val>
                                            <p:strVal val="#ppt_w"/>
                                          </p:val>
                                        </p:tav>
                                      </p:tavLst>
                                    </p:anim>
                                    <p:anim calcmode="lin" valueType="num">
                                      <p:cBhvr additive="base">
                                        <p:cTn dur="500"/>
                                        <p:tgtEl>
                                          <p:spTgt spid="21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11"/>
          <p:cNvPicPr preferRelativeResize="0"/>
          <p:nvPr/>
        </p:nvPicPr>
        <p:blipFill rotWithShape="1">
          <a:blip r:embed="rId3">
            <a:alphaModFix/>
          </a:blip>
          <a:srcRect b="0" l="0" r="0" t="0"/>
          <a:stretch/>
        </p:blipFill>
        <p:spPr>
          <a:xfrm>
            <a:off x="1665720" y="1995840"/>
            <a:ext cx="9875160" cy="7712280"/>
          </a:xfrm>
          <a:prstGeom prst="rect">
            <a:avLst/>
          </a:prstGeom>
          <a:noFill/>
          <a:ln>
            <a:noFill/>
          </a:ln>
        </p:spPr>
      </p:pic>
      <p:sp>
        <p:nvSpPr>
          <p:cNvPr id="225" name="Google Shape;225;p11"/>
          <p:cNvSpPr/>
          <p:nvPr/>
        </p:nvSpPr>
        <p:spPr>
          <a:xfrm rot="-5400000">
            <a:off x="5925240" y="3221280"/>
            <a:ext cx="1294560" cy="3598920"/>
          </a:xfrm>
          <a:prstGeom prst="curvedRightArrow">
            <a:avLst>
              <a:gd fmla="val 25000" name="adj1"/>
              <a:gd fmla="val 50000" name="adj2"/>
              <a:gd fmla="val 25000" name="adj3"/>
            </a:avLst>
          </a:prstGeom>
          <a:solidFill>
            <a:srgbClr val="53548A"/>
          </a:solidFill>
          <a:ln cap="flat" cmpd="sng" w="25400">
            <a:solidFill>
              <a:srgbClr val="3D3E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a:off x="650160" y="915480"/>
            <a:ext cx="11701440" cy="1515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ES" sz="5600" u="none" cap="none" strike="noStrike">
                <a:solidFill>
                  <a:srgbClr val="424456"/>
                </a:solidFill>
                <a:latin typeface="Trebuchet MS"/>
                <a:ea typeface="Trebuchet MS"/>
                <a:cs typeface="Trebuchet MS"/>
                <a:sym typeface="Trebuchet MS"/>
              </a:rPr>
              <a:t>Resultado en el emulador</a:t>
            </a:r>
            <a:endParaRPr b="0" i="0" sz="5600" u="none" cap="none"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2"/>
          <p:cNvSpPr/>
          <p:nvPr/>
        </p:nvSpPr>
        <p:spPr>
          <a:xfrm>
            <a:off x="650160" y="2571840"/>
            <a:ext cx="11701440" cy="6775920"/>
          </a:xfrm>
          <a:prstGeom prst="rect">
            <a:avLst/>
          </a:prstGeom>
          <a:noFill/>
          <a:ln>
            <a:noFill/>
          </a:ln>
        </p:spPr>
        <p:txBody>
          <a:bodyPr anchorCtr="0" anchor="t" bIns="45000" lIns="90000" spcFirstLastPara="1" rIns="90000" wrap="square" tIns="45000">
            <a:noAutofit/>
          </a:bodyPr>
          <a:lstStyle/>
          <a:p>
            <a:pPr indent="-362160" lvl="0" marL="519120" marR="0" rtl="0" algn="just">
              <a:lnSpc>
                <a:spcPct val="100000"/>
              </a:lnSpc>
              <a:spcBef>
                <a:spcPts val="0"/>
              </a:spcBef>
              <a:spcAft>
                <a:spcPts val="0"/>
              </a:spcAft>
              <a:buClr>
                <a:srgbClr val="A04DA3"/>
              </a:buClr>
              <a:buSzPts val="3600"/>
              <a:buFont typeface="Georgia"/>
              <a:buChar char="•"/>
            </a:pPr>
            <a:r>
              <a:rPr b="0" i="0" lang="es-ES" sz="3600" u="none" cap="none" strike="noStrike">
                <a:solidFill>
                  <a:srgbClr val="000000"/>
                </a:solidFill>
                <a:latin typeface="Georgia"/>
                <a:ea typeface="Georgia"/>
                <a:cs typeface="Georgia"/>
                <a:sym typeface="Georgia"/>
              </a:rPr>
              <a:t>Para pasar información </a:t>
            </a:r>
            <a:r>
              <a:rPr b="0" i="0" lang="es-ES" sz="3600" u="none" cap="none" strike="noStrike">
                <a:solidFill>
                  <a:srgbClr val="000000"/>
                </a:solidFill>
                <a:latin typeface="Georgia"/>
                <a:ea typeface="Georgia"/>
                <a:cs typeface="Georgia"/>
                <a:sym typeface="Georgia"/>
              </a:rPr>
              <a:t>a la </a:t>
            </a:r>
            <a:r>
              <a:rPr b="0" i="1" lang="es-ES" sz="3600" u="none" cap="none" strike="noStrike">
                <a:solidFill>
                  <a:srgbClr val="000000"/>
                </a:solidFill>
                <a:latin typeface="Georgia"/>
                <a:ea typeface="Georgia"/>
                <a:cs typeface="Georgia"/>
                <a:sym typeface="Georgia"/>
              </a:rPr>
              <a:t>activity </a:t>
            </a:r>
            <a:r>
              <a:rPr b="0" i="0" lang="es-ES" sz="3600" u="none" cap="none" strike="noStrike">
                <a:solidFill>
                  <a:srgbClr val="000000"/>
                </a:solidFill>
                <a:latin typeface="Georgia"/>
                <a:ea typeface="Georgia"/>
                <a:cs typeface="Georgia"/>
                <a:sym typeface="Georgia"/>
              </a:rPr>
              <a:t>se utiliza el mismo </a:t>
            </a:r>
            <a:r>
              <a:rPr b="1" i="0" lang="es-ES" sz="3600" u="none" cap="none" strike="noStrike">
                <a:solidFill>
                  <a:srgbClr val="000000"/>
                </a:solidFill>
                <a:latin typeface="Consolas"/>
                <a:ea typeface="Consolas"/>
                <a:cs typeface="Consolas"/>
                <a:sym typeface="Consolas"/>
              </a:rPr>
              <a:t>Intent</a:t>
            </a:r>
            <a:r>
              <a:rPr b="0" i="0" lang="es-ES" sz="3600" u="none" cap="none" strike="noStrike">
                <a:solidFill>
                  <a:srgbClr val="000000"/>
                </a:solidFill>
                <a:latin typeface="Georgia"/>
                <a:ea typeface="Georgia"/>
                <a:cs typeface="Georgia"/>
                <a:sym typeface="Georgia"/>
              </a:rPr>
              <a:t> con el que se la inicia.</a:t>
            </a:r>
            <a:endParaRPr b="0" i="0" sz="3600" u="none" cap="none" strike="noStrike">
              <a:latin typeface="Arial"/>
              <a:ea typeface="Arial"/>
              <a:cs typeface="Arial"/>
              <a:sym typeface="Arial"/>
            </a:endParaRPr>
          </a:p>
          <a:p>
            <a:pPr indent="-362160" lvl="0" marL="519120" marR="0" rtl="0" algn="just">
              <a:lnSpc>
                <a:spcPct val="100000"/>
              </a:lnSpc>
              <a:spcBef>
                <a:spcPts val="1199"/>
              </a:spcBef>
              <a:spcAft>
                <a:spcPts val="0"/>
              </a:spcAft>
              <a:buClr>
                <a:srgbClr val="A04DA3"/>
              </a:buClr>
              <a:buSzPts val="3600"/>
              <a:buFont typeface="Georgia"/>
              <a:buChar char="•"/>
            </a:pPr>
            <a:r>
              <a:rPr b="0" i="0" lang="es-ES" sz="3600" u="none" cap="none" strike="noStrike">
                <a:solidFill>
                  <a:srgbClr val="000000"/>
                </a:solidFill>
                <a:latin typeface="Georgia"/>
                <a:ea typeface="Georgia"/>
                <a:cs typeface="Georgia"/>
                <a:sym typeface="Georgia"/>
              </a:rPr>
              <a:t>Se pueden pasar tantos datos como se requieran llamando repetidamente al método </a:t>
            </a:r>
            <a:r>
              <a:rPr b="1" i="0" lang="es-ES" sz="3600" u="none" cap="none" strike="noStrike">
                <a:solidFill>
                  <a:srgbClr val="000000"/>
                </a:solidFill>
                <a:latin typeface="Consolas"/>
                <a:ea typeface="Consolas"/>
                <a:cs typeface="Consolas"/>
                <a:sym typeface="Consolas"/>
              </a:rPr>
              <a:t>putExtra()</a:t>
            </a:r>
            <a:r>
              <a:rPr b="0" i="0" lang="es-ES" sz="3600" u="none" cap="none" strike="noStrike">
                <a:solidFill>
                  <a:srgbClr val="000000"/>
                </a:solidFill>
                <a:latin typeface="Georgia"/>
                <a:ea typeface="Georgia"/>
                <a:cs typeface="Georgia"/>
                <a:sym typeface="Georgia"/>
              </a:rPr>
              <a:t> del </a:t>
            </a:r>
            <a:r>
              <a:rPr b="1" i="0" lang="es-ES" sz="3600" u="none" cap="none" strike="noStrike">
                <a:solidFill>
                  <a:srgbClr val="000000"/>
                </a:solidFill>
                <a:latin typeface="Consolas"/>
                <a:ea typeface="Consolas"/>
                <a:cs typeface="Consolas"/>
                <a:sym typeface="Consolas"/>
              </a:rPr>
              <a:t>Intent</a:t>
            </a:r>
            <a:r>
              <a:rPr b="0" i="0" lang="es-ES" sz="3600" u="none" cap="none" strike="noStrike">
                <a:solidFill>
                  <a:srgbClr val="000000"/>
                </a:solidFill>
                <a:latin typeface="Georgia"/>
                <a:ea typeface="Georgia"/>
                <a:cs typeface="Georgia"/>
                <a:sym typeface="Georgia"/>
              </a:rPr>
              <a:t> </a:t>
            </a:r>
            <a:endParaRPr b="0" i="0" sz="3600" u="none" cap="none" strike="noStrike">
              <a:latin typeface="Arial"/>
              <a:ea typeface="Arial"/>
              <a:cs typeface="Arial"/>
              <a:sym typeface="Arial"/>
            </a:endParaRPr>
          </a:p>
          <a:p>
            <a:pPr indent="-362160" lvl="0" marL="519120" marR="0" rtl="0" algn="just">
              <a:lnSpc>
                <a:spcPct val="100000"/>
              </a:lnSpc>
              <a:spcBef>
                <a:spcPts val="1199"/>
              </a:spcBef>
              <a:spcAft>
                <a:spcPts val="0"/>
              </a:spcAft>
              <a:buClr>
                <a:srgbClr val="A04DA3"/>
              </a:buClr>
              <a:buSzPts val="3600"/>
              <a:buFont typeface="Georgia"/>
              <a:buChar char="•"/>
            </a:pPr>
            <a:r>
              <a:rPr b="1" i="0" lang="es-ES" sz="3600" u="none" cap="none" strike="noStrike">
                <a:solidFill>
                  <a:srgbClr val="000000"/>
                </a:solidFill>
                <a:latin typeface="Consolas"/>
                <a:ea typeface="Consolas"/>
                <a:cs typeface="Consolas"/>
                <a:sym typeface="Consolas"/>
              </a:rPr>
              <a:t>putExtra()</a:t>
            </a:r>
            <a:r>
              <a:rPr b="0" i="0" lang="es-ES" sz="3600" u="none" cap="none" strike="noStrike">
                <a:solidFill>
                  <a:srgbClr val="000000"/>
                </a:solidFill>
                <a:latin typeface="Georgia"/>
                <a:ea typeface="Georgia"/>
                <a:cs typeface="Georgia"/>
                <a:sym typeface="Georgia"/>
              </a:rPr>
              <a:t> recibe dos parámetros: un </a:t>
            </a:r>
            <a:r>
              <a:rPr b="1" i="0" lang="es-ES" sz="3600" u="none" cap="none" strike="noStrike">
                <a:solidFill>
                  <a:srgbClr val="000000"/>
                </a:solidFill>
                <a:latin typeface="Consolas"/>
                <a:ea typeface="Consolas"/>
                <a:cs typeface="Consolas"/>
                <a:sym typeface="Consolas"/>
              </a:rPr>
              <a:t>String</a:t>
            </a:r>
            <a:r>
              <a:rPr b="0" i="0" lang="es-ES" sz="3600" u="none" cap="none" strike="noStrike">
                <a:solidFill>
                  <a:srgbClr val="000000"/>
                </a:solidFill>
                <a:latin typeface="Georgia"/>
                <a:ea typeface="Georgia"/>
                <a:cs typeface="Georgia"/>
                <a:sym typeface="Georgia"/>
              </a:rPr>
              <a:t> (a modo de clave) y el dato en cuestión.</a:t>
            </a:r>
            <a:endParaRPr b="0" i="0" sz="3600" u="none" cap="none" strike="noStrike">
              <a:latin typeface="Arial"/>
              <a:ea typeface="Arial"/>
              <a:cs typeface="Arial"/>
              <a:sym typeface="Arial"/>
            </a:endParaRPr>
          </a:p>
          <a:p>
            <a:pPr indent="-362160" lvl="0" marL="519120" marR="0" rtl="0" algn="just">
              <a:lnSpc>
                <a:spcPct val="100000"/>
              </a:lnSpc>
              <a:spcBef>
                <a:spcPts val="1199"/>
              </a:spcBef>
              <a:spcAft>
                <a:spcPts val="0"/>
              </a:spcAft>
              <a:buClr>
                <a:srgbClr val="A04DA3"/>
              </a:buClr>
              <a:buSzPts val="3600"/>
              <a:buFont typeface="Georgia"/>
              <a:buChar char="•"/>
            </a:pPr>
            <a:r>
              <a:rPr b="0" i="0" lang="es-ES" sz="3600" u="none" cap="none" strike="noStrike">
                <a:solidFill>
                  <a:srgbClr val="000000"/>
                </a:solidFill>
                <a:latin typeface="Georgia"/>
                <a:ea typeface="Georgia"/>
                <a:cs typeface="Georgia"/>
                <a:sym typeface="Georgia"/>
              </a:rPr>
              <a:t>Los datos enviados podrán ser recuperados en la </a:t>
            </a:r>
            <a:r>
              <a:rPr b="0" i="1" lang="es-ES" sz="3600" u="none" cap="none" strike="noStrike">
                <a:solidFill>
                  <a:srgbClr val="000000"/>
                </a:solidFill>
                <a:latin typeface="Georgia"/>
                <a:ea typeface="Georgia"/>
                <a:cs typeface="Georgia"/>
                <a:sym typeface="Georgia"/>
              </a:rPr>
              <a:t>activity</a:t>
            </a:r>
            <a:r>
              <a:rPr b="0" i="0" lang="es-ES" sz="3600" u="none" cap="none" strike="noStrike">
                <a:solidFill>
                  <a:srgbClr val="000000"/>
                </a:solidFill>
                <a:latin typeface="Georgia"/>
                <a:ea typeface="Georgia"/>
                <a:cs typeface="Georgia"/>
                <a:sym typeface="Georgia"/>
              </a:rPr>
              <a:t> que se inicia por medio de una referencia a la clase </a:t>
            </a:r>
            <a:r>
              <a:rPr b="1" i="1" lang="es-ES" sz="3600" u="none" cap="none" strike="noStrike">
                <a:solidFill>
                  <a:srgbClr val="000000"/>
                </a:solidFill>
                <a:latin typeface="Georgia"/>
                <a:ea typeface="Georgia"/>
                <a:cs typeface="Georgia"/>
                <a:sym typeface="Georgia"/>
              </a:rPr>
              <a:t>intent</a:t>
            </a:r>
            <a:endParaRPr b="1" i="1" sz="3600" u="none" cap="none" strike="noStrike"/>
          </a:p>
        </p:txBody>
      </p:sp>
      <p:sp>
        <p:nvSpPr>
          <p:cNvPr id="232" name="Google Shape;232;p12"/>
          <p:cNvSpPr/>
          <p:nvPr/>
        </p:nvSpPr>
        <p:spPr>
          <a:xfrm>
            <a:off x="650160" y="915480"/>
            <a:ext cx="11701440" cy="1515600"/>
          </a:xfrm>
          <a:prstGeom prst="rect">
            <a:avLst/>
          </a:prstGeom>
          <a:noFill/>
          <a:ln>
            <a:noFill/>
          </a:ln>
        </p:spPr>
        <p:txBody>
          <a:bodyPr anchorCtr="0" anchor="ctr" bIns="45000" lIns="90000" spcFirstLastPara="1" rIns="90000" wrap="square" tIns="45000">
            <a:normAutofit/>
          </a:bodyPr>
          <a:lstStyle/>
          <a:p>
            <a:pPr indent="0" lvl="0" marL="0" marR="0" rtl="0" algn="l">
              <a:lnSpc>
                <a:spcPct val="100000"/>
              </a:lnSpc>
              <a:spcBef>
                <a:spcPts val="0"/>
              </a:spcBef>
              <a:spcAft>
                <a:spcPts val="0"/>
              </a:spcAft>
              <a:buNone/>
            </a:pPr>
            <a:r>
              <a:rPr b="0" i="0" lang="es-ES" sz="4000" u="none" cap="none" strike="noStrike">
                <a:solidFill>
                  <a:srgbClr val="424456"/>
                </a:solidFill>
                <a:latin typeface="Trebuchet MS"/>
                <a:ea typeface="Trebuchet MS"/>
                <a:cs typeface="Trebuchet MS"/>
                <a:sym typeface="Trebuchet MS"/>
              </a:rPr>
              <a:t>Pasando información a la </a:t>
            </a:r>
            <a:r>
              <a:rPr b="0" i="1" lang="es-ES" sz="4000" u="none" cap="none" strike="noStrike">
                <a:solidFill>
                  <a:srgbClr val="424456"/>
                </a:solidFill>
                <a:latin typeface="Trebuchet MS"/>
                <a:ea typeface="Trebuchet MS"/>
                <a:cs typeface="Trebuchet MS"/>
                <a:sym typeface="Trebuchet MS"/>
              </a:rPr>
              <a:t>activity</a:t>
            </a:r>
            <a:r>
              <a:rPr b="0" i="0" lang="es-ES" sz="4000" u="none" cap="none" strike="noStrike">
                <a:solidFill>
                  <a:srgbClr val="424456"/>
                </a:solidFill>
                <a:latin typeface="Trebuchet MS"/>
                <a:ea typeface="Trebuchet MS"/>
                <a:cs typeface="Trebuchet MS"/>
                <a:sym typeface="Trebuchet MS"/>
              </a:rPr>
              <a:t> iniciada</a:t>
            </a:r>
            <a:endParaRPr b="0" i="0" sz="4000" u="none" cap="none" strike="noStrike">
              <a:latin typeface="Arial"/>
              <a:ea typeface="Arial"/>
              <a:cs typeface="Arial"/>
              <a:sym typeface="Arial"/>
            </a:endParaRPr>
          </a:p>
        </p:txBody>
      </p:sp>
      <p:sp>
        <p:nvSpPr>
          <p:cNvPr id="233" name="Google Shape;233;p12"/>
          <p:cNvSpPr/>
          <p:nvPr/>
        </p:nvSpPr>
        <p:spPr>
          <a:xfrm>
            <a:off x="9318960" y="9038520"/>
            <a:ext cx="3032640" cy="517680"/>
          </a:xfrm>
          <a:prstGeom prst="rect">
            <a:avLst/>
          </a:prstGeom>
          <a:noFill/>
          <a:ln>
            <a:noFill/>
          </a:ln>
        </p:spPr>
        <p:txBody>
          <a:bodyPr anchorCtr="0" anchor="b" bIns="65150" lIns="129950" spcFirstLastPara="1" rIns="129950" wrap="square" tIns="65150">
            <a:noAutofit/>
          </a:bodyPr>
          <a:lstStyle/>
          <a:p>
            <a:pPr indent="0" lvl="0" marL="0" marR="0" rtl="0" algn="r">
              <a:lnSpc>
                <a:spcPct val="100000"/>
              </a:lnSpc>
              <a:spcBef>
                <a:spcPts val="0"/>
              </a:spcBef>
              <a:spcAft>
                <a:spcPts val="0"/>
              </a:spcAft>
              <a:buNone/>
            </a:pPr>
            <a:fld id="{00000000-1234-1234-1234-123412341234}" type="slidenum">
              <a:rPr b="0" i="0" lang="es-ES" sz="2500" u="none" cap="none" strike="noStrike">
                <a:solidFill>
                  <a:srgbClr val="FFFFFF"/>
                </a:solidFill>
                <a:latin typeface="Gill Sans"/>
                <a:ea typeface="Gill Sans"/>
                <a:cs typeface="Gill Sans"/>
                <a:sym typeface="Gill Sans"/>
              </a:rPr>
              <a:t>‹#›</a:t>
            </a:fld>
            <a:endParaRPr b="0" i="0" sz="2500" u="none" cap="none" strike="noStrike">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animEffect filter="fade" transition="in">
                                      <p:cBhvr>
                                        <p:cTn dur="500"/>
                                        <p:tgtEl>
                                          <p:spTgt spid="2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animEffect filter="fade" transition="in">
                                      <p:cBhvr>
                                        <p:cTn dur="500"/>
                                        <p:tgtEl>
                                          <p:spTgt spid="2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animEffect filter="fade" transition="in">
                                      <p:cBhvr>
                                        <p:cTn dur="500"/>
                                        <p:tgtEl>
                                          <p:spTgt spid="2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3" st="3"/>
                                            </p:txEl>
                                          </p:spTgt>
                                        </p:tgtEl>
                                        <p:attrNameLst>
                                          <p:attrName>style.visibility</p:attrName>
                                        </p:attrNameLst>
                                      </p:cBhvr>
                                      <p:to>
                                        <p:strVal val="visible"/>
                                      </p:to>
                                    </p:set>
                                    <p:animEffect filter="fade" transition="in">
                                      <p:cBhvr>
                                        <p:cTn dur="500"/>
                                        <p:tgtEl>
                                          <p:spTgt spid="23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3"/>
          <p:cNvSpPr/>
          <p:nvPr/>
        </p:nvSpPr>
        <p:spPr>
          <a:xfrm>
            <a:off x="288360" y="2614680"/>
            <a:ext cx="12044400" cy="4568100"/>
          </a:xfrm>
          <a:prstGeom prst="rect">
            <a:avLst/>
          </a:prstGeom>
          <a:solidFill>
            <a:srgbClr val="FFFFFF"/>
          </a:solidFill>
          <a:ln>
            <a:noFill/>
          </a:ln>
        </p:spPr>
        <p:txBody>
          <a:bodyPr anchorCtr="0" anchor="ctr" bIns="45000" lIns="90000" spcFirstLastPara="1" rIns="90000" wrap="square" tIns="45000">
            <a:spAutoFit/>
          </a:bodyPr>
          <a:lstStyle/>
          <a:p>
            <a:pPr indent="0" lvl="0" marL="0" marR="0" rtl="0" algn="l">
              <a:lnSpc>
                <a:spcPct val="150000"/>
              </a:lnSpc>
              <a:spcBef>
                <a:spcPts val="0"/>
              </a:spcBef>
              <a:spcAft>
                <a:spcPts val="0"/>
              </a:spcAft>
              <a:buClr>
                <a:schemeClr val="dk1"/>
              </a:buClr>
              <a:buSzPts val="1100"/>
              <a:buFont typeface="Arial"/>
              <a:buNone/>
            </a:pPr>
            <a:r>
              <a:rPr b="1" lang="es-ES" sz="2600">
                <a:solidFill>
                  <a:srgbClr val="080808"/>
                </a:solidFill>
                <a:highlight>
                  <a:srgbClr val="FFFFFF"/>
                </a:highlight>
                <a:latin typeface="Courier New"/>
                <a:ea typeface="Courier New"/>
                <a:cs typeface="Courier New"/>
                <a:sym typeface="Courier New"/>
              </a:rPr>
              <a:t>  </a:t>
            </a:r>
            <a:r>
              <a:rPr b="1" lang="es-ES" sz="2600">
                <a:solidFill>
                  <a:srgbClr val="0033B3"/>
                </a:solidFill>
                <a:highlight>
                  <a:srgbClr val="FFFFFF"/>
                </a:highlight>
                <a:latin typeface="Courier New"/>
                <a:ea typeface="Courier New"/>
                <a:cs typeface="Courier New"/>
                <a:sym typeface="Courier New"/>
              </a:rPr>
              <a:t>fun </a:t>
            </a:r>
            <a:r>
              <a:rPr b="1" lang="es-ES" sz="2600">
                <a:solidFill>
                  <a:srgbClr val="00627A"/>
                </a:solidFill>
                <a:highlight>
                  <a:srgbClr val="FFFFFF"/>
                </a:highlight>
                <a:latin typeface="Courier New"/>
                <a:ea typeface="Courier New"/>
                <a:cs typeface="Courier New"/>
                <a:sym typeface="Courier New"/>
              </a:rPr>
              <a:t>mostrarInformacion</a:t>
            </a:r>
            <a:r>
              <a:rPr b="1" lang="es-ES" sz="2600">
                <a:solidFill>
                  <a:srgbClr val="080808"/>
                </a:solidFill>
                <a:highlight>
                  <a:srgbClr val="FFFFFF"/>
                </a:highlight>
                <a:latin typeface="Courier New"/>
                <a:ea typeface="Courier New"/>
                <a:cs typeface="Courier New"/>
                <a:sym typeface="Courier New"/>
              </a:rPr>
              <a:t>(v: </a:t>
            </a:r>
            <a:r>
              <a:rPr b="1" lang="es-ES" sz="2600">
                <a:solidFill>
                  <a:schemeClr val="dk1"/>
                </a:solidFill>
                <a:highlight>
                  <a:srgbClr val="FFFFFF"/>
                </a:highlight>
                <a:latin typeface="Courier New"/>
                <a:ea typeface="Courier New"/>
                <a:cs typeface="Courier New"/>
                <a:sym typeface="Courier New"/>
              </a:rPr>
              <a:t>View</a:t>
            </a:r>
            <a:r>
              <a:rPr b="1" lang="es-ES" sz="2600">
                <a:solidFill>
                  <a:srgbClr val="080808"/>
                </a:solidFill>
                <a:highlight>
                  <a:srgbClr val="FFFFFF"/>
                </a:highlight>
                <a:latin typeface="Courier New"/>
                <a:ea typeface="Courier New"/>
                <a:cs typeface="Courier New"/>
                <a:sym typeface="Courier New"/>
              </a:rPr>
              <a:t>) {</a:t>
            </a:r>
            <a:endParaRPr b="1" sz="26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600">
                <a:solidFill>
                  <a:srgbClr val="080808"/>
                </a:solidFill>
                <a:highlight>
                  <a:srgbClr val="FFFFFF"/>
                </a:highlight>
                <a:latin typeface="Courier New"/>
                <a:ea typeface="Courier New"/>
                <a:cs typeface="Courier New"/>
                <a:sym typeface="Courier New"/>
              </a:rPr>
              <a:t>       </a:t>
            </a:r>
            <a:r>
              <a:rPr b="1" lang="es-ES" sz="2600">
                <a:solidFill>
                  <a:srgbClr val="0033B3"/>
                </a:solidFill>
                <a:highlight>
                  <a:srgbClr val="FFFFFF"/>
                </a:highlight>
                <a:latin typeface="Courier New"/>
                <a:ea typeface="Courier New"/>
                <a:cs typeface="Courier New"/>
                <a:sym typeface="Courier New"/>
              </a:rPr>
              <a:t>val </a:t>
            </a:r>
            <a:r>
              <a:rPr b="1" lang="es-ES" sz="2600">
                <a:solidFill>
                  <a:schemeClr val="dk1"/>
                </a:solidFill>
                <a:highlight>
                  <a:srgbClr val="FFFFFF"/>
                </a:highlight>
                <a:latin typeface="Courier New"/>
                <a:ea typeface="Courier New"/>
                <a:cs typeface="Courier New"/>
                <a:sym typeface="Courier New"/>
              </a:rPr>
              <a:t>i </a:t>
            </a:r>
            <a:r>
              <a:rPr b="1" lang="es-ES" sz="2600">
                <a:solidFill>
                  <a:srgbClr val="080808"/>
                </a:solidFill>
                <a:highlight>
                  <a:srgbClr val="FFFFFF"/>
                </a:highlight>
                <a:latin typeface="Courier New"/>
                <a:ea typeface="Courier New"/>
                <a:cs typeface="Courier New"/>
                <a:sym typeface="Courier New"/>
              </a:rPr>
              <a:t>= Intent(</a:t>
            </a:r>
            <a:r>
              <a:rPr b="1" lang="es-ES" sz="2600">
                <a:solidFill>
                  <a:srgbClr val="0033B3"/>
                </a:solidFill>
                <a:highlight>
                  <a:srgbClr val="FFFFFF"/>
                </a:highlight>
                <a:latin typeface="Courier New"/>
                <a:ea typeface="Courier New"/>
                <a:cs typeface="Courier New"/>
                <a:sym typeface="Courier New"/>
              </a:rPr>
              <a:t>this</a:t>
            </a:r>
            <a:r>
              <a:rPr b="1" lang="es-ES" sz="2600">
                <a:solidFill>
                  <a:srgbClr val="080808"/>
                </a:solidFill>
                <a:highlight>
                  <a:srgbClr val="FFFFFF"/>
                </a:highlight>
                <a:latin typeface="Courier New"/>
                <a:ea typeface="Courier New"/>
                <a:cs typeface="Courier New"/>
                <a:sym typeface="Courier New"/>
              </a:rPr>
              <a:t>, </a:t>
            </a:r>
            <a:r>
              <a:rPr b="1" lang="es-ES" sz="2600">
                <a:solidFill>
                  <a:schemeClr val="dk1"/>
                </a:solidFill>
                <a:highlight>
                  <a:srgbClr val="FFFFFF"/>
                </a:highlight>
                <a:latin typeface="Courier New"/>
                <a:ea typeface="Courier New"/>
                <a:cs typeface="Courier New"/>
                <a:sym typeface="Courier New"/>
              </a:rPr>
              <a:t>InfoActivity</a:t>
            </a:r>
            <a:r>
              <a:rPr b="1" lang="es-ES" sz="2600">
                <a:solidFill>
                  <a:srgbClr val="080808"/>
                </a:solidFill>
                <a:highlight>
                  <a:srgbClr val="FFFFFF"/>
                </a:highlight>
                <a:latin typeface="Courier New"/>
                <a:ea typeface="Courier New"/>
                <a:cs typeface="Courier New"/>
                <a:sym typeface="Courier New"/>
              </a:rPr>
              <a:t>::</a:t>
            </a:r>
            <a:r>
              <a:rPr b="1" lang="es-ES" sz="2600">
                <a:solidFill>
                  <a:srgbClr val="0033B3"/>
                </a:solidFill>
                <a:highlight>
                  <a:srgbClr val="FFFFFF"/>
                </a:highlight>
                <a:latin typeface="Courier New"/>
                <a:ea typeface="Courier New"/>
                <a:cs typeface="Courier New"/>
                <a:sym typeface="Courier New"/>
              </a:rPr>
              <a:t>class</a:t>
            </a:r>
            <a:r>
              <a:rPr b="1" lang="es-ES" sz="2600">
                <a:solidFill>
                  <a:srgbClr val="080808"/>
                </a:solidFill>
                <a:highlight>
                  <a:srgbClr val="FFFFFF"/>
                </a:highlight>
                <a:latin typeface="Courier New"/>
                <a:ea typeface="Courier New"/>
                <a:cs typeface="Courier New"/>
                <a:sym typeface="Courier New"/>
              </a:rPr>
              <a:t>.</a:t>
            </a:r>
            <a:r>
              <a:rPr b="1" i="1" lang="es-ES" sz="2600">
                <a:solidFill>
                  <a:srgbClr val="871094"/>
                </a:solidFill>
                <a:highlight>
                  <a:srgbClr val="FFFFFF"/>
                </a:highlight>
                <a:latin typeface="Courier New"/>
                <a:ea typeface="Courier New"/>
                <a:cs typeface="Courier New"/>
                <a:sym typeface="Courier New"/>
              </a:rPr>
              <a:t>java</a:t>
            </a:r>
            <a:r>
              <a:rPr b="1" lang="es-ES" sz="2600">
                <a:solidFill>
                  <a:srgbClr val="080808"/>
                </a:solidFill>
                <a:highlight>
                  <a:srgbClr val="FFFFFF"/>
                </a:highlight>
                <a:latin typeface="Courier New"/>
                <a:ea typeface="Courier New"/>
                <a:cs typeface="Courier New"/>
                <a:sym typeface="Courier New"/>
              </a:rPr>
              <a:t>);</a:t>
            </a:r>
            <a:endParaRPr b="1" sz="26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600">
                <a:solidFill>
                  <a:srgbClr val="080808"/>
                </a:solidFill>
                <a:highlight>
                  <a:srgbClr val="FFFFFF"/>
                </a:highlight>
                <a:latin typeface="Courier New"/>
                <a:ea typeface="Courier New"/>
                <a:cs typeface="Courier New"/>
                <a:sym typeface="Courier New"/>
              </a:rPr>
              <a:t>       </a:t>
            </a:r>
            <a:r>
              <a:rPr b="1" lang="es-ES" sz="2600">
                <a:solidFill>
                  <a:schemeClr val="dk1"/>
                </a:solidFill>
                <a:highlight>
                  <a:srgbClr val="FFFFFF"/>
                </a:highlight>
                <a:latin typeface="Courier New"/>
                <a:ea typeface="Courier New"/>
                <a:cs typeface="Courier New"/>
                <a:sym typeface="Courier New"/>
              </a:rPr>
              <a:t>i</a:t>
            </a:r>
            <a:r>
              <a:rPr b="1" lang="es-ES" sz="2600">
                <a:solidFill>
                  <a:srgbClr val="080808"/>
                </a:solidFill>
                <a:highlight>
                  <a:srgbClr val="FFFFFF"/>
                </a:highlight>
                <a:latin typeface="Courier New"/>
                <a:ea typeface="Courier New"/>
                <a:cs typeface="Courier New"/>
                <a:sym typeface="Courier New"/>
              </a:rPr>
              <a:t>.putExtra(</a:t>
            </a:r>
            <a:r>
              <a:rPr b="1" lang="es-ES" sz="2600">
                <a:solidFill>
                  <a:srgbClr val="067D17"/>
                </a:solidFill>
                <a:highlight>
                  <a:srgbClr val="FFFFFF"/>
                </a:highlight>
                <a:latin typeface="Courier New"/>
                <a:ea typeface="Courier New"/>
                <a:cs typeface="Courier New"/>
                <a:sym typeface="Courier New"/>
              </a:rPr>
              <a:t>"dato1"</a:t>
            </a:r>
            <a:r>
              <a:rPr b="1" lang="es-ES" sz="2600">
                <a:solidFill>
                  <a:srgbClr val="080808"/>
                </a:solidFill>
                <a:highlight>
                  <a:srgbClr val="FFFFFF"/>
                </a:highlight>
                <a:latin typeface="Courier New"/>
                <a:ea typeface="Courier New"/>
                <a:cs typeface="Courier New"/>
                <a:sym typeface="Courier New"/>
              </a:rPr>
              <a:t>, </a:t>
            </a:r>
            <a:r>
              <a:rPr b="1" lang="es-ES" sz="2600">
                <a:solidFill>
                  <a:srgbClr val="067D17"/>
                </a:solidFill>
                <a:highlight>
                  <a:srgbClr val="FFFFFF"/>
                </a:highlight>
                <a:latin typeface="Courier New"/>
                <a:ea typeface="Courier New"/>
                <a:cs typeface="Courier New"/>
                <a:sym typeface="Courier New"/>
              </a:rPr>
              <a:t>"La cantidad de alumnos es: "</a:t>
            </a:r>
            <a:r>
              <a:rPr b="1" lang="es-ES" sz="2600">
                <a:solidFill>
                  <a:srgbClr val="080808"/>
                </a:solidFill>
                <a:highlight>
                  <a:srgbClr val="FFFFFF"/>
                </a:highlight>
                <a:latin typeface="Courier New"/>
                <a:ea typeface="Courier New"/>
                <a:cs typeface="Courier New"/>
                <a:sym typeface="Courier New"/>
              </a:rPr>
              <a:t>);</a:t>
            </a:r>
            <a:endParaRPr b="1" sz="26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600">
                <a:solidFill>
                  <a:srgbClr val="080808"/>
                </a:solidFill>
                <a:highlight>
                  <a:srgbClr val="FFFFFF"/>
                </a:highlight>
                <a:latin typeface="Courier New"/>
                <a:ea typeface="Courier New"/>
                <a:cs typeface="Courier New"/>
                <a:sym typeface="Courier New"/>
              </a:rPr>
              <a:t>       </a:t>
            </a:r>
            <a:r>
              <a:rPr b="1" lang="es-ES" sz="2600">
                <a:solidFill>
                  <a:schemeClr val="dk1"/>
                </a:solidFill>
                <a:highlight>
                  <a:srgbClr val="FFFFFF"/>
                </a:highlight>
                <a:latin typeface="Courier New"/>
                <a:ea typeface="Courier New"/>
                <a:cs typeface="Courier New"/>
                <a:sym typeface="Courier New"/>
              </a:rPr>
              <a:t>i</a:t>
            </a:r>
            <a:r>
              <a:rPr b="1" lang="es-ES" sz="2600">
                <a:solidFill>
                  <a:srgbClr val="080808"/>
                </a:solidFill>
                <a:highlight>
                  <a:srgbClr val="FFFFFF"/>
                </a:highlight>
                <a:latin typeface="Courier New"/>
                <a:ea typeface="Courier New"/>
                <a:cs typeface="Courier New"/>
                <a:sym typeface="Courier New"/>
              </a:rPr>
              <a:t>.putExtra(</a:t>
            </a:r>
            <a:r>
              <a:rPr b="1" lang="es-ES" sz="2600">
                <a:solidFill>
                  <a:srgbClr val="067D17"/>
                </a:solidFill>
                <a:highlight>
                  <a:srgbClr val="FFFFFF"/>
                </a:highlight>
                <a:latin typeface="Courier New"/>
                <a:ea typeface="Courier New"/>
                <a:cs typeface="Courier New"/>
                <a:sym typeface="Courier New"/>
              </a:rPr>
              <a:t>"dato2"</a:t>
            </a:r>
            <a:r>
              <a:rPr b="1" lang="es-ES" sz="2600">
                <a:solidFill>
                  <a:srgbClr val="080808"/>
                </a:solidFill>
                <a:highlight>
                  <a:srgbClr val="FFFFFF"/>
                </a:highlight>
                <a:latin typeface="Courier New"/>
                <a:ea typeface="Courier New"/>
                <a:cs typeface="Courier New"/>
                <a:sym typeface="Courier New"/>
              </a:rPr>
              <a:t>, </a:t>
            </a:r>
            <a:r>
              <a:rPr b="1" lang="es-ES" sz="2600">
                <a:solidFill>
                  <a:srgbClr val="1750EB"/>
                </a:solidFill>
                <a:highlight>
                  <a:srgbClr val="FFFFFF"/>
                </a:highlight>
                <a:latin typeface="Courier New"/>
                <a:ea typeface="Courier New"/>
                <a:cs typeface="Courier New"/>
                <a:sym typeface="Courier New"/>
              </a:rPr>
              <a:t>85</a:t>
            </a:r>
            <a:r>
              <a:rPr b="1" lang="es-ES" sz="2600">
                <a:solidFill>
                  <a:srgbClr val="080808"/>
                </a:solidFill>
                <a:highlight>
                  <a:srgbClr val="FFFFFF"/>
                </a:highlight>
                <a:latin typeface="Courier New"/>
                <a:ea typeface="Courier New"/>
                <a:cs typeface="Courier New"/>
                <a:sym typeface="Courier New"/>
              </a:rPr>
              <a:t>);</a:t>
            </a:r>
            <a:endParaRPr b="1" sz="26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600">
                <a:solidFill>
                  <a:srgbClr val="080808"/>
                </a:solidFill>
                <a:highlight>
                  <a:srgbClr val="FFFFFF"/>
                </a:highlight>
                <a:latin typeface="Courier New"/>
                <a:ea typeface="Courier New"/>
                <a:cs typeface="Courier New"/>
                <a:sym typeface="Courier New"/>
              </a:rPr>
              <a:t>       startActivity(</a:t>
            </a:r>
            <a:r>
              <a:rPr b="1" lang="es-ES" sz="2600">
                <a:solidFill>
                  <a:schemeClr val="dk1"/>
                </a:solidFill>
                <a:highlight>
                  <a:srgbClr val="FFFFFF"/>
                </a:highlight>
                <a:latin typeface="Courier New"/>
                <a:ea typeface="Courier New"/>
                <a:cs typeface="Courier New"/>
                <a:sym typeface="Courier New"/>
              </a:rPr>
              <a:t>i</a:t>
            </a:r>
            <a:r>
              <a:rPr b="1" lang="es-ES" sz="2600">
                <a:solidFill>
                  <a:srgbClr val="080808"/>
                </a:solidFill>
                <a:highlight>
                  <a:srgbClr val="FFFFFF"/>
                </a:highlight>
                <a:latin typeface="Courier New"/>
                <a:ea typeface="Courier New"/>
                <a:cs typeface="Courier New"/>
                <a:sym typeface="Courier New"/>
              </a:rPr>
              <a:t>)</a:t>
            </a:r>
            <a:endParaRPr b="1" sz="26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600">
                <a:solidFill>
                  <a:srgbClr val="080808"/>
                </a:solidFill>
                <a:highlight>
                  <a:srgbClr val="FFFFFF"/>
                </a:highlight>
                <a:latin typeface="Courier New"/>
                <a:ea typeface="Courier New"/>
                <a:cs typeface="Courier New"/>
                <a:sym typeface="Courier New"/>
              </a:rPr>
              <a:t>   }</a:t>
            </a:r>
            <a:endParaRPr b="1" sz="26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SzPts val="1100"/>
              <a:buNone/>
            </a:pPr>
            <a:r>
              <a:rPr b="1" lang="es-ES" sz="2600">
                <a:solidFill>
                  <a:srgbClr val="080808"/>
                </a:solidFill>
                <a:highlight>
                  <a:srgbClr val="FFFFFF"/>
                </a:highlight>
                <a:latin typeface="Courier New"/>
                <a:ea typeface="Courier New"/>
                <a:cs typeface="Courier New"/>
                <a:sym typeface="Courier New"/>
              </a:rPr>
              <a:t>}</a:t>
            </a:r>
            <a:endParaRPr b="1" sz="4400">
              <a:solidFill>
                <a:srgbClr val="000080"/>
              </a:solidFill>
              <a:latin typeface="Courier New"/>
              <a:ea typeface="Courier New"/>
              <a:cs typeface="Courier New"/>
              <a:sym typeface="Courier New"/>
            </a:endParaRPr>
          </a:p>
        </p:txBody>
      </p:sp>
      <p:sp>
        <p:nvSpPr>
          <p:cNvPr id="239" name="Google Shape;239;p13"/>
          <p:cNvSpPr/>
          <p:nvPr/>
        </p:nvSpPr>
        <p:spPr>
          <a:xfrm>
            <a:off x="599760" y="1359720"/>
            <a:ext cx="11445120" cy="1186920"/>
          </a:xfrm>
          <a:prstGeom prst="rect">
            <a:avLst/>
          </a:prstGeom>
          <a:solidFill>
            <a:schemeClr val="accent2"/>
          </a:solid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s-ES" sz="3600" u="none" cap="none" strike="noStrike">
                <a:solidFill>
                  <a:srgbClr val="FFFFFF"/>
                </a:solidFill>
                <a:latin typeface="Gill Sans"/>
                <a:ea typeface="Gill Sans"/>
                <a:cs typeface="Gill Sans"/>
                <a:sym typeface="Gill Sans"/>
              </a:rPr>
              <a:t>Modificar el método </a:t>
            </a:r>
            <a:r>
              <a:rPr b="1" i="0" lang="es-ES" sz="3600" u="none" cap="none" strike="noStrike">
                <a:solidFill>
                  <a:srgbClr val="FFFFFF"/>
                </a:solidFill>
                <a:latin typeface="Consolas"/>
                <a:ea typeface="Consolas"/>
                <a:cs typeface="Consolas"/>
                <a:sym typeface="Consolas"/>
              </a:rPr>
              <a:t>mostrarInfo</a:t>
            </a:r>
            <a:r>
              <a:rPr b="0" i="0" lang="es-ES" sz="3600" u="none" cap="none" strike="noStrike">
                <a:solidFill>
                  <a:srgbClr val="FFFFFF"/>
                </a:solidFill>
                <a:latin typeface="Gill Sans"/>
                <a:ea typeface="Gill Sans"/>
                <a:cs typeface="Gill Sans"/>
                <a:sym typeface="Gill Sans"/>
              </a:rPr>
              <a:t> de </a:t>
            </a:r>
            <a:r>
              <a:rPr b="1" i="0" lang="es-ES" sz="3600" u="none" cap="none" strike="noStrike">
                <a:solidFill>
                  <a:srgbClr val="FFFFFF"/>
                </a:solidFill>
                <a:latin typeface="Consolas"/>
                <a:ea typeface="Consolas"/>
                <a:cs typeface="Consolas"/>
                <a:sym typeface="Consolas"/>
              </a:rPr>
              <a:t>MainActivity</a:t>
            </a:r>
            <a:endParaRPr b="0" i="0" sz="3600" u="none" cap="none" strike="noStrike">
              <a:latin typeface="Arial"/>
              <a:ea typeface="Arial"/>
              <a:cs typeface="Arial"/>
              <a:sym typeface="Arial"/>
            </a:endParaRPr>
          </a:p>
        </p:txBody>
      </p:sp>
      <p:grpSp>
        <p:nvGrpSpPr>
          <p:cNvPr id="240" name="Google Shape;240;p13"/>
          <p:cNvGrpSpPr/>
          <p:nvPr/>
        </p:nvGrpSpPr>
        <p:grpSpPr>
          <a:xfrm>
            <a:off x="1074835" y="4020175"/>
            <a:ext cx="11257920" cy="4452120"/>
            <a:chOff x="632160" y="4698000"/>
            <a:chExt cx="11257920" cy="4452120"/>
          </a:xfrm>
        </p:grpSpPr>
        <p:sp>
          <p:nvSpPr>
            <p:cNvPr id="241" name="Google Shape;241;p13"/>
            <p:cNvSpPr/>
            <p:nvPr/>
          </p:nvSpPr>
          <p:spPr>
            <a:xfrm>
              <a:off x="632160" y="7963200"/>
              <a:ext cx="11196720" cy="1186920"/>
            </a:xfrm>
            <a:prstGeom prst="rect">
              <a:avLst/>
            </a:prstGeom>
            <a:solidFill>
              <a:schemeClr val="accent2"/>
            </a:solid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s-ES" sz="3600" u="none" cap="none" strike="noStrike">
                  <a:solidFill>
                    <a:srgbClr val="FFFFFF"/>
                  </a:solidFill>
                  <a:latin typeface="Gill Sans"/>
                  <a:ea typeface="Gill Sans"/>
                  <a:cs typeface="Gill Sans"/>
                  <a:sym typeface="Gill Sans"/>
                </a:rPr>
                <a:t>Agregar estas líneas para enviar a la </a:t>
              </a:r>
              <a:r>
                <a:rPr b="0" i="1" lang="es-ES" sz="3600" u="none" cap="none" strike="noStrike">
                  <a:solidFill>
                    <a:srgbClr val="FFFFFF"/>
                  </a:solidFill>
                  <a:latin typeface="Gill Sans"/>
                  <a:ea typeface="Gill Sans"/>
                  <a:cs typeface="Gill Sans"/>
                  <a:sym typeface="Gill Sans"/>
                </a:rPr>
                <a:t>activity</a:t>
              </a:r>
              <a:r>
                <a:rPr b="0" i="0" lang="es-ES" sz="3600" u="none" cap="none" strike="noStrike">
                  <a:solidFill>
                    <a:srgbClr val="FFFFFF"/>
                  </a:solidFill>
                  <a:latin typeface="Gill Sans"/>
                  <a:ea typeface="Gill Sans"/>
                  <a:cs typeface="Gill Sans"/>
                  <a:sym typeface="Gill Sans"/>
                </a:rPr>
                <a:t> que se inicia dos datos, un String y un entero</a:t>
              </a:r>
              <a:endParaRPr b="0" i="0" sz="3600" u="none" cap="none" strike="noStrike">
                <a:latin typeface="Arial"/>
                <a:ea typeface="Arial"/>
                <a:cs typeface="Arial"/>
                <a:sym typeface="Arial"/>
              </a:endParaRPr>
            </a:p>
          </p:txBody>
        </p:sp>
        <p:sp>
          <p:nvSpPr>
            <p:cNvPr id="242" name="Google Shape;242;p13"/>
            <p:cNvSpPr/>
            <p:nvPr/>
          </p:nvSpPr>
          <p:spPr>
            <a:xfrm>
              <a:off x="632160" y="4698000"/>
              <a:ext cx="11257920" cy="1256760"/>
            </a:xfrm>
            <a:prstGeom prst="rect">
              <a:avLst/>
            </a:prstGeom>
            <a:solidFill>
              <a:schemeClr val="accent2">
                <a:alpha val="17647"/>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flipH="1" rot="10800000">
              <a:off x="9237960" y="6026760"/>
              <a:ext cx="360" cy="2158920"/>
            </a:xfrm>
            <a:custGeom>
              <a:rect b="b" l="l" r="r" t="t"/>
              <a:pathLst>
                <a:path extrusionOk="0" h="21600" w="21600">
                  <a:moveTo>
                    <a:pt x="0" y="0"/>
                  </a:moveTo>
                  <a:lnTo>
                    <a:pt x="21600" y="21600"/>
                  </a:lnTo>
                </a:path>
              </a:pathLst>
            </a:custGeom>
            <a:noFill/>
            <a:ln cap="flat" cmpd="sng" w="50750">
              <a:solidFill>
                <a:srgbClr val="438086"/>
              </a:solidFill>
              <a:prstDash val="solid"/>
              <a:round/>
              <a:headEnd len="sm" w="sm" type="none"/>
              <a:tailEnd len="lg" w="lg" type="stealth"/>
            </a:ln>
          </p:spPr>
        </p:sp>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4"/>
          <p:cNvSpPr/>
          <p:nvPr/>
        </p:nvSpPr>
        <p:spPr>
          <a:xfrm>
            <a:off x="236880" y="2298240"/>
            <a:ext cx="12528000" cy="7126200"/>
          </a:xfrm>
          <a:prstGeom prst="rect">
            <a:avLst/>
          </a:prstGeom>
          <a:solidFill>
            <a:srgbClr val="FFFFFF"/>
          </a:solidFill>
          <a:ln>
            <a:noFill/>
          </a:ln>
        </p:spPr>
        <p:txBody>
          <a:bodyPr anchorCtr="0" anchor="ctr" bIns="45000" lIns="90000" spcFirstLastPara="1" rIns="90000" wrap="square" tIns="45000">
            <a:spAutoFit/>
          </a:bodyPr>
          <a:lstStyle/>
          <a:p>
            <a:pPr indent="0" lvl="0" marL="0" marR="0" rtl="0" algn="l">
              <a:lnSpc>
                <a:spcPct val="110000"/>
              </a:lnSpc>
              <a:spcBef>
                <a:spcPts val="0"/>
              </a:spcBef>
              <a:spcAft>
                <a:spcPts val="0"/>
              </a:spcAft>
              <a:buClr>
                <a:schemeClr val="dk1"/>
              </a:buClr>
              <a:buSzPts val="1100"/>
              <a:buFont typeface="Arial"/>
              <a:buNone/>
            </a:pPr>
            <a:r>
              <a:rPr b="1" lang="es-ES" sz="2700">
                <a:solidFill>
                  <a:srgbClr val="0033B3"/>
                </a:solidFill>
                <a:highlight>
                  <a:srgbClr val="FFFFFF"/>
                </a:highlight>
                <a:latin typeface="Courier New"/>
                <a:ea typeface="Courier New"/>
                <a:cs typeface="Courier New"/>
                <a:sym typeface="Courier New"/>
              </a:rPr>
              <a:t>import </a:t>
            </a:r>
            <a:r>
              <a:rPr b="1" lang="es-ES" sz="2700">
                <a:solidFill>
                  <a:srgbClr val="080808"/>
                </a:solidFill>
                <a:highlight>
                  <a:srgbClr val="FFFFFF"/>
                </a:highlight>
                <a:latin typeface="Courier New"/>
                <a:ea typeface="Courier New"/>
                <a:cs typeface="Courier New"/>
                <a:sym typeface="Courier New"/>
              </a:rPr>
              <a:t>androidx.appcompat.app.</a:t>
            </a:r>
            <a:r>
              <a:rPr b="1" lang="es-ES" sz="2700">
                <a:solidFill>
                  <a:schemeClr val="dk1"/>
                </a:solidFill>
                <a:highlight>
                  <a:srgbClr val="FFFFFF"/>
                </a:highlight>
                <a:latin typeface="Courier New"/>
                <a:ea typeface="Courier New"/>
                <a:cs typeface="Courier New"/>
                <a:sym typeface="Courier New"/>
              </a:rPr>
              <a:t>AppCompatActivity</a:t>
            </a:r>
            <a:endParaRPr b="1" sz="2700">
              <a:solidFill>
                <a:schemeClr val="dk1"/>
              </a:solidFill>
              <a:highlight>
                <a:srgbClr val="FFFFFF"/>
              </a:highlight>
              <a:latin typeface="Courier New"/>
              <a:ea typeface="Courier New"/>
              <a:cs typeface="Courier New"/>
              <a:sym typeface="Courier New"/>
            </a:endParaRPr>
          </a:p>
          <a:p>
            <a:pPr indent="0" lvl="0" marL="0" marR="0" rtl="0" algn="l">
              <a:lnSpc>
                <a:spcPct val="110000"/>
              </a:lnSpc>
              <a:spcBef>
                <a:spcPts val="0"/>
              </a:spcBef>
              <a:spcAft>
                <a:spcPts val="0"/>
              </a:spcAft>
              <a:buClr>
                <a:schemeClr val="dk1"/>
              </a:buClr>
              <a:buSzPts val="1100"/>
              <a:buFont typeface="Arial"/>
              <a:buNone/>
            </a:pPr>
            <a:r>
              <a:rPr b="1" lang="es-ES" sz="2700">
                <a:solidFill>
                  <a:srgbClr val="0033B3"/>
                </a:solidFill>
                <a:highlight>
                  <a:srgbClr val="FFFFFF"/>
                </a:highlight>
                <a:latin typeface="Courier New"/>
                <a:ea typeface="Courier New"/>
                <a:cs typeface="Courier New"/>
                <a:sym typeface="Courier New"/>
              </a:rPr>
              <a:t>import </a:t>
            </a:r>
            <a:r>
              <a:rPr b="1" lang="es-ES" sz="2700">
                <a:solidFill>
                  <a:srgbClr val="080808"/>
                </a:solidFill>
                <a:highlight>
                  <a:srgbClr val="FFFFFF"/>
                </a:highlight>
                <a:latin typeface="Courier New"/>
                <a:ea typeface="Courier New"/>
                <a:cs typeface="Courier New"/>
                <a:sym typeface="Courier New"/>
              </a:rPr>
              <a:t>android.os.</a:t>
            </a:r>
            <a:r>
              <a:rPr b="1" lang="es-ES" sz="2700">
                <a:solidFill>
                  <a:schemeClr val="dk1"/>
                </a:solidFill>
                <a:highlight>
                  <a:srgbClr val="FFFFFF"/>
                </a:highlight>
                <a:latin typeface="Courier New"/>
                <a:ea typeface="Courier New"/>
                <a:cs typeface="Courier New"/>
                <a:sym typeface="Courier New"/>
              </a:rPr>
              <a:t>Bundle</a:t>
            </a:r>
            <a:endParaRPr b="1" sz="2700">
              <a:solidFill>
                <a:schemeClr val="dk1"/>
              </a:solidFill>
              <a:highlight>
                <a:srgbClr val="FFFFFF"/>
              </a:highlight>
              <a:latin typeface="Courier New"/>
              <a:ea typeface="Courier New"/>
              <a:cs typeface="Courier New"/>
              <a:sym typeface="Courier New"/>
            </a:endParaRPr>
          </a:p>
          <a:p>
            <a:pPr indent="0" lvl="0" marL="0" marR="0" rtl="0" algn="l">
              <a:lnSpc>
                <a:spcPct val="110000"/>
              </a:lnSpc>
              <a:spcBef>
                <a:spcPts val="0"/>
              </a:spcBef>
              <a:spcAft>
                <a:spcPts val="0"/>
              </a:spcAft>
              <a:buClr>
                <a:schemeClr val="dk1"/>
              </a:buClr>
              <a:buSzPts val="1100"/>
              <a:buFont typeface="Arial"/>
              <a:buNone/>
            </a:pPr>
            <a:r>
              <a:rPr b="1" lang="es-ES" sz="2700">
                <a:solidFill>
                  <a:srgbClr val="0033B3"/>
                </a:solidFill>
                <a:highlight>
                  <a:srgbClr val="FFFFFF"/>
                </a:highlight>
                <a:latin typeface="Courier New"/>
                <a:ea typeface="Courier New"/>
                <a:cs typeface="Courier New"/>
                <a:sym typeface="Courier New"/>
              </a:rPr>
              <a:t>import </a:t>
            </a:r>
            <a:r>
              <a:rPr b="1" lang="es-ES" sz="2700">
                <a:solidFill>
                  <a:srgbClr val="080808"/>
                </a:solidFill>
                <a:highlight>
                  <a:srgbClr val="FFFFFF"/>
                </a:highlight>
                <a:latin typeface="Courier New"/>
                <a:ea typeface="Courier New"/>
                <a:cs typeface="Courier New"/>
                <a:sym typeface="Courier New"/>
              </a:rPr>
              <a:t>android.widget.</a:t>
            </a:r>
            <a:r>
              <a:rPr b="1" lang="es-ES" sz="2700">
                <a:solidFill>
                  <a:schemeClr val="dk1"/>
                </a:solidFill>
                <a:highlight>
                  <a:srgbClr val="FFFFFF"/>
                </a:highlight>
                <a:latin typeface="Courier New"/>
                <a:ea typeface="Courier New"/>
                <a:cs typeface="Courier New"/>
                <a:sym typeface="Courier New"/>
              </a:rPr>
              <a:t>TextView</a:t>
            </a:r>
            <a:endParaRPr b="1" sz="2700">
              <a:solidFill>
                <a:schemeClr val="dk1"/>
              </a:solidFill>
              <a:highlight>
                <a:srgbClr val="FFFFFF"/>
              </a:highlight>
              <a:latin typeface="Courier New"/>
              <a:ea typeface="Courier New"/>
              <a:cs typeface="Courier New"/>
              <a:sym typeface="Courier New"/>
            </a:endParaRPr>
          </a:p>
          <a:p>
            <a:pPr indent="0" lvl="0" marL="0" marR="0" rtl="0" algn="l">
              <a:lnSpc>
                <a:spcPct val="110000"/>
              </a:lnSpc>
              <a:spcBef>
                <a:spcPts val="0"/>
              </a:spcBef>
              <a:spcAft>
                <a:spcPts val="0"/>
              </a:spcAft>
              <a:buClr>
                <a:schemeClr val="dk1"/>
              </a:buClr>
              <a:buSzPts val="1100"/>
              <a:buFont typeface="Arial"/>
              <a:buNone/>
            </a:pPr>
            <a:r>
              <a:t/>
            </a:r>
            <a:endParaRPr b="1" sz="2700">
              <a:solidFill>
                <a:schemeClr val="dk1"/>
              </a:solidFill>
              <a:highlight>
                <a:srgbClr val="FFFFFF"/>
              </a:highlight>
              <a:latin typeface="Courier New"/>
              <a:ea typeface="Courier New"/>
              <a:cs typeface="Courier New"/>
              <a:sym typeface="Courier New"/>
            </a:endParaRPr>
          </a:p>
          <a:p>
            <a:pPr indent="0" lvl="0" marL="0" marR="0" rtl="0" algn="l">
              <a:lnSpc>
                <a:spcPct val="110000"/>
              </a:lnSpc>
              <a:spcBef>
                <a:spcPts val="0"/>
              </a:spcBef>
              <a:spcAft>
                <a:spcPts val="0"/>
              </a:spcAft>
              <a:buClr>
                <a:schemeClr val="dk1"/>
              </a:buClr>
              <a:buSzPts val="1100"/>
              <a:buFont typeface="Arial"/>
              <a:buNone/>
            </a:pPr>
            <a:r>
              <a:rPr b="1" lang="es-ES" sz="2700">
                <a:solidFill>
                  <a:srgbClr val="0033B3"/>
                </a:solidFill>
                <a:highlight>
                  <a:srgbClr val="FFFFFF"/>
                </a:highlight>
                <a:latin typeface="Courier New"/>
                <a:ea typeface="Courier New"/>
                <a:cs typeface="Courier New"/>
                <a:sym typeface="Courier New"/>
              </a:rPr>
              <a:t>class </a:t>
            </a:r>
            <a:r>
              <a:rPr b="1" lang="es-ES" sz="2700">
                <a:solidFill>
                  <a:schemeClr val="dk1"/>
                </a:solidFill>
                <a:highlight>
                  <a:srgbClr val="FFFFFF"/>
                </a:highlight>
                <a:latin typeface="Courier New"/>
                <a:ea typeface="Courier New"/>
                <a:cs typeface="Courier New"/>
                <a:sym typeface="Courier New"/>
              </a:rPr>
              <a:t>InfoActivity </a:t>
            </a:r>
            <a:r>
              <a:rPr b="1" lang="es-ES" sz="2700">
                <a:solidFill>
                  <a:srgbClr val="080808"/>
                </a:solidFill>
                <a:highlight>
                  <a:srgbClr val="FFFFFF"/>
                </a:highlight>
                <a:latin typeface="Courier New"/>
                <a:ea typeface="Courier New"/>
                <a:cs typeface="Courier New"/>
                <a:sym typeface="Courier New"/>
              </a:rPr>
              <a:t>: AppCompatActivity() {</a:t>
            </a:r>
            <a:endParaRPr b="1" sz="2700">
              <a:solidFill>
                <a:srgbClr val="080808"/>
              </a:solidFill>
              <a:highlight>
                <a:srgbClr val="FFFFFF"/>
              </a:highlight>
              <a:latin typeface="Courier New"/>
              <a:ea typeface="Courier New"/>
              <a:cs typeface="Courier New"/>
              <a:sym typeface="Courier New"/>
            </a:endParaRPr>
          </a:p>
          <a:p>
            <a:pPr indent="0" lvl="0" marL="0" marR="0" rtl="0" algn="l">
              <a:lnSpc>
                <a:spcPct val="110000"/>
              </a:lnSpc>
              <a:spcBef>
                <a:spcPts val="0"/>
              </a:spcBef>
              <a:spcAft>
                <a:spcPts val="0"/>
              </a:spcAft>
              <a:buClr>
                <a:schemeClr val="dk1"/>
              </a:buClr>
              <a:buSzPts val="1100"/>
              <a:buFont typeface="Arial"/>
              <a:buNone/>
            </a:pPr>
            <a:r>
              <a:rPr b="1" lang="es-ES" sz="2700">
                <a:solidFill>
                  <a:srgbClr val="080808"/>
                </a:solidFill>
                <a:highlight>
                  <a:srgbClr val="FFFFFF"/>
                </a:highlight>
                <a:latin typeface="Courier New"/>
                <a:ea typeface="Courier New"/>
                <a:cs typeface="Courier New"/>
                <a:sym typeface="Courier New"/>
              </a:rPr>
              <a:t>   </a:t>
            </a:r>
            <a:r>
              <a:rPr b="1" lang="es-ES" sz="2700">
                <a:solidFill>
                  <a:srgbClr val="0033B3"/>
                </a:solidFill>
                <a:highlight>
                  <a:srgbClr val="FFFFFF"/>
                </a:highlight>
                <a:latin typeface="Courier New"/>
                <a:ea typeface="Courier New"/>
                <a:cs typeface="Courier New"/>
                <a:sym typeface="Courier New"/>
              </a:rPr>
              <a:t>override fun </a:t>
            </a:r>
            <a:r>
              <a:rPr b="1" lang="es-ES" sz="2700">
                <a:solidFill>
                  <a:srgbClr val="00627A"/>
                </a:solidFill>
                <a:highlight>
                  <a:srgbClr val="FFFFFF"/>
                </a:highlight>
                <a:latin typeface="Courier New"/>
                <a:ea typeface="Courier New"/>
                <a:cs typeface="Courier New"/>
                <a:sym typeface="Courier New"/>
              </a:rPr>
              <a:t>onCreate</a:t>
            </a:r>
            <a:r>
              <a:rPr b="1" lang="es-ES" sz="2700">
                <a:solidFill>
                  <a:srgbClr val="080808"/>
                </a:solidFill>
                <a:highlight>
                  <a:srgbClr val="FFFFFF"/>
                </a:highlight>
                <a:latin typeface="Courier New"/>
                <a:ea typeface="Courier New"/>
                <a:cs typeface="Courier New"/>
                <a:sym typeface="Courier New"/>
              </a:rPr>
              <a:t>(savedInstanceState: </a:t>
            </a:r>
            <a:r>
              <a:rPr b="1" lang="es-ES" sz="2700">
                <a:solidFill>
                  <a:schemeClr val="dk1"/>
                </a:solidFill>
                <a:highlight>
                  <a:srgbClr val="FFFFFF"/>
                </a:highlight>
                <a:latin typeface="Courier New"/>
                <a:ea typeface="Courier New"/>
                <a:cs typeface="Courier New"/>
                <a:sym typeface="Courier New"/>
              </a:rPr>
              <a:t>Bundle</a:t>
            </a:r>
            <a:r>
              <a:rPr b="1" lang="es-ES" sz="2700">
                <a:solidFill>
                  <a:srgbClr val="080808"/>
                </a:solidFill>
                <a:highlight>
                  <a:srgbClr val="FFFFFF"/>
                </a:highlight>
                <a:latin typeface="Courier New"/>
                <a:ea typeface="Courier New"/>
                <a:cs typeface="Courier New"/>
                <a:sym typeface="Courier New"/>
              </a:rPr>
              <a:t>?) {</a:t>
            </a:r>
            <a:endParaRPr b="1" sz="2700">
              <a:solidFill>
                <a:srgbClr val="080808"/>
              </a:solidFill>
              <a:highlight>
                <a:srgbClr val="FFFFFF"/>
              </a:highlight>
              <a:latin typeface="Courier New"/>
              <a:ea typeface="Courier New"/>
              <a:cs typeface="Courier New"/>
              <a:sym typeface="Courier New"/>
            </a:endParaRPr>
          </a:p>
          <a:p>
            <a:pPr indent="0" lvl="0" marL="0" marR="0" rtl="0" algn="l">
              <a:lnSpc>
                <a:spcPct val="110000"/>
              </a:lnSpc>
              <a:spcBef>
                <a:spcPts val="0"/>
              </a:spcBef>
              <a:spcAft>
                <a:spcPts val="0"/>
              </a:spcAft>
              <a:buClr>
                <a:schemeClr val="dk1"/>
              </a:buClr>
              <a:buSzPts val="1100"/>
              <a:buFont typeface="Arial"/>
              <a:buNone/>
            </a:pPr>
            <a:r>
              <a:rPr b="1" lang="es-ES" sz="2700">
                <a:solidFill>
                  <a:srgbClr val="080808"/>
                </a:solidFill>
                <a:highlight>
                  <a:srgbClr val="FFFFFF"/>
                </a:highlight>
                <a:latin typeface="Courier New"/>
                <a:ea typeface="Courier New"/>
                <a:cs typeface="Courier New"/>
                <a:sym typeface="Courier New"/>
              </a:rPr>
              <a:t>       </a:t>
            </a:r>
            <a:r>
              <a:rPr b="1" lang="es-ES" sz="2700">
                <a:solidFill>
                  <a:srgbClr val="0033B3"/>
                </a:solidFill>
                <a:highlight>
                  <a:srgbClr val="FFFFFF"/>
                </a:highlight>
                <a:latin typeface="Courier New"/>
                <a:ea typeface="Courier New"/>
                <a:cs typeface="Courier New"/>
                <a:sym typeface="Courier New"/>
              </a:rPr>
              <a:t>super</a:t>
            </a:r>
            <a:r>
              <a:rPr b="1" lang="es-ES" sz="2700">
                <a:solidFill>
                  <a:srgbClr val="080808"/>
                </a:solidFill>
                <a:highlight>
                  <a:srgbClr val="FFFFFF"/>
                </a:highlight>
                <a:latin typeface="Courier New"/>
                <a:ea typeface="Courier New"/>
                <a:cs typeface="Courier New"/>
                <a:sym typeface="Courier New"/>
              </a:rPr>
              <a:t>.onCreate(savedInstanceState)</a:t>
            </a:r>
            <a:endParaRPr b="1" sz="2700">
              <a:solidFill>
                <a:srgbClr val="080808"/>
              </a:solidFill>
              <a:highlight>
                <a:srgbClr val="FFFFFF"/>
              </a:highlight>
              <a:latin typeface="Courier New"/>
              <a:ea typeface="Courier New"/>
              <a:cs typeface="Courier New"/>
              <a:sym typeface="Courier New"/>
            </a:endParaRPr>
          </a:p>
          <a:p>
            <a:pPr indent="0" lvl="0" marL="0" marR="0" rtl="0" algn="l">
              <a:lnSpc>
                <a:spcPct val="110000"/>
              </a:lnSpc>
              <a:spcBef>
                <a:spcPts val="0"/>
              </a:spcBef>
              <a:spcAft>
                <a:spcPts val="0"/>
              </a:spcAft>
              <a:buClr>
                <a:schemeClr val="dk1"/>
              </a:buClr>
              <a:buSzPts val="1100"/>
              <a:buFont typeface="Arial"/>
              <a:buNone/>
            </a:pPr>
            <a:r>
              <a:rPr b="1" lang="es-ES" sz="2700">
                <a:solidFill>
                  <a:srgbClr val="080808"/>
                </a:solidFill>
                <a:highlight>
                  <a:srgbClr val="FFFFFF"/>
                </a:highlight>
                <a:latin typeface="Courier New"/>
                <a:ea typeface="Courier New"/>
                <a:cs typeface="Courier New"/>
                <a:sym typeface="Courier New"/>
              </a:rPr>
              <a:t>       setContentView(</a:t>
            </a:r>
            <a:r>
              <a:rPr b="1" lang="es-ES" sz="2700">
                <a:solidFill>
                  <a:schemeClr val="dk1"/>
                </a:solidFill>
                <a:highlight>
                  <a:srgbClr val="FFFFFF"/>
                </a:highlight>
                <a:latin typeface="Courier New"/>
                <a:ea typeface="Courier New"/>
                <a:cs typeface="Courier New"/>
                <a:sym typeface="Courier New"/>
              </a:rPr>
              <a:t>R</a:t>
            </a:r>
            <a:r>
              <a:rPr b="1" lang="es-ES" sz="2700">
                <a:solidFill>
                  <a:srgbClr val="080808"/>
                </a:solidFill>
                <a:highlight>
                  <a:srgbClr val="FFFFFF"/>
                </a:highlight>
                <a:latin typeface="Courier New"/>
                <a:ea typeface="Courier New"/>
                <a:cs typeface="Courier New"/>
                <a:sym typeface="Courier New"/>
              </a:rPr>
              <a:t>.</a:t>
            </a:r>
            <a:r>
              <a:rPr b="1" lang="es-ES" sz="2700">
                <a:solidFill>
                  <a:schemeClr val="dk1"/>
                </a:solidFill>
                <a:highlight>
                  <a:srgbClr val="FFFFFF"/>
                </a:highlight>
                <a:latin typeface="Courier New"/>
                <a:ea typeface="Courier New"/>
                <a:cs typeface="Courier New"/>
                <a:sym typeface="Courier New"/>
              </a:rPr>
              <a:t>layout</a:t>
            </a:r>
            <a:r>
              <a:rPr b="1" lang="es-ES" sz="2700">
                <a:solidFill>
                  <a:srgbClr val="080808"/>
                </a:solidFill>
                <a:highlight>
                  <a:srgbClr val="FFFFFF"/>
                </a:highlight>
                <a:latin typeface="Courier New"/>
                <a:ea typeface="Courier New"/>
                <a:cs typeface="Courier New"/>
                <a:sym typeface="Courier New"/>
              </a:rPr>
              <a:t>.</a:t>
            </a:r>
            <a:r>
              <a:rPr b="1" i="1" lang="es-ES" sz="2700">
                <a:solidFill>
                  <a:srgbClr val="871094"/>
                </a:solidFill>
                <a:highlight>
                  <a:srgbClr val="FFFFFF"/>
                </a:highlight>
                <a:latin typeface="Courier New"/>
                <a:ea typeface="Courier New"/>
                <a:cs typeface="Courier New"/>
                <a:sym typeface="Courier New"/>
              </a:rPr>
              <a:t>activity_info</a:t>
            </a:r>
            <a:r>
              <a:rPr b="1" lang="es-ES" sz="2700">
                <a:solidFill>
                  <a:srgbClr val="080808"/>
                </a:solidFill>
                <a:highlight>
                  <a:srgbClr val="FFFFFF"/>
                </a:highlight>
                <a:latin typeface="Courier New"/>
                <a:ea typeface="Courier New"/>
                <a:cs typeface="Courier New"/>
                <a:sym typeface="Courier New"/>
              </a:rPr>
              <a:t>)</a:t>
            </a:r>
            <a:endParaRPr b="1" sz="2700">
              <a:solidFill>
                <a:srgbClr val="080808"/>
              </a:solidFill>
              <a:highlight>
                <a:srgbClr val="FFFFFF"/>
              </a:highlight>
              <a:latin typeface="Courier New"/>
              <a:ea typeface="Courier New"/>
              <a:cs typeface="Courier New"/>
              <a:sym typeface="Courier New"/>
            </a:endParaRPr>
          </a:p>
          <a:p>
            <a:pPr indent="0" lvl="0" marL="0" marR="0" rtl="0" algn="l">
              <a:lnSpc>
                <a:spcPct val="110000"/>
              </a:lnSpc>
              <a:spcBef>
                <a:spcPts val="0"/>
              </a:spcBef>
              <a:spcAft>
                <a:spcPts val="0"/>
              </a:spcAft>
              <a:buClr>
                <a:schemeClr val="dk1"/>
              </a:buClr>
              <a:buSzPts val="1100"/>
              <a:buFont typeface="Arial"/>
              <a:buNone/>
            </a:pPr>
            <a:r>
              <a:rPr b="1" lang="es-ES" sz="2700">
                <a:solidFill>
                  <a:srgbClr val="080808"/>
                </a:solidFill>
                <a:highlight>
                  <a:srgbClr val="FFFFFF"/>
                </a:highlight>
                <a:latin typeface="Courier New"/>
                <a:ea typeface="Courier New"/>
                <a:cs typeface="Courier New"/>
                <a:sym typeface="Courier New"/>
              </a:rPr>
              <a:t>       </a:t>
            </a:r>
            <a:r>
              <a:rPr b="1" lang="es-ES" sz="2700">
                <a:solidFill>
                  <a:srgbClr val="0033B3"/>
                </a:solidFill>
                <a:highlight>
                  <a:srgbClr val="FFFFFF"/>
                </a:highlight>
                <a:latin typeface="Courier New"/>
                <a:ea typeface="Courier New"/>
                <a:cs typeface="Courier New"/>
                <a:sym typeface="Courier New"/>
              </a:rPr>
              <a:t>val </a:t>
            </a:r>
            <a:r>
              <a:rPr b="1" lang="es-ES" sz="2700">
                <a:solidFill>
                  <a:schemeClr val="dk1"/>
                </a:solidFill>
                <a:highlight>
                  <a:srgbClr val="FFFFFF"/>
                </a:highlight>
                <a:latin typeface="Courier New"/>
                <a:ea typeface="Courier New"/>
                <a:cs typeface="Courier New"/>
                <a:sym typeface="Courier New"/>
              </a:rPr>
              <a:t>extras </a:t>
            </a:r>
            <a:r>
              <a:rPr b="1" lang="es-ES" sz="2700">
                <a:solidFill>
                  <a:srgbClr val="080808"/>
                </a:solidFill>
                <a:highlight>
                  <a:srgbClr val="FFFFFF"/>
                </a:highlight>
                <a:latin typeface="Courier New"/>
                <a:ea typeface="Courier New"/>
                <a:cs typeface="Courier New"/>
                <a:sym typeface="Courier New"/>
              </a:rPr>
              <a:t>= </a:t>
            </a:r>
            <a:r>
              <a:rPr b="1" i="1" lang="es-ES" sz="2700">
                <a:solidFill>
                  <a:srgbClr val="871094"/>
                </a:solidFill>
                <a:highlight>
                  <a:srgbClr val="FFFFFF"/>
                </a:highlight>
                <a:latin typeface="Courier New"/>
                <a:ea typeface="Courier New"/>
                <a:cs typeface="Courier New"/>
                <a:sym typeface="Courier New"/>
              </a:rPr>
              <a:t>intent</a:t>
            </a:r>
            <a:r>
              <a:rPr b="1" lang="es-ES" sz="2700">
                <a:solidFill>
                  <a:srgbClr val="080808"/>
                </a:solidFill>
                <a:highlight>
                  <a:srgbClr val="FFFFFF"/>
                </a:highlight>
                <a:latin typeface="Courier New"/>
                <a:ea typeface="Courier New"/>
                <a:cs typeface="Courier New"/>
                <a:sym typeface="Courier New"/>
              </a:rPr>
              <a:t>.</a:t>
            </a:r>
            <a:r>
              <a:rPr b="1" i="1" lang="es-ES" sz="2700">
                <a:solidFill>
                  <a:srgbClr val="871094"/>
                </a:solidFill>
                <a:highlight>
                  <a:srgbClr val="FFFFFF"/>
                </a:highlight>
                <a:latin typeface="Courier New"/>
                <a:ea typeface="Courier New"/>
                <a:cs typeface="Courier New"/>
                <a:sym typeface="Courier New"/>
              </a:rPr>
              <a:t>extras</a:t>
            </a:r>
            <a:r>
              <a:rPr b="1" lang="es-ES" sz="2700">
                <a:solidFill>
                  <a:srgbClr val="080808"/>
                </a:solidFill>
                <a:highlight>
                  <a:srgbClr val="FFFFFF"/>
                </a:highlight>
                <a:latin typeface="Courier New"/>
                <a:ea typeface="Courier New"/>
                <a:cs typeface="Courier New"/>
                <a:sym typeface="Courier New"/>
              </a:rPr>
              <a:t>;</a:t>
            </a:r>
            <a:endParaRPr b="1" sz="2700">
              <a:solidFill>
                <a:srgbClr val="080808"/>
              </a:solidFill>
              <a:highlight>
                <a:srgbClr val="FFFFFF"/>
              </a:highlight>
              <a:latin typeface="Courier New"/>
              <a:ea typeface="Courier New"/>
              <a:cs typeface="Courier New"/>
              <a:sym typeface="Courier New"/>
            </a:endParaRPr>
          </a:p>
          <a:p>
            <a:pPr indent="0" lvl="0" marL="0" marR="0" rtl="0" algn="l">
              <a:lnSpc>
                <a:spcPct val="110000"/>
              </a:lnSpc>
              <a:spcBef>
                <a:spcPts val="0"/>
              </a:spcBef>
              <a:spcAft>
                <a:spcPts val="0"/>
              </a:spcAft>
              <a:buClr>
                <a:schemeClr val="dk1"/>
              </a:buClr>
              <a:buSzPts val="1100"/>
              <a:buFont typeface="Arial"/>
              <a:buNone/>
            </a:pPr>
            <a:r>
              <a:rPr b="1" lang="es-ES" sz="2700">
                <a:solidFill>
                  <a:srgbClr val="080808"/>
                </a:solidFill>
                <a:highlight>
                  <a:srgbClr val="FFFFFF"/>
                </a:highlight>
                <a:latin typeface="Courier New"/>
                <a:ea typeface="Courier New"/>
                <a:cs typeface="Courier New"/>
                <a:sym typeface="Courier New"/>
              </a:rPr>
              <a:t>       </a:t>
            </a:r>
            <a:r>
              <a:rPr b="1" lang="es-ES" sz="2700">
                <a:solidFill>
                  <a:srgbClr val="0033B3"/>
                </a:solidFill>
                <a:highlight>
                  <a:srgbClr val="FFFFFF"/>
                </a:highlight>
                <a:latin typeface="Courier New"/>
                <a:ea typeface="Courier New"/>
                <a:cs typeface="Courier New"/>
                <a:sym typeface="Courier New"/>
              </a:rPr>
              <a:t>val </a:t>
            </a:r>
            <a:r>
              <a:rPr b="1" lang="es-ES" sz="2700">
                <a:solidFill>
                  <a:schemeClr val="dk1"/>
                </a:solidFill>
                <a:highlight>
                  <a:srgbClr val="FFFFFF"/>
                </a:highlight>
                <a:latin typeface="Courier New"/>
                <a:ea typeface="Courier New"/>
                <a:cs typeface="Courier New"/>
                <a:sym typeface="Courier New"/>
              </a:rPr>
              <a:t>mensaje </a:t>
            </a:r>
            <a:r>
              <a:rPr b="1" lang="es-ES" sz="2700">
                <a:solidFill>
                  <a:srgbClr val="080808"/>
                </a:solidFill>
                <a:highlight>
                  <a:srgbClr val="FFFFFF"/>
                </a:highlight>
                <a:latin typeface="Courier New"/>
                <a:ea typeface="Courier New"/>
                <a:cs typeface="Courier New"/>
                <a:sym typeface="Courier New"/>
              </a:rPr>
              <a:t>= </a:t>
            </a:r>
            <a:r>
              <a:rPr b="1" lang="es-ES" sz="2700">
                <a:solidFill>
                  <a:schemeClr val="dk1"/>
                </a:solidFill>
                <a:highlight>
                  <a:srgbClr val="FFFFFF"/>
                </a:highlight>
                <a:latin typeface="Courier New"/>
                <a:ea typeface="Courier New"/>
                <a:cs typeface="Courier New"/>
                <a:sym typeface="Courier New"/>
              </a:rPr>
              <a:t>extras</a:t>
            </a:r>
            <a:r>
              <a:rPr b="1" lang="es-ES" sz="2700">
                <a:solidFill>
                  <a:srgbClr val="080808"/>
                </a:solidFill>
                <a:highlight>
                  <a:srgbClr val="FFFFFF"/>
                </a:highlight>
                <a:latin typeface="Courier New"/>
                <a:ea typeface="Courier New"/>
                <a:cs typeface="Courier New"/>
                <a:sym typeface="Courier New"/>
              </a:rPr>
              <a:t>?.getString(</a:t>
            </a:r>
            <a:r>
              <a:rPr b="1" lang="es-ES" sz="2700">
                <a:solidFill>
                  <a:srgbClr val="067D17"/>
                </a:solidFill>
                <a:highlight>
                  <a:srgbClr val="FFFFFF"/>
                </a:highlight>
                <a:latin typeface="Courier New"/>
                <a:ea typeface="Courier New"/>
                <a:cs typeface="Courier New"/>
                <a:sym typeface="Courier New"/>
              </a:rPr>
              <a:t>"dato1"</a:t>
            </a:r>
            <a:r>
              <a:rPr b="1" lang="es-ES" sz="2700">
                <a:solidFill>
                  <a:srgbClr val="080808"/>
                </a:solidFill>
                <a:highlight>
                  <a:srgbClr val="FFFFFF"/>
                </a:highlight>
                <a:latin typeface="Courier New"/>
                <a:ea typeface="Courier New"/>
                <a:cs typeface="Courier New"/>
                <a:sym typeface="Courier New"/>
              </a:rPr>
              <a:t>);</a:t>
            </a:r>
            <a:endParaRPr b="1" sz="2700">
              <a:solidFill>
                <a:srgbClr val="080808"/>
              </a:solidFill>
              <a:highlight>
                <a:srgbClr val="FFFFFF"/>
              </a:highlight>
              <a:latin typeface="Courier New"/>
              <a:ea typeface="Courier New"/>
              <a:cs typeface="Courier New"/>
              <a:sym typeface="Courier New"/>
            </a:endParaRPr>
          </a:p>
          <a:p>
            <a:pPr indent="0" lvl="0" marL="0" marR="0" rtl="0" algn="l">
              <a:lnSpc>
                <a:spcPct val="110000"/>
              </a:lnSpc>
              <a:spcBef>
                <a:spcPts val="0"/>
              </a:spcBef>
              <a:spcAft>
                <a:spcPts val="0"/>
              </a:spcAft>
              <a:buClr>
                <a:schemeClr val="dk1"/>
              </a:buClr>
              <a:buSzPts val="1100"/>
              <a:buFont typeface="Arial"/>
              <a:buNone/>
            </a:pPr>
            <a:r>
              <a:rPr b="1" lang="es-ES" sz="2700">
                <a:solidFill>
                  <a:srgbClr val="080808"/>
                </a:solidFill>
                <a:highlight>
                  <a:srgbClr val="FFFFFF"/>
                </a:highlight>
                <a:latin typeface="Courier New"/>
                <a:ea typeface="Courier New"/>
                <a:cs typeface="Courier New"/>
                <a:sym typeface="Courier New"/>
              </a:rPr>
              <a:t>       </a:t>
            </a:r>
            <a:r>
              <a:rPr b="1" lang="es-ES" sz="2700">
                <a:solidFill>
                  <a:srgbClr val="0033B3"/>
                </a:solidFill>
                <a:highlight>
                  <a:srgbClr val="FFFFFF"/>
                </a:highlight>
                <a:latin typeface="Courier New"/>
                <a:ea typeface="Courier New"/>
                <a:cs typeface="Courier New"/>
                <a:sym typeface="Courier New"/>
              </a:rPr>
              <a:t>val </a:t>
            </a:r>
            <a:r>
              <a:rPr b="1" lang="es-ES" sz="2700">
                <a:solidFill>
                  <a:schemeClr val="dk1"/>
                </a:solidFill>
                <a:highlight>
                  <a:srgbClr val="FFFFFF"/>
                </a:highlight>
                <a:latin typeface="Courier New"/>
                <a:ea typeface="Courier New"/>
                <a:cs typeface="Courier New"/>
                <a:sym typeface="Courier New"/>
              </a:rPr>
              <a:t>cantidad </a:t>
            </a:r>
            <a:r>
              <a:rPr b="1" lang="es-ES" sz="2700">
                <a:solidFill>
                  <a:srgbClr val="080808"/>
                </a:solidFill>
                <a:highlight>
                  <a:srgbClr val="FFFFFF"/>
                </a:highlight>
                <a:latin typeface="Courier New"/>
                <a:ea typeface="Courier New"/>
                <a:cs typeface="Courier New"/>
                <a:sym typeface="Courier New"/>
              </a:rPr>
              <a:t>= </a:t>
            </a:r>
            <a:r>
              <a:rPr b="1" lang="es-ES" sz="2700">
                <a:solidFill>
                  <a:schemeClr val="dk1"/>
                </a:solidFill>
                <a:highlight>
                  <a:srgbClr val="FFFFFF"/>
                </a:highlight>
                <a:latin typeface="Courier New"/>
                <a:ea typeface="Courier New"/>
                <a:cs typeface="Courier New"/>
                <a:sym typeface="Courier New"/>
              </a:rPr>
              <a:t>extras</a:t>
            </a:r>
            <a:r>
              <a:rPr b="1" lang="es-ES" sz="2700">
                <a:solidFill>
                  <a:srgbClr val="080808"/>
                </a:solidFill>
                <a:highlight>
                  <a:srgbClr val="FFFFFF"/>
                </a:highlight>
                <a:latin typeface="Courier New"/>
                <a:ea typeface="Courier New"/>
                <a:cs typeface="Courier New"/>
                <a:sym typeface="Courier New"/>
              </a:rPr>
              <a:t>?.getInt(</a:t>
            </a:r>
            <a:r>
              <a:rPr b="1" lang="es-ES" sz="2700">
                <a:solidFill>
                  <a:srgbClr val="067D17"/>
                </a:solidFill>
                <a:highlight>
                  <a:srgbClr val="FFFFFF"/>
                </a:highlight>
                <a:latin typeface="Courier New"/>
                <a:ea typeface="Courier New"/>
                <a:cs typeface="Courier New"/>
                <a:sym typeface="Courier New"/>
              </a:rPr>
              <a:t>"dato2"</a:t>
            </a:r>
            <a:r>
              <a:rPr b="1" lang="es-ES" sz="2700">
                <a:solidFill>
                  <a:srgbClr val="080808"/>
                </a:solidFill>
                <a:highlight>
                  <a:srgbClr val="FFFFFF"/>
                </a:highlight>
                <a:latin typeface="Courier New"/>
                <a:ea typeface="Courier New"/>
                <a:cs typeface="Courier New"/>
                <a:sym typeface="Courier New"/>
              </a:rPr>
              <a:t>);</a:t>
            </a:r>
            <a:endParaRPr b="1" sz="2700">
              <a:solidFill>
                <a:srgbClr val="080808"/>
              </a:solidFill>
              <a:highlight>
                <a:srgbClr val="FFFFFF"/>
              </a:highlight>
              <a:latin typeface="Courier New"/>
              <a:ea typeface="Courier New"/>
              <a:cs typeface="Courier New"/>
              <a:sym typeface="Courier New"/>
            </a:endParaRPr>
          </a:p>
          <a:p>
            <a:pPr indent="0" lvl="0" marL="0" marR="0" rtl="0" algn="l">
              <a:lnSpc>
                <a:spcPct val="110000"/>
              </a:lnSpc>
              <a:spcBef>
                <a:spcPts val="0"/>
              </a:spcBef>
              <a:spcAft>
                <a:spcPts val="0"/>
              </a:spcAft>
              <a:buClr>
                <a:schemeClr val="dk1"/>
              </a:buClr>
              <a:buSzPts val="1100"/>
              <a:buFont typeface="Arial"/>
              <a:buNone/>
            </a:pPr>
            <a:r>
              <a:rPr b="1" lang="es-ES" sz="2700">
                <a:solidFill>
                  <a:srgbClr val="080808"/>
                </a:solidFill>
                <a:highlight>
                  <a:srgbClr val="FFFFFF"/>
                </a:highlight>
                <a:latin typeface="Courier New"/>
                <a:ea typeface="Courier New"/>
                <a:cs typeface="Courier New"/>
                <a:sym typeface="Courier New"/>
              </a:rPr>
              <a:t>       </a:t>
            </a:r>
            <a:r>
              <a:rPr b="1" lang="es-ES" sz="2700">
                <a:solidFill>
                  <a:srgbClr val="0033B3"/>
                </a:solidFill>
                <a:highlight>
                  <a:srgbClr val="FFFFFF"/>
                </a:highlight>
                <a:latin typeface="Courier New"/>
                <a:ea typeface="Courier New"/>
                <a:cs typeface="Courier New"/>
                <a:sym typeface="Courier New"/>
              </a:rPr>
              <a:t>val </a:t>
            </a:r>
            <a:r>
              <a:rPr b="1" lang="es-ES" sz="2700">
                <a:solidFill>
                  <a:schemeClr val="dk1"/>
                </a:solidFill>
                <a:highlight>
                  <a:srgbClr val="FFFFFF"/>
                </a:highlight>
                <a:latin typeface="Courier New"/>
                <a:ea typeface="Courier New"/>
                <a:cs typeface="Courier New"/>
                <a:sym typeface="Courier New"/>
              </a:rPr>
              <a:t>texto</a:t>
            </a:r>
            <a:r>
              <a:rPr b="1" lang="es-ES" sz="2700">
                <a:solidFill>
                  <a:srgbClr val="080808"/>
                </a:solidFill>
                <a:highlight>
                  <a:srgbClr val="FFFFFF"/>
                </a:highlight>
                <a:latin typeface="Courier New"/>
                <a:ea typeface="Courier New"/>
                <a:cs typeface="Courier New"/>
                <a:sym typeface="Courier New"/>
              </a:rPr>
              <a:t>= findViewById&lt;</a:t>
            </a:r>
            <a:r>
              <a:rPr b="1" lang="es-ES" sz="2700">
                <a:solidFill>
                  <a:schemeClr val="dk1"/>
                </a:solidFill>
                <a:highlight>
                  <a:srgbClr val="FFFFFF"/>
                </a:highlight>
                <a:latin typeface="Courier New"/>
                <a:ea typeface="Courier New"/>
                <a:cs typeface="Courier New"/>
                <a:sym typeface="Courier New"/>
              </a:rPr>
              <a:t>TextView</a:t>
            </a:r>
            <a:r>
              <a:rPr b="1" lang="es-ES" sz="2700">
                <a:solidFill>
                  <a:srgbClr val="080808"/>
                </a:solidFill>
                <a:highlight>
                  <a:srgbClr val="FFFFFF"/>
                </a:highlight>
                <a:latin typeface="Courier New"/>
                <a:ea typeface="Courier New"/>
                <a:cs typeface="Courier New"/>
                <a:sym typeface="Courier New"/>
              </a:rPr>
              <a:t>&gt;(</a:t>
            </a:r>
            <a:r>
              <a:rPr b="1" lang="es-ES" sz="2700">
                <a:solidFill>
                  <a:schemeClr val="dk1"/>
                </a:solidFill>
                <a:highlight>
                  <a:srgbClr val="FFFFFF"/>
                </a:highlight>
                <a:latin typeface="Courier New"/>
                <a:ea typeface="Courier New"/>
                <a:cs typeface="Courier New"/>
                <a:sym typeface="Courier New"/>
              </a:rPr>
              <a:t>R</a:t>
            </a:r>
            <a:r>
              <a:rPr b="1" lang="es-ES" sz="2700">
                <a:solidFill>
                  <a:srgbClr val="080808"/>
                </a:solidFill>
                <a:highlight>
                  <a:srgbClr val="FFFFFF"/>
                </a:highlight>
                <a:latin typeface="Courier New"/>
                <a:ea typeface="Courier New"/>
                <a:cs typeface="Courier New"/>
                <a:sym typeface="Courier New"/>
              </a:rPr>
              <a:t>.</a:t>
            </a:r>
            <a:r>
              <a:rPr b="1" lang="es-ES" sz="2700">
                <a:solidFill>
                  <a:schemeClr val="dk1"/>
                </a:solidFill>
                <a:highlight>
                  <a:srgbClr val="FFFFFF"/>
                </a:highlight>
                <a:latin typeface="Courier New"/>
                <a:ea typeface="Courier New"/>
                <a:cs typeface="Courier New"/>
                <a:sym typeface="Courier New"/>
              </a:rPr>
              <a:t>id</a:t>
            </a:r>
            <a:r>
              <a:rPr b="1" lang="es-ES" sz="2700">
                <a:solidFill>
                  <a:srgbClr val="080808"/>
                </a:solidFill>
                <a:highlight>
                  <a:srgbClr val="FFFFFF"/>
                </a:highlight>
                <a:latin typeface="Courier New"/>
                <a:ea typeface="Courier New"/>
                <a:cs typeface="Courier New"/>
                <a:sym typeface="Courier New"/>
              </a:rPr>
              <a:t>.</a:t>
            </a:r>
            <a:r>
              <a:rPr b="1" i="1" lang="es-ES" sz="2700">
                <a:solidFill>
                  <a:srgbClr val="871094"/>
                </a:solidFill>
                <a:highlight>
                  <a:srgbClr val="FFFFFF"/>
                </a:highlight>
                <a:latin typeface="Courier New"/>
                <a:ea typeface="Courier New"/>
                <a:cs typeface="Courier New"/>
                <a:sym typeface="Courier New"/>
              </a:rPr>
              <a:t>texto</a:t>
            </a:r>
            <a:r>
              <a:rPr b="1" lang="es-ES" sz="2700">
                <a:solidFill>
                  <a:srgbClr val="080808"/>
                </a:solidFill>
                <a:highlight>
                  <a:srgbClr val="FFFFFF"/>
                </a:highlight>
                <a:latin typeface="Courier New"/>
                <a:ea typeface="Courier New"/>
                <a:cs typeface="Courier New"/>
                <a:sym typeface="Courier New"/>
              </a:rPr>
              <a:t>);</a:t>
            </a:r>
            <a:endParaRPr b="1" sz="2700">
              <a:solidFill>
                <a:srgbClr val="080808"/>
              </a:solidFill>
              <a:highlight>
                <a:srgbClr val="FFFFFF"/>
              </a:highlight>
              <a:latin typeface="Courier New"/>
              <a:ea typeface="Courier New"/>
              <a:cs typeface="Courier New"/>
              <a:sym typeface="Courier New"/>
            </a:endParaRPr>
          </a:p>
          <a:p>
            <a:pPr indent="0" lvl="0" marL="0" marR="0" rtl="0" algn="l">
              <a:lnSpc>
                <a:spcPct val="110000"/>
              </a:lnSpc>
              <a:spcBef>
                <a:spcPts val="0"/>
              </a:spcBef>
              <a:spcAft>
                <a:spcPts val="0"/>
              </a:spcAft>
              <a:buClr>
                <a:schemeClr val="dk1"/>
              </a:buClr>
              <a:buSzPts val="1100"/>
              <a:buFont typeface="Arial"/>
              <a:buNone/>
            </a:pPr>
            <a:r>
              <a:rPr b="1" lang="es-ES" sz="2700">
                <a:solidFill>
                  <a:srgbClr val="080808"/>
                </a:solidFill>
                <a:highlight>
                  <a:srgbClr val="FFFFFF"/>
                </a:highlight>
                <a:latin typeface="Courier New"/>
                <a:ea typeface="Courier New"/>
                <a:cs typeface="Courier New"/>
                <a:sym typeface="Courier New"/>
              </a:rPr>
              <a:t>       </a:t>
            </a:r>
            <a:r>
              <a:rPr b="1" lang="es-ES" sz="2700">
                <a:solidFill>
                  <a:schemeClr val="dk1"/>
                </a:solidFill>
                <a:highlight>
                  <a:srgbClr val="FFFFFF"/>
                </a:highlight>
                <a:latin typeface="Courier New"/>
                <a:ea typeface="Courier New"/>
                <a:cs typeface="Courier New"/>
                <a:sym typeface="Courier New"/>
              </a:rPr>
              <a:t>texto</a:t>
            </a:r>
            <a:r>
              <a:rPr b="1" lang="es-ES" sz="2700">
                <a:solidFill>
                  <a:srgbClr val="080808"/>
                </a:solidFill>
                <a:highlight>
                  <a:srgbClr val="FFFFFF"/>
                </a:highlight>
                <a:latin typeface="Courier New"/>
                <a:ea typeface="Courier New"/>
                <a:cs typeface="Courier New"/>
                <a:sym typeface="Courier New"/>
              </a:rPr>
              <a:t>.setText(</a:t>
            </a:r>
            <a:r>
              <a:rPr b="1" lang="es-ES" sz="2700">
                <a:solidFill>
                  <a:schemeClr val="dk1"/>
                </a:solidFill>
                <a:highlight>
                  <a:srgbClr val="FFFFFF"/>
                </a:highlight>
                <a:latin typeface="Courier New"/>
                <a:ea typeface="Courier New"/>
                <a:cs typeface="Courier New"/>
                <a:sym typeface="Courier New"/>
              </a:rPr>
              <a:t>mensaje</a:t>
            </a:r>
            <a:r>
              <a:rPr b="1" lang="es-ES" sz="2700">
                <a:solidFill>
                  <a:srgbClr val="080808"/>
                </a:solidFill>
                <a:highlight>
                  <a:srgbClr val="FFFFFF"/>
                </a:highlight>
                <a:latin typeface="Courier New"/>
                <a:ea typeface="Courier New"/>
                <a:cs typeface="Courier New"/>
                <a:sym typeface="Courier New"/>
              </a:rPr>
              <a:t>+</a:t>
            </a:r>
            <a:r>
              <a:rPr b="1" lang="es-ES" sz="2700">
                <a:solidFill>
                  <a:schemeClr val="dk1"/>
                </a:solidFill>
                <a:highlight>
                  <a:srgbClr val="FFFFFF"/>
                </a:highlight>
                <a:latin typeface="Courier New"/>
                <a:ea typeface="Courier New"/>
                <a:cs typeface="Courier New"/>
                <a:sym typeface="Courier New"/>
              </a:rPr>
              <a:t>cantidad</a:t>
            </a:r>
            <a:r>
              <a:rPr b="1" lang="es-ES" sz="2700">
                <a:solidFill>
                  <a:srgbClr val="080808"/>
                </a:solidFill>
                <a:highlight>
                  <a:srgbClr val="FFFFFF"/>
                </a:highlight>
                <a:latin typeface="Courier New"/>
                <a:ea typeface="Courier New"/>
                <a:cs typeface="Courier New"/>
                <a:sym typeface="Courier New"/>
              </a:rPr>
              <a:t>)</a:t>
            </a:r>
            <a:endParaRPr b="1" sz="2700">
              <a:solidFill>
                <a:srgbClr val="080808"/>
              </a:solidFill>
              <a:highlight>
                <a:srgbClr val="FFFFFF"/>
              </a:highlight>
              <a:latin typeface="Courier New"/>
              <a:ea typeface="Courier New"/>
              <a:cs typeface="Courier New"/>
              <a:sym typeface="Courier New"/>
            </a:endParaRPr>
          </a:p>
          <a:p>
            <a:pPr indent="0" lvl="0" marL="0" marR="0" rtl="0" algn="l">
              <a:lnSpc>
                <a:spcPct val="110000"/>
              </a:lnSpc>
              <a:spcBef>
                <a:spcPts val="0"/>
              </a:spcBef>
              <a:spcAft>
                <a:spcPts val="0"/>
              </a:spcAft>
              <a:buClr>
                <a:schemeClr val="dk1"/>
              </a:buClr>
              <a:buSzPts val="1100"/>
              <a:buFont typeface="Arial"/>
              <a:buNone/>
            </a:pPr>
            <a:r>
              <a:rPr b="1" lang="es-ES" sz="2700">
                <a:solidFill>
                  <a:srgbClr val="080808"/>
                </a:solidFill>
                <a:highlight>
                  <a:srgbClr val="FFFFFF"/>
                </a:highlight>
                <a:latin typeface="Courier New"/>
                <a:ea typeface="Courier New"/>
                <a:cs typeface="Courier New"/>
                <a:sym typeface="Courier New"/>
              </a:rPr>
              <a:t>   }</a:t>
            </a:r>
            <a:endParaRPr b="1" sz="2700">
              <a:solidFill>
                <a:srgbClr val="080808"/>
              </a:solidFill>
              <a:highlight>
                <a:srgbClr val="FFFFFF"/>
              </a:highlight>
              <a:latin typeface="Courier New"/>
              <a:ea typeface="Courier New"/>
              <a:cs typeface="Courier New"/>
              <a:sym typeface="Courier New"/>
            </a:endParaRPr>
          </a:p>
          <a:p>
            <a:pPr indent="0" lvl="0" marL="0" marR="0" rtl="0" algn="l">
              <a:lnSpc>
                <a:spcPct val="110000"/>
              </a:lnSpc>
              <a:spcBef>
                <a:spcPts val="0"/>
              </a:spcBef>
              <a:spcAft>
                <a:spcPts val="0"/>
              </a:spcAft>
              <a:buSzPts val="1100"/>
              <a:buNone/>
            </a:pPr>
            <a:r>
              <a:rPr b="1" lang="es-ES" sz="2700">
                <a:solidFill>
                  <a:srgbClr val="080808"/>
                </a:solidFill>
                <a:highlight>
                  <a:srgbClr val="FFFFFF"/>
                </a:highlight>
                <a:latin typeface="Courier New"/>
                <a:ea typeface="Courier New"/>
                <a:cs typeface="Courier New"/>
                <a:sym typeface="Courier New"/>
              </a:rPr>
              <a:t>}</a:t>
            </a:r>
            <a:endParaRPr b="1" sz="3000">
              <a:solidFill>
                <a:srgbClr val="000080"/>
              </a:solidFill>
              <a:latin typeface="Courier New"/>
              <a:ea typeface="Courier New"/>
              <a:cs typeface="Courier New"/>
              <a:sym typeface="Courier New"/>
            </a:endParaRPr>
          </a:p>
        </p:txBody>
      </p:sp>
      <p:grpSp>
        <p:nvGrpSpPr>
          <p:cNvPr id="249" name="Google Shape;249;p14"/>
          <p:cNvGrpSpPr/>
          <p:nvPr/>
        </p:nvGrpSpPr>
        <p:grpSpPr>
          <a:xfrm>
            <a:off x="279360" y="1011600"/>
            <a:ext cx="12412140" cy="7463204"/>
            <a:chOff x="279360" y="1011600"/>
            <a:chExt cx="12412140" cy="7463204"/>
          </a:xfrm>
        </p:grpSpPr>
        <p:sp>
          <p:nvSpPr>
            <p:cNvPr id="250" name="Google Shape;250;p14"/>
            <p:cNvSpPr/>
            <p:nvPr/>
          </p:nvSpPr>
          <p:spPr>
            <a:xfrm>
              <a:off x="279360" y="1011600"/>
              <a:ext cx="11796840" cy="1004040"/>
            </a:xfrm>
            <a:prstGeom prst="rect">
              <a:avLst/>
            </a:prstGeom>
            <a:solidFill>
              <a:schemeClr val="accent2"/>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s-ES" sz="3600" u="none" cap="none" strike="noStrike">
                  <a:solidFill>
                    <a:srgbClr val="FFFFFF"/>
                  </a:solidFill>
                  <a:latin typeface="Gill Sans"/>
                  <a:ea typeface="Gill Sans"/>
                  <a:cs typeface="Gill Sans"/>
                  <a:sym typeface="Gill Sans"/>
                </a:rPr>
                <a:t>Agregar en el método </a:t>
              </a:r>
              <a:r>
                <a:rPr b="1" i="0" lang="es-ES" sz="3600" u="none" cap="none" strike="noStrike">
                  <a:solidFill>
                    <a:srgbClr val="FFFFFF"/>
                  </a:solidFill>
                  <a:latin typeface="Consolas"/>
                  <a:ea typeface="Consolas"/>
                  <a:cs typeface="Consolas"/>
                  <a:sym typeface="Consolas"/>
                </a:rPr>
                <a:t>onCreate</a:t>
              </a:r>
              <a:r>
                <a:rPr b="0" i="0" lang="es-ES" sz="3600" u="none" cap="none" strike="noStrike">
                  <a:solidFill>
                    <a:srgbClr val="FFFFFF"/>
                  </a:solidFill>
                  <a:latin typeface="Gill Sans"/>
                  <a:ea typeface="Gill Sans"/>
                  <a:cs typeface="Gill Sans"/>
                  <a:sym typeface="Gill Sans"/>
                </a:rPr>
                <a:t> de </a:t>
              </a:r>
              <a:r>
                <a:rPr b="1" i="0" lang="es-ES" sz="3600" u="none" cap="none" strike="noStrike">
                  <a:solidFill>
                    <a:srgbClr val="FFFFFF"/>
                  </a:solidFill>
                  <a:latin typeface="Consolas"/>
                  <a:ea typeface="Consolas"/>
                  <a:cs typeface="Consolas"/>
                  <a:sym typeface="Consolas"/>
                </a:rPr>
                <a:t>InfoActivity</a:t>
              </a:r>
              <a:endParaRPr b="0" i="0" sz="3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ES" sz="2400" u="none" cap="none" strike="noStrike">
                  <a:solidFill>
                    <a:srgbClr val="FFFFFF"/>
                  </a:solidFill>
                  <a:latin typeface="Gill Sans"/>
                  <a:ea typeface="Gill Sans"/>
                  <a:cs typeface="Gill Sans"/>
                  <a:sym typeface="Gill Sans"/>
                </a:rPr>
                <a:t>(análisis de este código en la siguiente diapositiva)</a:t>
              </a:r>
              <a:endParaRPr b="0" i="0" sz="2400" u="none" cap="none" strike="noStrike">
                <a:latin typeface="Arial"/>
                <a:ea typeface="Arial"/>
                <a:cs typeface="Arial"/>
                <a:sym typeface="Arial"/>
              </a:endParaRPr>
            </a:p>
          </p:txBody>
        </p:sp>
        <p:sp>
          <p:nvSpPr>
            <p:cNvPr id="251" name="Google Shape;251;p14"/>
            <p:cNvSpPr/>
            <p:nvPr/>
          </p:nvSpPr>
          <p:spPr>
            <a:xfrm>
              <a:off x="657000" y="6083204"/>
              <a:ext cx="12034500" cy="2391600"/>
            </a:xfrm>
            <a:prstGeom prst="rect">
              <a:avLst/>
            </a:prstGeom>
            <a:solidFill>
              <a:schemeClr val="accent2">
                <a:alpha val="17647"/>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flipH="1">
              <a:off x="11615551" y="1844272"/>
              <a:ext cx="63612" cy="4063986"/>
            </a:xfrm>
            <a:custGeom>
              <a:rect b="b" l="l" r="r" t="t"/>
              <a:pathLst>
                <a:path extrusionOk="0" h="21600" w="21600">
                  <a:moveTo>
                    <a:pt x="0" y="0"/>
                  </a:moveTo>
                  <a:lnTo>
                    <a:pt x="21600" y="21600"/>
                  </a:lnTo>
                </a:path>
              </a:pathLst>
            </a:custGeom>
            <a:noFill/>
            <a:ln cap="flat" cmpd="sng" w="50750">
              <a:solidFill>
                <a:srgbClr val="438086"/>
              </a:solidFill>
              <a:prstDash val="solid"/>
              <a:round/>
              <a:headEnd len="sm" w="sm" type="none"/>
              <a:tailEnd len="lg" w="lg" type="stealth"/>
            </a:ln>
          </p:spPr>
        </p:sp>
      </p:gr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5"/>
          <p:cNvSpPr/>
          <p:nvPr/>
        </p:nvSpPr>
        <p:spPr>
          <a:xfrm>
            <a:off x="236880" y="567360"/>
            <a:ext cx="12528000" cy="8859600"/>
          </a:xfrm>
          <a:prstGeom prst="rect">
            <a:avLst/>
          </a:prstGeom>
          <a:noFill/>
          <a:ln>
            <a:noFill/>
          </a:ln>
        </p:spPr>
        <p:txBody>
          <a:bodyPr anchorCtr="0" anchor="ctr" bIns="45000" lIns="90000" spcFirstLastPara="1" rIns="90000" wrap="square" tIns="45000">
            <a:spAutoFit/>
          </a:bodyPr>
          <a:lstStyle/>
          <a:p>
            <a:pPr indent="0" lvl="0" marL="0" rtl="0" algn="l">
              <a:lnSpc>
                <a:spcPct val="110000"/>
              </a:lnSpc>
              <a:spcBef>
                <a:spcPts val="0"/>
              </a:spcBef>
              <a:spcAft>
                <a:spcPts val="0"/>
              </a:spcAft>
              <a:buClr>
                <a:schemeClr val="dk1"/>
              </a:buClr>
              <a:buSzPts val="1100"/>
              <a:buFont typeface="Arial"/>
              <a:buNone/>
            </a:pPr>
            <a:r>
              <a:rPr b="1" lang="es-ES" sz="3000">
                <a:solidFill>
                  <a:srgbClr val="0033B3"/>
                </a:solidFill>
                <a:highlight>
                  <a:srgbClr val="FFFFFF"/>
                </a:highlight>
                <a:latin typeface="Courier New"/>
                <a:ea typeface="Courier New"/>
                <a:cs typeface="Courier New"/>
                <a:sym typeface="Courier New"/>
              </a:rPr>
              <a:t>override fun </a:t>
            </a:r>
            <a:r>
              <a:rPr b="1" lang="es-ES" sz="3000">
                <a:solidFill>
                  <a:srgbClr val="00627A"/>
                </a:solidFill>
                <a:highlight>
                  <a:srgbClr val="FFFFFF"/>
                </a:highlight>
                <a:latin typeface="Courier New"/>
                <a:ea typeface="Courier New"/>
                <a:cs typeface="Courier New"/>
                <a:sym typeface="Courier New"/>
              </a:rPr>
              <a:t>onCreate</a:t>
            </a:r>
            <a:r>
              <a:rPr b="1" lang="es-ES" sz="3000">
                <a:solidFill>
                  <a:srgbClr val="080808"/>
                </a:solidFill>
                <a:highlight>
                  <a:srgbClr val="FFFFFF"/>
                </a:highlight>
                <a:latin typeface="Courier New"/>
                <a:ea typeface="Courier New"/>
                <a:cs typeface="Courier New"/>
                <a:sym typeface="Courier New"/>
              </a:rPr>
              <a:t>(savedInstanceState: </a:t>
            </a:r>
            <a:r>
              <a:rPr b="1" lang="es-ES" sz="3000">
                <a:solidFill>
                  <a:schemeClr val="dk1"/>
                </a:solidFill>
                <a:highlight>
                  <a:srgbClr val="FFFFFF"/>
                </a:highlight>
                <a:latin typeface="Courier New"/>
                <a:ea typeface="Courier New"/>
                <a:cs typeface="Courier New"/>
                <a:sym typeface="Courier New"/>
              </a:rPr>
              <a:t>Bundle</a:t>
            </a:r>
            <a:r>
              <a:rPr b="1" lang="es-ES" sz="3000">
                <a:solidFill>
                  <a:srgbClr val="080808"/>
                </a:solidFill>
                <a:highlight>
                  <a:srgbClr val="FFFFFF"/>
                </a:highlight>
                <a:latin typeface="Courier New"/>
                <a:ea typeface="Courier New"/>
                <a:cs typeface="Courier New"/>
                <a:sym typeface="Courier New"/>
              </a:rPr>
              <a:t>?) {</a:t>
            </a:r>
            <a:endParaRPr b="1" sz="3000">
              <a:solidFill>
                <a:srgbClr val="080808"/>
              </a:solidFill>
              <a:highlight>
                <a:srgbClr val="FFFFFF"/>
              </a:highlight>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es-ES" sz="3000">
                <a:solidFill>
                  <a:srgbClr val="080808"/>
                </a:solidFill>
                <a:highlight>
                  <a:srgbClr val="FFFFFF"/>
                </a:highlight>
                <a:latin typeface="Courier New"/>
                <a:ea typeface="Courier New"/>
                <a:cs typeface="Courier New"/>
                <a:sym typeface="Courier New"/>
              </a:rPr>
              <a:t>       </a:t>
            </a:r>
            <a:r>
              <a:rPr b="1" lang="es-ES" sz="3000">
                <a:solidFill>
                  <a:srgbClr val="0033B3"/>
                </a:solidFill>
                <a:highlight>
                  <a:srgbClr val="FFFFFF"/>
                </a:highlight>
                <a:latin typeface="Courier New"/>
                <a:ea typeface="Courier New"/>
                <a:cs typeface="Courier New"/>
                <a:sym typeface="Courier New"/>
              </a:rPr>
              <a:t>super</a:t>
            </a:r>
            <a:r>
              <a:rPr b="1" lang="es-ES" sz="3000">
                <a:solidFill>
                  <a:srgbClr val="080808"/>
                </a:solidFill>
                <a:highlight>
                  <a:srgbClr val="FFFFFF"/>
                </a:highlight>
                <a:latin typeface="Courier New"/>
                <a:ea typeface="Courier New"/>
                <a:cs typeface="Courier New"/>
                <a:sym typeface="Courier New"/>
              </a:rPr>
              <a:t>.onCreate(savedInstanceState)</a:t>
            </a:r>
            <a:endParaRPr b="1" sz="3000">
              <a:solidFill>
                <a:srgbClr val="080808"/>
              </a:solidFill>
              <a:highlight>
                <a:srgbClr val="FFFFFF"/>
              </a:highlight>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es-ES" sz="3000">
                <a:solidFill>
                  <a:srgbClr val="080808"/>
                </a:solidFill>
                <a:highlight>
                  <a:srgbClr val="FFFFFF"/>
                </a:highlight>
                <a:latin typeface="Courier New"/>
                <a:ea typeface="Courier New"/>
                <a:cs typeface="Courier New"/>
                <a:sym typeface="Courier New"/>
              </a:rPr>
              <a:t>       setContentView(</a:t>
            </a:r>
            <a:r>
              <a:rPr b="1" lang="es-ES" sz="3000">
                <a:solidFill>
                  <a:schemeClr val="dk1"/>
                </a:solidFill>
                <a:highlight>
                  <a:srgbClr val="FFFFFF"/>
                </a:highlight>
                <a:latin typeface="Courier New"/>
                <a:ea typeface="Courier New"/>
                <a:cs typeface="Courier New"/>
                <a:sym typeface="Courier New"/>
              </a:rPr>
              <a:t>R</a:t>
            </a:r>
            <a:r>
              <a:rPr b="1" lang="es-ES" sz="3000">
                <a:solidFill>
                  <a:srgbClr val="080808"/>
                </a:solidFill>
                <a:highlight>
                  <a:srgbClr val="FFFFFF"/>
                </a:highlight>
                <a:latin typeface="Courier New"/>
                <a:ea typeface="Courier New"/>
                <a:cs typeface="Courier New"/>
                <a:sym typeface="Courier New"/>
              </a:rPr>
              <a:t>.</a:t>
            </a:r>
            <a:r>
              <a:rPr b="1" lang="es-ES" sz="3000">
                <a:solidFill>
                  <a:schemeClr val="dk1"/>
                </a:solidFill>
                <a:highlight>
                  <a:srgbClr val="FFFFFF"/>
                </a:highlight>
                <a:latin typeface="Courier New"/>
                <a:ea typeface="Courier New"/>
                <a:cs typeface="Courier New"/>
                <a:sym typeface="Courier New"/>
              </a:rPr>
              <a:t>layout</a:t>
            </a:r>
            <a:r>
              <a:rPr b="1" lang="es-ES" sz="3000">
                <a:solidFill>
                  <a:srgbClr val="080808"/>
                </a:solidFill>
                <a:highlight>
                  <a:srgbClr val="FFFFFF"/>
                </a:highlight>
                <a:latin typeface="Courier New"/>
                <a:ea typeface="Courier New"/>
                <a:cs typeface="Courier New"/>
                <a:sym typeface="Courier New"/>
              </a:rPr>
              <a:t>.</a:t>
            </a:r>
            <a:r>
              <a:rPr b="1" i="1" lang="es-ES" sz="3000">
                <a:solidFill>
                  <a:srgbClr val="871094"/>
                </a:solidFill>
                <a:highlight>
                  <a:srgbClr val="FFFFFF"/>
                </a:highlight>
                <a:latin typeface="Courier New"/>
                <a:ea typeface="Courier New"/>
                <a:cs typeface="Courier New"/>
                <a:sym typeface="Courier New"/>
              </a:rPr>
              <a:t>activity_main2</a:t>
            </a:r>
            <a:r>
              <a:rPr b="1" lang="es-ES" sz="3000">
                <a:solidFill>
                  <a:srgbClr val="080808"/>
                </a:solidFill>
                <a:highlight>
                  <a:srgbClr val="FFFFFF"/>
                </a:highlight>
                <a:latin typeface="Courier New"/>
                <a:ea typeface="Courier New"/>
                <a:cs typeface="Courier New"/>
                <a:sym typeface="Courier New"/>
              </a:rPr>
              <a:t>)</a:t>
            </a:r>
            <a:endParaRPr b="1" sz="3000">
              <a:solidFill>
                <a:srgbClr val="080808"/>
              </a:solidFill>
              <a:highlight>
                <a:srgbClr val="FFFFFF"/>
              </a:highlight>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es-ES" sz="3000">
                <a:solidFill>
                  <a:srgbClr val="080808"/>
                </a:solidFill>
                <a:highlight>
                  <a:srgbClr val="FFFFFF"/>
                </a:highlight>
                <a:latin typeface="Courier New"/>
                <a:ea typeface="Courier New"/>
                <a:cs typeface="Courier New"/>
                <a:sym typeface="Courier New"/>
              </a:rPr>
              <a:t>       </a:t>
            </a:r>
            <a:r>
              <a:rPr b="1" lang="es-ES" sz="3000">
                <a:solidFill>
                  <a:srgbClr val="0033B3"/>
                </a:solidFill>
                <a:highlight>
                  <a:srgbClr val="FFFFFF"/>
                </a:highlight>
                <a:latin typeface="Courier New"/>
                <a:ea typeface="Courier New"/>
                <a:cs typeface="Courier New"/>
                <a:sym typeface="Courier New"/>
              </a:rPr>
              <a:t>val </a:t>
            </a:r>
            <a:r>
              <a:rPr b="1" lang="es-ES" sz="3000">
                <a:solidFill>
                  <a:schemeClr val="dk1"/>
                </a:solidFill>
                <a:highlight>
                  <a:srgbClr val="FFFFFF"/>
                </a:highlight>
                <a:latin typeface="Courier New"/>
                <a:ea typeface="Courier New"/>
                <a:cs typeface="Courier New"/>
                <a:sym typeface="Courier New"/>
              </a:rPr>
              <a:t>extras </a:t>
            </a:r>
            <a:r>
              <a:rPr b="1" lang="es-ES" sz="3000">
                <a:solidFill>
                  <a:srgbClr val="080808"/>
                </a:solidFill>
                <a:highlight>
                  <a:srgbClr val="FFFFFF"/>
                </a:highlight>
                <a:latin typeface="Courier New"/>
                <a:ea typeface="Courier New"/>
                <a:cs typeface="Courier New"/>
                <a:sym typeface="Courier New"/>
              </a:rPr>
              <a:t>= </a:t>
            </a:r>
            <a:r>
              <a:rPr b="1" i="1" lang="es-ES" sz="3000">
                <a:solidFill>
                  <a:srgbClr val="871094"/>
                </a:solidFill>
                <a:highlight>
                  <a:srgbClr val="FFFFFF"/>
                </a:highlight>
                <a:latin typeface="Courier New"/>
                <a:ea typeface="Courier New"/>
                <a:cs typeface="Courier New"/>
                <a:sym typeface="Courier New"/>
              </a:rPr>
              <a:t>intent</a:t>
            </a:r>
            <a:r>
              <a:rPr b="1" lang="es-ES" sz="3000">
                <a:solidFill>
                  <a:srgbClr val="080808"/>
                </a:solidFill>
                <a:highlight>
                  <a:srgbClr val="FFFFFF"/>
                </a:highlight>
                <a:latin typeface="Courier New"/>
                <a:ea typeface="Courier New"/>
                <a:cs typeface="Courier New"/>
                <a:sym typeface="Courier New"/>
              </a:rPr>
              <a:t>.</a:t>
            </a:r>
            <a:r>
              <a:rPr b="1" i="1" lang="es-ES" sz="3000">
                <a:solidFill>
                  <a:srgbClr val="871094"/>
                </a:solidFill>
                <a:highlight>
                  <a:srgbClr val="FFFFFF"/>
                </a:highlight>
                <a:latin typeface="Courier New"/>
                <a:ea typeface="Courier New"/>
                <a:cs typeface="Courier New"/>
                <a:sym typeface="Courier New"/>
              </a:rPr>
              <a:t>extras</a:t>
            </a:r>
            <a:r>
              <a:rPr b="1" lang="es-ES" sz="3000">
                <a:solidFill>
                  <a:srgbClr val="080808"/>
                </a:solidFill>
                <a:highlight>
                  <a:srgbClr val="FFFFFF"/>
                </a:highlight>
                <a:latin typeface="Courier New"/>
                <a:ea typeface="Courier New"/>
                <a:cs typeface="Courier New"/>
                <a:sym typeface="Courier New"/>
              </a:rPr>
              <a:t>;</a:t>
            </a:r>
            <a:endParaRPr b="1" sz="3000">
              <a:solidFill>
                <a:srgbClr val="080808"/>
              </a:solidFill>
              <a:highlight>
                <a:srgbClr val="FFFFFF"/>
              </a:highlight>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es-ES" sz="3000">
                <a:solidFill>
                  <a:srgbClr val="080808"/>
                </a:solidFill>
                <a:highlight>
                  <a:srgbClr val="FFFFFF"/>
                </a:highlight>
                <a:latin typeface="Courier New"/>
                <a:ea typeface="Courier New"/>
                <a:cs typeface="Courier New"/>
                <a:sym typeface="Courier New"/>
              </a:rPr>
              <a:t>       </a:t>
            </a:r>
            <a:r>
              <a:rPr b="1" lang="es-ES" sz="3000">
                <a:solidFill>
                  <a:srgbClr val="0033B3"/>
                </a:solidFill>
                <a:highlight>
                  <a:srgbClr val="FFFFFF"/>
                </a:highlight>
                <a:latin typeface="Courier New"/>
                <a:ea typeface="Courier New"/>
                <a:cs typeface="Courier New"/>
                <a:sym typeface="Courier New"/>
              </a:rPr>
              <a:t>val </a:t>
            </a:r>
            <a:r>
              <a:rPr b="1" lang="es-ES" sz="3000">
                <a:solidFill>
                  <a:schemeClr val="dk1"/>
                </a:solidFill>
                <a:highlight>
                  <a:srgbClr val="FFFFFF"/>
                </a:highlight>
                <a:latin typeface="Courier New"/>
                <a:ea typeface="Courier New"/>
                <a:cs typeface="Courier New"/>
                <a:sym typeface="Courier New"/>
              </a:rPr>
              <a:t>mensaje </a:t>
            </a:r>
            <a:r>
              <a:rPr b="1" lang="es-ES" sz="3000">
                <a:solidFill>
                  <a:srgbClr val="080808"/>
                </a:solidFill>
                <a:highlight>
                  <a:srgbClr val="FFFFFF"/>
                </a:highlight>
                <a:latin typeface="Courier New"/>
                <a:ea typeface="Courier New"/>
                <a:cs typeface="Courier New"/>
                <a:sym typeface="Courier New"/>
              </a:rPr>
              <a:t>= </a:t>
            </a:r>
            <a:r>
              <a:rPr b="1" lang="es-ES" sz="3000">
                <a:solidFill>
                  <a:schemeClr val="dk1"/>
                </a:solidFill>
                <a:highlight>
                  <a:srgbClr val="FFFFFF"/>
                </a:highlight>
                <a:latin typeface="Courier New"/>
                <a:ea typeface="Courier New"/>
                <a:cs typeface="Courier New"/>
                <a:sym typeface="Courier New"/>
              </a:rPr>
              <a:t>extras</a:t>
            </a:r>
            <a:r>
              <a:rPr b="1" lang="es-ES" sz="3000">
                <a:solidFill>
                  <a:srgbClr val="080808"/>
                </a:solidFill>
                <a:highlight>
                  <a:srgbClr val="FFFFFF"/>
                </a:highlight>
                <a:latin typeface="Courier New"/>
                <a:ea typeface="Courier New"/>
                <a:cs typeface="Courier New"/>
                <a:sym typeface="Courier New"/>
              </a:rPr>
              <a:t>?.getString(</a:t>
            </a:r>
            <a:r>
              <a:rPr b="1" lang="es-ES" sz="3000">
                <a:solidFill>
                  <a:srgbClr val="067D17"/>
                </a:solidFill>
                <a:highlight>
                  <a:srgbClr val="FFFFFF"/>
                </a:highlight>
                <a:latin typeface="Courier New"/>
                <a:ea typeface="Courier New"/>
                <a:cs typeface="Courier New"/>
                <a:sym typeface="Courier New"/>
              </a:rPr>
              <a:t>"dato1"</a:t>
            </a:r>
            <a:r>
              <a:rPr b="1" lang="es-ES" sz="3000">
                <a:solidFill>
                  <a:srgbClr val="080808"/>
                </a:solidFill>
                <a:highlight>
                  <a:srgbClr val="FFFFFF"/>
                </a:highlight>
                <a:latin typeface="Courier New"/>
                <a:ea typeface="Courier New"/>
                <a:cs typeface="Courier New"/>
                <a:sym typeface="Courier New"/>
              </a:rPr>
              <a:t>);</a:t>
            </a:r>
            <a:endParaRPr b="1" sz="3000">
              <a:solidFill>
                <a:srgbClr val="080808"/>
              </a:solidFill>
              <a:highlight>
                <a:srgbClr val="FFFFFF"/>
              </a:highlight>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es-ES" sz="3000">
                <a:solidFill>
                  <a:srgbClr val="080808"/>
                </a:solidFill>
                <a:highlight>
                  <a:srgbClr val="FFFFFF"/>
                </a:highlight>
                <a:latin typeface="Courier New"/>
                <a:ea typeface="Courier New"/>
                <a:cs typeface="Courier New"/>
                <a:sym typeface="Courier New"/>
              </a:rPr>
              <a:t>       </a:t>
            </a:r>
            <a:r>
              <a:rPr b="1" lang="es-ES" sz="3000">
                <a:solidFill>
                  <a:srgbClr val="0033B3"/>
                </a:solidFill>
                <a:highlight>
                  <a:srgbClr val="FFFFFF"/>
                </a:highlight>
                <a:latin typeface="Courier New"/>
                <a:ea typeface="Courier New"/>
                <a:cs typeface="Courier New"/>
                <a:sym typeface="Courier New"/>
              </a:rPr>
              <a:t>val </a:t>
            </a:r>
            <a:r>
              <a:rPr b="1" lang="es-ES" sz="3000">
                <a:solidFill>
                  <a:schemeClr val="dk1"/>
                </a:solidFill>
                <a:highlight>
                  <a:srgbClr val="FFFFFF"/>
                </a:highlight>
                <a:latin typeface="Courier New"/>
                <a:ea typeface="Courier New"/>
                <a:cs typeface="Courier New"/>
                <a:sym typeface="Courier New"/>
              </a:rPr>
              <a:t>cantidad </a:t>
            </a:r>
            <a:r>
              <a:rPr b="1" lang="es-ES" sz="3000">
                <a:solidFill>
                  <a:srgbClr val="080808"/>
                </a:solidFill>
                <a:highlight>
                  <a:srgbClr val="FFFFFF"/>
                </a:highlight>
                <a:latin typeface="Courier New"/>
                <a:ea typeface="Courier New"/>
                <a:cs typeface="Courier New"/>
                <a:sym typeface="Courier New"/>
              </a:rPr>
              <a:t>= </a:t>
            </a:r>
            <a:r>
              <a:rPr b="1" lang="es-ES" sz="3000">
                <a:solidFill>
                  <a:schemeClr val="dk1"/>
                </a:solidFill>
                <a:highlight>
                  <a:srgbClr val="FFFFFF"/>
                </a:highlight>
                <a:latin typeface="Courier New"/>
                <a:ea typeface="Courier New"/>
                <a:cs typeface="Courier New"/>
                <a:sym typeface="Courier New"/>
              </a:rPr>
              <a:t>extras</a:t>
            </a:r>
            <a:r>
              <a:rPr b="1" lang="es-ES" sz="3000">
                <a:solidFill>
                  <a:srgbClr val="080808"/>
                </a:solidFill>
                <a:highlight>
                  <a:srgbClr val="FFFFFF"/>
                </a:highlight>
                <a:latin typeface="Courier New"/>
                <a:ea typeface="Courier New"/>
                <a:cs typeface="Courier New"/>
                <a:sym typeface="Courier New"/>
              </a:rPr>
              <a:t>?.getInt(</a:t>
            </a:r>
            <a:r>
              <a:rPr b="1" lang="es-ES" sz="3000">
                <a:solidFill>
                  <a:srgbClr val="067D17"/>
                </a:solidFill>
                <a:highlight>
                  <a:srgbClr val="FFFFFF"/>
                </a:highlight>
                <a:latin typeface="Courier New"/>
                <a:ea typeface="Courier New"/>
                <a:cs typeface="Courier New"/>
                <a:sym typeface="Courier New"/>
              </a:rPr>
              <a:t>"dato2"</a:t>
            </a:r>
            <a:r>
              <a:rPr b="1" lang="es-ES" sz="3000">
                <a:solidFill>
                  <a:srgbClr val="080808"/>
                </a:solidFill>
                <a:highlight>
                  <a:srgbClr val="FFFFFF"/>
                </a:highlight>
                <a:latin typeface="Courier New"/>
                <a:ea typeface="Courier New"/>
                <a:cs typeface="Courier New"/>
                <a:sym typeface="Courier New"/>
              </a:rPr>
              <a:t>);</a:t>
            </a:r>
            <a:endParaRPr b="1" sz="3000">
              <a:solidFill>
                <a:srgbClr val="080808"/>
              </a:solidFill>
              <a:highlight>
                <a:srgbClr val="FFFFFF"/>
              </a:highlight>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es-ES" sz="3000">
                <a:solidFill>
                  <a:srgbClr val="080808"/>
                </a:solidFill>
                <a:highlight>
                  <a:srgbClr val="FFFFFF"/>
                </a:highlight>
                <a:latin typeface="Courier New"/>
                <a:ea typeface="Courier New"/>
                <a:cs typeface="Courier New"/>
                <a:sym typeface="Courier New"/>
              </a:rPr>
              <a:t>       </a:t>
            </a:r>
            <a:r>
              <a:rPr b="1" lang="es-ES" sz="3000">
                <a:solidFill>
                  <a:srgbClr val="0033B3"/>
                </a:solidFill>
                <a:highlight>
                  <a:srgbClr val="FFFFFF"/>
                </a:highlight>
                <a:latin typeface="Courier New"/>
                <a:ea typeface="Courier New"/>
                <a:cs typeface="Courier New"/>
                <a:sym typeface="Courier New"/>
              </a:rPr>
              <a:t>val </a:t>
            </a:r>
            <a:r>
              <a:rPr b="1" lang="es-ES" sz="3000">
                <a:solidFill>
                  <a:schemeClr val="dk1"/>
                </a:solidFill>
                <a:highlight>
                  <a:srgbClr val="FFFFFF"/>
                </a:highlight>
                <a:latin typeface="Courier New"/>
                <a:ea typeface="Courier New"/>
                <a:cs typeface="Courier New"/>
                <a:sym typeface="Courier New"/>
              </a:rPr>
              <a:t>texto</a:t>
            </a:r>
            <a:r>
              <a:rPr b="1" lang="es-ES" sz="3000">
                <a:solidFill>
                  <a:srgbClr val="080808"/>
                </a:solidFill>
                <a:highlight>
                  <a:srgbClr val="FFFFFF"/>
                </a:highlight>
                <a:latin typeface="Courier New"/>
                <a:ea typeface="Courier New"/>
                <a:cs typeface="Courier New"/>
                <a:sym typeface="Courier New"/>
              </a:rPr>
              <a:t>= findViewById&lt;</a:t>
            </a:r>
            <a:r>
              <a:rPr b="1" lang="es-ES" sz="3000">
                <a:solidFill>
                  <a:schemeClr val="dk1"/>
                </a:solidFill>
                <a:highlight>
                  <a:srgbClr val="FFFFFF"/>
                </a:highlight>
                <a:latin typeface="Courier New"/>
                <a:ea typeface="Courier New"/>
                <a:cs typeface="Courier New"/>
                <a:sym typeface="Courier New"/>
              </a:rPr>
              <a:t>TextView</a:t>
            </a:r>
            <a:r>
              <a:rPr b="1" lang="es-ES" sz="3000">
                <a:solidFill>
                  <a:srgbClr val="080808"/>
                </a:solidFill>
                <a:highlight>
                  <a:srgbClr val="FFFFFF"/>
                </a:highlight>
                <a:latin typeface="Courier New"/>
                <a:ea typeface="Courier New"/>
                <a:cs typeface="Courier New"/>
                <a:sym typeface="Courier New"/>
              </a:rPr>
              <a:t>&gt;(</a:t>
            </a:r>
            <a:r>
              <a:rPr b="1" lang="es-ES" sz="3000">
                <a:solidFill>
                  <a:schemeClr val="dk1"/>
                </a:solidFill>
                <a:highlight>
                  <a:srgbClr val="FFFFFF"/>
                </a:highlight>
                <a:latin typeface="Courier New"/>
                <a:ea typeface="Courier New"/>
                <a:cs typeface="Courier New"/>
                <a:sym typeface="Courier New"/>
              </a:rPr>
              <a:t>R</a:t>
            </a:r>
            <a:r>
              <a:rPr b="1" lang="es-ES" sz="3000">
                <a:solidFill>
                  <a:srgbClr val="080808"/>
                </a:solidFill>
                <a:highlight>
                  <a:srgbClr val="FFFFFF"/>
                </a:highlight>
                <a:latin typeface="Courier New"/>
                <a:ea typeface="Courier New"/>
                <a:cs typeface="Courier New"/>
                <a:sym typeface="Courier New"/>
              </a:rPr>
              <a:t>.</a:t>
            </a:r>
            <a:r>
              <a:rPr b="1" lang="es-ES" sz="3000">
                <a:solidFill>
                  <a:schemeClr val="dk1"/>
                </a:solidFill>
                <a:highlight>
                  <a:srgbClr val="FFFFFF"/>
                </a:highlight>
                <a:latin typeface="Courier New"/>
                <a:ea typeface="Courier New"/>
                <a:cs typeface="Courier New"/>
                <a:sym typeface="Courier New"/>
              </a:rPr>
              <a:t>id</a:t>
            </a:r>
            <a:r>
              <a:rPr b="1" lang="es-ES" sz="3000">
                <a:solidFill>
                  <a:srgbClr val="080808"/>
                </a:solidFill>
                <a:highlight>
                  <a:srgbClr val="FFFFFF"/>
                </a:highlight>
                <a:latin typeface="Courier New"/>
                <a:ea typeface="Courier New"/>
                <a:cs typeface="Courier New"/>
                <a:sym typeface="Courier New"/>
              </a:rPr>
              <a:t>.</a:t>
            </a:r>
            <a:r>
              <a:rPr b="1" i="1" lang="es-ES" sz="3000">
                <a:solidFill>
                  <a:srgbClr val="871094"/>
                </a:solidFill>
                <a:highlight>
                  <a:srgbClr val="FFFFFF"/>
                </a:highlight>
                <a:latin typeface="Courier New"/>
                <a:ea typeface="Courier New"/>
                <a:cs typeface="Courier New"/>
                <a:sym typeface="Courier New"/>
              </a:rPr>
              <a:t>texto</a:t>
            </a:r>
            <a:r>
              <a:rPr b="1" lang="es-ES" sz="3000">
                <a:solidFill>
                  <a:srgbClr val="080808"/>
                </a:solidFill>
                <a:highlight>
                  <a:srgbClr val="FFFFFF"/>
                </a:highlight>
                <a:latin typeface="Courier New"/>
                <a:ea typeface="Courier New"/>
                <a:cs typeface="Courier New"/>
                <a:sym typeface="Courier New"/>
              </a:rPr>
              <a:t>);</a:t>
            </a:r>
            <a:endParaRPr b="1" sz="3000">
              <a:solidFill>
                <a:srgbClr val="080808"/>
              </a:solidFill>
              <a:highlight>
                <a:srgbClr val="FFFFFF"/>
              </a:highlight>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es-ES" sz="3000">
                <a:solidFill>
                  <a:srgbClr val="080808"/>
                </a:solidFill>
                <a:highlight>
                  <a:srgbClr val="FFFFFF"/>
                </a:highlight>
                <a:latin typeface="Courier New"/>
                <a:ea typeface="Courier New"/>
                <a:cs typeface="Courier New"/>
                <a:sym typeface="Courier New"/>
              </a:rPr>
              <a:t>       </a:t>
            </a:r>
            <a:r>
              <a:rPr b="1" lang="es-ES" sz="3000">
                <a:solidFill>
                  <a:schemeClr val="dk1"/>
                </a:solidFill>
                <a:highlight>
                  <a:srgbClr val="FFFFFF"/>
                </a:highlight>
                <a:latin typeface="Courier New"/>
                <a:ea typeface="Courier New"/>
                <a:cs typeface="Courier New"/>
                <a:sym typeface="Courier New"/>
              </a:rPr>
              <a:t>texto</a:t>
            </a:r>
            <a:r>
              <a:rPr b="1" lang="es-ES" sz="3000">
                <a:solidFill>
                  <a:srgbClr val="080808"/>
                </a:solidFill>
                <a:highlight>
                  <a:srgbClr val="FFFFFF"/>
                </a:highlight>
                <a:latin typeface="Courier New"/>
                <a:ea typeface="Courier New"/>
                <a:cs typeface="Courier New"/>
                <a:sym typeface="Courier New"/>
              </a:rPr>
              <a:t>.setText(</a:t>
            </a:r>
            <a:r>
              <a:rPr b="1" lang="es-ES" sz="3000">
                <a:solidFill>
                  <a:schemeClr val="dk1"/>
                </a:solidFill>
                <a:highlight>
                  <a:srgbClr val="FFFFFF"/>
                </a:highlight>
                <a:latin typeface="Courier New"/>
                <a:ea typeface="Courier New"/>
                <a:cs typeface="Courier New"/>
                <a:sym typeface="Courier New"/>
              </a:rPr>
              <a:t>mensaje</a:t>
            </a:r>
            <a:r>
              <a:rPr b="1" lang="es-ES" sz="3000">
                <a:solidFill>
                  <a:srgbClr val="080808"/>
                </a:solidFill>
                <a:highlight>
                  <a:srgbClr val="FFFFFF"/>
                </a:highlight>
                <a:latin typeface="Courier New"/>
                <a:ea typeface="Courier New"/>
                <a:cs typeface="Courier New"/>
                <a:sym typeface="Courier New"/>
              </a:rPr>
              <a:t>+</a:t>
            </a:r>
            <a:r>
              <a:rPr b="1" lang="es-ES" sz="3000">
                <a:solidFill>
                  <a:schemeClr val="dk1"/>
                </a:solidFill>
                <a:highlight>
                  <a:srgbClr val="FFFFFF"/>
                </a:highlight>
                <a:latin typeface="Courier New"/>
                <a:ea typeface="Courier New"/>
                <a:cs typeface="Courier New"/>
                <a:sym typeface="Courier New"/>
              </a:rPr>
              <a:t>cantidad</a:t>
            </a:r>
            <a:r>
              <a:rPr b="1" lang="es-ES" sz="3000">
                <a:solidFill>
                  <a:srgbClr val="080808"/>
                </a:solidFill>
                <a:highlight>
                  <a:srgbClr val="FFFFFF"/>
                </a:highlight>
                <a:latin typeface="Courier New"/>
                <a:ea typeface="Courier New"/>
                <a:cs typeface="Courier New"/>
                <a:sym typeface="Courier New"/>
              </a:rPr>
              <a:t>)</a:t>
            </a:r>
            <a:endParaRPr b="1" sz="3000">
              <a:solidFill>
                <a:srgbClr val="080808"/>
              </a:solidFill>
              <a:highlight>
                <a:srgbClr val="FFFFFF"/>
              </a:highlight>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es-ES" sz="3000">
                <a:solidFill>
                  <a:srgbClr val="080808"/>
                </a:solidFill>
                <a:highlight>
                  <a:srgbClr val="FFFFFF"/>
                </a:highlight>
                <a:latin typeface="Courier New"/>
                <a:ea typeface="Courier New"/>
                <a:cs typeface="Courier New"/>
                <a:sym typeface="Courier New"/>
              </a:rPr>
              <a:t>   }</a:t>
            </a:r>
            <a:endParaRPr b="1" sz="3000">
              <a:solidFill>
                <a:srgbClr val="080808"/>
              </a:solidFill>
              <a:highlight>
                <a:srgbClr val="FFFFFF"/>
              </a:highlight>
              <a:latin typeface="Courier New"/>
              <a:ea typeface="Courier New"/>
              <a:cs typeface="Courier New"/>
              <a:sym typeface="Courier New"/>
            </a:endParaRPr>
          </a:p>
          <a:p>
            <a:pPr indent="0" lvl="0" marL="0" marR="0" rtl="0" algn="l">
              <a:lnSpc>
                <a:spcPct val="160000"/>
              </a:lnSpc>
              <a:spcBef>
                <a:spcPts val="0"/>
              </a:spcBef>
              <a:spcAft>
                <a:spcPts val="0"/>
              </a:spcAft>
              <a:buNone/>
            </a:pPr>
            <a:r>
              <a:t/>
            </a:r>
            <a:endParaRPr b="1" sz="3300">
              <a:solidFill>
                <a:srgbClr val="000080"/>
              </a:solidFill>
              <a:latin typeface="Courier New"/>
              <a:ea typeface="Courier New"/>
              <a:cs typeface="Courier New"/>
              <a:sym typeface="Courier New"/>
            </a:endParaRPr>
          </a:p>
        </p:txBody>
      </p:sp>
      <p:grpSp>
        <p:nvGrpSpPr>
          <p:cNvPr id="258" name="Google Shape;258;p15"/>
          <p:cNvGrpSpPr/>
          <p:nvPr/>
        </p:nvGrpSpPr>
        <p:grpSpPr>
          <a:xfrm>
            <a:off x="935750" y="856401"/>
            <a:ext cx="11814250" cy="4690820"/>
            <a:chOff x="1100892" y="3098775"/>
            <a:chExt cx="11814250" cy="3428711"/>
          </a:xfrm>
        </p:grpSpPr>
        <p:sp>
          <p:nvSpPr>
            <p:cNvPr id="259" name="Google Shape;259;p15"/>
            <p:cNvSpPr/>
            <p:nvPr/>
          </p:nvSpPr>
          <p:spPr>
            <a:xfrm>
              <a:off x="1100892" y="5403686"/>
              <a:ext cx="10511700" cy="1123800"/>
            </a:xfrm>
            <a:prstGeom prst="rect">
              <a:avLst/>
            </a:prstGeom>
            <a:solidFill>
              <a:schemeClr val="accent2">
                <a:alpha val="17647"/>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3221242" y="3098775"/>
              <a:ext cx="9693900" cy="1123800"/>
            </a:xfrm>
            <a:prstGeom prst="rect">
              <a:avLst/>
            </a:prstGeom>
            <a:solidFill>
              <a:schemeClr val="accent2"/>
            </a:solidFill>
            <a:ln>
              <a:noFill/>
            </a:ln>
          </p:spPr>
          <p:txBody>
            <a:bodyPr anchorCtr="0" anchor="t" bIns="180000" lIns="180000" spcFirstLastPara="1" rIns="180000" wrap="square" tIns="180000">
              <a:spAutoFit/>
            </a:bodyPr>
            <a:lstStyle/>
            <a:p>
              <a:pPr indent="0" lvl="0" marL="0" marR="0" rtl="0" algn="l">
                <a:lnSpc>
                  <a:spcPct val="100000"/>
                </a:lnSpc>
                <a:spcBef>
                  <a:spcPts val="0"/>
                </a:spcBef>
                <a:spcAft>
                  <a:spcPts val="0"/>
                </a:spcAft>
                <a:buNone/>
              </a:pPr>
              <a:r>
                <a:rPr lang="es-ES" sz="2200">
                  <a:solidFill>
                    <a:schemeClr val="lt1"/>
                  </a:solidFill>
                </a:rPr>
                <a:t>Recupero los extras que se adjuntaron en el </a:t>
              </a:r>
              <a:r>
                <a:rPr b="1" lang="es-ES" sz="2200">
                  <a:solidFill>
                    <a:schemeClr val="lt1"/>
                  </a:solidFill>
                </a:rPr>
                <a:t>intent</a:t>
              </a:r>
              <a:r>
                <a:rPr lang="es-ES" sz="2200">
                  <a:solidFill>
                    <a:schemeClr val="lt1"/>
                  </a:solidFill>
                </a:rPr>
                <a:t> y lo almaceno en una constante, ya que no se modificará su valor..</a:t>
              </a:r>
              <a:endParaRPr sz="2200">
                <a:solidFill>
                  <a:schemeClr val="lt1"/>
                </a:solidFill>
              </a:endParaRPr>
            </a:p>
            <a:p>
              <a:pPr indent="0" lvl="0" marL="0" marR="0" rtl="0" algn="l">
                <a:lnSpc>
                  <a:spcPct val="100000"/>
                </a:lnSpc>
                <a:spcBef>
                  <a:spcPts val="0"/>
                </a:spcBef>
                <a:spcAft>
                  <a:spcPts val="0"/>
                </a:spcAft>
                <a:buNone/>
              </a:pPr>
              <a:r>
                <a:rPr lang="es-ES" sz="2200">
                  <a:solidFill>
                    <a:schemeClr val="lt1"/>
                  </a:solidFill>
                </a:rPr>
                <a:t>A dicha constante puedo pedirle el </a:t>
              </a:r>
              <a:r>
                <a:rPr b="1" lang="es-ES" sz="2200">
                  <a:solidFill>
                    <a:schemeClr val="lt1"/>
                  </a:solidFill>
                </a:rPr>
                <a:t>valor</a:t>
              </a:r>
              <a:r>
                <a:rPr lang="es-ES" sz="2200">
                  <a:solidFill>
                    <a:schemeClr val="lt1"/>
                  </a:solidFill>
                </a:rPr>
                <a:t> de los </a:t>
              </a:r>
              <a:r>
                <a:rPr lang="es-ES" sz="2200">
                  <a:solidFill>
                    <a:schemeClr val="lt1"/>
                  </a:solidFill>
                </a:rPr>
                <a:t>parámetros</a:t>
              </a:r>
              <a:r>
                <a:rPr lang="es-ES" sz="2200">
                  <a:solidFill>
                    <a:schemeClr val="lt1"/>
                  </a:solidFill>
                </a:rPr>
                <a:t> a partir de la </a:t>
              </a:r>
              <a:r>
                <a:rPr b="1" lang="es-ES" sz="2200">
                  <a:solidFill>
                    <a:schemeClr val="lt1"/>
                  </a:solidFill>
                </a:rPr>
                <a:t>clave</a:t>
              </a:r>
              <a:r>
                <a:rPr lang="es-ES" sz="2200">
                  <a:solidFill>
                    <a:schemeClr val="lt1"/>
                  </a:solidFill>
                </a:rPr>
                <a:t> definida al momento de enviarlos</a:t>
              </a:r>
              <a:endParaRPr sz="2200">
                <a:solidFill>
                  <a:schemeClr val="lt1"/>
                </a:solidFill>
              </a:endParaRPr>
            </a:p>
          </p:txBody>
        </p:sp>
      </p:grpSp>
      <p:grpSp>
        <p:nvGrpSpPr>
          <p:cNvPr id="261" name="Google Shape;261;p15"/>
          <p:cNvGrpSpPr/>
          <p:nvPr/>
        </p:nvGrpSpPr>
        <p:grpSpPr>
          <a:xfrm>
            <a:off x="935750" y="5547175"/>
            <a:ext cx="11814300" cy="3171305"/>
            <a:chOff x="914550" y="6748200"/>
            <a:chExt cx="11814300" cy="3171305"/>
          </a:xfrm>
        </p:grpSpPr>
        <p:sp>
          <p:nvSpPr>
            <p:cNvPr id="262" name="Google Shape;262;p15"/>
            <p:cNvSpPr/>
            <p:nvPr/>
          </p:nvSpPr>
          <p:spPr>
            <a:xfrm>
              <a:off x="914550" y="6748200"/>
              <a:ext cx="11814300" cy="1064400"/>
            </a:xfrm>
            <a:prstGeom prst="rect">
              <a:avLst/>
            </a:prstGeom>
            <a:solidFill>
              <a:schemeClr val="accent2">
                <a:alpha val="17647"/>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rot="10800000">
              <a:off x="6143752" y="8120170"/>
              <a:ext cx="64422" cy="660528"/>
            </a:xfrm>
            <a:custGeom>
              <a:rect b="b" l="l" r="r" t="t"/>
              <a:pathLst>
                <a:path extrusionOk="0" h="21600" w="21600">
                  <a:moveTo>
                    <a:pt x="0" y="0"/>
                  </a:moveTo>
                  <a:lnTo>
                    <a:pt x="21600" y="21600"/>
                  </a:lnTo>
                </a:path>
              </a:pathLst>
            </a:custGeom>
            <a:noFill/>
            <a:ln cap="flat" cmpd="sng" w="50750">
              <a:solidFill>
                <a:srgbClr val="438086"/>
              </a:solidFill>
              <a:prstDash val="solid"/>
              <a:round/>
              <a:headEnd len="sm" w="sm" type="none"/>
              <a:tailEnd len="lg" w="lg" type="stealth"/>
            </a:ln>
          </p:spPr>
        </p:sp>
        <p:sp>
          <p:nvSpPr>
            <p:cNvPr id="264" name="Google Shape;264;p15"/>
            <p:cNvSpPr/>
            <p:nvPr/>
          </p:nvSpPr>
          <p:spPr>
            <a:xfrm>
              <a:off x="1266755" y="8828405"/>
              <a:ext cx="8207700" cy="1091100"/>
            </a:xfrm>
            <a:prstGeom prst="rect">
              <a:avLst/>
            </a:prstGeom>
            <a:solidFill>
              <a:schemeClr val="accent2"/>
            </a:solidFill>
            <a:ln>
              <a:noFill/>
            </a:ln>
          </p:spPr>
          <p:txBody>
            <a:bodyPr anchorCtr="0" anchor="t" bIns="180000" lIns="180000" spcFirstLastPara="1" rIns="180000" wrap="square" tIns="180000">
              <a:spAutoFit/>
            </a:bodyPr>
            <a:lstStyle/>
            <a:p>
              <a:pPr indent="0" lvl="0" marL="0" marR="0" rtl="0" algn="l">
                <a:lnSpc>
                  <a:spcPct val="100000"/>
                </a:lnSpc>
                <a:spcBef>
                  <a:spcPts val="0"/>
                </a:spcBef>
                <a:spcAft>
                  <a:spcPts val="0"/>
                </a:spcAft>
                <a:buNone/>
              </a:pPr>
              <a:r>
                <a:rPr b="0" i="0" lang="es-ES" sz="2400" u="none" cap="none" strike="noStrike">
                  <a:solidFill>
                    <a:srgbClr val="FFFFFF"/>
                  </a:solidFill>
                  <a:latin typeface="Gill Sans"/>
                  <a:ea typeface="Gill Sans"/>
                  <a:cs typeface="Gill Sans"/>
                  <a:sym typeface="Gill Sans"/>
                </a:rPr>
                <a:t>Obtenemos la referencia al </a:t>
              </a:r>
              <a:r>
                <a:rPr b="1" i="0" lang="es-ES" sz="2400" u="none" cap="none" strike="noStrike">
                  <a:solidFill>
                    <a:srgbClr val="FFFFFF"/>
                  </a:solidFill>
                  <a:latin typeface="Gill Sans"/>
                  <a:ea typeface="Gill Sans"/>
                  <a:cs typeface="Gill Sans"/>
                  <a:sym typeface="Gill Sans"/>
                </a:rPr>
                <a:t>TextView, </a:t>
              </a:r>
              <a:r>
                <a:rPr i="0" lang="es-ES" sz="2400" u="none" cap="none" strike="noStrike">
                  <a:solidFill>
                    <a:srgbClr val="FFFFFF"/>
                  </a:solidFill>
                  <a:latin typeface="Gill Sans"/>
                  <a:ea typeface="Gill Sans"/>
                  <a:cs typeface="Gill Sans"/>
                  <a:sym typeface="Gill Sans"/>
                </a:rPr>
                <a:t>a partir de su ID</a:t>
              </a:r>
              <a:r>
                <a:rPr b="1" i="0" lang="es-ES" sz="2400" u="none" cap="none" strike="noStrike">
                  <a:solidFill>
                    <a:srgbClr val="FFFFFF"/>
                  </a:solidFill>
                  <a:latin typeface="Gill Sans"/>
                  <a:ea typeface="Gill Sans"/>
                  <a:cs typeface="Gill Sans"/>
                  <a:sym typeface="Gill Sans"/>
                </a:rPr>
                <a:t>,</a:t>
              </a:r>
              <a:r>
                <a:rPr b="0" i="0" lang="es-ES" sz="2400" u="none" cap="none" strike="noStrike">
                  <a:solidFill>
                    <a:srgbClr val="FFFFFF"/>
                  </a:solidFill>
                  <a:latin typeface="Gill Sans"/>
                  <a:ea typeface="Gill Sans"/>
                  <a:cs typeface="Gill Sans"/>
                  <a:sym typeface="Gill Sans"/>
                </a:rPr>
                <a:t> y establecemos el texto a mostrar</a:t>
              </a:r>
              <a:endParaRPr b="0" i="0" sz="2400" u="none" cap="none" strike="noStrike">
                <a:latin typeface="Arial"/>
                <a:ea typeface="Arial"/>
                <a:cs typeface="Arial"/>
                <a:sym typeface="Arial"/>
              </a:endParaRPr>
            </a:p>
          </p:txBody>
        </p:sp>
      </p:grpSp>
      <p:sp>
        <p:nvSpPr>
          <p:cNvPr id="265" name="Google Shape;265;p15"/>
          <p:cNvSpPr/>
          <p:nvPr/>
        </p:nvSpPr>
        <p:spPr>
          <a:xfrm>
            <a:off x="9899640" y="8530560"/>
            <a:ext cx="2793240" cy="1064520"/>
          </a:xfrm>
          <a:prstGeom prst="rect">
            <a:avLst/>
          </a:prstGeom>
          <a:solidFill>
            <a:srgbClr val="C00000"/>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lang="es-ES" sz="3200">
                <a:solidFill>
                  <a:srgbClr val="FFFFFF"/>
                </a:solidFill>
                <a:latin typeface="Gill Sans"/>
                <a:ea typeface="Gill Sans"/>
                <a:cs typeface="Gill Sans"/>
                <a:sym typeface="Gill Sans"/>
              </a:rPr>
              <a:t>Ejecutar</a:t>
            </a:r>
            <a:r>
              <a:rPr b="0" i="0" lang="es-ES" sz="3200" u="none" cap="none" strike="noStrike">
                <a:solidFill>
                  <a:srgbClr val="FFFFFF"/>
                </a:solidFill>
                <a:latin typeface="Gill Sans"/>
                <a:ea typeface="Gill Sans"/>
                <a:cs typeface="Gill Sans"/>
                <a:sym typeface="Gill Sans"/>
              </a:rPr>
              <a:t> en el emulador</a:t>
            </a:r>
            <a:endParaRPr b="0" i="0" sz="3200" u="none" cap="none" strike="noStrike">
              <a:latin typeface="Arial"/>
              <a:ea typeface="Arial"/>
              <a:cs typeface="Arial"/>
              <a:sym typeface="Arial"/>
            </a:endParaRPr>
          </a:p>
        </p:txBody>
      </p:sp>
      <p:sp>
        <p:nvSpPr>
          <p:cNvPr id="266" name="Google Shape;266;p15"/>
          <p:cNvSpPr/>
          <p:nvPr/>
        </p:nvSpPr>
        <p:spPr>
          <a:xfrm rot="4653261">
            <a:off x="10755848" y="2759542"/>
            <a:ext cx="1577805" cy="968605"/>
          </a:xfrm>
          <a:custGeom>
            <a:rect b="b" l="l" r="r" t="t"/>
            <a:pathLst>
              <a:path extrusionOk="0" h="21600" w="21600">
                <a:moveTo>
                  <a:pt x="0" y="0"/>
                </a:moveTo>
                <a:lnTo>
                  <a:pt x="21600" y="21600"/>
                </a:lnTo>
              </a:path>
            </a:pathLst>
          </a:custGeom>
          <a:noFill/>
          <a:ln cap="flat" cmpd="sng" w="50750">
            <a:solidFill>
              <a:srgbClr val="438086"/>
            </a:solidFill>
            <a:prstDash val="solid"/>
            <a:round/>
            <a:headEnd len="sm" w="sm" type="none"/>
            <a:tailEnd len="lg" w="lg" type="stealth"/>
          </a:ln>
        </p:spPr>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par>
                          <p:cTn fill="hold">
                            <p:stCondLst>
                              <p:cond delay="500"/>
                            </p:stCondLst>
                            <p:childTnLst>
                              <p:par>
                                <p:cTn fill="hold" nodeType="afterEffect" presetClass="entr" presetID="23" presetSubtype="16">
                                  <p:stCondLst>
                                    <p:cond delay="3000"/>
                                  </p:stCondLst>
                                  <p:childTnLst>
                                    <p:set>
                                      <p:cBhvr>
                                        <p:cTn dur="1" fill="hold">
                                          <p:stCondLst>
                                            <p:cond delay="0"/>
                                          </p:stCondLst>
                                        </p:cTn>
                                        <p:tgtEl>
                                          <p:spTgt spid="265"/>
                                        </p:tgtEl>
                                        <p:attrNameLst>
                                          <p:attrName>style.visibility</p:attrName>
                                        </p:attrNameLst>
                                      </p:cBhvr>
                                      <p:to>
                                        <p:strVal val="visible"/>
                                      </p:to>
                                    </p:set>
                                    <p:anim calcmode="lin" valueType="num">
                                      <p:cBhvr additive="base">
                                        <p:cTn dur="500"/>
                                        <p:tgtEl>
                                          <p:spTgt spid="265"/>
                                        </p:tgtEl>
                                        <p:attrNameLst>
                                          <p:attrName>ppt_w</p:attrName>
                                        </p:attrNameLst>
                                      </p:cBhvr>
                                      <p:tavLst>
                                        <p:tav fmla="" tm="0">
                                          <p:val>
                                            <p:strVal val="0"/>
                                          </p:val>
                                        </p:tav>
                                        <p:tav fmla="" tm="100000">
                                          <p:val>
                                            <p:strVal val="#ppt_w"/>
                                          </p:val>
                                        </p:tav>
                                      </p:tavLst>
                                    </p:anim>
                                    <p:anim calcmode="lin" valueType="num">
                                      <p:cBhvr additive="base">
                                        <p:cTn dur="500"/>
                                        <p:tgtEl>
                                          <p:spTgt spid="26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16"/>
          <p:cNvPicPr preferRelativeResize="0"/>
          <p:nvPr/>
        </p:nvPicPr>
        <p:blipFill rotWithShape="1">
          <a:blip r:embed="rId3">
            <a:alphaModFix/>
          </a:blip>
          <a:srcRect b="0" l="0" r="0" t="0"/>
          <a:stretch/>
        </p:blipFill>
        <p:spPr>
          <a:xfrm>
            <a:off x="1388880" y="1817640"/>
            <a:ext cx="10079640" cy="7872120"/>
          </a:xfrm>
          <a:prstGeom prst="rect">
            <a:avLst/>
          </a:prstGeom>
          <a:noFill/>
          <a:ln>
            <a:noFill/>
          </a:ln>
        </p:spPr>
      </p:pic>
      <p:sp>
        <p:nvSpPr>
          <p:cNvPr id="272" name="Google Shape;272;p16"/>
          <p:cNvSpPr/>
          <p:nvPr/>
        </p:nvSpPr>
        <p:spPr>
          <a:xfrm>
            <a:off x="7477200" y="871560"/>
            <a:ext cx="1884600" cy="64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rot="-5400000">
            <a:off x="5925240" y="3221280"/>
            <a:ext cx="1294560" cy="3598920"/>
          </a:xfrm>
          <a:prstGeom prst="curvedRightArrow">
            <a:avLst>
              <a:gd fmla="val 25000" name="adj1"/>
              <a:gd fmla="val 50000" name="adj2"/>
              <a:gd fmla="val 25000" name="adj3"/>
            </a:avLst>
          </a:prstGeom>
          <a:solidFill>
            <a:srgbClr val="53548A"/>
          </a:solidFill>
          <a:ln cap="flat" cmpd="sng" w="25400">
            <a:solidFill>
              <a:srgbClr val="3D3E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650160" y="915480"/>
            <a:ext cx="11701440" cy="1515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s-ES" sz="5600" u="none" cap="none" strike="noStrike">
                <a:solidFill>
                  <a:srgbClr val="424456"/>
                </a:solidFill>
                <a:latin typeface="Trebuchet MS"/>
                <a:ea typeface="Trebuchet MS"/>
                <a:cs typeface="Trebuchet MS"/>
                <a:sym typeface="Trebuchet MS"/>
              </a:rPr>
              <a:t>Resultado en el emulador</a:t>
            </a:r>
            <a:endParaRPr b="0" i="0" sz="5600" u="none" cap="none" strike="noStrik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7"/>
          <p:cNvSpPr/>
          <p:nvPr/>
        </p:nvSpPr>
        <p:spPr>
          <a:xfrm>
            <a:off x="650160" y="915480"/>
            <a:ext cx="11701440" cy="1515600"/>
          </a:xfrm>
          <a:prstGeom prst="rect">
            <a:avLst/>
          </a:prstGeom>
          <a:noFill/>
          <a:ln>
            <a:noFill/>
          </a:ln>
        </p:spPr>
        <p:txBody>
          <a:bodyPr anchorCtr="0" anchor="ctr" bIns="45000" lIns="90000" spcFirstLastPara="1" rIns="90000" wrap="square" tIns="45000">
            <a:normAutofit/>
          </a:bodyPr>
          <a:lstStyle/>
          <a:p>
            <a:pPr indent="0" lvl="0" marL="0" marR="0" rtl="0" algn="l">
              <a:lnSpc>
                <a:spcPct val="100000"/>
              </a:lnSpc>
              <a:spcBef>
                <a:spcPts val="0"/>
              </a:spcBef>
              <a:spcAft>
                <a:spcPts val="0"/>
              </a:spcAft>
              <a:buNone/>
            </a:pPr>
            <a:r>
              <a:rPr b="0" i="0" lang="es-ES" sz="4368" u="none" cap="none" strike="noStrike">
                <a:solidFill>
                  <a:srgbClr val="424456"/>
                </a:solidFill>
                <a:latin typeface="Trebuchet MS"/>
                <a:ea typeface="Trebuchet MS"/>
                <a:cs typeface="Trebuchet MS"/>
                <a:sym typeface="Trebuchet MS"/>
              </a:rPr>
              <a:t>Devolviendo información a la </a:t>
            </a:r>
            <a:r>
              <a:rPr b="0" i="1" lang="es-ES" sz="4368" u="none" cap="none" strike="noStrike">
                <a:solidFill>
                  <a:srgbClr val="424456"/>
                </a:solidFill>
                <a:latin typeface="Trebuchet MS"/>
                <a:ea typeface="Trebuchet MS"/>
                <a:cs typeface="Trebuchet MS"/>
                <a:sym typeface="Trebuchet MS"/>
              </a:rPr>
              <a:t>activity</a:t>
            </a:r>
            <a:r>
              <a:rPr b="0" i="0" lang="es-ES" sz="4368" u="none" cap="none" strike="noStrike">
                <a:solidFill>
                  <a:srgbClr val="424456"/>
                </a:solidFill>
                <a:latin typeface="Trebuchet MS"/>
                <a:ea typeface="Trebuchet MS"/>
                <a:cs typeface="Trebuchet MS"/>
                <a:sym typeface="Trebuchet MS"/>
              </a:rPr>
              <a:t>  iniciadora</a:t>
            </a:r>
            <a:endParaRPr b="0" i="0" sz="4368" u="none" cap="none" strike="noStrike">
              <a:latin typeface="Arial"/>
              <a:ea typeface="Arial"/>
              <a:cs typeface="Arial"/>
              <a:sym typeface="Arial"/>
            </a:endParaRPr>
          </a:p>
        </p:txBody>
      </p:sp>
      <p:sp>
        <p:nvSpPr>
          <p:cNvPr id="280" name="Google Shape;280;p17"/>
          <p:cNvSpPr/>
          <p:nvPr/>
        </p:nvSpPr>
        <p:spPr>
          <a:xfrm>
            <a:off x="650125" y="2751227"/>
            <a:ext cx="11701500" cy="7320900"/>
          </a:xfrm>
          <a:prstGeom prst="rect">
            <a:avLst/>
          </a:prstGeom>
          <a:noFill/>
          <a:ln>
            <a:noFill/>
          </a:ln>
        </p:spPr>
        <p:txBody>
          <a:bodyPr anchorCtr="0" anchor="t" bIns="45000" lIns="90000" spcFirstLastPara="1" rIns="90000" wrap="square" tIns="45000">
            <a:noAutofit/>
          </a:bodyPr>
          <a:lstStyle/>
          <a:p>
            <a:pPr indent="-324059" lvl="0" marL="519120" marR="0" rtl="0" algn="just">
              <a:lnSpc>
                <a:spcPct val="110000"/>
              </a:lnSpc>
              <a:spcBef>
                <a:spcPts val="0"/>
              </a:spcBef>
              <a:spcAft>
                <a:spcPts val="0"/>
              </a:spcAft>
              <a:buClr>
                <a:srgbClr val="A04DA3"/>
              </a:buClr>
              <a:buSzPts val="3800"/>
              <a:buFont typeface="Georgia"/>
              <a:buChar char="•"/>
            </a:pPr>
            <a:r>
              <a:rPr b="0" i="0" lang="es-ES" sz="3800" u="none" cap="none" strike="noStrike">
                <a:solidFill>
                  <a:srgbClr val="000000"/>
                </a:solidFill>
                <a:latin typeface="Georgia"/>
                <a:ea typeface="Georgia"/>
                <a:cs typeface="Georgia"/>
                <a:sym typeface="Georgia"/>
              </a:rPr>
              <a:t>Para recibir un resultado desde la </a:t>
            </a:r>
            <a:r>
              <a:rPr b="0" i="1" lang="es-ES" sz="3800" u="none" cap="none" strike="noStrike">
                <a:solidFill>
                  <a:srgbClr val="000000"/>
                </a:solidFill>
                <a:latin typeface="Georgia"/>
                <a:ea typeface="Georgia"/>
                <a:cs typeface="Georgia"/>
                <a:sym typeface="Georgia"/>
              </a:rPr>
              <a:t>activity</a:t>
            </a:r>
            <a:r>
              <a:rPr b="0" i="0" lang="es-ES" sz="3800" u="none" cap="none" strike="noStrike">
                <a:solidFill>
                  <a:srgbClr val="000000"/>
                </a:solidFill>
                <a:latin typeface="Georgia"/>
                <a:ea typeface="Georgia"/>
                <a:cs typeface="Georgia"/>
                <a:sym typeface="Georgia"/>
              </a:rPr>
              <a:t> que se va a iniciar se debe </a:t>
            </a:r>
            <a:r>
              <a:rPr lang="es-ES" sz="3800">
                <a:latin typeface="Georgia"/>
                <a:ea typeface="Georgia"/>
                <a:cs typeface="Georgia"/>
                <a:sym typeface="Georgia"/>
              </a:rPr>
              <a:t>lanzar dicha activity utilizando un objeto de la clase “</a:t>
            </a:r>
            <a:r>
              <a:rPr b="1" lang="es-ES" sz="3800">
                <a:latin typeface="Georgia"/>
                <a:ea typeface="Georgia"/>
                <a:cs typeface="Georgia"/>
                <a:sym typeface="Georgia"/>
              </a:rPr>
              <a:t>ActivityResultLauncher</a:t>
            </a:r>
            <a:r>
              <a:rPr lang="es-ES" sz="3800">
                <a:latin typeface="Georgia"/>
                <a:ea typeface="Georgia"/>
                <a:cs typeface="Georgia"/>
                <a:sym typeface="Georgia"/>
              </a:rPr>
              <a:t>”.</a:t>
            </a:r>
            <a:endParaRPr sz="3800">
              <a:latin typeface="Georgia"/>
              <a:ea typeface="Georgia"/>
              <a:cs typeface="Georgia"/>
              <a:sym typeface="Georgia"/>
            </a:endParaRPr>
          </a:p>
          <a:p>
            <a:pPr indent="0" lvl="0" marL="457200" marR="0" rtl="0" algn="just">
              <a:lnSpc>
                <a:spcPct val="110000"/>
              </a:lnSpc>
              <a:spcBef>
                <a:spcPts val="0"/>
              </a:spcBef>
              <a:spcAft>
                <a:spcPts val="0"/>
              </a:spcAft>
              <a:buNone/>
            </a:pPr>
            <a:r>
              <a:t/>
            </a:r>
            <a:endParaRPr sz="3800">
              <a:latin typeface="Georgia"/>
              <a:ea typeface="Georgia"/>
              <a:cs typeface="Georgia"/>
              <a:sym typeface="Georgia"/>
            </a:endParaRPr>
          </a:p>
          <a:p>
            <a:pPr indent="-324059" lvl="0" marL="519120" marR="0" rtl="0" algn="just">
              <a:lnSpc>
                <a:spcPct val="110000"/>
              </a:lnSpc>
              <a:spcBef>
                <a:spcPts val="0"/>
              </a:spcBef>
              <a:spcAft>
                <a:spcPts val="0"/>
              </a:spcAft>
              <a:buClr>
                <a:srgbClr val="A04DA3"/>
              </a:buClr>
              <a:buSzPts val="3800"/>
              <a:buFont typeface="Georgia"/>
              <a:buChar char="•"/>
            </a:pPr>
            <a:r>
              <a:rPr lang="es-ES" sz="3800">
                <a:latin typeface="Georgia"/>
                <a:ea typeface="Georgia"/>
                <a:cs typeface="Georgia"/>
                <a:sym typeface="Georgia"/>
              </a:rPr>
              <a:t>Este objeto permite lanzar la actividad y definir o registrar un escuchador de evento, que será llamado, por el sistema operativo, cuando la actividad lanzada finalice. Este objeto puede definirse como un atributo de la clase.</a:t>
            </a:r>
            <a:endParaRPr sz="3800">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500"/>
                                        <p:tgtEl>
                                          <p:spTgt spid="2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Effect filter="fade" transition="in">
                                      <p:cBhvr>
                                        <p:cTn dur="500"/>
                                        <p:tgtEl>
                                          <p:spTgt spid="2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animEffect filter="fade" transition="in">
                                      <p:cBhvr>
                                        <p:cTn dur="500"/>
                                        <p:tgtEl>
                                          <p:spTgt spid="28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8"/>
          <p:cNvSpPr/>
          <p:nvPr/>
        </p:nvSpPr>
        <p:spPr>
          <a:xfrm>
            <a:off x="195272" y="3495880"/>
            <a:ext cx="12044400" cy="4568100"/>
          </a:xfrm>
          <a:prstGeom prst="rect">
            <a:avLst/>
          </a:prstGeom>
          <a:solidFill>
            <a:srgbClr val="FFFFFF"/>
          </a:solidFill>
          <a:ln>
            <a:noFill/>
          </a:ln>
        </p:spPr>
        <p:txBody>
          <a:bodyPr anchorCtr="0" anchor="ctr" bIns="45000" lIns="90000" spcFirstLastPara="1" rIns="90000" wrap="square" tIns="45000">
            <a:spAutoFit/>
          </a:bodyPr>
          <a:lstStyle/>
          <a:p>
            <a:pPr indent="0" lvl="0" marL="0" marR="0" rtl="0" algn="l">
              <a:lnSpc>
                <a:spcPct val="150000"/>
              </a:lnSpc>
              <a:spcBef>
                <a:spcPts val="0"/>
              </a:spcBef>
              <a:spcAft>
                <a:spcPts val="0"/>
              </a:spcAft>
              <a:buClr>
                <a:schemeClr val="dk1"/>
              </a:buClr>
              <a:buSzPts val="1100"/>
              <a:buFont typeface="Arial"/>
              <a:buNone/>
            </a:pPr>
            <a:r>
              <a:rPr b="1" lang="es-ES" sz="2200">
                <a:solidFill>
                  <a:srgbClr val="0033B3"/>
                </a:solidFill>
                <a:highlight>
                  <a:srgbClr val="FFFFFF"/>
                </a:highlight>
                <a:latin typeface="Courier New"/>
                <a:ea typeface="Courier New"/>
                <a:cs typeface="Courier New"/>
                <a:sym typeface="Courier New"/>
              </a:rPr>
              <a:t>var </a:t>
            </a:r>
            <a:r>
              <a:rPr b="1" lang="es-ES" sz="2200">
                <a:solidFill>
                  <a:srgbClr val="871094"/>
                </a:solidFill>
                <a:highlight>
                  <a:srgbClr val="FFFFFF"/>
                </a:highlight>
                <a:latin typeface="Courier New"/>
                <a:ea typeface="Courier New"/>
                <a:cs typeface="Courier New"/>
                <a:sym typeface="Courier New"/>
              </a:rPr>
              <a:t>getResult </a:t>
            </a:r>
            <a:r>
              <a:rPr b="1" lang="es-ES" sz="2200">
                <a:solidFill>
                  <a:srgbClr val="080808"/>
                </a:solidFill>
                <a:highlight>
                  <a:srgbClr val="FFFFFF"/>
                </a:highlight>
                <a:latin typeface="Courier New"/>
                <a:ea typeface="Courier New"/>
                <a:cs typeface="Courier New"/>
                <a:sym typeface="Courier New"/>
              </a:rPr>
              <a:t>= registerForActivityResult(StartActivityForResult()) {</a:t>
            </a:r>
            <a:endParaRPr b="1" sz="22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200">
                <a:solidFill>
                  <a:srgbClr val="080808"/>
                </a:solidFill>
                <a:highlight>
                  <a:srgbClr val="FFFFFF"/>
                </a:highlight>
                <a:latin typeface="Courier New"/>
                <a:ea typeface="Courier New"/>
                <a:cs typeface="Courier New"/>
                <a:sym typeface="Courier New"/>
              </a:rPr>
              <a:t>   result -&gt;</a:t>
            </a:r>
            <a:endParaRPr b="1" sz="22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200">
                <a:solidFill>
                  <a:srgbClr val="080808"/>
                </a:solidFill>
                <a:highlight>
                  <a:srgbClr val="FFFFFF"/>
                </a:highlight>
                <a:latin typeface="Courier New"/>
                <a:ea typeface="Courier New"/>
                <a:cs typeface="Courier New"/>
                <a:sym typeface="Courier New"/>
              </a:rPr>
              <a:t>   </a:t>
            </a:r>
            <a:r>
              <a:rPr b="1" lang="es-ES" sz="2200">
                <a:solidFill>
                  <a:srgbClr val="0033B3"/>
                </a:solidFill>
                <a:highlight>
                  <a:srgbClr val="FFFFFF"/>
                </a:highlight>
                <a:latin typeface="Courier New"/>
                <a:ea typeface="Courier New"/>
                <a:cs typeface="Courier New"/>
                <a:sym typeface="Courier New"/>
              </a:rPr>
              <a:t>if </a:t>
            </a:r>
            <a:r>
              <a:rPr b="1" lang="es-ES" sz="2200">
                <a:solidFill>
                  <a:srgbClr val="080808"/>
                </a:solidFill>
                <a:highlight>
                  <a:srgbClr val="FFFFFF"/>
                </a:highlight>
                <a:latin typeface="Courier New"/>
                <a:ea typeface="Courier New"/>
                <a:cs typeface="Courier New"/>
                <a:sym typeface="Courier New"/>
              </a:rPr>
              <a:t>(result.</a:t>
            </a:r>
            <a:r>
              <a:rPr b="1" i="1" lang="es-ES" sz="2200">
                <a:solidFill>
                  <a:srgbClr val="871094"/>
                </a:solidFill>
                <a:highlight>
                  <a:srgbClr val="FFFFFF"/>
                </a:highlight>
                <a:latin typeface="Courier New"/>
                <a:ea typeface="Courier New"/>
                <a:cs typeface="Courier New"/>
                <a:sym typeface="Courier New"/>
              </a:rPr>
              <a:t>resultCode </a:t>
            </a:r>
            <a:r>
              <a:rPr b="1" lang="es-ES" sz="2200">
                <a:solidFill>
                  <a:srgbClr val="080808"/>
                </a:solidFill>
                <a:highlight>
                  <a:srgbClr val="FFFFFF"/>
                </a:highlight>
                <a:latin typeface="Courier New"/>
                <a:ea typeface="Courier New"/>
                <a:cs typeface="Courier New"/>
                <a:sym typeface="Courier New"/>
              </a:rPr>
              <a:t>== </a:t>
            </a:r>
            <a:r>
              <a:rPr b="1" i="1" lang="es-ES" sz="2200">
                <a:solidFill>
                  <a:srgbClr val="871094"/>
                </a:solidFill>
                <a:highlight>
                  <a:srgbClr val="FFFFFF"/>
                </a:highlight>
                <a:latin typeface="Courier New"/>
                <a:ea typeface="Courier New"/>
                <a:cs typeface="Courier New"/>
                <a:sym typeface="Courier New"/>
              </a:rPr>
              <a:t>RESULT_OK</a:t>
            </a:r>
            <a:r>
              <a:rPr b="1" lang="es-ES" sz="2200">
                <a:solidFill>
                  <a:srgbClr val="080808"/>
                </a:solidFill>
                <a:highlight>
                  <a:srgbClr val="FFFFFF"/>
                </a:highlight>
                <a:latin typeface="Courier New"/>
                <a:ea typeface="Courier New"/>
                <a:cs typeface="Courier New"/>
                <a:sym typeface="Courier New"/>
              </a:rPr>
              <a:t>) {</a:t>
            </a:r>
            <a:endParaRPr b="1" sz="22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200">
                <a:solidFill>
                  <a:srgbClr val="080808"/>
                </a:solidFill>
                <a:highlight>
                  <a:srgbClr val="FFFFFF"/>
                </a:highlight>
                <a:latin typeface="Courier New"/>
                <a:ea typeface="Courier New"/>
                <a:cs typeface="Courier New"/>
                <a:sym typeface="Courier New"/>
              </a:rPr>
              <a:t>       </a:t>
            </a:r>
            <a:r>
              <a:rPr b="1" lang="es-ES" sz="2200">
                <a:solidFill>
                  <a:schemeClr val="dk1"/>
                </a:solidFill>
                <a:highlight>
                  <a:srgbClr val="FFFFFF"/>
                </a:highlight>
                <a:latin typeface="Courier New"/>
                <a:ea typeface="Courier New"/>
                <a:cs typeface="Courier New"/>
                <a:sym typeface="Courier New"/>
              </a:rPr>
              <a:t>Toast</a:t>
            </a:r>
            <a:r>
              <a:rPr b="1" lang="es-ES" sz="2200">
                <a:solidFill>
                  <a:srgbClr val="080808"/>
                </a:solidFill>
                <a:highlight>
                  <a:srgbClr val="FFFFFF"/>
                </a:highlight>
                <a:latin typeface="Courier New"/>
                <a:ea typeface="Courier New"/>
                <a:cs typeface="Courier New"/>
                <a:sym typeface="Courier New"/>
              </a:rPr>
              <a:t>.makeText(</a:t>
            </a:r>
            <a:r>
              <a:rPr b="1" lang="es-ES" sz="2200">
                <a:solidFill>
                  <a:srgbClr val="0033B3"/>
                </a:solidFill>
                <a:highlight>
                  <a:srgbClr val="FFFFFF"/>
                </a:highlight>
                <a:latin typeface="Courier New"/>
                <a:ea typeface="Courier New"/>
                <a:cs typeface="Courier New"/>
                <a:sym typeface="Courier New"/>
              </a:rPr>
              <a:t>this</a:t>
            </a:r>
            <a:r>
              <a:rPr b="1" lang="es-ES" sz="2200">
                <a:solidFill>
                  <a:srgbClr val="080808"/>
                </a:solidFill>
                <a:highlight>
                  <a:srgbClr val="FFFFFF"/>
                </a:highlight>
                <a:latin typeface="Courier New"/>
                <a:ea typeface="Courier New"/>
                <a:cs typeface="Courier New"/>
                <a:sym typeface="Courier New"/>
              </a:rPr>
              <a:t>, </a:t>
            </a:r>
            <a:r>
              <a:rPr b="1" lang="es-ES" sz="2200">
                <a:solidFill>
                  <a:srgbClr val="067D17"/>
                </a:solidFill>
                <a:highlight>
                  <a:srgbClr val="FFFFFF"/>
                </a:highlight>
                <a:latin typeface="Courier New"/>
                <a:ea typeface="Courier New"/>
                <a:cs typeface="Courier New"/>
                <a:sym typeface="Courier New"/>
              </a:rPr>
              <a:t>"ACEPTADO :)"</a:t>
            </a:r>
            <a:r>
              <a:rPr b="1" lang="es-ES" sz="2200">
                <a:solidFill>
                  <a:srgbClr val="080808"/>
                </a:solidFill>
                <a:highlight>
                  <a:srgbClr val="FFFFFF"/>
                </a:highlight>
                <a:latin typeface="Courier New"/>
                <a:ea typeface="Courier New"/>
                <a:cs typeface="Courier New"/>
                <a:sym typeface="Courier New"/>
              </a:rPr>
              <a:t>, </a:t>
            </a:r>
            <a:r>
              <a:rPr b="1" lang="es-ES" sz="2200">
                <a:solidFill>
                  <a:schemeClr val="dk1"/>
                </a:solidFill>
                <a:highlight>
                  <a:srgbClr val="FFFFFF"/>
                </a:highlight>
                <a:latin typeface="Courier New"/>
                <a:ea typeface="Courier New"/>
                <a:cs typeface="Courier New"/>
                <a:sym typeface="Courier New"/>
              </a:rPr>
              <a:t>Toast</a:t>
            </a:r>
            <a:r>
              <a:rPr b="1" lang="es-ES" sz="2200">
                <a:solidFill>
                  <a:srgbClr val="080808"/>
                </a:solidFill>
                <a:highlight>
                  <a:srgbClr val="FFFFFF"/>
                </a:highlight>
                <a:latin typeface="Courier New"/>
                <a:ea typeface="Courier New"/>
                <a:cs typeface="Courier New"/>
                <a:sym typeface="Courier New"/>
              </a:rPr>
              <a:t>.</a:t>
            </a:r>
            <a:r>
              <a:rPr b="1" i="1" lang="es-ES" sz="2200">
                <a:solidFill>
                  <a:srgbClr val="871094"/>
                </a:solidFill>
                <a:highlight>
                  <a:srgbClr val="FFFFFF"/>
                </a:highlight>
                <a:latin typeface="Courier New"/>
                <a:ea typeface="Courier New"/>
                <a:cs typeface="Courier New"/>
                <a:sym typeface="Courier New"/>
              </a:rPr>
              <a:t>LENGTH_SHORT</a:t>
            </a:r>
            <a:r>
              <a:rPr b="1" lang="es-ES" sz="2200">
                <a:solidFill>
                  <a:srgbClr val="080808"/>
                </a:solidFill>
                <a:highlight>
                  <a:srgbClr val="FFFFFF"/>
                </a:highlight>
                <a:latin typeface="Courier New"/>
                <a:ea typeface="Courier New"/>
                <a:cs typeface="Courier New"/>
                <a:sym typeface="Courier New"/>
              </a:rPr>
              <a:t>).show();</a:t>
            </a:r>
            <a:endParaRPr b="1" sz="22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200">
                <a:solidFill>
                  <a:srgbClr val="080808"/>
                </a:solidFill>
                <a:highlight>
                  <a:srgbClr val="FFFFFF"/>
                </a:highlight>
                <a:latin typeface="Courier New"/>
                <a:ea typeface="Courier New"/>
                <a:cs typeface="Courier New"/>
                <a:sym typeface="Courier New"/>
              </a:rPr>
              <a:t>   } </a:t>
            </a:r>
            <a:r>
              <a:rPr b="1" lang="es-ES" sz="2200">
                <a:solidFill>
                  <a:srgbClr val="0033B3"/>
                </a:solidFill>
                <a:highlight>
                  <a:srgbClr val="FFFFFF"/>
                </a:highlight>
                <a:latin typeface="Courier New"/>
                <a:ea typeface="Courier New"/>
                <a:cs typeface="Courier New"/>
                <a:sym typeface="Courier New"/>
              </a:rPr>
              <a:t>else </a:t>
            </a:r>
            <a:r>
              <a:rPr b="1" lang="es-ES" sz="2200">
                <a:solidFill>
                  <a:srgbClr val="080808"/>
                </a:solidFill>
                <a:highlight>
                  <a:srgbClr val="FFFFFF"/>
                </a:highlight>
                <a:latin typeface="Courier New"/>
                <a:ea typeface="Courier New"/>
                <a:cs typeface="Courier New"/>
                <a:sym typeface="Courier New"/>
              </a:rPr>
              <a:t>{</a:t>
            </a:r>
            <a:endParaRPr b="1" sz="22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200">
                <a:solidFill>
                  <a:srgbClr val="080808"/>
                </a:solidFill>
                <a:highlight>
                  <a:srgbClr val="FFFFFF"/>
                </a:highlight>
                <a:latin typeface="Courier New"/>
                <a:ea typeface="Courier New"/>
                <a:cs typeface="Courier New"/>
                <a:sym typeface="Courier New"/>
              </a:rPr>
              <a:t>       </a:t>
            </a:r>
            <a:r>
              <a:rPr b="1" lang="es-ES" sz="2200">
                <a:solidFill>
                  <a:schemeClr val="dk1"/>
                </a:solidFill>
                <a:highlight>
                  <a:srgbClr val="FFFFFF"/>
                </a:highlight>
                <a:latin typeface="Courier New"/>
                <a:ea typeface="Courier New"/>
                <a:cs typeface="Courier New"/>
                <a:sym typeface="Courier New"/>
              </a:rPr>
              <a:t>Toast</a:t>
            </a:r>
            <a:r>
              <a:rPr b="1" lang="es-ES" sz="2200">
                <a:solidFill>
                  <a:srgbClr val="080808"/>
                </a:solidFill>
                <a:highlight>
                  <a:srgbClr val="FFFFFF"/>
                </a:highlight>
                <a:latin typeface="Courier New"/>
                <a:ea typeface="Courier New"/>
                <a:cs typeface="Courier New"/>
                <a:sym typeface="Courier New"/>
              </a:rPr>
              <a:t>.makeText(</a:t>
            </a:r>
            <a:r>
              <a:rPr b="1" lang="es-ES" sz="2200">
                <a:solidFill>
                  <a:srgbClr val="0033B3"/>
                </a:solidFill>
                <a:highlight>
                  <a:srgbClr val="FFFFFF"/>
                </a:highlight>
                <a:latin typeface="Courier New"/>
                <a:ea typeface="Courier New"/>
                <a:cs typeface="Courier New"/>
                <a:sym typeface="Courier New"/>
              </a:rPr>
              <a:t>this</a:t>
            </a:r>
            <a:r>
              <a:rPr b="1" lang="es-ES" sz="2200">
                <a:solidFill>
                  <a:srgbClr val="080808"/>
                </a:solidFill>
                <a:highlight>
                  <a:srgbClr val="FFFFFF"/>
                </a:highlight>
                <a:latin typeface="Courier New"/>
                <a:ea typeface="Courier New"/>
                <a:cs typeface="Courier New"/>
                <a:sym typeface="Courier New"/>
              </a:rPr>
              <a:t>, </a:t>
            </a:r>
            <a:r>
              <a:rPr b="1" lang="es-ES" sz="2200">
                <a:solidFill>
                  <a:srgbClr val="067D17"/>
                </a:solidFill>
                <a:highlight>
                  <a:srgbClr val="FFFFFF"/>
                </a:highlight>
                <a:latin typeface="Courier New"/>
                <a:ea typeface="Courier New"/>
                <a:cs typeface="Courier New"/>
                <a:sym typeface="Courier New"/>
              </a:rPr>
              <a:t>"CANCELADO :("</a:t>
            </a:r>
            <a:r>
              <a:rPr b="1" lang="es-ES" sz="2200">
                <a:solidFill>
                  <a:srgbClr val="080808"/>
                </a:solidFill>
                <a:highlight>
                  <a:srgbClr val="FFFFFF"/>
                </a:highlight>
                <a:latin typeface="Courier New"/>
                <a:ea typeface="Courier New"/>
                <a:cs typeface="Courier New"/>
                <a:sym typeface="Courier New"/>
              </a:rPr>
              <a:t>, </a:t>
            </a:r>
            <a:r>
              <a:rPr b="1" lang="es-ES" sz="2200">
                <a:solidFill>
                  <a:schemeClr val="dk1"/>
                </a:solidFill>
                <a:highlight>
                  <a:srgbClr val="FFFFFF"/>
                </a:highlight>
                <a:latin typeface="Courier New"/>
                <a:ea typeface="Courier New"/>
                <a:cs typeface="Courier New"/>
                <a:sym typeface="Courier New"/>
              </a:rPr>
              <a:t>Toast</a:t>
            </a:r>
            <a:r>
              <a:rPr b="1" lang="es-ES" sz="2200">
                <a:solidFill>
                  <a:srgbClr val="080808"/>
                </a:solidFill>
                <a:highlight>
                  <a:srgbClr val="FFFFFF"/>
                </a:highlight>
                <a:latin typeface="Courier New"/>
                <a:ea typeface="Courier New"/>
                <a:cs typeface="Courier New"/>
                <a:sym typeface="Courier New"/>
              </a:rPr>
              <a:t>.</a:t>
            </a:r>
            <a:r>
              <a:rPr b="1" i="1" lang="es-ES" sz="2200">
                <a:solidFill>
                  <a:srgbClr val="871094"/>
                </a:solidFill>
                <a:highlight>
                  <a:srgbClr val="FFFFFF"/>
                </a:highlight>
                <a:latin typeface="Courier New"/>
                <a:ea typeface="Courier New"/>
                <a:cs typeface="Courier New"/>
                <a:sym typeface="Courier New"/>
              </a:rPr>
              <a:t>LENGTH_SHORT</a:t>
            </a:r>
            <a:r>
              <a:rPr b="1" lang="es-ES" sz="2200">
                <a:solidFill>
                  <a:srgbClr val="080808"/>
                </a:solidFill>
                <a:highlight>
                  <a:srgbClr val="FFFFFF"/>
                </a:highlight>
                <a:latin typeface="Courier New"/>
                <a:ea typeface="Courier New"/>
                <a:cs typeface="Courier New"/>
                <a:sym typeface="Courier New"/>
              </a:rPr>
              <a:t>).show();</a:t>
            </a:r>
            <a:endParaRPr b="1" sz="22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200">
                <a:solidFill>
                  <a:srgbClr val="080808"/>
                </a:solidFill>
                <a:highlight>
                  <a:srgbClr val="FFFFFF"/>
                </a:highlight>
                <a:latin typeface="Courier New"/>
                <a:ea typeface="Courier New"/>
                <a:cs typeface="Courier New"/>
                <a:sym typeface="Courier New"/>
              </a:rPr>
              <a:t>   }</a:t>
            </a:r>
            <a:endParaRPr b="1" sz="22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SzPts val="1100"/>
              <a:buNone/>
            </a:pPr>
            <a:r>
              <a:rPr b="1" lang="es-ES" sz="2200">
                <a:solidFill>
                  <a:srgbClr val="080808"/>
                </a:solidFill>
                <a:highlight>
                  <a:srgbClr val="FFFFFF"/>
                </a:highlight>
                <a:latin typeface="Courier New"/>
                <a:ea typeface="Courier New"/>
                <a:cs typeface="Courier New"/>
                <a:sym typeface="Courier New"/>
              </a:rPr>
              <a:t>}</a:t>
            </a:r>
            <a:endParaRPr b="1" sz="3500">
              <a:solidFill>
                <a:srgbClr val="0033B3"/>
              </a:solidFill>
              <a:highlight>
                <a:srgbClr val="FFFFFF"/>
              </a:highlight>
              <a:latin typeface="Courier New"/>
              <a:ea typeface="Courier New"/>
              <a:cs typeface="Courier New"/>
              <a:sym typeface="Courier New"/>
            </a:endParaRPr>
          </a:p>
        </p:txBody>
      </p:sp>
      <p:sp>
        <p:nvSpPr>
          <p:cNvPr id="286" name="Google Shape;286;p18"/>
          <p:cNvSpPr/>
          <p:nvPr/>
        </p:nvSpPr>
        <p:spPr>
          <a:xfrm>
            <a:off x="1483110" y="2318145"/>
            <a:ext cx="11445000" cy="1186800"/>
          </a:xfrm>
          <a:prstGeom prst="rect">
            <a:avLst/>
          </a:prstGeom>
          <a:solidFill>
            <a:schemeClr val="accent2"/>
          </a:solid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lang="es-ES" sz="3600">
                <a:solidFill>
                  <a:srgbClr val="FFFFFF"/>
                </a:solidFill>
                <a:latin typeface="Gill Sans"/>
                <a:ea typeface="Gill Sans"/>
                <a:cs typeface="Gill Sans"/>
                <a:sym typeface="Gill Sans"/>
              </a:rPr>
              <a:t>Declaración de un objeto de la clase “ActivityResultLauncher”</a:t>
            </a:r>
            <a:endParaRPr b="0" i="0" sz="3600" u="none" cap="none" strike="noStrike">
              <a:latin typeface="Arial"/>
              <a:ea typeface="Arial"/>
              <a:cs typeface="Arial"/>
              <a:sym typeface="Arial"/>
            </a:endParaRPr>
          </a:p>
        </p:txBody>
      </p:sp>
      <p:sp>
        <p:nvSpPr>
          <p:cNvPr id="287" name="Google Shape;287;p18"/>
          <p:cNvSpPr/>
          <p:nvPr/>
        </p:nvSpPr>
        <p:spPr>
          <a:xfrm>
            <a:off x="2876075" y="3504950"/>
            <a:ext cx="9063900" cy="541800"/>
          </a:xfrm>
          <a:prstGeom prst="rect">
            <a:avLst/>
          </a:prstGeom>
          <a:solidFill>
            <a:schemeClr val="accent2">
              <a:alpha val="17650"/>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p:nvPr/>
        </p:nvSpPr>
        <p:spPr>
          <a:xfrm>
            <a:off x="571175" y="4055375"/>
            <a:ext cx="1477500" cy="541800"/>
          </a:xfrm>
          <a:prstGeom prst="rect">
            <a:avLst/>
          </a:prstGeom>
          <a:solidFill>
            <a:schemeClr val="accent2">
              <a:alpha val="17650"/>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8"/>
          <p:cNvSpPr/>
          <p:nvPr/>
        </p:nvSpPr>
        <p:spPr>
          <a:xfrm>
            <a:off x="200375" y="4597175"/>
            <a:ext cx="12044400" cy="2475600"/>
          </a:xfrm>
          <a:prstGeom prst="rect">
            <a:avLst/>
          </a:prstGeom>
          <a:solidFill>
            <a:schemeClr val="accent2">
              <a:alpha val="17650"/>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18"/>
          <p:cNvGrpSpPr/>
          <p:nvPr/>
        </p:nvGrpSpPr>
        <p:grpSpPr>
          <a:xfrm>
            <a:off x="1972550" y="7272599"/>
            <a:ext cx="10466100" cy="2183976"/>
            <a:chOff x="2077325" y="1628549"/>
            <a:chExt cx="10466100" cy="2183976"/>
          </a:xfrm>
        </p:grpSpPr>
        <p:sp>
          <p:nvSpPr>
            <p:cNvPr id="291" name="Google Shape;291;p18"/>
            <p:cNvSpPr/>
            <p:nvPr/>
          </p:nvSpPr>
          <p:spPr>
            <a:xfrm>
              <a:off x="2077325" y="2586125"/>
              <a:ext cx="10466100" cy="1226400"/>
            </a:xfrm>
            <a:prstGeom prst="rect">
              <a:avLst/>
            </a:prstGeom>
            <a:solidFill>
              <a:schemeClr val="accent2"/>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s-ES" sz="3600">
                  <a:solidFill>
                    <a:srgbClr val="FFFFFF"/>
                  </a:solidFill>
                  <a:latin typeface="Gill Sans"/>
                  <a:ea typeface="Gill Sans"/>
                  <a:cs typeface="Gill Sans"/>
                  <a:sym typeface="Gill Sans"/>
                </a:rPr>
                <a:t>Bloque de código que se ejecutará al retornar de la actividad</a:t>
              </a:r>
              <a:endParaRPr b="0" i="0" sz="3600" u="none" cap="none" strike="noStrike">
                <a:latin typeface="Arial"/>
                <a:ea typeface="Arial"/>
                <a:cs typeface="Arial"/>
                <a:sym typeface="Arial"/>
              </a:endParaRPr>
            </a:p>
          </p:txBody>
        </p:sp>
        <p:sp>
          <p:nvSpPr>
            <p:cNvPr id="292" name="Google Shape;292;p18"/>
            <p:cNvSpPr/>
            <p:nvPr/>
          </p:nvSpPr>
          <p:spPr>
            <a:xfrm rot="9631415">
              <a:off x="4564548" y="1630512"/>
              <a:ext cx="172392" cy="935763"/>
            </a:xfrm>
            <a:custGeom>
              <a:rect b="b" l="l" r="r" t="t"/>
              <a:pathLst>
                <a:path extrusionOk="0" h="27582" w="16446">
                  <a:moveTo>
                    <a:pt x="16446" y="0"/>
                  </a:moveTo>
                  <a:lnTo>
                    <a:pt x="0" y="27582"/>
                  </a:lnTo>
                </a:path>
              </a:pathLst>
            </a:custGeom>
            <a:noFill/>
            <a:ln cap="flat" cmpd="sng" w="50750">
              <a:solidFill>
                <a:srgbClr val="438086"/>
              </a:solidFill>
              <a:prstDash val="solid"/>
              <a:round/>
              <a:headEnd len="sm" w="sm" type="none"/>
              <a:tailEnd len="lg" w="lg" type="stealth"/>
            </a:ln>
          </p:spPr>
        </p:sp>
      </p:grpSp>
      <p:sp>
        <p:nvSpPr>
          <p:cNvPr id="293" name="Google Shape;293;p18"/>
          <p:cNvSpPr/>
          <p:nvPr/>
        </p:nvSpPr>
        <p:spPr>
          <a:xfrm>
            <a:off x="195275" y="889875"/>
            <a:ext cx="10466100" cy="1226400"/>
          </a:xfrm>
          <a:prstGeom prst="rect">
            <a:avLst/>
          </a:prstGeom>
          <a:solidFill>
            <a:schemeClr val="accent2"/>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s-ES" sz="3600">
                <a:solidFill>
                  <a:srgbClr val="FFFFFF"/>
                </a:solidFill>
                <a:latin typeface="Gill Sans"/>
                <a:ea typeface="Gill Sans"/>
                <a:cs typeface="Gill Sans"/>
                <a:sym typeface="Gill Sans"/>
              </a:rPr>
              <a:t>Parámetro que contiene los posibles datos devueltos por la actividad, además del código de respuesta.</a:t>
            </a:r>
            <a:endParaRPr b="0" i="0" sz="3600" u="none" cap="none" strike="noStrike">
              <a:latin typeface="Arial"/>
              <a:ea typeface="Arial"/>
              <a:cs typeface="Arial"/>
              <a:sym typeface="Arial"/>
            </a:endParaRPr>
          </a:p>
        </p:txBody>
      </p:sp>
      <p:sp>
        <p:nvSpPr>
          <p:cNvPr id="294" name="Google Shape;294;p18"/>
          <p:cNvSpPr/>
          <p:nvPr/>
        </p:nvSpPr>
        <p:spPr>
          <a:xfrm rot="-992905">
            <a:off x="375855" y="2378389"/>
            <a:ext cx="472751" cy="1631866"/>
          </a:xfrm>
          <a:custGeom>
            <a:rect b="b" l="l" r="r" t="t"/>
            <a:pathLst>
              <a:path extrusionOk="0" h="27582" w="16446">
                <a:moveTo>
                  <a:pt x="16446" y="0"/>
                </a:moveTo>
                <a:lnTo>
                  <a:pt x="0" y="27582"/>
                </a:lnTo>
              </a:path>
            </a:pathLst>
          </a:custGeom>
          <a:noFill/>
          <a:ln cap="flat" cmpd="sng" w="50750">
            <a:solidFill>
              <a:srgbClr val="438086"/>
            </a:solidFill>
            <a:prstDash val="solid"/>
            <a:round/>
            <a:headEnd len="sm" w="sm" type="none"/>
            <a:tailEnd len="lg" w="lg" type="stealth"/>
          </a:ln>
        </p:spPr>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288e7238f6_1_7"/>
          <p:cNvSpPr/>
          <p:nvPr/>
        </p:nvSpPr>
        <p:spPr>
          <a:xfrm>
            <a:off x="288360" y="2686680"/>
            <a:ext cx="12044400" cy="456810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l">
              <a:lnSpc>
                <a:spcPct val="150000"/>
              </a:lnSpc>
              <a:spcBef>
                <a:spcPts val="0"/>
              </a:spcBef>
              <a:spcAft>
                <a:spcPts val="0"/>
              </a:spcAft>
              <a:buClr>
                <a:schemeClr val="dk1"/>
              </a:buClr>
              <a:buSzPts val="1100"/>
              <a:buFont typeface="Arial"/>
              <a:buNone/>
            </a:pPr>
            <a:r>
              <a:rPr b="1" lang="es-ES" sz="2900">
                <a:solidFill>
                  <a:srgbClr val="0033B3"/>
                </a:solidFill>
                <a:highlight>
                  <a:srgbClr val="FFFFFF"/>
                </a:highlight>
                <a:latin typeface="Courier New"/>
                <a:ea typeface="Courier New"/>
                <a:cs typeface="Courier New"/>
                <a:sym typeface="Courier New"/>
              </a:rPr>
              <a:t>fun </a:t>
            </a:r>
            <a:r>
              <a:rPr b="1" lang="es-ES" sz="2900">
                <a:solidFill>
                  <a:srgbClr val="00627A"/>
                </a:solidFill>
                <a:highlight>
                  <a:srgbClr val="FFFFFF"/>
                </a:highlight>
                <a:latin typeface="Courier New"/>
                <a:ea typeface="Courier New"/>
                <a:cs typeface="Courier New"/>
                <a:sym typeface="Courier New"/>
              </a:rPr>
              <a:t>mostrarInformacion</a:t>
            </a:r>
            <a:r>
              <a:rPr b="1" lang="es-ES" sz="2900">
                <a:solidFill>
                  <a:srgbClr val="080808"/>
                </a:solidFill>
                <a:highlight>
                  <a:srgbClr val="FFFFFF"/>
                </a:highlight>
                <a:latin typeface="Courier New"/>
                <a:ea typeface="Courier New"/>
                <a:cs typeface="Courier New"/>
                <a:sym typeface="Courier New"/>
              </a:rPr>
              <a:t>(v: </a:t>
            </a:r>
            <a:r>
              <a:rPr b="1" lang="es-ES" sz="2900">
                <a:solidFill>
                  <a:schemeClr val="dk1"/>
                </a:solidFill>
                <a:highlight>
                  <a:srgbClr val="FFFFFF"/>
                </a:highlight>
                <a:latin typeface="Courier New"/>
                <a:ea typeface="Courier New"/>
                <a:cs typeface="Courier New"/>
                <a:sym typeface="Courier New"/>
              </a:rPr>
              <a:t>View</a:t>
            </a:r>
            <a:r>
              <a:rPr b="1" lang="es-ES" sz="2900">
                <a:solidFill>
                  <a:srgbClr val="080808"/>
                </a:solidFill>
                <a:highlight>
                  <a:srgbClr val="FFFFFF"/>
                </a:highlight>
                <a:latin typeface="Courier New"/>
                <a:ea typeface="Courier New"/>
                <a:cs typeface="Courier New"/>
                <a:sym typeface="Courier New"/>
              </a:rPr>
              <a:t>) {</a:t>
            </a:r>
            <a:endParaRPr b="1" sz="29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900">
                <a:solidFill>
                  <a:srgbClr val="080808"/>
                </a:solidFill>
                <a:highlight>
                  <a:srgbClr val="FFFFFF"/>
                </a:highlight>
                <a:latin typeface="Courier New"/>
                <a:ea typeface="Courier New"/>
                <a:cs typeface="Courier New"/>
                <a:sym typeface="Courier New"/>
              </a:rPr>
              <a:t>   </a:t>
            </a:r>
            <a:r>
              <a:rPr b="1" lang="es-ES" sz="2900">
                <a:solidFill>
                  <a:srgbClr val="0033B3"/>
                </a:solidFill>
                <a:highlight>
                  <a:srgbClr val="FFFFFF"/>
                </a:highlight>
                <a:latin typeface="Courier New"/>
                <a:ea typeface="Courier New"/>
                <a:cs typeface="Courier New"/>
                <a:sym typeface="Courier New"/>
              </a:rPr>
              <a:t>val </a:t>
            </a:r>
            <a:r>
              <a:rPr b="1" lang="es-ES" sz="2900">
                <a:solidFill>
                  <a:schemeClr val="dk1"/>
                </a:solidFill>
                <a:highlight>
                  <a:srgbClr val="FFFFFF"/>
                </a:highlight>
                <a:latin typeface="Courier New"/>
                <a:ea typeface="Courier New"/>
                <a:cs typeface="Courier New"/>
                <a:sym typeface="Courier New"/>
              </a:rPr>
              <a:t>i </a:t>
            </a:r>
            <a:r>
              <a:rPr b="1" lang="es-ES" sz="2900">
                <a:solidFill>
                  <a:srgbClr val="080808"/>
                </a:solidFill>
                <a:highlight>
                  <a:srgbClr val="FFFFFF"/>
                </a:highlight>
                <a:latin typeface="Courier New"/>
                <a:ea typeface="Courier New"/>
                <a:cs typeface="Courier New"/>
                <a:sym typeface="Courier New"/>
              </a:rPr>
              <a:t>= Intent(</a:t>
            </a:r>
            <a:r>
              <a:rPr b="1" lang="es-ES" sz="2900">
                <a:solidFill>
                  <a:srgbClr val="0033B3"/>
                </a:solidFill>
                <a:highlight>
                  <a:srgbClr val="FFFFFF"/>
                </a:highlight>
                <a:latin typeface="Courier New"/>
                <a:ea typeface="Courier New"/>
                <a:cs typeface="Courier New"/>
                <a:sym typeface="Courier New"/>
              </a:rPr>
              <a:t>this</a:t>
            </a:r>
            <a:r>
              <a:rPr b="1" lang="es-ES" sz="2900">
                <a:solidFill>
                  <a:srgbClr val="080808"/>
                </a:solidFill>
                <a:highlight>
                  <a:srgbClr val="FFFFFF"/>
                </a:highlight>
                <a:latin typeface="Courier New"/>
                <a:ea typeface="Courier New"/>
                <a:cs typeface="Courier New"/>
                <a:sym typeface="Courier New"/>
              </a:rPr>
              <a:t>, </a:t>
            </a:r>
            <a:r>
              <a:rPr b="1" lang="es-ES" sz="2900">
                <a:solidFill>
                  <a:schemeClr val="dk1"/>
                </a:solidFill>
                <a:highlight>
                  <a:srgbClr val="FFFFFF"/>
                </a:highlight>
                <a:latin typeface="Courier New"/>
                <a:ea typeface="Courier New"/>
                <a:cs typeface="Courier New"/>
                <a:sym typeface="Courier New"/>
              </a:rPr>
              <a:t>InfoActivity</a:t>
            </a:r>
            <a:r>
              <a:rPr b="1" lang="es-ES" sz="2900">
                <a:solidFill>
                  <a:srgbClr val="080808"/>
                </a:solidFill>
                <a:highlight>
                  <a:srgbClr val="FFFFFF"/>
                </a:highlight>
                <a:latin typeface="Courier New"/>
                <a:ea typeface="Courier New"/>
                <a:cs typeface="Courier New"/>
                <a:sym typeface="Courier New"/>
              </a:rPr>
              <a:t>::</a:t>
            </a:r>
            <a:r>
              <a:rPr b="1" lang="es-ES" sz="2900">
                <a:solidFill>
                  <a:srgbClr val="0033B3"/>
                </a:solidFill>
                <a:highlight>
                  <a:srgbClr val="FFFFFF"/>
                </a:highlight>
                <a:latin typeface="Courier New"/>
                <a:ea typeface="Courier New"/>
                <a:cs typeface="Courier New"/>
                <a:sym typeface="Courier New"/>
              </a:rPr>
              <a:t>class</a:t>
            </a:r>
            <a:r>
              <a:rPr b="1" lang="es-ES" sz="2900">
                <a:solidFill>
                  <a:srgbClr val="080808"/>
                </a:solidFill>
                <a:highlight>
                  <a:srgbClr val="FFFFFF"/>
                </a:highlight>
                <a:latin typeface="Courier New"/>
                <a:ea typeface="Courier New"/>
                <a:cs typeface="Courier New"/>
                <a:sym typeface="Courier New"/>
              </a:rPr>
              <a:t>.</a:t>
            </a:r>
            <a:r>
              <a:rPr b="1" i="1" lang="es-ES" sz="2900">
                <a:solidFill>
                  <a:srgbClr val="871094"/>
                </a:solidFill>
                <a:highlight>
                  <a:srgbClr val="FFFFFF"/>
                </a:highlight>
                <a:latin typeface="Courier New"/>
                <a:ea typeface="Courier New"/>
                <a:cs typeface="Courier New"/>
                <a:sym typeface="Courier New"/>
              </a:rPr>
              <a:t>java</a:t>
            </a:r>
            <a:r>
              <a:rPr b="1" lang="es-ES" sz="2900">
                <a:solidFill>
                  <a:srgbClr val="080808"/>
                </a:solidFill>
                <a:highlight>
                  <a:srgbClr val="FFFFFF"/>
                </a:highlight>
                <a:latin typeface="Courier New"/>
                <a:ea typeface="Courier New"/>
                <a:cs typeface="Courier New"/>
                <a:sym typeface="Courier New"/>
              </a:rPr>
              <a:t>);</a:t>
            </a:r>
            <a:endParaRPr b="1" sz="29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900">
                <a:solidFill>
                  <a:srgbClr val="080808"/>
                </a:solidFill>
                <a:highlight>
                  <a:srgbClr val="FFFFFF"/>
                </a:highlight>
                <a:latin typeface="Courier New"/>
                <a:ea typeface="Courier New"/>
                <a:cs typeface="Courier New"/>
                <a:sym typeface="Courier New"/>
              </a:rPr>
              <a:t>   </a:t>
            </a:r>
            <a:r>
              <a:rPr b="1" lang="es-ES" sz="2900">
                <a:solidFill>
                  <a:srgbClr val="871094"/>
                </a:solidFill>
                <a:highlight>
                  <a:srgbClr val="FFFFFF"/>
                </a:highlight>
                <a:latin typeface="Courier New"/>
                <a:ea typeface="Courier New"/>
                <a:cs typeface="Courier New"/>
                <a:sym typeface="Courier New"/>
              </a:rPr>
              <a:t>getResult</a:t>
            </a:r>
            <a:r>
              <a:rPr b="1" lang="es-ES" sz="2900">
                <a:solidFill>
                  <a:srgbClr val="080808"/>
                </a:solidFill>
                <a:highlight>
                  <a:srgbClr val="FFFFFF"/>
                </a:highlight>
                <a:latin typeface="Courier New"/>
                <a:ea typeface="Courier New"/>
                <a:cs typeface="Courier New"/>
                <a:sym typeface="Courier New"/>
              </a:rPr>
              <a:t>.launch(</a:t>
            </a:r>
            <a:r>
              <a:rPr b="1" lang="es-ES" sz="2900">
                <a:solidFill>
                  <a:schemeClr val="dk1"/>
                </a:solidFill>
                <a:highlight>
                  <a:srgbClr val="FFFFFF"/>
                </a:highlight>
                <a:latin typeface="Courier New"/>
                <a:ea typeface="Courier New"/>
                <a:cs typeface="Courier New"/>
                <a:sym typeface="Courier New"/>
              </a:rPr>
              <a:t>i</a:t>
            </a:r>
            <a:r>
              <a:rPr b="1" lang="es-ES" sz="2900">
                <a:solidFill>
                  <a:srgbClr val="080808"/>
                </a:solidFill>
                <a:highlight>
                  <a:srgbClr val="FFFFFF"/>
                </a:highlight>
                <a:latin typeface="Courier New"/>
                <a:ea typeface="Courier New"/>
                <a:cs typeface="Courier New"/>
                <a:sym typeface="Courier New"/>
              </a:rPr>
              <a:t>);</a:t>
            </a:r>
            <a:endParaRPr b="1" sz="29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SzPts val="1100"/>
              <a:buNone/>
            </a:pPr>
            <a:r>
              <a:rPr b="1" lang="es-ES" sz="2900">
                <a:solidFill>
                  <a:srgbClr val="080808"/>
                </a:solidFill>
                <a:highlight>
                  <a:srgbClr val="FFFFFF"/>
                </a:highlight>
                <a:latin typeface="Courier New"/>
                <a:ea typeface="Courier New"/>
                <a:cs typeface="Courier New"/>
                <a:sym typeface="Courier New"/>
              </a:rPr>
              <a:t>}</a:t>
            </a:r>
            <a:endParaRPr b="1" sz="4700">
              <a:solidFill>
                <a:srgbClr val="000080"/>
              </a:solidFill>
              <a:latin typeface="Courier New"/>
              <a:ea typeface="Courier New"/>
              <a:cs typeface="Courier New"/>
              <a:sym typeface="Courier New"/>
            </a:endParaRPr>
          </a:p>
        </p:txBody>
      </p:sp>
      <p:grpSp>
        <p:nvGrpSpPr>
          <p:cNvPr id="300" name="Google Shape;300;g2288e7238f6_1_7"/>
          <p:cNvGrpSpPr/>
          <p:nvPr/>
        </p:nvGrpSpPr>
        <p:grpSpPr>
          <a:xfrm>
            <a:off x="632160" y="5898960"/>
            <a:ext cx="11196600" cy="3203040"/>
            <a:chOff x="632160" y="5594160"/>
            <a:chExt cx="11196600" cy="3203040"/>
          </a:xfrm>
        </p:grpSpPr>
        <p:sp>
          <p:nvSpPr>
            <p:cNvPr id="301" name="Google Shape;301;g2288e7238f6_1_7"/>
            <p:cNvSpPr/>
            <p:nvPr/>
          </p:nvSpPr>
          <p:spPr>
            <a:xfrm flipH="1" rot="10800000">
              <a:off x="6653880" y="5594160"/>
              <a:ext cx="378" cy="2158920"/>
            </a:xfrm>
            <a:custGeom>
              <a:rect b="b" l="l" r="r" t="t"/>
              <a:pathLst>
                <a:path extrusionOk="0" h="21600" w="21600">
                  <a:moveTo>
                    <a:pt x="0" y="0"/>
                  </a:moveTo>
                  <a:lnTo>
                    <a:pt x="21600" y="21600"/>
                  </a:lnTo>
                </a:path>
              </a:pathLst>
            </a:custGeom>
            <a:noFill/>
            <a:ln cap="flat" cmpd="sng" w="50750">
              <a:solidFill>
                <a:srgbClr val="438086"/>
              </a:solidFill>
              <a:prstDash val="solid"/>
              <a:round/>
              <a:headEnd len="sm" w="sm" type="none"/>
              <a:tailEnd len="lg" w="lg" type="stealth"/>
            </a:ln>
          </p:spPr>
        </p:sp>
        <p:sp>
          <p:nvSpPr>
            <p:cNvPr id="302" name="Google Shape;302;g2288e7238f6_1_7"/>
            <p:cNvSpPr/>
            <p:nvPr/>
          </p:nvSpPr>
          <p:spPr>
            <a:xfrm>
              <a:off x="632160" y="6757800"/>
              <a:ext cx="11196600" cy="2039400"/>
            </a:xfrm>
            <a:prstGeom prst="rect">
              <a:avLst/>
            </a:prstGeom>
            <a:solidFill>
              <a:schemeClr val="accent2"/>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s-ES" sz="3200">
                  <a:solidFill>
                    <a:srgbClr val="FFFFFF"/>
                  </a:solidFill>
                  <a:latin typeface="Gill Sans"/>
                  <a:ea typeface="Gill Sans"/>
                  <a:cs typeface="Gill Sans"/>
                  <a:sym typeface="Gill Sans"/>
                </a:rPr>
                <a:t>Para lanzar la actividad, se debe reemplazar el método “</a:t>
              </a:r>
              <a:r>
                <a:rPr b="1" lang="es-ES" sz="3200">
                  <a:solidFill>
                    <a:srgbClr val="FFFFFF"/>
                  </a:solidFill>
                  <a:latin typeface="Gill Sans"/>
                  <a:ea typeface="Gill Sans"/>
                  <a:cs typeface="Gill Sans"/>
                  <a:sym typeface="Gill Sans"/>
                </a:rPr>
                <a:t>startActivity()</a:t>
              </a:r>
              <a:r>
                <a:rPr lang="es-ES" sz="3200">
                  <a:solidFill>
                    <a:srgbClr val="FFFFFF"/>
                  </a:solidFill>
                  <a:latin typeface="Gill Sans"/>
                  <a:ea typeface="Gill Sans"/>
                  <a:cs typeface="Gill Sans"/>
                  <a:sym typeface="Gill Sans"/>
                </a:rPr>
                <a:t>” por el método “</a:t>
              </a:r>
              <a:r>
                <a:rPr b="1" lang="es-ES" sz="3200">
                  <a:solidFill>
                    <a:srgbClr val="FFFFFF"/>
                  </a:solidFill>
                  <a:latin typeface="Gill Sans"/>
                  <a:ea typeface="Gill Sans"/>
                  <a:cs typeface="Gill Sans"/>
                  <a:sym typeface="Gill Sans"/>
                </a:rPr>
                <a:t>launch()</a:t>
              </a:r>
              <a:r>
                <a:rPr lang="es-ES" sz="3200">
                  <a:solidFill>
                    <a:srgbClr val="FFFFFF"/>
                  </a:solidFill>
                  <a:latin typeface="Gill Sans"/>
                  <a:ea typeface="Gill Sans"/>
                  <a:cs typeface="Gill Sans"/>
                  <a:sym typeface="Gill Sans"/>
                </a:rPr>
                <a:t>” del objeto </a:t>
              </a:r>
              <a:r>
                <a:rPr b="1" lang="es-ES" sz="3200">
                  <a:solidFill>
                    <a:srgbClr val="FFFFFF"/>
                  </a:solidFill>
                  <a:latin typeface="Gill Sans"/>
                  <a:ea typeface="Gill Sans"/>
                  <a:cs typeface="Gill Sans"/>
                  <a:sym typeface="Gill Sans"/>
                </a:rPr>
                <a:t>ActivityResultLauncher</a:t>
              </a:r>
              <a:r>
                <a:rPr lang="es-ES" sz="3200">
                  <a:solidFill>
                    <a:srgbClr val="FFFFFF"/>
                  </a:solidFill>
                  <a:latin typeface="Gill Sans"/>
                  <a:ea typeface="Gill Sans"/>
                  <a:cs typeface="Gill Sans"/>
                  <a:sym typeface="Gill Sans"/>
                </a:rPr>
                <a:t>, enviando como parámetro el </a:t>
              </a:r>
              <a:r>
                <a:rPr b="1" lang="es-ES" sz="3200">
                  <a:solidFill>
                    <a:srgbClr val="FFFFFF"/>
                  </a:solidFill>
                  <a:latin typeface="Gill Sans"/>
                  <a:ea typeface="Gill Sans"/>
                  <a:cs typeface="Gill Sans"/>
                  <a:sym typeface="Gill Sans"/>
                </a:rPr>
                <a:t>Intent</a:t>
              </a:r>
              <a:r>
                <a:rPr lang="es-ES" sz="3200">
                  <a:solidFill>
                    <a:srgbClr val="FFFFFF"/>
                  </a:solidFill>
                  <a:latin typeface="Gill Sans"/>
                  <a:ea typeface="Gill Sans"/>
                  <a:cs typeface="Gill Sans"/>
                  <a:sym typeface="Gill Sans"/>
                </a:rPr>
                <a:t>.</a:t>
              </a:r>
              <a:endParaRPr b="0" i="0" sz="3200" u="none" cap="none" strike="noStrike">
                <a:latin typeface="Arial"/>
                <a:ea typeface="Arial"/>
                <a:cs typeface="Arial"/>
                <a:sym typeface="Arial"/>
              </a:endParaRPr>
            </a:p>
          </p:txBody>
        </p:sp>
      </p:grpSp>
      <p:sp>
        <p:nvSpPr>
          <p:cNvPr id="303" name="Google Shape;303;g2288e7238f6_1_7"/>
          <p:cNvSpPr/>
          <p:nvPr/>
        </p:nvSpPr>
        <p:spPr>
          <a:xfrm>
            <a:off x="601550" y="5101850"/>
            <a:ext cx="11257800" cy="797100"/>
          </a:xfrm>
          <a:prstGeom prst="rect">
            <a:avLst/>
          </a:prstGeom>
          <a:solidFill>
            <a:schemeClr val="accent2">
              <a:alpha val="17650"/>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
          <p:cNvSpPr/>
          <p:nvPr/>
        </p:nvSpPr>
        <p:spPr>
          <a:xfrm>
            <a:off x="650160" y="915480"/>
            <a:ext cx="11701440" cy="15156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s-ES" sz="5600" u="none" cap="none" strike="noStrike">
                <a:solidFill>
                  <a:srgbClr val="424456"/>
                </a:solidFill>
                <a:latin typeface="Trebuchet MS"/>
                <a:ea typeface="Trebuchet MS"/>
                <a:cs typeface="Trebuchet MS"/>
                <a:sym typeface="Trebuchet MS"/>
              </a:rPr>
              <a:t>Activación de Componentes</a:t>
            </a:r>
            <a:endParaRPr b="0" i="0" sz="5600" u="none" cap="none" strike="noStrike">
              <a:latin typeface="Arial"/>
              <a:ea typeface="Arial"/>
              <a:cs typeface="Arial"/>
              <a:sym typeface="Arial"/>
            </a:endParaRPr>
          </a:p>
        </p:txBody>
      </p:sp>
      <p:sp>
        <p:nvSpPr>
          <p:cNvPr id="143" name="Google Shape;143;p2"/>
          <p:cNvSpPr/>
          <p:nvPr/>
        </p:nvSpPr>
        <p:spPr>
          <a:xfrm>
            <a:off x="650160" y="2571840"/>
            <a:ext cx="11701440" cy="6775920"/>
          </a:xfrm>
          <a:prstGeom prst="rect">
            <a:avLst/>
          </a:prstGeom>
          <a:noFill/>
          <a:ln>
            <a:noFill/>
          </a:ln>
        </p:spPr>
        <p:txBody>
          <a:bodyPr anchorCtr="0" anchor="t" bIns="45000" lIns="90000" spcFirstLastPara="1" rIns="90000" wrap="square" tIns="45000">
            <a:noAutofit/>
          </a:bodyPr>
          <a:lstStyle/>
          <a:p>
            <a:pPr indent="-362160" lvl="0" marL="519120" marR="0" rtl="0" algn="just">
              <a:lnSpc>
                <a:spcPct val="100000"/>
              </a:lnSpc>
              <a:spcBef>
                <a:spcPts val="0"/>
              </a:spcBef>
              <a:spcAft>
                <a:spcPts val="0"/>
              </a:spcAft>
              <a:buClr>
                <a:srgbClr val="A04DA3"/>
              </a:buClr>
              <a:buSzPts val="3200"/>
              <a:buFont typeface="Georgia"/>
              <a:buChar char="•"/>
            </a:pPr>
            <a:r>
              <a:rPr lang="es-ES" sz="3200">
                <a:latin typeface="Georgia"/>
                <a:ea typeface="Georgia"/>
                <a:cs typeface="Georgia"/>
                <a:sym typeface="Georgia"/>
              </a:rPr>
              <a:t>Las actividades de una aplicación son capaces de iniciar componentes de la misma aplicación como también de otras aplicaciones que estén disponibles en el dispositivo.</a:t>
            </a:r>
            <a:endParaRPr b="0" i="0" sz="3200" u="none" cap="none" strike="noStrike">
              <a:latin typeface="Arial"/>
              <a:ea typeface="Arial"/>
              <a:cs typeface="Arial"/>
              <a:sym typeface="Arial"/>
            </a:endParaRPr>
          </a:p>
          <a:p>
            <a:pPr indent="-362160" lvl="0" marL="519120" marR="0" rtl="0" algn="just">
              <a:lnSpc>
                <a:spcPct val="100000"/>
              </a:lnSpc>
              <a:spcBef>
                <a:spcPts val="1800"/>
              </a:spcBef>
              <a:spcAft>
                <a:spcPts val="0"/>
              </a:spcAft>
              <a:buClr>
                <a:srgbClr val="A04DA3"/>
              </a:buClr>
              <a:buSzPts val="3200"/>
              <a:buFont typeface="Georgia"/>
              <a:buChar char="•"/>
            </a:pPr>
            <a:r>
              <a:rPr b="0" i="0" lang="es-ES" sz="3200" u="none" cap="none" strike="noStrike">
                <a:solidFill>
                  <a:srgbClr val="000000"/>
                </a:solidFill>
                <a:latin typeface="Georgia"/>
                <a:ea typeface="Georgia"/>
                <a:cs typeface="Georgia"/>
                <a:sym typeface="Georgia"/>
              </a:rPr>
              <a:t>Sin embargo</a:t>
            </a:r>
            <a:r>
              <a:rPr lang="es-ES" sz="3200">
                <a:latin typeface="Georgia"/>
                <a:ea typeface="Georgia"/>
                <a:cs typeface="Georgia"/>
                <a:sym typeface="Georgia"/>
              </a:rPr>
              <a:t>, esto </a:t>
            </a:r>
            <a:r>
              <a:rPr b="1" lang="es-ES" sz="3200">
                <a:solidFill>
                  <a:srgbClr val="C00000"/>
                </a:solidFill>
                <a:latin typeface="Georgia"/>
                <a:ea typeface="Georgia"/>
                <a:cs typeface="Georgia"/>
                <a:sym typeface="Georgia"/>
              </a:rPr>
              <a:t>no</a:t>
            </a:r>
            <a:r>
              <a:rPr lang="es-ES" sz="3200">
                <a:latin typeface="Georgia"/>
                <a:ea typeface="Georgia"/>
                <a:cs typeface="Georgia"/>
                <a:sym typeface="Georgia"/>
              </a:rPr>
              <a:t> es posible hacerlo de </a:t>
            </a:r>
            <a:r>
              <a:rPr b="1" lang="es-ES" sz="3200">
                <a:solidFill>
                  <a:srgbClr val="C00000"/>
                </a:solidFill>
                <a:latin typeface="Georgia"/>
                <a:ea typeface="Georgia"/>
                <a:cs typeface="Georgia"/>
                <a:sym typeface="Georgia"/>
              </a:rPr>
              <a:t>forma directa</a:t>
            </a:r>
            <a:r>
              <a:rPr lang="es-ES" sz="3200">
                <a:latin typeface="Georgia"/>
                <a:ea typeface="Georgia"/>
                <a:cs typeface="Georgia"/>
                <a:sym typeface="Georgia"/>
              </a:rPr>
              <a:t> ya que </a:t>
            </a:r>
            <a:r>
              <a:rPr b="0" i="0" lang="es-ES" sz="3200" u="none" cap="none" strike="noStrike">
                <a:latin typeface="Georgia"/>
                <a:ea typeface="Georgia"/>
                <a:cs typeface="Georgia"/>
                <a:sym typeface="Georgia"/>
              </a:rPr>
              <a:t>c</a:t>
            </a:r>
            <a:r>
              <a:rPr b="0" i="0" lang="es-ES" sz="3200" u="none" cap="none" strike="noStrike">
                <a:solidFill>
                  <a:srgbClr val="000000"/>
                </a:solidFill>
                <a:latin typeface="Georgia"/>
                <a:ea typeface="Georgia"/>
                <a:cs typeface="Georgia"/>
                <a:sym typeface="Georgia"/>
              </a:rPr>
              <a:t>ada aplicación se ejecuta en un proceso independiente con permisos de archivos que limitan el acceso a otras aplicaciones.</a:t>
            </a:r>
            <a:endParaRPr b="0" i="0" sz="3200" u="none" cap="none" strike="noStrike">
              <a:latin typeface="Arial"/>
              <a:ea typeface="Arial"/>
              <a:cs typeface="Arial"/>
              <a:sym typeface="Arial"/>
            </a:endParaRPr>
          </a:p>
          <a:p>
            <a:pPr indent="-362160" lvl="0" marL="519120" marR="0" rtl="0" algn="just">
              <a:lnSpc>
                <a:spcPct val="100000"/>
              </a:lnSpc>
              <a:spcBef>
                <a:spcPts val="1800"/>
              </a:spcBef>
              <a:spcAft>
                <a:spcPts val="0"/>
              </a:spcAft>
              <a:buClr>
                <a:srgbClr val="A04DA3"/>
              </a:buClr>
              <a:buSzPts val="3200"/>
              <a:buFont typeface="Georgia"/>
              <a:buChar char="•"/>
            </a:pPr>
            <a:r>
              <a:rPr b="0" i="0" lang="es-ES" sz="3200" u="none" cap="none" strike="noStrike">
                <a:solidFill>
                  <a:srgbClr val="000000"/>
                </a:solidFill>
                <a:latin typeface="Georgia"/>
                <a:ea typeface="Georgia"/>
                <a:cs typeface="Georgia"/>
                <a:sym typeface="Georgia"/>
              </a:rPr>
              <a:t>Para hacerlo, la actividad debe </a:t>
            </a:r>
            <a:r>
              <a:rPr b="1" i="0" lang="es-ES" sz="3200" u="none" cap="none" strike="noStrike">
                <a:solidFill>
                  <a:srgbClr val="C00000"/>
                </a:solidFill>
                <a:latin typeface="Georgia"/>
                <a:ea typeface="Georgia"/>
                <a:cs typeface="Georgia"/>
                <a:sym typeface="Georgia"/>
              </a:rPr>
              <a:t>pedírselo al S.O.</a:t>
            </a:r>
            <a:r>
              <a:rPr b="0" i="0" lang="es-ES" sz="3200" u="none" cap="none" strike="noStrike">
                <a:solidFill>
                  <a:srgbClr val="000000"/>
                </a:solidFill>
                <a:latin typeface="Georgia"/>
                <a:ea typeface="Georgia"/>
                <a:cs typeface="Georgia"/>
                <a:sym typeface="Georgia"/>
              </a:rPr>
              <a:t> por medio de un mensaje especificando la intención (</a:t>
            </a:r>
            <a:r>
              <a:rPr b="1" i="1" lang="es-ES" sz="3200" u="none" cap="none" strike="noStrike">
                <a:solidFill>
                  <a:srgbClr val="000000"/>
                </a:solidFill>
                <a:latin typeface="Georgia"/>
                <a:ea typeface="Georgia"/>
                <a:cs typeface="Georgia"/>
                <a:sym typeface="Georgia"/>
              </a:rPr>
              <a:t>intent</a:t>
            </a:r>
            <a:r>
              <a:rPr b="0" i="1" lang="es-ES" sz="3200" u="none" cap="none" strike="noStrike">
                <a:solidFill>
                  <a:srgbClr val="000000"/>
                </a:solidFill>
                <a:latin typeface="Georgia"/>
                <a:ea typeface="Georgia"/>
                <a:cs typeface="Georgia"/>
                <a:sym typeface="Georgia"/>
              </a:rPr>
              <a:t>)</a:t>
            </a:r>
            <a:r>
              <a:rPr b="0" i="0" lang="es-ES" sz="3200" u="none" cap="none" strike="noStrike">
                <a:solidFill>
                  <a:srgbClr val="000000"/>
                </a:solidFill>
                <a:latin typeface="Georgia"/>
                <a:ea typeface="Georgia"/>
                <a:cs typeface="Georgia"/>
                <a:sym typeface="Georgia"/>
              </a:rPr>
              <a:t> de iniciar un componente específico.</a:t>
            </a:r>
            <a:r>
              <a:rPr b="0" i="0" lang="es-ES" sz="3600" u="none" cap="none" strike="noStrike">
                <a:solidFill>
                  <a:srgbClr val="000000"/>
                </a:solidFill>
                <a:latin typeface="Georgia"/>
                <a:ea typeface="Georgia"/>
                <a:cs typeface="Georgia"/>
                <a:sym typeface="Georgia"/>
              </a:rPr>
              <a:t> </a:t>
            </a:r>
            <a:r>
              <a:rPr b="0" i="0" lang="es-ES" sz="3200" u="none" cap="none" strike="noStrike">
                <a:solidFill>
                  <a:srgbClr val="000000"/>
                </a:solidFill>
                <a:latin typeface="Georgia"/>
                <a:ea typeface="Georgia"/>
                <a:cs typeface="Georgia"/>
                <a:sym typeface="Georgia"/>
              </a:rPr>
              <a:t>Luego, es el propio Android el que activa ese componente.</a:t>
            </a:r>
            <a:endParaRPr b="0" i="0" sz="3200" u="none" cap="none" strike="noStrike">
              <a:latin typeface="Arial"/>
              <a:ea typeface="Arial"/>
              <a:cs typeface="Arial"/>
              <a:sym typeface="Arial"/>
            </a:endParaRPr>
          </a:p>
          <a:p>
            <a:pPr indent="0" lvl="0" marL="0" marR="0" rtl="0" algn="l">
              <a:lnSpc>
                <a:spcPct val="100000"/>
              </a:lnSpc>
              <a:spcBef>
                <a:spcPts val="425"/>
              </a:spcBef>
              <a:spcAft>
                <a:spcPts val="0"/>
              </a:spcAft>
              <a:buNone/>
            </a:pPr>
            <a:r>
              <a:t/>
            </a:r>
            <a:endParaRPr b="0" i="0" sz="3200" u="none" cap="none" strike="noStrike">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2"/>
          <p:cNvSpPr/>
          <p:nvPr/>
        </p:nvSpPr>
        <p:spPr>
          <a:xfrm>
            <a:off x="650160" y="915480"/>
            <a:ext cx="11701440" cy="1515600"/>
          </a:xfrm>
          <a:prstGeom prst="rect">
            <a:avLst/>
          </a:prstGeom>
          <a:noFill/>
          <a:ln>
            <a:noFill/>
          </a:ln>
        </p:spPr>
        <p:txBody>
          <a:bodyPr anchorCtr="0" anchor="ctr" bIns="45000" lIns="90000" spcFirstLastPara="1" rIns="90000" wrap="square" tIns="45000">
            <a:normAutofit/>
          </a:bodyPr>
          <a:lstStyle/>
          <a:p>
            <a:pPr indent="0" lvl="0" marL="0" marR="0" rtl="0" algn="l">
              <a:lnSpc>
                <a:spcPct val="100000"/>
              </a:lnSpc>
              <a:spcBef>
                <a:spcPts val="0"/>
              </a:spcBef>
              <a:spcAft>
                <a:spcPts val="0"/>
              </a:spcAft>
              <a:buNone/>
            </a:pPr>
            <a:r>
              <a:rPr b="0" i="0" lang="es-ES" sz="5600" u="none" cap="none" strike="noStrike">
                <a:solidFill>
                  <a:srgbClr val="424456"/>
                </a:solidFill>
                <a:latin typeface="Trebuchet MS"/>
                <a:ea typeface="Trebuchet MS"/>
                <a:cs typeface="Trebuchet MS"/>
                <a:sym typeface="Trebuchet MS"/>
              </a:rPr>
              <a:t>Valores posibles de </a:t>
            </a:r>
            <a:r>
              <a:rPr b="1" i="0" lang="es-ES" sz="5600" u="none" cap="none" strike="noStrike">
                <a:solidFill>
                  <a:srgbClr val="424456"/>
                </a:solidFill>
                <a:latin typeface="Consolas"/>
                <a:ea typeface="Consolas"/>
                <a:cs typeface="Consolas"/>
                <a:sym typeface="Consolas"/>
              </a:rPr>
              <a:t>resultCode</a:t>
            </a:r>
            <a:endParaRPr b="0" i="0" sz="5600" u="none" cap="none" strike="noStrike">
              <a:latin typeface="Arial"/>
              <a:ea typeface="Arial"/>
              <a:cs typeface="Arial"/>
              <a:sym typeface="Arial"/>
            </a:endParaRPr>
          </a:p>
        </p:txBody>
      </p:sp>
      <p:sp>
        <p:nvSpPr>
          <p:cNvPr id="309" name="Google Shape;309;p22"/>
          <p:cNvSpPr/>
          <p:nvPr/>
        </p:nvSpPr>
        <p:spPr>
          <a:xfrm>
            <a:off x="650160" y="2571840"/>
            <a:ext cx="11701440" cy="4967280"/>
          </a:xfrm>
          <a:prstGeom prst="rect">
            <a:avLst/>
          </a:prstGeom>
          <a:noFill/>
          <a:ln>
            <a:noFill/>
          </a:ln>
        </p:spPr>
        <p:txBody>
          <a:bodyPr anchorCtr="0" anchor="t" bIns="45000" lIns="90000" spcFirstLastPara="1" rIns="90000" wrap="square" tIns="45000">
            <a:noAutofit/>
          </a:bodyPr>
          <a:lstStyle/>
          <a:p>
            <a:pPr indent="-362160" lvl="0" marL="519120" marR="0" rtl="0" algn="l">
              <a:lnSpc>
                <a:spcPct val="110000"/>
              </a:lnSpc>
              <a:spcBef>
                <a:spcPts val="0"/>
              </a:spcBef>
              <a:spcAft>
                <a:spcPts val="0"/>
              </a:spcAft>
              <a:buClr>
                <a:srgbClr val="A04DA3"/>
              </a:buClr>
              <a:buSzPts val="3200"/>
              <a:buFont typeface="Georgia"/>
              <a:buChar char="•"/>
            </a:pPr>
            <a:r>
              <a:rPr b="0" i="0" lang="es-ES" sz="3200" u="none" cap="none" strike="noStrike">
                <a:solidFill>
                  <a:srgbClr val="000000"/>
                </a:solidFill>
                <a:latin typeface="Georgia"/>
                <a:ea typeface="Georgia"/>
                <a:cs typeface="Georgia"/>
                <a:sym typeface="Georgia"/>
              </a:rPr>
              <a:t>El </a:t>
            </a:r>
            <a:r>
              <a:rPr lang="es-ES" sz="3200">
                <a:latin typeface="Georgia"/>
                <a:ea typeface="Georgia"/>
                <a:cs typeface="Georgia"/>
                <a:sym typeface="Georgia"/>
              </a:rPr>
              <a:t>atributo</a:t>
            </a:r>
            <a:r>
              <a:rPr b="0" i="0" lang="es-ES" sz="3200" u="none" cap="none" strike="noStrike">
                <a:solidFill>
                  <a:srgbClr val="000000"/>
                </a:solidFill>
                <a:latin typeface="Georgia"/>
                <a:ea typeface="Georgia"/>
                <a:cs typeface="Georgia"/>
                <a:sym typeface="Georgia"/>
              </a:rPr>
              <a:t> </a:t>
            </a:r>
            <a:r>
              <a:rPr b="1" i="0" lang="es-ES" sz="3200" u="none" cap="none" strike="noStrike">
                <a:solidFill>
                  <a:srgbClr val="000000"/>
                </a:solidFill>
                <a:latin typeface="Consolas"/>
                <a:ea typeface="Consolas"/>
                <a:cs typeface="Consolas"/>
                <a:sym typeface="Consolas"/>
              </a:rPr>
              <a:t>resultCode</a:t>
            </a:r>
            <a:r>
              <a:rPr b="0" i="0" lang="es-ES" sz="3200" u="none" cap="none" strike="noStrike">
                <a:solidFill>
                  <a:srgbClr val="000000"/>
                </a:solidFill>
                <a:latin typeface="Georgia"/>
                <a:ea typeface="Georgia"/>
                <a:cs typeface="Georgia"/>
                <a:sym typeface="Georgia"/>
              </a:rPr>
              <a:t> obtenido en como resultado del m</a:t>
            </a:r>
            <a:r>
              <a:rPr lang="es-ES" sz="3200">
                <a:latin typeface="Georgia"/>
                <a:ea typeface="Georgia"/>
                <a:cs typeface="Georgia"/>
                <a:sym typeface="Georgia"/>
              </a:rPr>
              <a:t>étodo </a:t>
            </a:r>
            <a:r>
              <a:rPr b="0" i="0" lang="es-ES" sz="3200" u="none" cap="none" strike="noStrike">
                <a:solidFill>
                  <a:srgbClr val="000000"/>
                </a:solidFill>
                <a:latin typeface="Georgia"/>
                <a:ea typeface="Georgia"/>
                <a:cs typeface="Georgia"/>
                <a:sym typeface="Georgia"/>
              </a:rPr>
              <a:t>el método </a:t>
            </a:r>
            <a:r>
              <a:rPr b="1" lang="es-ES" sz="3200">
                <a:latin typeface="Consolas"/>
                <a:ea typeface="Consolas"/>
                <a:cs typeface="Consolas"/>
                <a:sym typeface="Consolas"/>
              </a:rPr>
              <a:t>registerForActivityResult</a:t>
            </a:r>
            <a:r>
              <a:rPr b="1" i="0" lang="es-ES" sz="3200" u="none" cap="none" strike="noStrike">
                <a:solidFill>
                  <a:srgbClr val="000000"/>
                </a:solidFill>
                <a:latin typeface="Consolas"/>
                <a:ea typeface="Consolas"/>
                <a:cs typeface="Consolas"/>
                <a:sym typeface="Consolas"/>
              </a:rPr>
              <a:t>()</a:t>
            </a:r>
            <a:r>
              <a:rPr b="0" i="0" lang="es-ES" sz="3200" u="none" cap="none" strike="noStrike">
                <a:solidFill>
                  <a:srgbClr val="000000"/>
                </a:solidFill>
                <a:latin typeface="Georgia"/>
                <a:ea typeface="Georgia"/>
                <a:cs typeface="Georgia"/>
                <a:sym typeface="Georgia"/>
              </a:rPr>
              <a:t> es un entero, por lo tanto el programador puede establecer arbitrariamente tanto su valor como su interpretación.</a:t>
            </a:r>
            <a:endParaRPr b="0" i="0" sz="3200" u="none" cap="none" strike="noStrike">
              <a:latin typeface="Arial"/>
              <a:ea typeface="Arial"/>
              <a:cs typeface="Arial"/>
              <a:sym typeface="Arial"/>
            </a:endParaRPr>
          </a:p>
          <a:p>
            <a:pPr indent="-362160" lvl="0" marL="519120" marR="0" rtl="0" algn="l">
              <a:lnSpc>
                <a:spcPct val="110000"/>
              </a:lnSpc>
              <a:spcBef>
                <a:spcPts val="2401"/>
              </a:spcBef>
              <a:spcAft>
                <a:spcPts val="0"/>
              </a:spcAft>
              <a:buClr>
                <a:srgbClr val="A04DA3"/>
              </a:buClr>
              <a:buSzPts val="3200"/>
              <a:buFont typeface="Georgia"/>
              <a:buChar char="•"/>
            </a:pPr>
            <a:r>
              <a:rPr b="0" i="0" lang="es-ES" sz="3200" u="none" cap="none" strike="noStrike">
                <a:solidFill>
                  <a:srgbClr val="000000"/>
                </a:solidFill>
                <a:latin typeface="Georgia"/>
                <a:ea typeface="Georgia"/>
                <a:cs typeface="Georgia"/>
                <a:sym typeface="Georgia"/>
              </a:rPr>
              <a:t>Sin embargo se ha convenido lo siguiente : </a:t>
            </a:r>
            <a:br>
              <a:rPr b="0" i="0" lang="es-ES" sz="1800" u="none" cap="none" strike="noStrike">
                <a:latin typeface="Arial"/>
                <a:ea typeface="Arial"/>
                <a:cs typeface="Arial"/>
                <a:sym typeface="Arial"/>
              </a:rPr>
            </a:br>
            <a:r>
              <a:rPr b="0" i="0" lang="es-ES" sz="3200" u="none" cap="none" strike="noStrike">
                <a:solidFill>
                  <a:srgbClr val="000000"/>
                </a:solidFill>
                <a:latin typeface="Georgia"/>
                <a:ea typeface="Georgia"/>
                <a:cs typeface="Georgia"/>
                <a:sym typeface="Georgia"/>
              </a:rPr>
              <a:t>           </a:t>
            </a:r>
            <a:r>
              <a:rPr b="1" i="0" lang="es-ES" sz="3200" u="none" cap="none" strike="noStrike">
                <a:solidFill>
                  <a:srgbClr val="000000"/>
                </a:solidFill>
                <a:latin typeface="Consolas"/>
                <a:ea typeface="Consolas"/>
                <a:cs typeface="Consolas"/>
                <a:sym typeface="Consolas"/>
              </a:rPr>
              <a:t>0 = Cancelado    -1 = Aceptado</a:t>
            </a:r>
            <a:r>
              <a:rPr b="1" i="0" lang="es-ES" sz="3200" u="none" cap="none" strike="noStrike">
                <a:solidFill>
                  <a:srgbClr val="000000"/>
                </a:solidFill>
                <a:latin typeface="Georgia"/>
                <a:ea typeface="Georgia"/>
                <a:cs typeface="Georgia"/>
                <a:sym typeface="Georgia"/>
              </a:rPr>
              <a:t>. </a:t>
            </a:r>
            <a:endParaRPr b="0" i="0" sz="3200" u="none" cap="none" strike="noStrike">
              <a:latin typeface="Arial"/>
              <a:ea typeface="Arial"/>
              <a:cs typeface="Arial"/>
              <a:sym typeface="Arial"/>
            </a:endParaRPr>
          </a:p>
          <a:p>
            <a:pPr indent="-362160" lvl="0" marL="519120" marR="0" rtl="0" algn="l">
              <a:lnSpc>
                <a:spcPct val="110000"/>
              </a:lnSpc>
              <a:spcBef>
                <a:spcPts val="2401"/>
              </a:spcBef>
              <a:spcAft>
                <a:spcPts val="0"/>
              </a:spcAft>
              <a:buClr>
                <a:srgbClr val="A04DA3"/>
              </a:buClr>
              <a:buSzPts val="3200"/>
              <a:buFont typeface="Georgia"/>
              <a:buChar char="•"/>
            </a:pPr>
            <a:r>
              <a:rPr b="0" i="0" lang="es-ES" sz="3200" u="none" cap="none" strike="noStrike">
                <a:solidFill>
                  <a:srgbClr val="000000"/>
                </a:solidFill>
                <a:latin typeface="Georgia"/>
                <a:ea typeface="Georgia"/>
                <a:cs typeface="Georgia"/>
                <a:sym typeface="Georgia"/>
              </a:rPr>
              <a:t>En </a:t>
            </a:r>
            <a:r>
              <a:rPr b="1" i="0" lang="es-ES" sz="3200" u="none" cap="none" strike="noStrike">
                <a:solidFill>
                  <a:srgbClr val="000000"/>
                </a:solidFill>
                <a:latin typeface="Consolas"/>
                <a:ea typeface="Consolas"/>
                <a:cs typeface="Consolas"/>
                <a:sym typeface="Consolas"/>
              </a:rPr>
              <a:t>Activity.</a:t>
            </a:r>
            <a:r>
              <a:rPr b="1" lang="es-ES" sz="3200">
                <a:latin typeface="Consolas"/>
                <a:ea typeface="Consolas"/>
                <a:cs typeface="Consolas"/>
                <a:sym typeface="Consolas"/>
              </a:rPr>
              <a:t>class</a:t>
            </a:r>
            <a:r>
              <a:rPr b="0" i="0" lang="es-ES" sz="3200" u="none" cap="none" strike="noStrike">
                <a:solidFill>
                  <a:srgbClr val="000000"/>
                </a:solidFill>
                <a:latin typeface="Georgia"/>
                <a:ea typeface="Georgia"/>
                <a:cs typeface="Georgia"/>
                <a:sym typeface="Georgia"/>
              </a:rPr>
              <a:t> se encuentran definidas las siguientes constantes:</a:t>
            </a:r>
            <a:endParaRPr b="0" i="0" sz="3200" u="none" cap="none" strike="noStrike">
              <a:latin typeface="Arial"/>
              <a:ea typeface="Arial"/>
              <a:cs typeface="Arial"/>
              <a:sym typeface="Arial"/>
            </a:endParaRPr>
          </a:p>
        </p:txBody>
      </p:sp>
      <p:sp>
        <p:nvSpPr>
          <p:cNvPr id="310" name="Google Shape;310;p22"/>
          <p:cNvSpPr/>
          <p:nvPr/>
        </p:nvSpPr>
        <p:spPr>
          <a:xfrm>
            <a:off x="740880" y="7548840"/>
            <a:ext cx="11736000" cy="1796400"/>
          </a:xfrm>
          <a:prstGeom prst="rect">
            <a:avLst/>
          </a:prstGeom>
          <a:solidFill>
            <a:srgbClr val="FFFFFF"/>
          </a:solidFill>
          <a:ln>
            <a:noFill/>
          </a:ln>
        </p:spPr>
        <p:txBody>
          <a:bodyPr anchorCtr="0" anchor="ctr" bIns="45000" lIns="90000" spcFirstLastPara="1" rIns="90000" wrap="square" tIns="45000">
            <a:spAutoFit/>
          </a:bodyPr>
          <a:lstStyle/>
          <a:p>
            <a:pPr indent="0" lvl="0" marL="0" marR="0" rtl="0" algn="l">
              <a:lnSpc>
                <a:spcPct val="100000"/>
              </a:lnSpc>
              <a:spcBef>
                <a:spcPts val="0"/>
              </a:spcBef>
              <a:spcAft>
                <a:spcPts val="0"/>
              </a:spcAft>
              <a:buNone/>
            </a:pPr>
            <a:r>
              <a:rPr b="0" i="1" lang="es-ES" sz="2800" u="none" cap="none" strike="noStrike">
                <a:solidFill>
                  <a:srgbClr val="808080"/>
                </a:solidFill>
                <a:latin typeface="Courier New"/>
                <a:ea typeface="Courier New"/>
                <a:cs typeface="Courier New"/>
                <a:sym typeface="Courier New"/>
              </a:rPr>
              <a:t>/** Standard activity result: operation canceled. */</a:t>
            </a:r>
            <a:br>
              <a:rPr b="0" i="0" lang="es-ES" sz="1800" u="none" cap="none" strike="noStrike">
                <a:latin typeface="Arial"/>
                <a:ea typeface="Arial"/>
                <a:cs typeface="Arial"/>
                <a:sym typeface="Arial"/>
              </a:rPr>
            </a:br>
            <a:r>
              <a:rPr b="1" i="0" lang="es-ES" sz="2800" u="none" cap="none" strike="noStrike">
                <a:solidFill>
                  <a:srgbClr val="000080"/>
                </a:solidFill>
                <a:latin typeface="Courier New"/>
                <a:ea typeface="Courier New"/>
                <a:cs typeface="Courier New"/>
                <a:sym typeface="Courier New"/>
              </a:rPr>
              <a:t>public static final int </a:t>
            </a:r>
            <a:r>
              <a:rPr b="1" i="1" lang="es-ES" sz="2800" u="none" cap="none" strike="noStrike">
                <a:solidFill>
                  <a:srgbClr val="660E7A"/>
                </a:solidFill>
                <a:latin typeface="Courier New"/>
                <a:ea typeface="Courier New"/>
                <a:cs typeface="Courier New"/>
                <a:sym typeface="Courier New"/>
              </a:rPr>
              <a:t>RESULT_CANCELED    </a:t>
            </a:r>
            <a:r>
              <a:rPr b="0" i="0" lang="es-ES" sz="2800" u="none" cap="none" strike="noStrike">
                <a:solidFill>
                  <a:srgbClr val="000000"/>
                </a:solidFill>
                <a:latin typeface="Courier New"/>
                <a:ea typeface="Courier New"/>
                <a:cs typeface="Courier New"/>
                <a:sym typeface="Courier New"/>
              </a:rPr>
              <a:t>= </a:t>
            </a:r>
            <a:r>
              <a:rPr b="0" i="0" lang="es-ES" sz="2800" u="none" cap="none" strike="noStrike">
                <a:solidFill>
                  <a:srgbClr val="0000FF"/>
                </a:solidFill>
                <a:latin typeface="Courier New"/>
                <a:ea typeface="Courier New"/>
                <a:cs typeface="Courier New"/>
                <a:sym typeface="Courier New"/>
              </a:rPr>
              <a:t>0</a:t>
            </a:r>
            <a:r>
              <a:rPr b="0" i="0" lang="es-ES" sz="2800" u="none" cap="none" strike="noStrike">
                <a:solidFill>
                  <a:srgbClr val="000000"/>
                </a:solidFill>
                <a:latin typeface="Courier New"/>
                <a:ea typeface="Courier New"/>
                <a:cs typeface="Courier New"/>
                <a:sym typeface="Courier New"/>
              </a:rPr>
              <a:t>;</a:t>
            </a:r>
            <a:br>
              <a:rPr b="0" i="0" lang="es-ES" sz="1800" u="none" cap="none" strike="noStrike">
                <a:latin typeface="Arial"/>
                <a:ea typeface="Arial"/>
                <a:cs typeface="Arial"/>
                <a:sym typeface="Arial"/>
              </a:rPr>
            </a:br>
            <a:r>
              <a:rPr b="0" i="1" lang="es-ES" sz="2800" u="none" cap="none" strike="noStrike">
                <a:solidFill>
                  <a:srgbClr val="808080"/>
                </a:solidFill>
                <a:latin typeface="Courier New"/>
                <a:ea typeface="Courier New"/>
                <a:cs typeface="Courier New"/>
                <a:sym typeface="Courier New"/>
              </a:rPr>
              <a:t>/** Standard activity result: operation succeeded. */</a:t>
            </a:r>
            <a:br>
              <a:rPr b="0" i="0" lang="es-ES" sz="1800" u="none" cap="none" strike="noStrike">
                <a:latin typeface="Arial"/>
                <a:ea typeface="Arial"/>
                <a:cs typeface="Arial"/>
                <a:sym typeface="Arial"/>
              </a:rPr>
            </a:br>
            <a:r>
              <a:rPr b="1" i="0" lang="es-ES" sz="2800" u="none" cap="none" strike="noStrike">
                <a:solidFill>
                  <a:srgbClr val="000080"/>
                </a:solidFill>
                <a:latin typeface="Courier New"/>
                <a:ea typeface="Courier New"/>
                <a:cs typeface="Courier New"/>
                <a:sym typeface="Courier New"/>
              </a:rPr>
              <a:t>public static final int </a:t>
            </a:r>
            <a:r>
              <a:rPr b="1" i="1" lang="es-ES" sz="2800" u="none" cap="none" strike="noStrike">
                <a:solidFill>
                  <a:srgbClr val="660E7A"/>
                </a:solidFill>
                <a:latin typeface="Courier New"/>
                <a:ea typeface="Courier New"/>
                <a:cs typeface="Courier New"/>
                <a:sym typeface="Courier New"/>
              </a:rPr>
              <a:t>RESULT_OK          </a:t>
            </a:r>
            <a:r>
              <a:rPr b="0" i="0" lang="es-ES" sz="2800" u="none" cap="none" strike="noStrike">
                <a:solidFill>
                  <a:srgbClr val="000000"/>
                </a:solidFill>
                <a:latin typeface="Courier New"/>
                <a:ea typeface="Courier New"/>
                <a:cs typeface="Courier New"/>
                <a:sym typeface="Courier New"/>
              </a:rPr>
              <a:t>= -</a:t>
            </a:r>
            <a:r>
              <a:rPr b="0" i="0" lang="es-ES" sz="2800" u="none" cap="none" strike="noStrike">
                <a:solidFill>
                  <a:srgbClr val="0000FF"/>
                </a:solidFill>
                <a:latin typeface="Courier New"/>
                <a:ea typeface="Courier New"/>
                <a:cs typeface="Courier New"/>
                <a:sym typeface="Courier New"/>
              </a:rPr>
              <a:t>1</a:t>
            </a:r>
            <a:r>
              <a:rPr b="0" i="0" lang="es-ES" sz="2800" u="none" cap="none" strike="noStrike">
                <a:solidFill>
                  <a:srgbClr val="000000"/>
                </a:solidFill>
                <a:latin typeface="Courier New"/>
                <a:ea typeface="Courier New"/>
                <a:cs typeface="Courier New"/>
                <a:sym typeface="Courier New"/>
              </a:rPr>
              <a:t>;</a:t>
            </a:r>
            <a:endParaRPr b="0" i="0" sz="2800" u="none" cap="none" strike="noStrike">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0" st="0"/>
                                            </p:txEl>
                                          </p:spTgt>
                                        </p:tgtEl>
                                        <p:attrNameLst>
                                          <p:attrName>style.visibility</p:attrName>
                                        </p:attrNameLst>
                                      </p:cBhvr>
                                      <p:to>
                                        <p:strVal val="visible"/>
                                      </p:to>
                                    </p:set>
                                    <p:animEffect filter="fade" transition="in">
                                      <p:cBhvr>
                                        <p:cTn dur="500"/>
                                        <p:tgtEl>
                                          <p:spTgt spid="3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1" st="1"/>
                                            </p:txEl>
                                          </p:spTgt>
                                        </p:tgtEl>
                                        <p:attrNameLst>
                                          <p:attrName>style.visibility</p:attrName>
                                        </p:attrNameLst>
                                      </p:cBhvr>
                                      <p:to>
                                        <p:strVal val="visible"/>
                                      </p:to>
                                    </p:set>
                                    <p:animEffect filter="fade" transition="in">
                                      <p:cBhvr>
                                        <p:cTn dur="500"/>
                                        <p:tgtEl>
                                          <p:spTgt spid="3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2" st="2"/>
                                            </p:txEl>
                                          </p:spTgt>
                                        </p:tgtEl>
                                        <p:attrNameLst>
                                          <p:attrName>style.visibility</p:attrName>
                                        </p:attrNameLst>
                                      </p:cBhvr>
                                      <p:to>
                                        <p:strVal val="visible"/>
                                      </p:to>
                                    </p:set>
                                    <p:animEffect filter="fade" transition="in">
                                      <p:cBhvr>
                                        <p:cTn dur="500"/>
                                        <p:tgtEl>
                                          <p:spTgt spid="309">
                                            <p:txEl>
                                              <p:pRg end="2" st="2"/>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1e09cad1f2c_0_28"/>
          <p:cNvSpPr/>
          <p:nvPr/>
        </p:nvSpPr>
        <p:spPr>
          <a:xfrm>
            <a:off x="650160" y="915480"/>
            <a:ext cx="11701500" cy="15156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s-ES" sz="4368" u="none" cap="none" strike="noStrike">
                <a:solidFill>
                  <a:srgbClr val="424456"/>
                </a:solidFill>
                <a:latin typeface="Trebuchet MS"/>
                <a:ea typeface="Trebuchet MS"/>
                <a:cs typeface="Trebuchet MS"/>
                <a:sym typeface="Trebuchet MS"/>
              </a:rPr>
              <a:t>Devolviendo información a la </a:t>
            </a:r>
            <a:r>
              <a:rPr b="0" i="1" lang="es-ES" sz="4368" u="none" cap="none" strike="noStrike">
                <a:solidFill>
                  <a:srgbClr val="424456"/>
                </a:solidFill>
                <a:latin typeface="Trebuchet MS"/>
                <a:ea typeface="Trebuchet MS"/>
                <a:cs typeface="Trebuchet MS"/>
                <a:sym typeface="Trebuchet MS"/>
              </a:rPr>
              <a:t>activity</a:t>
            </a:r>
            <a:r>
              <a:rPr b="0" i="0" lang="es-ES" sz="4368" u="none" cap="none" strike="noStrike">
                <a:solidFill>
                  <a:srgbClr val="424456"/>
                </a:solidFill>
                <a:latin typeface="Trebuchet MS"/>
                <a:ea typeface="Trebuchet MS"/>
                <a:cs typeface="Trebuchet MS"/>
                <a:sym typeface="Trebuchet MS"/>
              </a:rPr>
              <a:t>  iniciadora</a:t>
            </a:r>
            <a:endParaRPr b="0" i="0" sz="4368" u="none" cap="none" strike="noStrike">
              <a:latin typeface="Arial"/>
              <a:ea typeface="Arial"/>
              <a:cs typeface="Arial"/>
              <a:sym typeface="Arial"/>
            </a:endParaRPr>
          </a:p>
        </p:txBody>
      </p:sp>
      <p:sp>
        <p:nvSpPr>
          <p:cNvPr id="316" name="Google Shape;316;g1e09cad1f2c_0_28"/>
          <p:cNvSpPr/>
          <p:nvPr/>
        </p:nvSpPr>
        <p:spPr>
          <a:xfrm>
            <a:off x="650150" y="2715851"/>
            <a:ext cx="11701500" cy="1319100"/>
          </a:xfrm>
          <a:prstGeom prst="rect">
            <a:avLst/>
          </a:prstGeom>
          <a:noFill/>
          <a:ln>
            <a:noFill/>
          </a:ln>
        </p:spPr>
        <p:txBody>
          <a:bodyPr anchorCtr="0" anchor="t" bIns="45000" lIns="90000" spcFirstLastPara="1" rIns="90000" wrap="square" tIns="45000">
            <a:noAutofit/>
          </a:bodyPr>
          <a:lstStyle/>
          <a:p>
            <a:pPr indent="-362159" lvl="0" marL="519120" marR="0" rtl="0" algn="l">
              <a:lnSpc>
                <a:spcPct val="110000"/>
              </a:lnSpc>
              <a:spcBef>
                <a:spcPts val="0"/>
              </a:spcBef>
              <a:spcAft>
                <a:spcPts val="0"/>
              </a:spcAft>
              <a:buClr>
                <a:srgbClr val="A04DA3"/>
              </a:buClr>
              <a:buSzPts val="2800"/>
              <a:buFont typeface="Georgia"/>
              <a:buChar char="•"/>
            </a:pPr>
            <a:r>
              <a:rPr b="0" i="0" lang="es-ES" sz="2800" u="none" cap="none" strike="noStrike">
                <a:solidFill>
                  <a:srgbClr val="000000"/>
                </a:solidFill>
                <a:latin typeface="Georgia"/>
                <a:ea typeface="Georgia"/>
                <a:cs typeface="Georgia"/>
                <a:sym typeface="Georgia"/>
              </a:rPr>
              <a:t>En </a:t>
            </a:r>
            <a:r>
              <a:rPr b="1" i="0" lang="es-ES" sz="2800" u="none" cap="none" strike="noStrike">
                <a:solidFill>
                  <a:srgbClr val="000000"/>
                </a:solidFill>
                <a:latin typeface="Consolas"/>
                <a:ea typeface="Consolas"/>
                <a:cs typeface="Consolas"/>
                <a:sym typeface="Consolas"/>
              </a:rPr>
              <a:t>Activity_info.xml</a:t>
            </a:r>
            <a:r>
              <a:rPr b="0" i="0" lang="es-ES" sz="2800" u="none" cap="none" strike="noStrike">
                <a:solidFill>
                  <a:srgbClr val="000000"/>
                </a:solidFill>
                <a:latin typeface="Georgia"/>
                <a:ea typeface="Georgia"/>
                <a:cs typeface="Georgia"/>
                <a:sym typeface="Georgia"/>
              </a:rPr>
              <a:t> establecer la orientación del </a:t>
            </a:r>
            <a:r>
              <a:rPr b="1" i="0" lang="es-ES" sz="2800" u="none" cap="none" strike="noStrike">
                <a:solidFill>
                  <a:srgbClr val="000000"/>
                </a:solidFill>
                <a:latin typeface="Consolas"/>
                <a:ea typeface="Consolas"/>
                <a:cs typeface="Consolas"/>
                <a:sym typeface="Consolas"/>
              </a:rPr>
              <a:t>LinearLayout</a:t>
            </a:r>
            <a:r>
              <a:rPr b="0" i="0" lang="es-ES" sz="2800" u="none" cap="none" strike="noStrike">
                <a:solidFill>
                  <a:srgbClr val="000000"/>
                </a:solidFill>
                <a:latin typeface="Georgia"/>
                <a:ea typeface="Georgia"/>
                <a:cs typeface="Georgia"/>
                <a:sym typeface="Georgia"/>
              </a:rPr>
              <a:t> en </a:t>
            </a:r>
            <a:r>
              <a:rPr b="0" i="0" lang="es-ES" sz="2800" u="none" cap="none" strike="noStrike">
                <a:solidFill>
                  <a:srgbClr val="C00000"/>
                </a:solidFill>
                <a:latin typeface="Georgia"/>
                <a:ea typeface="Georgia"/>
                <a:cs typeface="Georgia"/>
                <a:sym typeface="Georgia"/>
              </a:rPr>
              <a:t>vertical</a:t>
            </a:r>
            <a:r>
              <a:rPr b="0" i="0" lang="es-ES" sz="2800" u="none" cap="none" strike="noStrike">
                <a:solidFill>
                  <a:srgbClr val="000000"/>
                </a:solidFill>
                <a:latin typeface="Georgia"/>
                <a:ea typeface="Georgia"/>
                <a:cs typeface="Georgia"/>
                <a:sym typeface="Georgia"/>
              </a:rPr>
              <a:t> y agregar </a:t>
            </a:r>
            <a:r>
              <a:rPr lang="es-ES" sz="2800">
                <a:latin typeface="Georgia"/>
                <a:ea typeface="Georgia"/>
                <a:cs typeface="Georgia"/>
                <a:sym typeface="Georgia"/>
              </a:rPr>
              <a:t>dos botones, un</a:t>
            </a:r>
            <a:r>
              <a:rPr b="0" i="0" lang="es-ES" sz="2800" u="none" cap="none" strike="noStrike">
                <a:solidFill>
                  <a:srgbClr val="000000"/>
                </a:solidFill>
                <a:latin typeface="Georgia"/>
                <a:ea typeface="Georgia"/>
                <a:cs typeface="Georgia"/>
                <a:sym typeface="Georgia"/>
              </a:rPr>
              <a:t> botón </a:t>
            </a:r>
            <a:r>
              <a:rPr b="0" i="0" lang="es-ES" sz="2800" u="none" cap="none" strike="noStrike">
                <a:solidFill>
                  <a:srgbClr val="C00000"/>
                </a:solidFill>
                <a:latin typeface="Georgia"/>
                <a:ea typeface="Georgia"/>
                <a:cs typeface="Georgia"/>
                <a:sym typeface="Georgia"/>
              </a:rPr>
              <a:t>"Aceptar" </a:t>
            </a:r>
            <a:r>
              <a:rPr b="0" i="0" lang="es-ES" sz="2800" u="none" cap="none" strike="noStrike">
                <a:solidFill>
                  <a:schemeClr val="dk1"/>
                </a:solidFill>
                <a:latin typeface="Georgia"/>
                <a:ea typeface="Georgia"/>
                <a:cs typeface="Georgia"/>
                <a:sym typeface="Georgia"/>
              </a:rPr>
              <a:t>y otro </a:t>
            </a:r>
            <a:r>
              <a:rPr lang="es-ES" sz="2800">
                <a:solidFill>
                  <a:srgbClr val="C00000"/>
                </a:solidFill>
                <a:latin typeface="Georgia"/>
                <a:ea typeface="Georgia"/>
                <a:cs typeface="Georgia"/>
                <a:sym typeface="Georgia"/>
              </a:rPr>
              <a:t>“Cancelar”</a:t>
            </a:r>
            <a:endParaRPr b="0" i="0" sz="2800" u="none" cap="none" strike="noStrike">
              <a:latin typeface="Arial"/>
              <a:ea typeface="Arial"/>
              <a:cs typeface="Arial"/>
              <a:sym typeface="Arial"/>
            </a:endParaRPr>
          </a:p>
        </p:txBody>
      </p:sp>
      <p:sp>
        <p:nvSpPr>
          <p:cNvPr id="317" name="Google Shape;317;g1e09cad1f2c_0_28"/>
          <p:cNvSpPr/>
          <p:nvPr/>
        </p:nvSpPr>
        <p:spPr>
          <a:xfrm>
            <a:off x="1461055" y="5795715"/>
            <a:ext cx="10079700" cy="222300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100"/>
              <a:buFont typeface="Arial"/>
              <a:buNone/>
            </a:pPr>
            <a:r>
              <a:rPr b="1" lang="es-ES" sz="2500">
                <a:solidFill>
                  <a:srgbClr val="080808"/>
                </a:solidFill>
                <a:highlight>
                  <a:srgbClr val="FFFFFF"/>
                </a:highlight>
                <a:latin typeface="Courier New"/>
                <a:ea typeface="Courier New"/>
                <a:cs typeface="Courier New"/>
                <a:sym typeface="Courier New"/>
              </a:rPr>
              <a:t>&lt;</a:t>
            </a:r>
            <a:r>
              <a:rPr b="1" lang="es-ES" sz="2500">
                <a:solidFill>
                  <a:srgbClr val="0033B3"/>
                </a:solidFill>
                <a:highlight>
                  <a:srgbClr val="FFFFFF"/>
                </a:highlight>
                <a:latin typeface="Courier New"/>
                <a:ea typeface="Courier New"/>
                <a:cs typeface="Courier New"/>
                <a:sym typeface="Courier New"/>
              </a:rPr>
              <a:t>Button</a:t>
            </a:r>
            <a:endParaRPr b="1" sz="2500">
              <a:solidFill>
                <a:srgbClr val="0033B3"/>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500">
                <a:solidFill>
                  <a:srgbClr val="0033B3"/>
                </a:solidFill>
                <a:highlight>
                  <a:srgbClr val="FFFFFF"/>
                </a:highlight>
                <a:latin typeface="Courier New"/>
                <a:ea typeface="Courier New"/>
                <a:cs typeface="Courier New"/>
                <a:sym typeface="Courier New"/>
              </a:rPr>
              <a:t>   </a:t>
            </a:r>
            <a:r>
              <a:rPr b="1" lang="es-ES" sz="2500">
                <a:solidFill>
                  <a:srgbClr val="871094"/>
                </a:solidFill>
                <a:highlight>
                  <a:srgbClr val="FFFFFF"/>
                </a:highlight>
                <a:latin typeface="Courier New"/>
                <a:ea typeface="Courier New"/>
                <a:cs typeface="Courier New"/>
                <a:sym typeface="Courier New"/>
              </a:rPr>
              <a:t>android</a:t>
            </a:r>
            <a:r>
              <a:rPr b="1" lang="es-ES" sz="2500">
                <a:solidFill>
                  <a:srgbClr val="174AD4"/>
                </a:solidFill>
                <a:highlight>
                  <a:srgbClr val="FFFFFF"/>
                </a:highlight>
                <a:latin typeface="Courier New"/>
                <a:ea typeface="Courier New"/>
                <a:cs typeface="Courier New"/>
                <a:sym typeface="Courier New"/>
              </a:rPr>
              <a:t>:textSize</a:t>
            </a:r>
            <a:r>
              <a:rPr b="1" lang="es-ES" sz="2500">
                <a:solidFill>
                  <a:srgbClr val="067D17"/>
                </a:solidFill>
                <a:highlight>
                  <a:srgbClr val="FFFFFF"/>
                </a:highlight>
                <a:latin typeface="Courier New"/>
                <a:ea typeface="Courier New"/>
                <a:cs typeface="Courier New"/>
                <a:sym typeface="Courier New"/>
              </a:rPr>
              <a:t>="30sp"</a:t>
            </a:r>
            <a:endParaRPr b="1" sz="25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500">
                <a:solidFill>
                  <a:srgbClr val="067D17"/>
                </a:solidFill>
                <a:highlight>
                  <a:srgbClr val="FFFFFF"/>
                </a:highlight>
                <a:latin typeface="Courier New"/>
                <a:ea typeface="Courier New"/>
                <a:cs typeface="Courier New"/>
                <a:sym typeface="Courier New"/>
              </a:rPr>
              <a:t>   </a:t>
            </a:r>
            <a:r>
              <a:rPr b="1" lang="es-ES" sz="2500">
                <a:solidFill>
                  <a:srgbClr val="871094"/>
                </a:solidFill>
                <a:highlight>
                  <a:srgbClr val="FFFFFF"/>
                </a:highlight>
                <a:latin typeface="Courier New"/>
                <a:ea typeface="Courier New"/>
                <a:cs typeface="Courier New"/>
                <a:sym typeface="Courier New"/>
              </a:rPr>
              <a:t>android</a:t>
            </a:r>
            <a:r>
              <a:rPr b="1" lang="es-ES" sz="2500">
                <a:solidFill>
                  <a:srgbClr val="174AD4"/>
                </a:solidFill>
                <a:highlight>
                  <a:srgbClr val="FFFFFF"/>
                </a:highlight>
                <a:latin typeface="Courier New"/>
                <a:ea typeface="Courier New"/>
                <a:cs typeface="Courier New"/>
                <a:sym typeface="Courier New"/>
              </a:rPr>
              <a:t>:layout_width</a:t>
            </a:r>
            <a:r>
              <a:rPr b="1" lang="es-ES" sz="2500">
                <a:solidFill>
                  <a:srgbClr val="067D17"/>
                </a:solidFill>
                <a:highlight>
                  <a:srgbClr val="FFFFFF"/>
                </a:highlight>
                <a:latin typeface="Courier New"/>
                <a:ea typeface="Courier New"/>
                <a:cs typeface="Courier New"/>
                <a:sym typeface="Courier New"/>
              </a:rPr>
              <a:t>="match_parent"</a:t>
            </a:r>
            <a:endParaRPr b="1" sz="25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500">
                <a:solidFill>
                  <a:srgbClr val="067D17"/>
                </a:solidFill>
                <a:highlight>
                  <a:srgbClr val="FFFFFF"/>
                </a:highlight>
                <a:latin typeface="Courier New"/>
                <a:ea typeface="Courier New"/>
                <a:cs typeface="Courier New"/>
                <a:sym typeface="Courier New"/>
              </a:rPr>
              <a:t>   </a:t>
            </a:r>
            <a:r>
              <a:rPr b="1" lang="es-ES" sz="2500">
                <a:solidFill>
                  <a:srgbClr val="871094"/>
                </a:solidFill>
                <a:highlight>
                  <a:srgbClr val="FFFFFF"/>
                </a:highlight>
                <a:latin typeface="Courier New"/>
                <a:ea typeface="Courier New"/>
                <a:cs typeface="Courier New"/>
                <a:sym typeface="Courier New"/>
              </a:rPr>
              <a:t>android</a:t>
            </a:r>
            <a:r>
              <a:rPr b="1" lang="es-ES" sz="2500">
                <a:solidFill>
                  <a:srgbClr val="174AD4"/>
                </a:solidFill>
                <a:highlight>
                  <a:srgbClr val="FFFFFF"/>
                </a:highlight>
                <a:latin typeface="Courier New"/>
                <a:ea typeface="Courier New"/>
                <a:cs typeface="Courier New"/>
                <a:sym typeface="Courier New"/>
              </a:rPr>
              <a:t>:layout_height</a:t>
            </a:r>
            <a:r>
              <a:rPr b="1" lang="es-ES" sz="2500">
                <a:solidFill>
                  <a:srgbClr val="067D17"/>
                </a:solidFill>
                <a:highlight>
                  <a:srgbClr val="FFFFFF"/>
                </a:highlight>
                <a:latin typeface="Courier New"/>
                <a:ea typeface="Courier New"/>
                <a:cs typeface="Courier New"/>
                <a:sym typeface="Courier New"/>
              </a:rPr>
              <a:t>="wrap_content"</a:t>
            </a:r>
            <a:endParaRPr b="1" sz="25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500">
                <a:solidFill>
                  <a:srgbClr val="067D17"/>
                </a:solidFill>
                <a:highlight>
                  <a:srgbClr val="FFFFFF"/>
                </a:highlight>
                <a:latin typeface="Courier New"/>
                <a:ea typeface="Courier New"/>
                <a:cs typeface="Courier New"/>
                <a:sym typeface="Courier New"/>
              </a:rPr>
              <a:t>   </a:t>
            </a:r>
            <a:r>
              <a:rPr b="1" lang="es-ES" sz="2500">
                <a:solidFill>
                  <a:srgbClr val="871094"/>
                </a:solidFill>
                <a:highlight>
                  <a:srgbClr val="FFFFFF"/>
                </a:highlight>
                <a:latin typeface="Courier New"/>
                <a:ea typeface="Courier New"/>
                <a:cs typeface="Courier New"/>
                <a:sym typeface="Courier New"/>
              </a:rPr>
              <a:t>android</a:t>
            </a:r>
            <a:r>
              <a:rPr b="1" lang="es-ES" sz="2500">
                <a:solidFill>
                  <a:srgbClr val="174AD4"/>
                </a:solidFill>
                <a:highlight>
                  <a:srgbClr val="FFFFFF"/>
                </a:highlight>
                <a:latin typeface="Courier New"/>
                <a:ea typeface="Courier New"/>
                <a:cs typeface="Courier New"/>
                <a:sym typeface="Courier New"/>
              </a:rPr>
              <a:t>:text</a:t>
            </a:r>
            <a:r>
              <a:rPr b="1" lang="es-ES" sz="2500">
                <a:solidFill>
                  <a:srgbClr val="067D17"/>
                </a:solidFill>
                <a:highlight>
                  <a:srgbClr val="FFFFFF"/>
                </a:highlight>
                <a:latin typeface="Courier New"/>
                <a:ea typeface="Courier New"/>
                <a:cs typeface="Courier New"/>
                <a:sym typeface="Courier New"/>
              </a:rPr>
              <a:t>="Aceptar"</a:t>
            </a:r>
            <a:endParaRPr b="1" sz="25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500">
                <a:solidFill>
                  <a:srgbClr val="067D17"/>
                </a:solidFill>
                <a:highlight>
                  <a:srgbClr val="FFFFFF"/>
                </a:highlight>
                <a:latin typeface="Courier New"/>
                <a:ea typeface="Courier New"/>
                <a:cs typeface="Courier New"/>
                <a:sym typeface="Courier New"/>
              </a:rPr>
              <a:t>   </a:t>
            </a:r>
            <a:r>
              <a:rPr b="1" lang="es-ES" sz="2500">
                <a:solidFill>
                  <a:srgbClr val="871094"/>
                </a:solidFill>
                <a:highlight>
                  <a:srgbClr val="FFFFFF"/>
                </a:highlight>
                <a:latin typeface="Courier New"/>
                <a:ea typeface="Courier New"/>
                <a:cs typeface="Courier New"/>
                <a:sym typeface="Courier New"/>
              </a:rPr>
              <a:t>android</a:t>
            </a:r>
            <a:r>
              <a:rPr b="1" lang="es-ES" sz="2500">
                <a:solidFill>
                  <a:srgbClr val="174AD4"/>
                </a:solidFill>
                <a:highlight>
                  <a:srgbClr val="FFFFFF"/>
                </a:highlight>
                <a:latin typeface="Courier New"/>
                <a:ea typeface="Courier New"/>
                <a:cs typeface="Courier New"/>
                <a:sym typeface="Courier New"/>
              </a:rPr>
              <a:t>:onClick</a:t>
            </a:r>
            <a:r>
              <a:rPr b="1" lang="es-ES" sz="2500">
                <a:solidFill>
                  <a:srgbClr val="067D17"/>
                </a:solidFill>
                <a:highlight>
                  <a:srgbClr val="FFFFFF"/>
                </a:highlight>
                <a:latin typeface="Courier New"/>
                <a:ea typeface="Courier New"/>
                <a:cs typeface="Courier New"/>
                <a:sym typeface="Courier New"/>
              </a:rPr>
              <a:t>="aceptarYcerrar"</a:t>
            </a:r>
            <a:endParaRPr b="1" sz="25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500">
                <a:solidFill>
                  <a:srgbClr val="067D17"/>
                </a:solidFill>
                <a:highlight>
                  <a:srgbClr val="FFFFFF"/>
                </a:highlight>
                <a:latin typeface="Courier New"/>
                <a:ea typeface="Courier New"/>
                <a:cs typeface="Courier New"/>
                <a:sym typeface="Courier New"/>
              </a:rPr>
              <a:t>   </a:t>
            </a:r>
            <a:r>
              <a:rPr b="1" lang="es-ES" sz="2500">
                <a:solidFill>
                  <a:srgbClr val="080808"/>
                </a:solidFill>
                <a:highlight>
                  <a:srgbClr val="FFFFFF"/>
                </a:highlight>
                <a:latin typeface="Courier New"/>
                <a:ea typeface="Courier New"/>
                <a:cs typeface="Courier New"/>
                <a:sym typeface="Courier New"/>
              </a:rPr>
              <a:t>/&gt;</a:t>
            </a:r>
            <a:endParaRPr b="1" sz="25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500">
                <a:solidFill>
                  <a:srgbClr val="080808"/>
                </a:solidFill>
                <a:highlight>
                  <a:srgbClr val="FFFFFF"/>
                </a:highlight>
                <a:latin typeface="Courier New"/>
                <a:ea typeface="Courier New"/>
                <a:cs typeface="Courier New"/>
                <a:sym typeface="Courier New"/>
              </a:rPr>
              <a:t>&lt;</a:t>
            </a:r>
            <a:r>
              <a:rPr b="1" lang="es-ES" sz="2500">
                <a:solidFill>
                  <a:srgbClr val="0033B3"/>
                </a:solidFill>
                <a:highlight>
                  <a:srgbClr val="FFFFFF"/>
                </a:highlight>
                <a:latin typeface="Courier New"/>
                <a:ea typeface="Courier New"/>
                <a:cs typeface="Courier New"/>
                <a:sym typeface="Courier New"/>
              </a:rPr>
              <a:t>Button</a:t>
            </a:r>
            <a:endParaRPr b="1" sz="2500">
              <a:solidFill>
                <a:srgbClr val="0033B3"/>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500">
                <a:solidFill>
                  <a:srgbClr val="0033B3"/>
                </a:solidFill>
                <a:highlight>
                  <a:srgbClr val="FFFFFF"/>
                </a:highlight>
                <a:latin typeface="Courier New"/>
                <a:ea typeface="Courier New"/>
                <a:cs typeface="Courier New"/>
                <a:sym typeface="Courier New"/>
              </a:rPr>
              <a:t>   </a:t>
            </a:r>
            <a:r>
              <a:rPr b="1" lang="es-ES" sz="2500">
                <a:solidFill>
                  <a:srgbClr val="871094"/>
                </a:solidFill>
                <a:highlight>
                  <a:srgbClr val="FFFFFF"/>
                </a:highlight>
                <a:latin typeface="Courier New"/>
                <a:ea typeface="Courier New"/>
                <a:cs typeface="Courier New"/>
                <a:sym typeface="Courier New"/>
              </a:rPr>
              <a:t>android</a:t>
            </a:r>
            <a:r>
              <a:rPr b="1" lang="es-ES" sz="2500">
                <a:solidFill>
                  <a:srgbClr val="174AD4"/>
                </a:solidFill>
                <a:highlight>
                  <a:srgbClr val="FFFFFF"/>
                </a:highlight>
                <a:latin typeface="Courier New"/>
                <a:ea typeface="Courier New"/>
                <a:cs typeface="Courier New"/>
                <a:sym typeface="Courier New"/>
              </a:rPr>
              <a:t>:textSize</a:t>
            </a:r>
            <a:r>
              <a:rPr b="1" lang="es-ES" sz="2500">
                <a:solidFill>
                  <a:srgbClr val="067D17"/>
                </a:solidFill>
                <a:highlight>
                  <a:srgbClr val="FFFFFF"/>
                </a:highlight>
                <a:latin typeface="Courier New"/>
                <a:ea typeface="Courier New"/>
                <a:cs typeface="Courier New"/>
                <a:sym typeface="Courier New"/>
              </a:rPr>
              <a:t>="30sp"</a:t>
            </a:r>
            <a:endParaRPr b="1" sz="25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500">
                <a:solidFill>
                  <a:srgbClr val="067D17"/>
                </a:solidFill>
                <a:highlight>
                  <a:srgbClr val="FFFFFF"/>
                </a:highlight>
                <a:latin typeface="Courier New"/>
                <a:ea typeface="Courier New"/>
                <a:cs typeface="Courier New"/>
                <a:sym typeface="Courier New"/>
              </a:rPr>
              <a:t>   </a:t>
            </a:r>
            <a:r>
              <a:rPr b="1" lang="es-ES" sz="2500">
                <a:solidFill>
                  <a:srgbClr val="871094"/>
                </a:solidFill>
                <a:highlight>
                  <a:srgbClr val="FFFFFF"/>
                </a:highlight>
                <a:latin typeface="Courier New"/>
                <a:ea typeface="Courier New"/>
                <a:cs typeface="Courier New"/>
                <a:sym typeface="Courier New"/>
              </a:rPr>
              <a:t>android</a:t>
            </a:r>
            <a:r>
              <a:rPr b="1" lang="es-ES" sz="2500">
                <a:solidFill>
                  <a:srgbClr val="174AD4"/>
                </a:solidFill>
                <a:highlight>
                  <a:srgbClr val="FFFFFF"/>
                </a:highlight>
                <a:latin typeface="Courier New"/>
                <a:ea typeface="Courier New"/>
                <a:cs typeface="Courier New"/>
                <a:sym typeface="Courier New"/>
              </a:rPr>
              <a:t>:layout_width</a:t>
            </a:r>
            <a:r>
              <a:rPr b="1" lang="es-ES" sz="2500">
                <a:solidFill>
                  <a:srgbClr val="067D17"/>
                </a:solidFill>
                <a:highlight>
                  <a:srgbClr val="FFFFFF"/>
                </a:highlight>
                <a:latin typeface="Courier New"/>
                <a:ea typeface="Courier New"/>
                <a:cs typeface="Courier New"/>
                <a:sym typeface="Courier New"/>
              </a:rPr>
              <a:t>="match_parent"</a:t>
            </a:r>
            <a:endParaRPr b="1" sz="25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500">
                <a:solidFill>
                  <a:srgbClr val="067D17"/>
                </a:solidFill>
                <a:highlight>
                  <a:srgbClr val="FFFFFF"/>
                </a:highlight>
                <a:latin typeface="Courier New"/>
                <a:ea typeface="Courier New"/>
                <a:cs typeface="Courier New"/>
                <a:sym typeface="Courier New"/>
              </a:rPr>
              <a:t>   </a:t>
            </a:r>
            <a:r>
              <a:rPr b="1" lang="es-ES" sz="2500">
                <a:solidFill>
                  <a:srgbClr val="871094"/>
                </a:solidFill>
                <a:highlight>
                  <a:srgbClr val="FFFFFF"/>
                </a:highlight>
                <a:latin typeface="Courier New"/>
                <a:ea typeface="Courier New"/>
                <a:cs typeface="Courier New"/>
                <a:sym typeface="Courier New"/>
              </a:rPr>
              <a:t>android</a:t>
            </a:r>
            <a:r>
              <a:rPr b="1" lang="es-ES" sz="2500">
                <a:solidFill>
                  <a:srgbClr val="174AD4"/>
                </a:solidFill>
                <a:highlight>
                  <a:srgbClr val="FFFFFF"/>
                </a:highlight>
                <a:latin typeface="Courier New"/>
                <a:ea typeface="Courier New"/>
                <a:cs typeface="Courier New"/>
                <a:sym typeface="Courier New"/>
              </a:rPr>
              <a:t>:layout_height</a:t>
            </a:r>
            <a:r>
              <a:rPr b="1" lang="es-ES" sz="2500">
                <a:solidFill>
                  <a:srgbClr val="067D17"/>
                </a:solidFill>
                <a:highlight>
                  <a:srgbClr val="FFFFFF"/>
                </a:highlight>
                <a:latin typeface="Courier New"/>
                <a:ea typeface="Courier New"/>
                <a:cs typeface="Courier New"/>
                <a:sym typeface="Courier New"/>
              </a:rPr>
              <a:t>="wrap_content"</a:t>
            </a:r>
            <a:endParaRPr b="1" sz="25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500">
                <a:solidFill>
                  <a:srgbClr val="067D17"/>
                </a:solidFill>
                <a:highlight>
                  <a:srgbClr val="FFFFFF"/>
                </a:highlight>
                <a:latin typeface="Courier New"/>
                <a:ea typeface="Courier New"/>
                <a:cs typeface="Courier New"/>
                <a:sym typeface="Courier New"/>
              </a:rPr>
              <a:t>   </a:t>
            </a:r>
            <a:r>
              <a:rPr b="1" lang="es-ES" sz="2500">
                <a:solidFill>
                  <a:srgbClr val="871094"/>
                </a:solidFill>
                <a:highlight>
                  <a:srgbClr val="FFFFFF"/>
                </a:highlight>
                <a:latin typeface="Courier New"/>
                <a:ea typeface="Courier New"/>
                <a:cs typeface="Courier New"/>
                <a:sym typeface="Courier New"/>
              </a:rPr>
              <a:t>android</a:t>
            </a:r>
            <a:r>
              <a:rPr b="1" lang="es-ES" sz="2500">
                <a:solidFill>
                  <a:srgbClr val="174AD4"/>
                </a:solidFill>
                <a:highlight>
                  <a:srgbClr val="FFFFFF"/>
                </a:highlight>
                <a:latin typeface="Courier New"/>
                <a:ea typeface="Courier New"/>
                <a:cs typeface="Courier New"/>
                <a:sym typeface="Courier New"/>
              </a:rPr>
              <a:t>:text</a:t>
            </a:r>
            <a:r>
              <a:rPr b="1" lang="es-ES" sz="2500">
                <a:solidFill>
                  <a:srgbClr val="067D17"/>
                </a:solidFill>
                <a:highlight>
                  <a:srgbClr val="FFFFFF"/>
                </a:highlight>
                <a:latin typeface="Courier New"/>
                <a:ea typeface="Courier New"/>
                <a:cs typeface="Courier New"/>
                <a:sym typeface="Courier New"/>
              </a:rPr>
              <a:t>="Cancelar"</a:t>
            </a:r>
            <a:endParaRPr b="1" sz="25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500">
                <a:solidFill>
                  <a:srgbClr val="067D17"/>
                </a:solidFill>
                <a:highlight>
                  <a:srgbClr val="FFFFFF"/>
                </a:highlight>
                <a:latin typeface="Courier New"/>
                <a:ea typeface="Courier New"/>
                <a:cs typeface="Courier New"/>
                <a:sym typeface="Courier New"/>
              </a:rPr>
              <a:t>   </a:t>
            </a:r>
            <a:r>
              <a:rPr b="1" lang="es-ES" sz="2500">
                <a:solidFill>
                  <a:srgbClr val="871094"/>
                </a:solidFill>
                <a:highlight>
                  <a:srgbClr val="FFFFFF"/>
                </a:highlight>
                <a:latin typeface="Courier New"/>
                <a:ea typeface="Courier New"/>
                <a:cs typeface="Courier New"/>
                <a:sym typeface="Courier New"/>
              </a:rPr>
              <a:t>android</a:t>
            </a:r>
            <a:r>
              <a:rPr b="1" lang="es-ES" sz="2500">
                <a:solidFill>
                  <a:srgbClr val="174AD4"/>
                </a:solidFill>
                <a:highlight>
                  <a:srgbClr val="FFFFFF"/>
                </a:highlight>
                <a:latin typeface="Courier New"/>
                <a:ea typeface="Courier New"/>
                <a:cs typeface="Courier New"/>
                <a:sym typeface="Courier New"/>
              </a:rPr>
              <a:t>:onClick</a:t>
            </a:r>
            <a:r>
              <a:rPr b="1" lang="es-ES" sz="2500">
                <a:solidFill>
                  <a:srgbClr val="067D17"/>
                </a:solidFill>
                <a:highlight>
                  <a:srgbClr val="FFFFFF"/>
                </a:highlight>
                <a:latin typeface="Courier New"/>
                <a:ea typeface="Courier New"/>
                <a:cs typeface="Courier New"/>
                <a:sym typeface="Courier New"/>
              </a:rPr>
              <a:t>="cancelarYcerrar"</a:t>
            </a:r>
            <a:endParaRPr b="1" sz="25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SzPts val="1100"/>
              <a:buNone/>
            </a:pPr>
            <a:r>
              <a:rPr b="1" lang="es-ES" sz="2500">
                <a:solidFill>
                  <a:srgbClr val="067D17"/>
                </a:solidFill>
                <a:highlight>
                  <a:srgbClr val="FFFFFF"/>
                </a:highlight>
                <a:latin typeface="Courier New"/>
                <a:ea typeface="Courier New"/>
                <a:cs typeface="Courier New"/>
                <a:sym typeface="Courier New"/>
              </a:rPr>
              <a:t>   </a:t>
            </a:r>
            <a:r>
              <a:rPr b="1" lang="es-ES" sz="2500">
                <a:solidFill>
                  <a:srgbClr val="080808"/>
                </a:solidFill>
                <a:highlight>
                  <a:srgbClr val="FFFFFF"/>
                </a:highlight>
                <a:latin typeface="Courier New"/>
                <a:ea typeface="Courier New"/>
                <a:cs typeface="Courier New"/>
                <a:sym typeface="Courier New"/>
              </a:rPr>
              <a:t>/&gt;</a:t>
            </a:r>
            <a:endParaRPr b="1" sz="4300">
              <a:latin typeface="Courier New"/>
              <a:ea typeface="Courier New"/>
              <a:cs typeface="Courier New"/>
              <a:sym typeface="Courier New"/>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0" st="0"/>
                                            </p:txEl>
                                          </p:spTgt>
                                        </p:tgtEl>
                                        <p:attrNameLst>
                                          <p:attrName>style.visibility</p:attrName>
                                        </p:attrNameLst>
                                      </p:cBhvr>
                                      <p:to>
                                        <p:strVal val="visible"/>
                                      </p:to>
                                    </p:set>
                                    <p:animEffect filter="fade" transition="in">
                                      <p:cBhvr>
                                        <p:cTn dur="500"/>
                                        <p:tgtEl>
                                          <p:spTgt spid="316">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3"/>
          <p:cNvSpPr/>
          <p:nvPr/>
        </p:nvSpPr>
        <p:spPr>
          <a:xfrm>
            <a:off x="650160" y="915480"/>
            <a:ext cx="11701440" cy="1515600"/>
          </a:xfrm>
          <a:prstGeom prst="rect">
            <a:avLst/>
          </a:prstGeom>
          <a:noFill/>
          <a:ln>
            <a:noFill/>
          </a:ln>
        </p:spPr>
        <p:txBody>
          <a:bodyPr anchorCtr="0" anchor="ctr" bIns="45000" lIns="90000" spcFirstLastPara="1" rIns="90000" wrap="square" tIns="45000">
            <a:normAutofit/>
          </a:bodyPr>
          <a:lstStyle/>
          <a:p>
            <a:pPr indent="0" lvl="0" marL="0" marR="0" rtl="0" algn="l">
              <a:lnSpc>
                <a:spcPct val="100000"/>
              </a:lnSpc>
              <a:spcBef>
                <a:spcPts val="0"/>
              </a:spcBef>
              <a:spcAft>
                <a:spcPts val="0"/>
              </a:spcAft>
              <a:buNone/>
            </a:pPr>
            <a:r>
              <a:rPr b="0" i="0" lang="es-ES" sz="4368" u="none" cap="none" strike="noStrike">
                <a:solidFill>
                  <a:srgbClr val="424456"/>
                </a:solidFill>
                <a:latin typeface="Trebuchet MS"/>
                <a:ea typeface="Trebuchet MS"/>
                <a:cs typeface="Trebuchet MS"/>
                <a:sym typeface="Trebuchet MS"/>
              </a:rPr>
              <a:t>Devolviendo información a la </a:t>
            </a:r>
            <a:r>
              <a:rPr b="0" i="1" lang="es-ES" sz="4368" u="none" cap="none" strike="noStrike">
                <a:solidFill>
                  <a:srgbClr val="424456"/>
                </a:solidFill>
                <a:latin typeface="Trebuchet MS"/>
                <a:ea typeface="Trebuchet MS"/>
                <a:cs typeface="Trebuchet MS"/>
                <a:sym typeface="Trebuchet MS"/>
              </a:rPr>
              <a:t>activity</a:t>
            </a:r>
            <a:r>
              <a:rPr b="0" i="0" lang="es-ES" sz="4368" u="none" cap="none" strike="noStrike">
                <a:solidFill>
                  <a:srgbClr val="424456"/>
                </a:solidFill>
                <a:latin typeface="Trebuchet MS"/>
                <a:ea typeface="Trebuchet MS"/>
                <a:cs typeface="Trebuchet MS"/>
                <a:sym typeface="Trebuchet MS"/>
              </a:rPr>
              <a:t>  iniciadora</a:t>
            </a:r>
            <a:endParaRPr b="0" i="0" sz="4368" u="none" cap="none" strike="noStrike">
              <a:latin typeface="Arial"/>
              <a:ea typeface="Arial"/>
              <a:cs typeface="Arial"/>
              <a:sym typeface="Arial"/>
            </a:endParaRPr>
          </a:p>
        </p:txBody>
      </p:sp>
      <p:sp>
        <p:nvSpPr>
          <p:cNvPr id="323" name="Google Shape;323;p23"/>
          <p:cNvSpPr/>
          <p:nvPr/>
        </p:nvSpPr>
        <p:spPr>
          <a:xfrm>
            <a:off x="650880" y="2753100"/>
            <a:ext cx="11701500" cy="790500"/>
          </a:xfrm>
          <a:prstGeom prst="rect">
            <a:avLst/>
          </a:prstGeom>
          <a:noFill/>
          <a:ln>
            <a:noFill/>
          </a:ln>
        </p:spPr>
        <p:txBody>
          <a:bodyPr anchorCtr="0" anchor="t" bIns="45000" lIns="90000" spcFirstLastPara="1" rIns="90000" wrap="square" tIns="45000">
            <a:noAutofit/>
          </a:bodyPr>
          <a:lstStyle/>
          <a:p>
            <a:pPr indent="-362160" lvl="0" marL="519120" marR="0" rtl="0" algn="l">
              <a:lnSpc>
                <a:spcPct val="110000"/>
              </a:lnSpc>
              <a:spcBef>
                <a:spcPts val="0"/>
              </a:spcBef>
              <a:spcAft>
                <a:spcPts val="0"/>
              </a:spcAft>
              <a:buClr>
                <a:srgbClr val="A04DA3"/>
              </a:buClr>
              <a:buSzPts val="2800"/>
              <a:buFont typeface="Georgia"/>
              <a:buChar char="•"/>
            </a:pPr>
            <a:r>
              <a:rPr b="0" i="0" lang="es-ES" sz="2800" u="none" cap="none" strike="noStrike">
                <a:solidFill>
                  <a:srgbClr val="000000"/>
                </a:solidFill>
                <a:latin typeface="Georgia"/>
                <a:ea typeface="Georgia"/>
                <a:cs typeface="Georgia"/>
                <a:sym typeface="Georgia"/>
              </a:rPr>
              <a:t>En </a:t>
            </a:r>
            <a:r>
              <a:rPr b="1" i="0" lang="es-ES" sz="2800" u="none" cap="none" strike="noStrike">
                <a:solidFill>
                  <a:srgbClr val="000000"/>
                </a:solidFill>
                <a:latin typeface="Consolas"/>
                <a:ea typeface="Consolas"/>
                <a:cs typeface="Consolas"/>
                <a:sym typeface="Consolas"/>
              </a:rPr>
              <a:t>InfoActvity.java</a:t>
            </a:r>
            <a:r>
              <a:rPr b="0" i="0" lang="es-ES" sz="2800" u="none" cap="none" strike="noStrike">
                <a:solidFill>
                  <a:srgbClr val="000000"/>
                </a:solidFill>
                <a:latin typeface="Georgia"/>
                <a:ea typeface="Georgia"/>
                <a:cs typeface="Georgia"/>
                <a:sym typeface="Georgia"/>
              </a:rPr>
              <a:t> codificar </a:t>
            </a:r>
            <a:r>
              <a:rPr lang="es-ES" sz="2800">
                <a:latin typeface="Georgia"/>
                <a:ea typeface="Georgia"/>
                <a:cs typeface="Georgia"/>
                <a:sym typeface="Georgia"/>
              </a:rPr>
              <a:t>los siguientes métodos</a:t>
            </a:r>
            <a:endParaRPr b="0" i="0" sz="2800" u="none" cap="none" strike="noStrike">
              <a:latin typeface="Arial"/>
              <a:ea typeface="Arial"/>
              <a:cs typeface="Arial"/>
              <a:sym typeface="Arial"/>
            </a:endParaRPr>
          </a:p>
        </p:txBody>
      </p:sp>
      <p:sp>
        <p:nvSpPr>
          <p:cNvPr id="324" name="Google Shape;324;p23"/>
          <p:cNvSpPr/>
          <p:nvPr/>
        </p:nvSpPr>
        <p:spPr>
          <a:xfrm>
            <a:off x="1177130" y="4447433"/>
            <a:ext cx="7861200" cy="1796400"/>
          </a:xfrm>
          <a:prstGeom prst="rect">
            <a:avLst/>
          </a:prstGeom>
          <a:solidFill>
            <a:srgbClr val="FFFFFF"/>
          </a:solidFill>
          <a:ln>
            <a:noFill/>
          </a:ln>
        </p:spPr>
        <p:txBody>
          <a:bodyPr anchorCtr="0" anchor="ctr" bIns="45000" lIns="90000" spcFirstLastPara="1" rIns="90000" wrap="square" tIns="45000">
            <a:spAutoFit/>
          </a:bodyPr>
          <a:lstStyle/>
          <a:p>
            <a:pPr indent="0" lvl="0" marL="0" marR="0" rtl="0" algn="l">
              <a:lnSpc>
                <a:spcPct val="100000"/>
              </a:lnSpc>
              <a:spcBef>
                <a:spcPts val="0"/>
              </a:spcBef>
              <a:spcAft>
                <a:spcPts val="0"/>
              </a:spcAft>
              <a:buClr>
                <a:schemeClr val="dk1"/>
              </a:buClr>
              <a:buSzPts val="1100"/>
              <a:buFont typeface="Arial"/>
              <a:buNone/>
            </a:pPr>
            <a:r>
              <a:rPr b="1" lang="es-ES" sz="2900">
                <a:solidFill>
                  <a:srgbClr val="0033B3"/>
                </a:solidFill>
                <a:highlight>
                  <a:srgbClr val="FFFFFF"/>
                </a:highlight>
                <a:latin typeface="Courier New"/>
                <a:ea typeface="Courier New"/>
                <a:cs typeface="Courier New"/>
                <a:sym typeface="Courier New"/>
              </a:rPr>
              <a:t>fun </a:t>
            </a:r>
            <a:r>
              <a:rPr b="1" lang="es-ES" sz="2900">
                <a:solidFill>
                  <a:srgbClr val="00627A"/>
                </a:solidFill>
                <a:highlight>
                  <a:srgbClr val="FFFFFF"/>
                </a:highlight>
                <a:latin typeface="Courier New"/>
                <a:ea typeface="Courier New"/>
                <a:cs typeface="Courier New"/>
                <a:sym typeface="Courier New"/>
              </a:rPr>
              <a:t>aceptarYcerrar</a:t>
            </a:r>
            <a:r>
              <a:rPr b="1" lang="es-ES" sz="2900">
                <a:solidFill>
                  <a:srgbClr val="080808"/>
                </a:solidFill>
                <a:highlight>
                  <a:srgbClr val="FFFFFF"/>
                </a:highlight>
                <a:latin typeface="Courier New"/>
                <a:ea typeface="Courier New"/>
                <a:cs typeface="Courier New"/>
                <a:sym typeface="Courier New"/>
              </a:rPr>
              <a:t>(v: </a:t>
            </a:r>
            <a:r>
              <a:rPr b="1" lang="es-ES" sz="2900">
                <a:solidFill>
                  <a:schemeClr val="dk1"/>
                </a:solidFill>
                <a:highlight>
                  <a:srgbClr val="FFFFFF"/>
                </a:highlight>
                <a:latin typeface="Courier New"/>
                <a:ea typeface="Courier New"/>
                <a:cs typeface="Courier New"/>
                <a:sym typeface="Courier New"/>
              </a:rPr>
              <a:t>View</a:t>
            </a:r>
            <a:r>
              <a:rPr b="1" lang="es-ES" sz="2900">
                <a:solidFill>
                  <a:srgbClr val="080808"/>
                </a:solidFill>
                <a:highlight>
                  <a:srgbClr val="FFFFFF"/>
                </a:highlight>
                <a:latin typeface="Courier New"/>
                <a:ea typeface="Courier New"/>
                <a:cs typeface="Courier New"/>
                <a:sym typeface="Courier New"/>
              </a:rPr>
              <a:t>){</a:t>
            </a:r>
            <a:endParaRPr b="1" sz="29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900">
                <a:solidFill>
                  <a:srgbClr val="080808"/>
                </a:solidFill>
                <a:highlight>
                  <a:srgbClr val="FFFFFF"/>
                </a:highlight>
                <a:latin typeface="Courier New"/>
                <a:ea typeface="Courier New"/>
                <a:cs typeface="Courier New"/>
                <a:sym typeface="Courier New"/>
              </a:rPr>
              <a:t>   setResult(</a:t>
            </a:r>
            <a:r>
              <a:rPr b="1" i="1" lang="es-ES" sz="2900">
                <a:solidFill>
                  <a:srgbClr val="871094"/>
                </a:solidFill>
                <a:highlight>
                  <a:srgbClr val="FFFFFF"/>
                </a:highlight>
                <a:latin typeface="Courier New"/>
                <a:ea typeface="Courier New"/>
                <a:cs typeface="Courier New"/>
                <a:sym typeface="Courier New"/>
              </a:rPr>
              <a:t>RESULT_OK</a:t>
            </a:r>
            <a:r>
              <a:rPr b="1" lang="es-ES" sz="2900">
                <a:solidFill>
                  <a:srgbClr val="080808"/>
                </a:solidFill>
                <a:highlight>
                  <a:srgbClr val="FFFFFF"/>
                </a:highlight>
                <a:latin typeface="Courier New"/>
                <a:ea typeface="Courier New"/>
                <a:cs typeface="Courier New"/>
                <a:sym typeface="Courier New"/>
              </a:rPr>
              <a:t>);</a:t>
            </a:r>
            <a:endParaRPr b="1" sz="29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900">
                <a:solidFill>
                  <a:srgbClr val="080808"/>
                </a:solidFill>
                <a:highlight>
                  <a:srgbClr val="FFFFFF"/>
                </a:highlight>
                <a:latin typeface="Courier New"/>
                <a:ea typeface="Courier New"/>
                <a:cs typeface="Courier New"/>
                <a:sym typeface="Courier New"/>
              </a:rPr>
              <a:t>   </a:t>
            </a:r>
            <a:r>
              <a:rPr b="1" lang="es-ES" sz="2900">
                <a:solidFill>
                  <a:srgbClr val="0033B3"/>
                </a:solidFill>
                <a:highlight>
                  <a:srgbClr val="FFFFFF"/>
                </a:highlight>
                <a:latin typeface="Courier New"/>
                <a:ea typeface="Courier New"/>
                <a:cs typeface="Courier New"/>
                <a:sym typeface="Courier New"/>
              </a:rPr>
              <a:t>this</a:t>
            </a:r>
            <a:r>
              <a:rPr b="1" lang="es-ES" sz="2900">
                <a:solidFill>
                  <a:srgbClr val="080808"/>
                </a:solidFill>
                <a:highlight>
                  <a:srgbClr val="FFFFFF"/>
                </a:highlight>
                <a:latin typeface="Courier New"/>
                <a:ea typeface="Courier New"/>
                <a:cs typeface="Courier New"/>
                <a:sym typeface="Courier New"/>
              </a:rPr>
              <a:t>.finish();</a:t>
            </a:r>
            <a:endParaRPr b="1" sz="29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900">
                <a:solidFill>
                  <a:srgbClr val="080808"/>
                </a:solidFill>
                <a:highlight>
                  <a:srgbClr val="FFFFFF"/>
                </a:highlight>
                <a:latin typeface="Courier New"/>
                <a:ea typeface="Courier New"/>
                <a:cs typeface="Courier New"/>
                <a:sym typeface="Courier New"/>
              </a:rPr>
              <a:t>}</a:t>
            </a:r>
            <a:endParaRPr b="1" sz="29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900">
                <a:solidFill>
                  <a:srgbClr val="0033B3"/>
                </a:solidFill>
                <a:highlight>
                  <a:srgbClr val="FFFFFF"/>
                </a:highlight>
                <a:latin typeface="Courier New"/>
                <a:ea typeface="Courier New"/>
                <a:cs typeface="Courier New"/>
                <a:sym typeface="Courier New"/>
              </a:rPr>
              <a:t>fun </a:t>
            </a:r>
            <a:r>
              <a:rPr b="1" lang="es-ES" sz="2900">
                <a:solidFill>
                  <a:srgbClr val="00627A"/>
                </a:solidFill>
                <a:highlight>
                  <a:srgbClr val="FFFFFF"/>
                </a:highlight>
                <a:latin typeface="Courier New"/>
                <a:ea typeface="Courier New"/>
                <a:cs typeface="Courier New"/>
                <a:sym typeface="Courier New"/>
              </a:rPr>
              <a:t>cancelarYcerrar</a:t>
            </a:r>
            <a:r>
              <a:rPr b="1" lang="es-ES" sz="2900">
                <a:solidFill>
                  <a:srgbClr val="080808"/>
                </a:solidFill>
                <a:highlight>
                  <a:srgbClr val="FFFFFF"/>
                </a:highlight>
                <a:latin typeface="Courier New"/>
                <a:ea typeface="Courier New"/>
                <a:cs typeface="Courier New"/>
                <a:sym typeface="Courier New"/>
              </a:rPr>
              <a:t>(v: </a:t>
            </a:r>
            <a:r>
              <a:rPr b="1" lang="es-ES" sz="2900">
                <a:solidFill>
                  <a:schemeClr val="dk1"/>
                </a:solidFill>
                <a:highlight>
                  <a:srgbClr val="FFFFFF"/>
                </a:highlight>
                <a:latin typeface="Courier New"/>
                <a:ea typeface="Courier New"/>
                <a:cs typeface="Courier New"/>
                <a:sym typeface="Courier New"/>
              </a:rPr>
              <a:t>View</a:t>
            </a:r>
            <a:r>
              <a:rPr b="1" lang="es-ES" sz="2900">
                <a:solidFill>
                  <a:srgbClr val="080808"/>
                </a:solidFill>
                <a:highlight>
                  <a:srgbClr val="FFFFFF"/>
                </a:highlight>
                <a:latin typeface="Courier New"/>
                <a:ea typeface="Courier New"/>
                <a:cs typeface="Courier New"/>
                <a:sym typeface="Courier New"/>
              </a:rPr>
              <a:t>){</a:t>
            </a:r>
            <a:endParaRPr b="1" sz="29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900">
                <a:solidFill>
                  <a:srgbClr val="080808"/>
                </a:solidFill>
                <a:highlight>
                  <a:srgbClr val="FFFFFF"/>
                </a:highlight>
                <a:latin typeface="Courier New"/>
                <a:ea typeface="Courier New"/>
                <a:cs typeface="Courier New"/>
                <a:sym typeface="Courier New"/>
              </a:rPr>
              <a:t>   setResult(</a:t>
            </a:r>
            <a:r>
              <a:rPr b="1" i="1" lang="es-ES" sz="2900">
                <a:solidFill>
                  <a:srgbClr val="871094"/>
                </a:solidFill>
                <a:highlight>
                  <a:srgbClr val="FFFFFF"/>
                </a:highlight>
                <a:latin typeface="Courier New"/>
                <a:ea typeface="Courier New"/>
                <a:cs typeface="Courier New"/>
                <a:sym typeface="Courier New"/>
              </a:rPr>
              <a:t>RESULT_CANCELED</a:t>
            </a:r>
            <a:r>
              <a:rPr b="1" lang="es-ES" sz="2900">
                <a:solidFill>
                  <a:srgbClr val="080808"/>
                </a:solidFill>
                <a:highlight>
                  <a:srgbClr val="FFFFFF"/>
                </a:highlight>
                <a:latin typeface="Courier New"/>
                <a:ea typeface="Courier New"/>
                <a:cs typeface="Courier New"/>
                <a:sym typeface="Courier New"/>
              </a:rPr>
              <a:t>);</a:t>
            </a:r>
            <a:endParaRPr b="1" sz="29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900">
                <a:solidFill>
                  <a:srgbClr val="080808"/>
                </a:solidFill>
                <a:highlight>
                  <a:srgbClr val="FFFFFF"/>
                </a:highlight>
                <a:latin typeface="Courier New"/>
                <a:ea typeface="Courier New"/>
                <a:cs typeface="Courier New"/>
                <a:sym typeface="Courier New"/>
              </a:rPr>
              <a:t>   </a:t>
            </a:r>
            <a:r>
              <a:rPr b="1" lang="es-ES" sz="2900">
                <a:solidFill>
                  <a:srgbClr val="0033B3"/>
                </a:solidFill>
                <a:highlight>
                  <a:srgbClr val="FFFFFF"/>
                </a:highlight>
                <a:latin typeface="Courier New"/>
                <a:ea typeface="Courier New"/>
                <a:cs typeface="Courier New"/>
                <a:sym typeface="Courier New"/>
              </a:rPr>
              <a:t>this</a:t>
            </a:r>
            <a:r>
              <a:rPr b="1" lang="es-ES" sz="2900">
                <a:solidFill>
                  <a:srgbClr val="080808"/>
                </a:solidFill>
                <a:highlight>
                  <a:srgbClr val="FFFFFF"/>
                </a:highlight>
                <a:latin typeface="Courier New"/>
                <a:ea typeface="Courier New"/>
                <a:cs typeface="Courier New"/>
                <a:sym typeface="Courier New"/>
              </a:rPr>
              <a:t>.finish();</a:t>
            </a:r>
            <a:endParaRPr b="1" sz="29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SzPts val="1100"/>
              <a:buNone/>
            </a:pPr>
            <a:r>
              <a:rPr b="1" lang="es-ES" sz="2900">
                <a:solidFill>
                  <a:srgbClr val="080808"/>
                </a:solidFill>
                <a:highlight>
                  <a:srgbClr val="FFFFFF"/>
                </a:highlight>
                <a:latin typeface="Courier New"/>
                <a:ea typeface="Courier New"/>
                <a:cs typeface="Courier New"/>
                <a:sym typeface="Courier New"/>
              </a:rPr>
              <a:t>}</a:t>
            </a:r>
            <a:endParaRPr b="1" sz="4700">
              <a:solidFill>
                <a:srgbClr val="000080"/>
              </a:solidFill>
              <a:latin typeface="Courier New"/>
              <a:ea typeface="Courier New"/>
              <a:cs typeface="Courier New"/>
              <a:sym typeface="Courier New"/>
            </a:endParaRPr>
          </a:p>
        </p:txBody>
      </p:sp>
      <p:grpSp>
        <p:nvGrpSpPr>
          <p:cNvPr id="325" name="Google Shape;325;p23"/>
          <p:cNvGrpSpPr/>
          <p:nvPr/>
        </p:nvGrpSpPr>
        <p:grpSpPr>
          <a:xfrm>
            <a:off x="7218727" y="3742650"/>
            <a:ext cx="4842408" cy="821100"/>
            <a:chOff x="7218727" y="3742650"/>
            <a:chExt cx="4842408" cy="821100"/>
          </a:xfrm>
        </p:grpSpPr>
        <p:sp>
          <p:nvSpPr>
            <p:cNvPr id="326" name="Google Shape;326;p23"/>
            <p:cNvSpPr/>
            <p:nvPr/>
          </p:nvSpPr>
          <p:spPr>
            <a:xfrm flipH="1">
              <a:off x="7218727" y="4276128"/>
              <a:ext cx="1874178" cy="378"/>
            </a:xfrm>
            <a:custGeom>
              <a:rect b="b" l="l" r="r" t="t"/>
              <a:pathLst>
                <a:path extrusionOk="0" h="21600" w="21600">
                  <a:moveTo>
                    <a:pt x="0" y="0"/>
                  </a:moveTo>
                  <a:lnTo>
                    <a:pt x="21600" y="21600"/>
                  </a:lnTo>
                </a:path>
              </a:pathLst>
            </a:custGeom>
            <a:noFill/>
            <a:ln cap="flat" cmpd="sng" w="50750">
              <a:solidFill>
                <a:srgbClr val="438086"/>
              </a:solidFill>
              <a:prstDash val="solid"/>
              <a:round/>
              <a:headEnd len="sm" w="sm" type="none"/>
              <a:tailEnd len="lg" w="lg" type="stealth"/>
            </a:ln>
          </p:spPr>
        </p:sp>
        <p:sp>
          <p:nvSpPr>
            <p:cNvPr id="327" name="Google Shape;327;p23"/>
            <p:cNvSpPr/>
            <p:nvPr/>
          </p:nvSpPr>
          <p:spPr>
            <a:xfrm>
              <a:off x="9038335" y="3742650"/>
              <a:ext cx="3022800" cy="821100"/>
            </a:xfrm>
            <a:prstGeom prst="rect">
              <a:avLst/>
            </a:prstGeom>
            <a:solidFill>
              <a:schemeClr val="accent2"/>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s-ES" sz="2400" u="none" cap="none" strike="noStrike">
                  <a:solidFill>
                    <a:srgbClr val="FFFFFF"/>
                  </a:solidFill>
                  <a:latin typeface="Gill Sans"/>
                  <a:ea typeface="Gill Sans"/>
                  <a:cs typeface="Gill Sans"/>
                  <a:sym typeface="Gill Sans"/>
                </a:rPr>
                <a:t>Establece resultado</a:t>
              </a:r>
              <a:endParaRPr b="0" i="0" sz="2400" u="none" cap="none" strike="noStrike">
                <a:latin typeface="Arial"/>
                <a:ea typeface="Arial"/>
                <a:cs typeface="Arial"/>
                <a:sym typeface="Arial"/>
              </a:endParaRPr>
            </a:p>
          </p:txBody>
        </p:sp>
      </p:grpSp>
      <p:grpSp>
        <p:nvGrpSpPr>
          <p:cNvPr id="328" name="Google Shape;328;p23"/>
          <p:cNvGrpSpPr/>
          <p:nvPr/>
        </p:nvGrpSpPr>
        <p:grpSpPr>
          <a:xfrm>
            <a:off x="5037125" y="6607075"/>
            <a:ext cx="5023338" cy="778665"/>
            <a:chOff x="5037125" y="6607075"/>
            <a:chExt cx="5023338" cy="778665"/>
          </a:xfrm>
        </p:grpSpPr>
        <p:sp>
          <p:nvSpPr>
            <p:cNvPr id="329" name="Google Shape;329;p23"/>
            <p:cNvSpPr/>
            <p:nvPr/>
          </p:nvSpPr>
          <p:spPr>
            <a:xfrm>
              <a:off x="5037125" y="6607075"/>
              <a:ext cx="2106950" cy="391825"/>
            </a:xfrm>
            <a:custGeom>
              <a:rect b="b" l="l" r="r" t="t"/>
              <a:pathLst>
                <a:path extrusionOk="0" h="15673" w="84278">
                  <a:moveTo>
                    <a:pt x="84278" y="15673"/>
                  </a:moveTo>
                  <a:lnTo>
                    <a:pt x="0" y="0"/>
                  </a:lnTo>
                </a:path>
              </a:pathLst>
            </a:custGeom>
            <a:noFill/>
            <a:ln cap="flat" cmpd="sng" w="50750">
              <a:solidFill>
                <a:srgbClr val="438086"/>
              </a:solidFill>
              <a:prstDash val="solid"/>
              <a:round/>
              <a:headEnd len="sm" w="sm" type="none"/>
              <a:tailEnd len="lg" w="lg" type="stealth"/>
            </a:ln>
          </p:spPr>
        </p:sp>
        <p:sp>
          <p:nvSpPr>
            <p:cNvPr id="330" name="Google Shape;330;p23"/>
            <p:cNvSpPr/>
            <p:nvPr/>
          </p:nvSpPr>
          <p:spPr>
            <a:xfrm>
              <a:off x="7037663" y="6930340"/>
              <a:ext cx="3022800" cy="455400"/>
            </a:xfrm>
            <a:prstGeom prst="rect">
              <a:avLst/>
            </a:prstGeom>
            <a:solidFill>
              <a:schemeClr val="accent2"/>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s-ES" sz="2400" u="none" cap="none" strike="noStrike">
                  <a:solidFill>
                    <a:srgbClr val="FFFFFF"/>
                  </a:solidFill>
                  <a:latin typeface="Gill Sans"/>
                  <a:ea typeface="Gill Sans"/>
                  <a:cs typeface="Gill Sans"/>
                  <a:sym typeface="Gill Sans"/>
                </a:rPr>
                <a:t>Cierra la </a:t>
              </a:r>
              <a:r>
                <a:rPr b="0" i="1" lang="es-ES" sz="2400" u="none" cap="none" strike="noStrike">
                  <a:solidFill>
                    <a:srgbClr val="FFFFFF"/>
                  </a:solidFill>
                  <a:latin typeface="Gill Sans"/>
                  <a:ea typeface="Gill Sans"/>
                  <a:cs typeface="Gill Sans"/>
                  <a:sym typeface="Gill Sans"/>
                </a:rPr>
                <a:t>activity</a:t>
              </a:r>
              <a:endParaRPr b="0" i="0" sz="2400" u="none" cap="none" strike="noStrike">
                <a:latin typeface="Arial"/>
                <a:ea typeface="Arial"/>
                <a:cs typeface="Arial"/>
                <a:sym typeface="Arial"/>
              </a:endParaRPr>
            </a:p>
          </p:txBody>
        </p:sp>
      </p:grpSp>
      <p:sp>
        <p:nvSpPr>
          <p:cNvPr id="331" name="Google Shape;331;p23"/>
          <p:cNvSpPr/>
          <p:nvPr/>
        </p:nvSpPr>
        <p:spPr>
          <a:xfrm>
            <a:off x="9751890" y="7584805"/>
            <a:ext cx="2793300" cy="1064400"/>
          </a:xfrm>
          <a:prstGeom prst="rect">
            <a:avLst/>
          </a:prstGeom>
          <a:solidFill>
            <a:srgbClr val="C00000"/>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s-ES" sz="3200" u="none" cap="none" strike="noStrike">
                <a:solidFill>
                  <a:srgbClr val="FFFFFF"/>
                </a:solidFill>
                <a:latin typeface="Gill Sans"/>
                <a:ea typeface="Gill Sans"/>
                <a:cs typeface="Gill Sans"/>
                <a:sym typeface="Gill Sans"/>
              </a:rPr>
              <a:t>Correr en el emulador</a:t>
            </a:r>
            <a:endParaRPr b="0" i="0" sz="3200" u="none" cap="none" strike="noStrike">
              <a:latin typeface="Arial"/>
              <a:ea typeface="Arial"/>
              <a:cs typeface="Arial"/>
              <a:sym typeface="Arial"/>
            </a:endParaRPr>
          </a:p>
        </p:txBody>
      </p:sp>
      <p:sp>
        <p:nvSpPr>
          <p:cNvPr id="332" name="Google Shape;332;p23"/>
          <p:cNvSpPr/>
          <p:nvPr/>
        </p:nvSpPr>
        <p:spPr>
          <a:xfrm flipH="1">
            <a:off x="7932076" y="4567421"/>
            <a:ext cx="1337850" cy="1339092"/>
          </a:xfrm>
          <a:custGeom>
            <a:rect b="b" l="l" r="r" t="t"/>
            <a:pathLst>
              <a:path extrusionOk="0" h="21600" w="21600">
                <a:moveTo>
                  <a:pt x="0" y="0"/>
                </a:moveTo>
                <a:lnTo>
                  <a:pt x="21600" y="21600"/>
                </a:lnTo>
              </a:path>
            </a:pathLst>
          </a:custGeom>
          <a:noFill/>
          <a:ln cap="flat" cmpd="sng" w="50750">
            <a:solidFill>
              <a:srgbClr val="438086"/>
            </a:solidFill>
            <a:prstDash val="solid"/>
            <a:round/>
            <a:headEnd len="sm" w="sm" type="none"/>
            <a:tailEnd len="lg" w="lg" type="stealth"/>
          </a:ln>
        </p:spPr>
      </p:sp>
      <p:sp>
        <p:nvSpPr>
          <p:cNvPr id="333" name="Google Shape;333;p23"/>
          <p:cNvSpPr/>
          <p:nvPr/>
        </p:nvSpPr>
        <p:spPr>
          <a:xfrm>
            <a:off x="4918625" y="4961725"/>
            <a:ext cx="2471700" cy="2061800"/>
          </a:xfrm>
          <a:custGeom>
            <a:rect b="b" l="l" r="r" t="t"/>
            <a:pathLst>
              <a:path extrusionOk="0" h="82472" w="98868">
                <a:moveTo>
                  <a:pt x="98868" y="82472"/>
                </a:moveTo>
                <a:lnTo>
                  <a:pt x="0" y="0"/>
                </a:lnTo>
              </a:path>
            </a:pathLst>
          </a:custGeom>
          <a:noFill/>
          <a:ln cap="flat" cmpd="sng" w="50750">
            <a:solidFill>
              <a:srgbClr val="438086"/>
            </a:solidFill>
            <a:prstDash val="solid"/>
            <a:round/>
            <a:headEnd len="sm" w="sm" type="none"/>
            <a:tailEnd len="lg" w="lg" type="stealth"/>
          </a:ln>
        </p:spPr>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4"/>
          <p:cNvSpPr/>
          <p:nvPr/>
        </p:nvSpPr>
        <p:spPr>
          <a:xfrm>
            <a:off x="650160" y="915480"/>
            <a:ext cx="11701440" cy="1515600"/>
          </a:xfrm>
          <a:prstGeom prst="rect">
            <a:avLst/>
          </a:prstGeom>
          <a:noFill/>
          <a:ln>
            <a:noFill/>
          </a:ln>
        </p:spPr>
        <p:txBody>
          <a:bodyPr anchorCtr="0" anchor="ctr" bIns="45000" lIns="90000" spcFirstLastPara="1" rIns="90000" wrap="square" tIns="45000">
            <a:normAutofit/>
          </a:bodyPr>
          <a:lstStyle/>
          <a:p>
            <a:pPr indent="0" lvl="0" marL="0" marR="0" rtl="0" algn="l">
              <a:lnSpc>
                <a:spcPct val="100000"/>
              </a:lnSpc>
              <a:spcBef>
                <a:spcPts val="0"/>
              </a:spcBef>
              <a:spcAft>
                <a:spcPts val="0"/>
              </a:spcAft>
              <a:buNone/>
            </a:pPr>
            <a:r>
              <a:rPr b="0" i="0" lang="es-ES" sz="4368" u="none" cap="none" strike="noStrike">
                <a:solidFill>
                  <a:srgbClr val="424456"/>
                </a:solidFill>
                <a:latin typeface="Trebuchet MS"/>
                <a:ea typeface="Trebuchet MS"/>
                <a:cs typeface="Trebuchet MS"/>
                <a:sym typeface="Trebuchet MS"/>
              </a:rPr>
              <a:t>Devolviendo información a la </a:t>
            </a:r>
            <a:r>
              <a:rPr b="0" i="1" lang="es-ES" sz="4368" u="none" cap="none" strike="noStrike">
                <a:solidFill>
                  <a:srgbClr val="424456"/>
                </a:solidFill>
                <a:latin typeface="Trebuchet MS"/>
                <a:ea typeface="Trebuchet MS"/>
                <a:cs typeface="Trebuchet MS"/>
                <a:sym typeface="Trebuchet MS"/>
              </a:rPr>
              <a:t>activity</a:t>
            </a:r>
            <a:r>
              <a:rPr b="0" i="0" lang="es-ES" sz="4368" u="none" cap="none" strike="noStrike">
                <a:solidFill>
                  <a:srgbClr val="424456"/>
                </a:solidFill>
                <a:latin typeface="Trebuchet MS"/>
                <a:ea typeface="Trebuchet MS"/>
                <a:cs typeface="Trebuchet MS"/>
                <a:sym typeface="Trebuchet MS"/>
              </a:rPr>
              <a:t>  iniciadora</a:t>
            </a:r>
            <a:endParaRPr b="0" i="0" sz="4368" u="none" cap="none" strike="noStrike">
              <a:latin typeface="Arial"/>
              <a:ea typeface="Arial"/>
              <a:cs typeface="Arial"/>
              <a:sym typeface="Arial"/>
            </a:endParaRPr>
          </a:p>
        </p:txBody>
      </p:sp>
      <p:sp>
        <p:nvSpPr>
          <p:cNvPr id="339" name="Google Shape;339;p24"/>
          <p:cNvSpPr/>
          <p:nvPr/>
        </p:nvSpPr>
        <p:spPr>
          <a:xfrm>
            <a:off x="650160" y="3075840"/>
            <a:ext cx="11701440" cy="6271560"/>
          </a:xfrm>
          <a:prstGeom prst="rect">
            <a:avLst/>
          </a:prstGeom>
          <a:noFill/>
          <a:ln>
            <a:noFill/>
          </a:ln>
        </p:spPr>
        <p:txBody>
          <a:bodyPr anchorCtr="0" anchor="t" bIns="45000" lIns="90000" spcFirstLastPara="1" rIns="90000" wrap="square" tIns="45000">
            <a:noAutofit/>
          </a:bodyPr>
          <a:lstStyle/>
          <a:p>
            <a:pPr indent="-362160" lvl="0" marL="519120" marR="0" rtl="0" algn="l">
              <a:lnSpc>
                <a:spcPct val="110000"/>
              </a:lnSpc>
              <a:spcBef>
                <a:spcPts val="0"/>
              </a:spcBef>
              <a:spcAft>
                <a:spcPts val="0"/>
              </a:spcAft>
              <a:buClr>
                <a:srgbClr val="A04DA3"/>
              </a:buClr>
              <a:buSzPts val="4000"/>
              <a:buFont typeface="Georgia"/>
              <a:buChar char="•"/>
            </a:pPr>
            <a:r>
              <a:rPr b="0" i="0" lang="es-ES" sz="4000" u="none" cap="none" strike="noStrike">
                <a:solidFill>
                  <a:srgbClr val="000000"/>
                </a:solidFill>
                <a:latin typeface="Georgia"/>
                <a:ea typeface="Georgia"/>
                <a:cs typeface="Georgia"/>
                <a:sym typeface="Georgia"/>
              </a:rPr>
              <a:t>Vamos a modificar la aplicación que estamos construyendo agregando un </a:t>
            </a:r>
            <a:r>
              <a:rPr b="1" i="0" lang="es-ES" sz="4000" u="none" cap="none" strike="noStrike">
                <a:solidFill>
                  <a:srgbClr val="000000"/>
                </a:solidFill>
                <a:latin typeface="Consolas"/>
                <a:ea typeface="Consolas"/>
                <a:cs typeface="Consolas"/>
                <a:sym typeface="Consolas"/>
              </a:rPr>
              <a:t>EditText</a:t>
            </a:r>
            <a:r>
              <a:rPr b="0" i="0" lang="es-ES" sz="4000" u="none" cap="none" strike="noStrike">
                <a:solidFill>
                  <a:srgbClr val="000000"/>
                </a:solidFill>
                <a:latin typeface="Georgia"/>
                <a:ea typeface="Georgia"/>
                <a:cs typeface="Georgia"/>
                <a:sym typeface="Georgia"/>
              </a:rPr>
              <a:t> en </a:t>
            </a:r>
            <a:r>
              <a:rPr b="1" i="0" lang="es-ES" sz="4000" u="none" cap="none" strike="noStrike">
                <a:solidFill>
                  <a:srgbClr val="000000"/>
                </a:solidFill>
                <a:latin typeface="Consolas"/>
                <a:ea typeface="Consolas"/>
                <a:cs typeface="Consolas"/>
                <a:sym typeface="Consolas"/>
              </a:rPr>
              <a:t>InfoActivity</a:t>
            </a:r>
            <a:r>
              <a:rPr b="0" i="0" lang="es-ES" sz="4000" u="none" cap="none" strike="noStrike">
                <a:solidFill>
                  <a:srgbClr val="000000"/>
                </a:solidFill>
                <a:latin typeface="Georgia"/>
                <a:ea typeface="Georgia"/>
                <a:cs typeface="Georgia"/>
                <a:sym typeface="Georgia"/>
              </a:rPr>
              <a:t> para que el usuario pueda </a:t>
            </a:r>
            <a:r>
              <a:rPr lang="es-ES" sz="4000">
                <a:latin typeface="Georgia"/>
                <a:ea typeface="Georgia"/>
                <a:cs typeface="Georgia"/>
                <a:sym typeface="Georgia"/>
              </a:rPr>
              <a:t>ingresar</a:t>
            </a:r>
            <a:r>
              <a:rPr b="0" i="0" lang="es-ES" sz="4000" u="none" cap="none" strike="noStrike">
                <a:solidFill>
                  <a:srgbClr val="000000"/>
                </a:solidFill>
                <a:latin typeface="Georgia"/>
                <a:ea typeface="Georgia"/>
                <a:cs typeface="Georgia"/>
                <a:sym typeface="Georgia"/>
              </a:rPr>
              <a:t> un texto en él.</a:t>
            </a:r>
            <a:endParaRPr b="0" i="0" sz="4000" u="none" cap="none" strike="noStrike">
              <a:latin typeface="Arial"/>
              <a:ea typeface="Arial"/>
              <a:cs typeface="Arial"/>
              <a:sym typeface="Arial"/>
            </a:endParaRPr>
          </a:p>
          <a:p>
            <a:pPr indent="-362160" lvl="0" marL="519120" marR="0" rtl="0" algn="l">
              <a:lnSpc>
                <a:spcPct val="110000"/>
              </a:lnSpc>
              <a:spcBef>
                <a:spcPts val="2401"/>
              </a:spcBef>
              <a:spcAft>
                <a:spcPts val="0"/>
              </a:spcAft>
              <a:buClr>
                <a:srgbClr val="A04DA3"/>
              </a:buClr>
              <a:buSzPts val="4000"/>
              <a:buFont typeface="Georgia"/>
              <a:buChar char="•"/>
            </a:pPr>
            <a:r>
              <a:rPr b="0" i="0" lang="es-ES" sz="4000" u="none" cap="none" strike="noStrike">
                <a:solidFill>
                  <a:srgbClr val="000000"/>
                </a:solidFill>
                <a:latin typeface="Georgia"/>
                <a:ea typeface="Georgia"/>
                <a:cs typeface="Georgia"/>
                <a:sym typeface="Georgia"/>
              </a:rPr>
              <a:t>Sólo si el usuario presiona el botón "Aceptar", una vez cerrada </a:t>
            </a:r>
            <a:r>
              <a:rPr b="1" i="0" lang="es-ES" sz="4000" u="none" cap="none" strike="noStrike">
                <a:solidFill>
                  <a:srgbClr val="000000"/>
                </a:solidFill>
                <a:latin typeface="Consolas"/>
                <a:ea typeface="Consolas"/>
                <a:cs typeface="Consolas"/>
                <a:sym typeface="Consolas"/>
              </a:rPr>
              <a:t>InfoActivity</a:t>
            </a:r>
            <a:r>
              <a:rPr b="0" i="0" lang="es-ES" sz="4000" u="none" cap="none" strike="noStrike">
                <a:solidFill>
                  <a:srgbClr val="000000"/>
                </a:solidFill>
                <a:latin typeface="Georgia"/>
                <a:ea typeface="Georgia"/>
                <a:cs typeface="Georgia"/>
                <a:sym typeface="Georgia"/>
              </a:rPr>
              <a:t>, </a:t>
            </a:r>
            <a:r>
              <a:rPr b="1" i="0" lang="es-ES" sz="4000" u="none" cap="none" strike="noStrike">
                <a:solidFill>
                  <a:srgbClr val="000000"/>
                </a:solidFill>
                <a:latin typeface="Consolas"/>
                <a:ea typeface="Consolas"/>
                <a:cs typeface="Consolas"/>
                <a:sym typeface="Consolas"/>
              </a:rPr>
              <a:t>MainActivity</a:t>
            </a:r>
            <a:r>
              <a:rPr b="0" i="0" lang="es-ES" sz="4000" u="none" cap="none" strike="noStrike">
                <a:solidFill>
                  <a:srgbClr val="000000"/>
                </a:solidFill>
                <a:latin typeface="Georgia"/>
                <a:ea typeface="Georgia"/>
                <a:cs typeface="Georgia"/>
                <a:sym typeface="Georgia"/>
              </a:rPr>
              <a:t> debe mostrar en un mensaje </a:t>
            </a:r>
            <a:r>
              <a:rPr b="1" i="0" lang="es-ES" sz="4000" u="none" cap="none" strike="noStrike">
                <a:solidFill>
                  <a:srgbClr val="000000"/>
                </a:solidFill>
                <a:latin typeface="Consolas"/>
                <a:ea typeface="Consolas"/>
                <a:cs typeface="Consolas"/>
                <a:sym typeface="Consolas"/>
              </a:rPr>
              <a:t>Toast</a:t>
            </a:r>
            <a:r>
              <a:rPr b="0" i="0" lang="es-ES" sz="4000" u="none" cap="none" strike="noStrike">
                <a:solidFill>
                  <a:srgbClr val="000000"/>
                </a:solidFill>
                <a:latin typeface="Georgia"/>
                <a:ea typeface="Georgia"/>
                <a:cs typeface="Georgia"/>
                <a:sym typeface="Georgia"/>
              </a:rPr>
              <a:t> el texto tipeado por el usuario.</a:t>
            </a:r>
            <a:endParaRPr b="0" i="0" sz="4000" u="none" cap="none" strike="noStrike">
              <a:latin typeface="Arial"/>
              <a:ea typeface="Arial"/>
              <a:cs typeface="Arial"/>
              <a:sym typeface="Arial"/>
            </a:endParaRPr>
          </a:p>
        </p:txBody>
      </p:sp>
      <p:sp>
        <p:nvSpPr>
          <p:cNvPr id="340" name="Google Shape;340;p24"/>
          <p:cNvSpPr/>
          <p:nvPr/>
        </p:nvSpPr>
        <p:spPr>
          <a:xfrm>
            <a:off x="9318960" y="9038520"/>
            <a:ext cx="3032640" cy="517680"/>
          </a:xfrm>
          <a:prstGeom prst="rect">
            <a:avLst/>
          </a:prstGeom>
          <a:noFill/>
          <a:ln>
            <a:noFill/>
          </a:ln>
        </p:spPr>
        <p:txBody>
          <a:bodyPr anchorCtr="0" anchor="b" bIns="65150" lIns="129950" spcFirstLastPara="1" rIns="129950" wrap="square" tIns="65150">
            <a:noAutofit/>
          </a:bodyPr>
          <a:lstStyle/>
          <a:p>
            <a:pPr indent="0" lvl="0" marL="0" marR="0" rtl="0" algn="r">
              <a:lnSpc>
                <a:spcPct val="100000"/>
              </a:lnSpc>
              <a:spcBef>
                <a:spcPts val="0"/>
              </a:spcBef>
              <a:spcAft>
                <a:spcPts val="0"/>
              </a:spcAft>
              <a:buNone/>
            </a:pPr>
            <a:fld id="{00000000-1234-1234-1234-123412341234}" type="slidenum">
              <a:rPr b="0" i="0" lang="es-ES" sz="2500" u="none" cap="none" strike="noStrike">
                <a:solidFill>
                  <a:srgbClr val="FFFFFF"/>
                </a:solidFill>
                <a:latin typeface="Gill Sans"/>
                <a:ea typeface="Gill Sans"/>
                <a:cs typeface="Gill Sans"/>
                <a:sym typeface="Gill Sans"/>
              </a:rPr>
              <a:t>‹#›</a:t>
            </a:fld>
            <a:endParaRPr b="0" i="0" sz="2500" u="none" cap="none" strike="noStrike">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animEffect filter="fade" transition="in">
                                      <p:cBhvr>
                                        <p:cTn dur="500"/>
                                        <p:tgtEl>
                                          <p:spTgt spid="3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1" st="1"/>
                                            </p:txEl>
                                          </p:spTgt>
                                        </p:tgtEl>
                                        <p:attrNameLst>
                                          <p:attrName>style.visibility</p:attrName>
                                        </p:attrNameLst>
                                      </p:cBhvr>
                                      <p:to>
                                        <p:strVal val="visible"/>
                                      </p:to>
                                    </p:set>
                                    <p:animEffect filter="fade" transition="in">
                                      <p:cBhvr>
                                        <p:cTn dur="500"/>
                                        <p:tgtEl>
                                          <p:spTgt spid="33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5"/>
          <p:cNvSpPr/>
          <p:nvPr/>
        </p:nvSpPr>
        <p:spPr>
          <a:xfrm>
            <a:off x="650160" y="915480"/>
            <a:ext cx="11701440" cy="1515600"/>
          </a:xfrm>
          <a:prstGeom prst="rect">
            <a:avLst/>
          </a:prstGeom>
          <a:noFill/>
          <a:ln>
            <a:noFill/>
          </a:ln>
        </p:spPr>
        <p:txBody>
          <a:bodyPr anchorCtr="0" anchor="ctr" bIns="45000" lIns="90000" spcFirstLastPara="1" rIns="90000" wrap="square" tIns="45000">
            <a:normAutofit/>
          </a:bodyPr>
          <a:lstStyle/>
          <a:p>
            <a:pPr indent="0" lvl="0" marL="0" marR="0" rtl="0" algn="l">
              <a:lnSpc>
                <a:spcPct val="100000"/>
              </a:lnSpc>
              <a:spcBef>
                <a:spcPts val="0"/>
              </a:spcBef>
              <a:spcAft>
                <a:spcPts val="0"/>
              </a:spcAft>
              <a:buNone/>
            </a:pPr>
            <a:r>
              <a:rPr b="0" i="0" lang="es-ES" sz="4368" u="none" cap="none" strike="noStrike">
                <a:solidFill>
                  <a:srgbClr val="424456"/>
                </a:solidFill>
                <a:latin typeface="Trebuchet MS"/>
                <a:ea typeface="Trebuchet MS"/>
                <a:cs typeface="Trebuchet MS"/>
                <a:sym typeface="Trebuchet MS"/>
              </a:rPr>
              <a:t>Devolviendo información a la </a:t>
            </a:r>
            <a:r>
              <a:rPr b="0" i="1" lang="es-ES" sz="4368" u="none" cap="none" strike="noStrike">
                <a:solidFill>
                  <a:srgbClr val="424456"/>
                </a:solidFill>
                <a:latin typeface="Trebuchet MS"/>
                <a:ea typeface="Trebuchet MS"/>
                <a:cs typeface="Trebuchet MS"/>
                <a:sym typeface="Trebuchet MS"/>
              </a:rPr>
              <a:t>activity</a:t>
            </a:r>
            <a:r>
              <a:rPr b="0" i="0" lang="es-ES" sz="4368" u="none" cap="none" strike="noStrike">
                <a:solidFill>
                  <a:srgbClr val="424456"/>
                </a:solidFill>
                <a:latin typeface="Trebuchet MS"/>
                <a:ea typeface="Trebuchet MS"/>
                <a:cs typeface="Trebuchet MS"/>
                <a:sym typeface="Trebuchet MS"/>
              </a:rPr>
              <a:t>  iniciadora</a:t>
            </a:r>
            <a:endParaRPr b="0" i="0" sz="4368" u="none" cap="none" strike="noStrike">
              <a:latin typeface="Arial"/>
              <a:ea typeface="Arial"/>
              <a:cs typeface="Arial"/>
              <a:sym typeface="Arial"/>
            </a:endParaRPr>
          </a:p>
        </p:txBody>
      </p:sp>
      <p:sp>
        <p:nvSpPr>
          <p:cNvPr id="346" name="Google Shape;346;p25"/>
          <p:cNvSpPr/>
          <p:nvPr/>
        </p:nvSpPr>
        <p:spPr>
          <a:xfrm>
            <a:off x="650160" y="3075840"/>
            <a:ext cx="11701440" cy="1078560"/>
          </a:xfrm>
          <a:prstGeom prst="rect">
            <a:avLst/>
          </a:prstGeom>
          <a:noFill/>
          <a:ln>
            <a:noFill/>
          </a:ln>
        </p:spPr>
        <p:txBody>
          <a:bodyPr anchorCtr="0" anchor="t" bIns="45000" lIns="90000" spcFirstLastPara="1" rIns="90000" wrap="square" tIns="45000">
            <a:noAutofit/>
          </a:bodyPr>
          <a:lstStyle/>
          <a:p>
            <a:pPr indent="-362160" lvl="0" marL="519120" marR="0" rtl="0" algn="l">
              <a:lnSpc>
                <a:spcPct val="110000"/>
              </a:lnSpc>
              <a:spcBef>
                <a:spcPts val="0"/>
              </a:spcBef>
              <a:spcAft>
                <a:spcPts val="0"/>
              </a:spcAft>
              <a:buClr>
                <a:srgbClr val="A04DA3"/>
              </a:buClr>
              <a:buSzPts val="4000"/>
              <a:buFont typeface="Georgia"/>
              <a:buChar char="•"/>
            </a:pPr>
            <a:r>
              <a:rPr b="0" i="0" lang="es-ES" sz="4000" u="none" cap="none" strike="noStrike">
                <a:solidFill>
                  <a:srgbClr val="000000"/>
                </a:solidFill>
                <a:latin typeface="Georgia"/>
                <a:ea typeface="Georgia"/>
                <a:cs typeface="Georgia"/>
                <a:sym typeface="Georgia"/>
              </a:rPr>
              <a:t>Agregar el </a:t>
            </a:r>
            <a:r>
              <a:rPr b="1" i="0" lang="es-ES" sz="4000" u="none" cap="none" strike="noStrike">
                <a:solidFill>
                  <a:srgbClr val="000000"/>
                </a:solidFill>
                <a:latin typeface="Consolas"/>
                <a:ea typeface="Consolas"/>
                <a:cs typeface="Consolas"/>
                <a:sym typeface="Consolas"/>
              </a:rPr>
              <a:t>EditText</a:t>
            </a:r>
            <a:r>
              <a:rPr b="0" i="0" lang="es-ES" sz="4000" u="none" cap="none" strike="noStrike">
                <a:solidFill>
                  <a:srgbClr val="000000"/>
                </a:solidFill>
                <a:latin typeface="Georgia"/>
                <a:ea typeface="Georgia"/>
                <a:cs typeface="Georgia"/>
                <a:sym typeface="Georgia"/>
              </a:rPr>
              <a:t> en </a:t>
            </a:r>
            <a:r>
              <a:rPr b="1" i="0" lang="es-ES" sz="4000" u="none" cap="none" strike="noStrike">
                <a:solidFill>
                  <a:srgbClr val="000000"/>
                </a:solidFill>
                <a:latin typeface="Consolas"/>
                <a:ea typeface="Consolas"/>
                <a:cs typeface="Consolas"/>
                <a:sym typeface="Consolas"/>
              </a:rPr>
              <a:t>Activity_info.xml</a:t>
            </a:r>
            <a:endParaRPr b="0" i="0" sz="4000" u="none" cap="none" strike="noStrike">
              <a:latin typeface="Arial"/>
              <a:ea typeface="Arial"/>
              <a:cs typeface="Arial"/>
              <a:sym typeface="Arial"/>
            </a:endParaRPr>
          </a:p>
        </p:txBody>
      </p:sp>
      <p:sp>
        <p:nvSpPr>
          <p:cNvPr id="347" name="Google Shape;347;p25"/>
          <p:cNvSpPr/>
          <p:nvPr/>
        </p:nvSpPr>
        <p:spPr>
          <a:xfrm>
            <a:off x="9318960" y="9038520"/>
            <a:ext cx="3032640" cy="517680"/>
          </a:xfrm>
          <a:prstGeom prst="rect">
            <a:avLst/>
          </a:prstGeom>
          <a:noFill/>
          <a:ln>
            <a:noFill/>
          </a:ln>
        </p:spPr>
        <p:txBody>
          <a:bodyPr anchorCtr="0" anchor="b" bIns="65150" lIns="129950" spcFirstLastPara="1" rIns="129950" wrap="square" tIns="65150">
            <a:noAutofit/>
          </a:bodyPr>
          <a:lstStyle/>
          <a:p>
            <a:pPr indent="0" lvl="0" marL="0" marR="0" rtl="0" algn="r">
              <a:lnSpc>
                <a:spcPct val="100000"/>
              </a:lnSpc>
              <a:spcBef>
                <a:spcPts val="0"/>
              </a:spcBef>
              <a:spcAft>
                <a:spcPts val="0"/>
              </a:spcAft>
              <a:buNone/>
            </a:pPr>
            <a:fld id="{00000000-1234-1234-1234-123412341234}" type="slidenum">
              <a:rPr b="0" i="0" lang="es-ES" sz="2500" u="none" cap="none" strike="noStrike">
                <a:solidFill>
                  <a:srgbClr val="FFFFFF"/>
                </a:solidFill>
                <a:latin typeface="Gill Sans"/>
                <a:ea typeface="Gill Sans"/>
                <a:cs typeface="Gill Sans"/>
                <a:sym typeface="Gill Sans"/>
              </a:rPr>
              <a:t>‹#›</a:t>
            </a:fld>
            <a:endParaRPr b="0" i="0" sz="2500" u="none" cap="none" strike="noStrike">
              <a:latin typeface="Arial"/>
              <a:ea typeface="Arial"/>
              <a:cs typeface="Arial"/>
              <a:sym typeface="Arial"/>
            </a:endParaRPr>
          </a:p>
        </p:txBody>
      </p:sp>
      <p:sp>
        <p:nvSpPr>
          <p:cNvPr id="348" name="Google Shape;348;p25"/>
          <p:cNvSpPr/>
          <p:nvPr/>
        </p:nvSpPr>
        <p:spPr>
          <a:xfrm>
            <a:off x="1133280" y="5248800"/>
            <a:ext cx="9933840" cy="2527200"/>
          </a:xfrm>
          <a:prstGeom prst="rect">
            <a:avLst/>
          </a:prstGeom>
          <a:solidFill>
            <a:srgbClr val="FFFFFF"/>
          </a:solidFill>
          <a:ln>
            <a:noFill/>
          </a:ln>
        </p:spPr>
        <p:txBody>
          <a:bodyPr anchorCtr="0" anchor="ctr" bIns="45000" lIns="90000" spcFirstLastPara="1" rIns="90000" wrap="square" tIns="45000">
            <a:spAutoFit/>
          </a:bodyPr>
          <a:lstStyle/>
          <a:p>
            <a:pPr indent="0" lvl="0" marL="0" marR="0" rtl="0" algn="l">
              <a:lnSpc>
                <a:spcPct val="100000"/>
              </a:lnSpc>
              <a:spcBef>
                <a:spcPts val="0"/>
              </a:spcBef>
              <a:spcAft>
                <a:spcPts val="0"/>
              </a:spcAft>
              <a:buClr>
                <a:schemeClr val="dk1"/>
              </a:buClr>
              <a:buSzPts val="1100"/>
              <a:buFont typeface="Arial"/>
              <a:buNone/>
            </a:pPr>
            <a:r>
              <a:rPr b="1" lang="es-ES" sz="2900">
                <a:solidFill>
                  <a:srgbClr val="080808"/>
                </a:solidFill>
                <a:highlight>
                  <a:srgbClr val="FFFFFF"/>
                </a:highlight>
                <a:latin typeface="Courier New"/>
                <a:ea typeface="Courier New"/>
                <a:cs typeface="Courier New"/>
                <a:sym typeface="Courier New"/>
              </a:rPr>
              <a:t>&lt;</a:t>
            </a:r>
            <a:r>
              <a:rPr b="1" lang="es-ES" sz="2900">
                <a:solidFill>
                  <a:srgbClr val="0033B3"/>
                </a:solidFill>
                <a:highlight>
                  <a:srgbClr val="FFFFFF"/>
                </a:highlight>
                <a:latin typeface="Courier New"/>
                <a:ea typeface="Courier New"/>
                <a:cs typeface="Courier New"/>
                <a:sym typeface="Courier New"/>
              </a:rPr>
              <a:t>EditText</a:t>
            </a:r>
            <a:endParaRPr b="1" sz="2900">
              <a:solidFill>
                <a:srgbClr val="0033B3"/>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900">
                <a:solidFill>
                  <a:srgbClr val="0033B3"/>
                </a:solidFill>
                <a:highlight>
                  <a:srgbClr val="FFFFFF"/>
                </a:highlight>
                <a:latin typeface="Courier New"/>
                <a:ea typeface="Courier New"/>
                <a:cs typeface="Courier New"/>
                <a:sym typeface="Courier New"/>
              </a:rPr>
              <a:t>   </a:t>
            </a:r>
            <a:r>
              <a:rPr b="1" lang="es-ES" sz="2900">
                <a:solidFill>
                  <a:srgbClr val="871094"/>
                </a:solidFill>
                <a:highlight>
                  <a:srgbClr val="FFFFFF"/>
                </a:highlight>
                <a:latin typeface="Courier New"/>
                <a:ea typeface="Courier New"/>
                <a:cs typeface="Courier New"/>
                <a:sym typeface="Courier New"/>
              </a:rPr>
              <a:t>android</a:t>
            </a:r>
            <a:r>
              <a:rPr b="1" lang="es-ES" sz="2900">
                <a:solidFill>
                  <a:srgbClr val="174AD4"/>
                </a:solidFill>
                <a:highlight>
                  <a:srgbClr val="FFFFFF"/>
                </a:highlight>
                <a:latin typeface="Courier New"/>
                <a:ea typeface="Courier New"/>
                <a:cs typeface="Courier New"/>
                <a:sym typeface="Courier New"/>
              </a:rPr>
              <a:t>:id</a:t>
            </a:r>
            <a:r>
              <a:rPr b="1" lang="es-ES" sz="2900">
                <a:solidFill>
                  <a:srgbClr val="067D17"/>
                </a:solidFill>
                <a:highlight>
                  <a:srgbClr val="FFFFFF"/>
                </a:highlight>
                <a:latin typeface="Courier New"/>
                <a:ea typeface="Courier New"/>
                <a:cs typeface="Courier New"/>
                <a:sym typeface="Courier New"/>
              </a:rPr>
              <a:t>="@+id/editor"</a:t>
            </a:r>
            <a:endParaRPr b="1" sz="29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900">
                <a:solidFill>
                  <a:srgbClr val="067D17"/>
                </a:solidFill>
                <a:highlight>
                  <a:srgbClr val="FFFFFF"/>
                </a:highlight>
                <a:latin typeface="Courier New"/>
                <a:ea typeface="Courier New"/>
                <a:cs typeface="Courier New"/>
                <a:sym typeface="Courier New"/>
              </a:rPr>
              <a:t>   </a:t>
            </a:r>
            <a:r>
              <a:rPr b="1" lang="es-ES" sz="2900">
                <a:solidFill>
                  <a:srgbClr val="871094"/>
                </a:solidFill>
                <a:highlight>
                  <a:srgbClr val="FFFFFF"/>
                </a:highlight>
                <a:latin typeface="Courier New"/>
                <a:ea typeface="Courier New"/>
                <a:cs typeface="Courier New"/>
                <a:sym typeface="Courier New"/>
              </a:rPr>
              <a:t>android</a:t>
            </a:r>
            <a:r>
              <a:rPr b="1" lang="es-ES" sz="2900">
                <a:solidFill>
                  <a:srgbClr val="174AD4"/>
                </a:solidFill>
                <a:highlight>
                  <a:srgbClr val="FFFFFF"/>
                </a:highlight>
                <a:latin typeface="Courier New"/>
                <a:ea typeface="Courier New"/>
                <a:cs typeface="Courier New"/>
                <a:sym typeface="Courier New"/>
              </a:rPr>
              <a:t>:layout_width</a:t>
            </a:r>
            <a:r>
              <a:rPr b="1" lang="es-ES" sz="2900">
                <a:solidFill>
                  <a:srgbClr val="067D17"/>
                </a:solidFill>
                <a:highlight>
                  <a:srgbClr val="FFFFFF"/>
                </a:highlight>
                <a:latin typeface="Courier New"/>
                <a:ea typeface="Courier New"/>
                <a:cs typeface="Courier New"/>
                <a:sym typeface="Courier New"/>
              </a:rPr>
              <a:t>="match_parent"</a:t>
            </a:r>
            <a:endParaRPr b="1" sz="29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900">
                <a:solidFill>
                  <a:srgbClr val="067D17"/>
                </a:solidFill>
                <a:highlight>
                  <a:srgbClr val="FFFFFF"/>
                </a:highlight>
                <a:latin typeface="Courier New"/>
                <a:ea typeface="Courier New"/>
                <a:cs typeface="Courier New"/>
                <a:sym typeface="Courier New"/>
              </a:rPr>
              <a:t>   </a:t>
            </a:r>
            <a:r>
              <a:rPr b="1" lang="es-ES" sz="2900">
                <a:solidFill>
                  <a:srgbClr val="871094"/>
                </a:solidFill>
                <a:highlight>
                  <a:srgbClr val="FFFFFF"/>
                </a:highlight>
                <a:latin typeface="Courier New"/>
                <a:ea typeface="Courier New"/>
                <a:cs typeface="Courier New"/>
                <a:sym typeface="Courier New"/>
              </a:rPr>
              <a:t>android</a:t>
            </a:r>
            <a:r>
              <a:rPr b="1" lang="es-ES" sz="2900">
                <a:solidFill>
                  <a:srgbClr val="174AD4"/>
                </a:solidFill>
                <a:highlight>
                  <a:srgbClr val="FFFFFF"/>
                </a:highlight>
                <a:latin typeface="Courier New"/>
                <a:ea typeface="Courier New"/>
                <a:cs typeface="Courier New"/>
                <a:sym typeface="Courier New"/>
              </a:rPr>
              <a:t>:layout_height</a:t>
            </a:r>
            <a:r>
              <a:rPr b="1" lang="es-ES" sz="2900">
                <a:solidFill>
                  <a:srgbClr val="067D17"/>
                </a:solidFill>
                <a:highlight>
                  <a:srgbClr val="FFFFFF"/>
                </a:highlight>
                <a:latin typeface="Courier New"/>
                <a:ea typeface="Courier New"/>
                <a:cs typeface="Courier New"/>
                <a:sym typeface="Courier New"/>
              </a:rPr>
              <a:t>="wrap_content"</a:t>
            </a:r>
            <a:endParaRPr b="1" sz="2900">
              <a:solidFill>
                <a:srgbClr val="067D17"/>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SzPts val="1100"/>
              <a:buNone/>
            </a:pPr>
            <a:r>
              <a:rPr b="1" lang="es-ES" sz="2900">
                <a:solidFill>
                  <a:srgbClr val="067D17"/>
                </a:solidFill>
                <a:highlight>
                  <a:srgbClr val="FFFFFF"/>
                </a:highlight>
                <a:latin typeface="Courier New"/>
                <a:ea typeface="Courier New"/>
                <a:cs typeface="Courier New"/>
                <a:sym typeface="Courier New"/>
              </a:rPr>
              <a:t>   </a:t>
            </a:r>
            <a:r>
              <a:rPr b="1" lang="es-ES" sz="2900">
                <a:solidFill>
                  <a:srgbClr val="871094"/>
                </a:solidFill>
                <a:highlight>
                  <a:srgbClr val="FFFFFF"/>
                </a:highlight>
                <a:latin typeface="Courier New"/>
                <a:ea typeface="Courier New"/>
                <a:cs typeface="Courier New"/>
                <a:sym typeface="Courier New"/>
              </a:rPr>
              <a:t>android</a:t>
            </a:r>
            <a:r>
              <a:rPr b="1" lang="es-ES" sz="2900">
                <a:solidFill>
                  <a:srgbClr val="174AD4"/>
                </a:solidFill>
                <a:highlight>
                  <a:srgbClr val="FFFFFF"/>
                </a:highlight>
                <a:latin typeface="Courier New"/>
                <a:ea typeface="Courier New"/>
                <a:cs typeface="Courier New"/>
                <a:sym typeface="Courier New"/>
              </a:rPr>
              <a:t>:hint</a:t>
            </a:r>
            <a:r>
              <a:rPr b="1" lang="es-ES" sz="2900">
                <a:solidFill>
                  <a:srgbClr val="067D17"/>
                </a:solidFill>
                <a:highlight>
                  <a:srgbClr val="FFFFFF"/>
                </a:highlight>
                <a:latin typeface="Courier New"/>
                <a:ea typeface="Courier New"/>
                <a:cs typeface="Courier New"/>
                <a:sym typeface="Courier New"/>
              </a:rPr>
              <a:t>="Ingrese un texto"</a:t>
            </a:r>
            <a:r>
              <a:rPr b="1" lang="es-ES" sz="2900">
                <a:solidFill>
                  <a:srgbClr val="080808"/>
                </a:solidFill>
                <a:highlight>
                  <a:srgbClr val="FFFFFF"/>
                </a:highlight>
                <a:latin typeface="Courier New"/>
                <a:ea typeface="Courier New"/>
                <a:cs typeface="Courier New"/>
                <a:sym typeface="Courier New"/>
              </a:rPr>
              <a:t>/&gt;</a:t>
            </a:r>
            <a:endParaRPr b="1" sz="5100">
              <a:latin typeface="Courier New"/>
              <a:ea typeface="Courier New"/>
              <a:cs typeface="Courier New"/>
              <a:sym typeface="Courier New"/>
            </a:endParaRPr>
          </a:p>
        </p:txBody>
      </p:sp>
      <p:grpSp>
        <p:nvGrpSpPr>
          <p:cNvPr id="349" name="Google Shape;349;p25"/>
          <p:cNvGrpSpPr/>
          <p:nvPr/>
        </p:nvGrpSpPr>
        <p:grpSpPr>
          <a:xfrm>
            <a:off x="7293600" y="4035600"/>
            <a:ext cx="4840560" cy="1919160"/>
            <a:chOff x="7293600" y="4035600"/>
            <a:chExt cx="4840560" cy="1919160"/>
          </a:xfrm>
        </p:grpSpPr>
        <p:sp>
          <p:nvSpPr>
            <p:cNvPr id="350" name="Google Shape;350;p25"/>
            <p:cNvSpPr/>
            <p:nvPr/>
          </p:nvSpPr>
          <p:spPr>
            <a:xfrm flipH="1">
              <a:off x="8228520" y="5164200"/>
              <a:ext cx="1874160" cy="790560"/>
            </a:xfrm>
            <a:custGeom>
              <a:rect b="b" l="l" r="r" t="t"/>
              <a:pathLst>
                <a:path extrusionOk="0" h="21600" w="21600">
                  <a:moveTo>
                    <a:pt x="0" y="0"/>
                  </a:moveTo>
                  <a:lnTo>
                    <a:pt x="21600" y="21600"/>
                  </a:lnTo>
                </a:path>
              </a:pathLst>
            </a:custGeom>
            <a:noFill/>
            <a:ln cap="flat" cmpd="sng" w="50750">
              <a:solidFill>
                <a:srgbClr val="438086"/>
              </a:solidFill>
              <a:prstDash val="solid"/>
              <a:round/>
              <a:headEnd len="sm" w="sm" type="none"/>
              <a:tailEnd len="lg" w="lg" type="stealth"/>
            </a:ln>
          </p:spPr>
        </p:sp>
        <p:sp>
          <p:nvSpPr>
            <p:cNvPr id="351" name="Google Shape;351;p25"/>
            <p:cNvSpPr/>
            <p:nvPr/>
          </p:nvSpPr>
          <p:spPr>
            <a:xfrm>
              <a:off x="7293600" y="4035600"/>
              <a:ext cx="4840560" cy="1186920"/>
            </a:xfrm>
            <a:prstGeom prst="rect">
              <a:avLst/>
            </a:prstGeom>
            <a:solidFill>
              <a:schemeClr val="accent2"/>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s-ES" sz="2400" u="none" cap="none" strike="noStrike">
                  <a:solidFill>
                    <a:srgbClr val="FFFFFF"/>
                  </a:solidFill>
                  <a:latin typeface="Gill Sans"/>
                  <a:ea typeface="Gill Sans"/>
                  <a:cs typeface="Gill Sans"/>
                  <a:sym typeface="Gill Sans"/>
                </a:rPr>
                <a:t>Es necesario establecer un </a:t>
              </a:r>
              <a:r>
                <a:rPr b="1" i="0" lang="es-ES" sz="2400" u="none" cap="none" strike="noStrike">
                  <a:solidFill>
                    <a:srgbClr val="FFFFFF"/>
                  </a:solidFill>
                  <a:latin typeface="Consolas"/>
                  <a:ea typeface="Consolas"/>
                  <a:cs typeface="Consolas"/>
                  <a:sym typeface="Consolas"/>
                </a:rPr>
                <a:t>id</a:t>
              </a:r>
              <a:r>
                <a:rPr b="0" i="0" lang="es-ES" sz="2400" u="none" cap="none" strike="noStrike">
                  <a:solidFill>
                    <a:srgbClr val="FFFFFF"/>
                  </a:solidFill>
                  <a:latin typeface="Gill Sans"/>
                  <a:ea typeface="Gill Sans"/>
                  <a:cs typeface="Gill Sans"/>
                  <a:sym typeface="Gill Sans"/>
                </a:rPr>
                <a:t> para luego poder </a:t>
              </a:r>
              <a:r>
                <a:rPr lang="es-ES" sz="2400">
                  <a:solidFill>
                    <a:srgbClr val="FFFFFF"/>
                  </a:solidFill>
                  <a:latin typeface="Gill Sans"/>
                  <a:ea typeface="Gill Sans"/>
                  <a:cs typeface="Gill Sans"/>
                  <a:sym typeface="Gill Sans"/>
                </a:rPr>
                <a:t>referenciar</a:t>
              </a:r>
              <a:r>
                <a:rPr b="0" i="0" lang="es-ES" sz="2400" u="none" cap="none" strike="noStrike">
                  <a:solidFill>
                    <a:srgbClr val="FFFFFF"/>
                  </a:solidFill>
                  <a:latin typeface="Gill Sans"/>
                  <a:ea typeface="Gill Sans"/>
                  <a:cs typeface="Gill Sans"/>
                  <a:sym typeface="Gill Sans"/>
                </a:rPr>
                <a:t> desde el código </a:t>
              </a:r>
              <a:r>
                <a:rPr lang="es-ES" sz="2400">
                  <a:solidFill>
                    <a:srgbClr val="FFFFFF"/>
                  </a:solidFill>
                  <a:latin typeface="Gill Sans"/>
                  <a:ea typeface="Gill Sans"/>
                  <a:cs typeface="Gill Sans"/>
                  <a:sym typeface="Gill Sans"/>
                </a:rPr>
                <a:t>Kotlin</a:t>
              </a:r>
              <a:endParaRPr b="0" i="0" sz="2400" u="none" cap="none" strike="noStrike">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animEffect filter="fade" transition="in">
                                      <p:cBhvr>
                                        <p:cTn dur="500"/>
                                        <p:tgtEl>
                                          <p:spTgt spid="346">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childTnLst>
                          </p:cTn>
                        </p:par>
                        <p:par>
                          <p:cTn fill="hold">
                            <p:stCondLst>
                              <p:cond delay="1000"/>
                            </p:stCondLst>
                            <p:childTnLst>
                              <p:par>
                                <p:cTn fill="hold" nodeType="afterEffect" presetClass="entr" presetID="10" presetSubtype="0">
                                  <p:stCondLst>
                                    <p:cond delay="300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6"/>
          <p:cNvSpPr/>
          <p:nvPr/>
        </p:nvSpPr>
        <p:spPr>
          <a:xfrm>
            <a:off x="351360" y="3893400"/>
            <a:ext cx="12341520" cy="5085720"/>
          </a:xfrm>
          <a:prstGeom prst="rect">
            <a:avLst/>
          </a:prstGeom>
          <a:solidFill>
            <a:srgbClr val="FFFFFF"/>
          </a:solidFill>
          <a:ln>
            <a:noFill/>
          </a:ln>
        </p:spPr>
        <p:txBody>
          <a:bodyPr anchorCtr="0" anchor="ctr" bIns="45000" lIns="90000" spcFirstLastPara="1" rIns="90000" wrap="square" tIns="45000">
            <a:spAutoFit/>
          </a:bodyPr>
          <a:lstStyle/>
          <a:p>
            <a:pPr indent="0" lvl="0" marL="0" marR="0" rtl="0" algn="l">
              <a:lnSpc>
                <a:spcPct val="110000"/>
              </a:lnSpc>
              <a:spcBef>
                <a:spcPts val="0"/>
              </a:spcBef>
              <a:spcAft>
                <a:spcPts val="0"/>
              </a:spcAft>
              <a:buClr>
                <a:schemeClr val="dk1"/>
              </a:buClr>
              <a:buSzPts val="1100"/>
              <a:buFont typeface="Arial"/>
              <a:buNone/>
            </a:pPr>
            <a:r>
              <a:rPr b="1" lang="es-ES" sz="3100">
                <a:solidFill>
                  <a:srgbClr val="0033B3"/>
                </a:solidFill>
                <a:highlight>
                  <a:srgbClr val="FFFFFF"/>
                </a:highlight>
                <a:latin typeface="Courier New"/>
                <a:ea typeface="Courier New"/>
                <a:cs typeface="Courier New"/>
                <a:sym typeface="Courier New"/>
              </a:rPr>
              <a:t>fun </a:t>
            </a:r>
            <a:r>
              <a:rPr b="1" lang="es-ES" sz="3100">
                <a:solidFill>
                  <a:srgbClr val="00627A"/>
                </a:solidFill>
                <a:highlight>
                  <a:srgbClr val="FFFFFF"/>
                </a:highlight>
                <a:latin typeface="Courier New"/>
                <a:ea typeface="Courier New"/>
                <a:cs typeface="Courier New"/>
                <a:sym typeface="Courier New"/>
              </a:rPr>
              <a:t>aceptarYcerrar</a:t>
            </a:r>
            <a:r>
              <a:rPr b="1" lang="es-ES" sz="3100">
                <a:solidFill>
                  <a:srgbClr val="080808"/>
                </a:solidFill>
                <a:highlight>
                  <a:srgbClr val="FFFFFF"/>
                </a:highlight>
                <a:latin typeface="Courier New"/>
                <a:ea typeface="Courier New"/>
                <a:cs typeface="Courier New"/>
                <a:sym typeface="Courier New"/>
              </a:rPr>
              <a:t>(v: </a:t>
            </a:r>
            <a:r>
              <a:rPr b="1" lang="es-ES" sz="3100">
                <a:solidFill>
                  <a:schemeClr val="dk1"/>
                </a:solidFill>
                <a:highlight>
                  <a:srgbClr val="FFFFFF"/>
                </a:highlight>
                <a:latin typeface="Courier New"/>
                <a:ea typeface="Courier New"/>
                <a:cs typeface="Courier New"/>
                <a:sym typeface="Courier New"/>
              </a:rPr>
              <a:t>View</a:t>
            </a:r>
            <a:r>
              <a:rPr b="1" lang="es-ES" sz="3100">
                <a:solidFill>
                  <a:srgbClr val="080808"/>
                </a:solidFill>
                <a:highlight>
                  <a:srgbClr val="FFFFFF"/>
                </a:highlight>
                <a:latin typeface="Courier New"/>
                <a:ea typeface="Courier New"/>
                <a:cs typeface="Courier New"/>
                <a:sym typeface="Courier New"/>
              </a:rPr>
              <a:t>){</a:t>
            </a:r>
            <a:endParaRPr b="1" sz="3100">
              <a:solidFill>
                <a:srgbClr val="080808"/>
              </a:solidFill>
              <a:highlight>
                <a:srgbClr val="FFFFFF"/>
              </a:highlight>
              <a:latin typeface="Courier New"/>
              <a:ea typeface="Courier New"/>
              <a:cs typeface="Courier New"/>
              <a:sym typeface="Courier New"/>
            </a:endParaRPr>
          </a:p>
          <a:p>
            <a:pPr indent="0" lvl="0" marL="0" marR="0" rtl="0" algn="l">
              <a:lnSpc>
                <a:spcPct val="110000"/>
              </a:lnSpc>
              <a:spcBef>
                <a:spcPts val="0"/>
              </a:spcBef>
              <a:spcAft>
                <a:spcPts val="0"/>
              </a:spcAft>
              <a:buClr>
                <a:schemeClr val="dk1"/>
              </a:buClr>
              <a:buSzPts val="1100"/>
              <a:buFont typeface="Arial"/>
              <a:buNone/>
            </a:pPr>
            <a:r>
              <a:rPr b="1" lang="es-ES" sz="3100">
                <a:solidFill>
                  <a:srgbClr val="080808"/>
                </a:solidFill>
                <a:highlight>
                  <a:srgbClr val="FFFFFF"/>
                </a:highlight>
                <a:latin typeface="Courier New"/>
                <a:ea typeface="Courier New"/>
                <a:cs typeface="Courier New"/>
                <a:sym typeface="Courier New"/>
              </a:rPr>
              <a:t>   </a:t>
            </a:r>
            <a:r>
              <a:rPr b="1" lang="es-ES" sz="3100">
                <a:solidFill>
                  <a:srgbClr val="0033B3"/>
                </a:solidFill>
                <a:highlight>
                  <a:srgbClr val="FFFFFF"/>
                </a:highlight>
                <a:latin typeface="Courier New"/>
                <a:ea typeface="Courier New"/>
                <a:cs typeface="Courier New"/>
                <a:sym typeface="Courier New"/>
              </a:rPr>
              <a:t>val </a:t>
            </a:r>
            <a:r>
              <a:rPr b="1" lang="es-ES" sz="3100">
                <a:solidFill>
                  <a:schemeClr val="dk1"/>
                </a:solidFill>
                <a:highlight>
                  <a:srgbClr val="FFFFFF"/>
                </a:highlight>
                <a:latin typeface="Courier New"/>
                <a:ea typeface="Courier New"/>
                <a:cs typeface="Courier New"/>
                <a:sym typeface="Courier New"/>
              </a:rPr>
              <a:t>editor</a:t>
            </a:r>
            <a:r>
              <a:rPr b="1" lang="es-ES" sz="3100">
                <a:solidFill>
                  <a:srgbClr val="080808"/>
                </a:solidFill>
                <a:highlight>
                  <a:srgbClr val="FFFFFF"/>
                </a:highlight>
                <a:latin typeface="Courier New"/>
                <a:ea typeface="Courier New"/>
                <a:cs typeface="Courier New"/>
                <a:sym typeface="Courier New"/>
              </a:rPr>
              <a:t>= findViewById&lt;</a:t>
            </a:r>
            <a:r>
              <a:rPr b="1" lang="es-ES" sz="3100">
                <a:solidFill>
                  <a:schemeClr val="dk1"/>
                </a:solidFill>
                <a:highlight>
                  <a:srgbClr val="FFFFFF"/>
                </a:highlight>
                <a:latin typeface="Courier New"/>
                <a:ea typeface="Courier New"/>
                <a:cs typeface="Courier New"/>
                <a:sym typeface="Courier New"/>
              </a:rPr>
              <a:t>EditText</a:t>
            </a:r>
            <a:r>
              <a:rPr b="1" lang="es-ES" sz="3100">
                <a:solidFill>
                  <a:srgbClr val="080808"/>
                </a:solidFill>
                <a:highlight>
                  <a:srgbClr val="FFFFFF"/>
                </a:highlight>
                <a:latin typeface="Courier New"/>
                <a:ea typeface="Courier New"/>
                <a:cs typeface="Courier New"/>
                <a:sym typeface="Courier New"/>
              </a:rPr>
              <a:t>&gt;(</a:t>
            </a:r>
            <a:r>
              <a:rPr b="1" lang="es-ES" sz="3100">
                <a:solidFill>
                  <a:schemeClr val="dk1"/>
                </a:solidFill>
                <a:highlight>
                  <a:srgbClr val="FFFFFF"/>
                </a:highlight>
                <a:latin typeface="Courier New"/>
                <a:ea typeface="Courier New"/>
                <a:cs typeface="Courier New"/>
                <a:sym typeface="Courier New"/>
              </a:rPr>
              <a:t>R</a:t>
            </a:r>
            <a:r>
              <a:rPr b="1" lang="es-ES" sz="3100">
                <a:solidFill>
                  <a:srgbClr val="080808"/>
                </a:solidFill>
                <a:highlight>
                  <a:srgbClr val="FFFFFF"/>
                </a:highlight>
                <a:latin typeface="Courier New"/>
                <a:ea typeface="Courier New"/>
                <a:cs typeface="Courier New"/>
                <a:sym typeface="Courier New"/>
              </a:rPr>
              <a:t>.</a:t>
            </a:r>
            <a:r>
              <a:rPr b="1" lang="es-ES" sz="3100">
                <a:solidFill>
                  <a:schemeClr val="dk1"/>
                </a:solidFill>
                <a:highlight>
                  <a:srgbClr val="FFFFFF"/>
                </a:highlight>
                <a:latin typeface="Courier New"/>
                <a:ea typeface="Courier New"/>
                <a:cs typeface="Courier New"/>
                <a:sym typeface="Courier New"/>
              </a:rPr>
              <a:t>id</a:t>
            </a:r>
            <a:r>
              <a:rPr b="1" lang="es-ES" sz="3100">
                <a:solidFill>
                  <a:srgbClr val="080808"/>
                </a:solidFill>
                <a:highlight>
                  <a:srgbClr val="FFFFFF"/>
                </a:highlight>
                <a:latin typeface="Courier New"/>
                <a:ea typeface="Courier New"/>
                <a:cs typeface="Courier New"/>
                <a:sym typeface="Courier New"/>
              </a:rPr>
              <a:t>.</a:t>
            </a:r>
            <a:r>
              <a:rPr b="1" i="1" lang="es-ES" sz="3100">
                <a:solidFill>
                  <a:srgbClr val="871094"/>
                </a:solidFill>
                <a:highlight>
                  <a:srgbClr val="FFFFFF"/>
                </a:highlight>
                <a:latin typeface="Courier New"/>
                <a:ea typeface="Courier New"/>
                <a:cs typeface="Courier New"/>
                <a:sym typeface="Courier New"/>
              </a:rPr>
              <a:t>editor</a:t>
            </a:r>
            <a:r>
              <a:rPr b="1" lang="es-ES" sz="3100">
                <a:solidFill>
                  <a:srgbClr val="080808"/>
                </a:solidFill>
                <a:highlight>
                  <a:srgbClr val="FFFFFF"/>
                </a:highlight>
                <a:latin typeface="Courier New"/>
                <a:ea typeface="Courier New"/>
                <a:cs typeface="Courier New"/>
                <a:sym typeface="Courier New"/>
              </a:rPr>
              <a:t>);</a:t>
            </a:r>
            <a:endParaRPr b="1" sz="3100">
              <a:solidFill>
                <a:srgbClr val="080808"/>
              </a:solidFill>
              <a:highlight>
                <a:srgbClr val="FFFFFF"/>
              </a:highlight>
              <a:latin typeface="Courier New"/>
              <a:ea typeface="Courier New"/>
              <a:cs typeface="Courier New"/>
              <a:sym typeface="Courier New"/>
            </a:endParaRPr>
          </a:p>
          <a:p>
            <a:pPr indent="0" lvl="0" marL="0" marR="0" rtl="0" algn="l">
              <a:lnSpc>
                <a:spcPct val="110000"/>
              </a:lnSpc>
              <a:spcBef>
                <a:spcPts val="0"/>
              </a:spcBef>
              <a:spcAft>
                <a:spcPts val="0"/>
              </a:spcAft>
              <a:buClr>
                <a:schemeClr val="dk1"/>
              </a:buClr>
              <a:buSzPts val="1100"/>
              <a:buFont typeface="Arial"/>
              <a:buNone/>
            </a:pPr>
            <a:r>
              <a:rPr b="1" lang="es-ES" sz="3100">
                <a:solidFill>
                  <a:srgbClr val="080808"/>
                </a:solidFill>
                <a:highlight>
                  <a:srgbClr val="FFFFFF"/>
                </a:highlight>
                <a:latin typeface="Courier New"/>
                <a:ea typeface="Courier New"/>
                <a:cs typeface="Courier New"/>
                <a:sym typeface="Courier New"/>
              </a:rPr>
              <a:t>   </a:t>
            </a:r>
            <a:r>
              <a:rPr b="1" lang="es-ES" sz="3100">
                <a:solidFill>
                  <a:srgbClr val="0033B3"/>
                </a:solidFill>
                <a:highlight>
                  <a:srgbClr val="FFFFFF"/>
                </a:highlight>
                <a:latin typeface="Courier New"/>
                <a:ea typeface="Courier New"/>
                <a:cs typeface="Courier New"/>
                <a:sym typeface="Courier New"/>
              </a:rPr>
              <a:t>val </a:t>
            </a:r>
            <a:r>
              <a:rPr b="1" lang="es-ES" sz="3100">
                <a:solidFill>
                  <a:schemeClr val="dk1"/>
                </a:solidFill>
                <a:highlight>
                  <a:srgbClr val="FFFFFF"/>
                </a:highlight>
                <a:latin typeface="Courier New"/>
                <a:ea typeface="Courier New"/>
                <a:cs typeface="Courier New"/>
                <a:sym typeface="Courier New"/>
              </a:rPr>
              <a:t>texto </a:t>
            </a:r>
            <a:r>
              <a:rPr b="1" lang="es-ES" sz="3100">
                <a:solidFill>
                  <a:srgbClr val="080808"/>
                </a:solidFill>
                <a:highlight>
                  <a:srgbClr val="FFFFFF"/>
                </a:highlight>
                <a:latin typeface="Courier New"/>
                <a:ea typeface="Courier New"/>
                <a:cs typeface="Courier New"/>
                <a:sym typeface="Courier New"/>
              </a:rPr>
              <a:t>= </a:t>
            </a:r>
            <a:r>
              <a:rPr b="1" lang="es-ES" sz="3100">
                <a:solidFill>
                  <a:schemeClr val="dk1"/>
                </a:solidFill>
                <a:highlight>
                  <a:srgbClr val="FFFFFF"/>
                </a:highlight>
                <a:latin typeface="Courier New"/>
                <a:ea typeface="Courier New"/>
                <a:cs typeface="Courier New"/>
                <a:sym typeface="Courier New"/>
              </a:rPr>
              <a:t>editor</a:t>
            </a:r>
            <a:r>
              <a:rPr b="1" lang="es-ES" sz="3100">
                <a:solidFill>
                  <a:srgbClr val="080808"/>
                </a:solidFill>
                <a:highlight>
                  <a:srgbClr val="FFFFFF"/>
                </a:highlight>
                <a:latin typeface="Courier New"/>
                <a:ea typeface="Courier New"/>
                <a:cs typeface="Courier New"/>
                <a:sym typeface="Courier New"/>
              </a:rPr>
              <a:t>.</a:t>
            </a:r>
            <a:r>
              <a:rPr b="1" i="1" lang="es-ES" sz="3100">
                <a:solidFill>
                  <a:srgbClr val="871094"/>
                </a:solidFill>
                <a:highlight>
                  <a:srgbClr val="FFFFFF"/>
                </a:highlight>
                <a:latin typeface="Courier New"/>
                <a:ea typeface="Courier New"/>
                <a:cs typeface="Courier New"/>
                <a:sym typeface="Courier New"/>
              </a:rPr>
              <a:t>text</a:t>
            </a:r>
            <a:r>
              <a:rPr b="1" lang="es-ES" sz="3100">
                <a:solidFill>
                  <a:srgbClr val="080808"/>
                </a:solidFill>
                <a:highlight>
                  <a:srgbClr val="FFFFFF"/>
                </a:highlight>
                <a:latin typeface="Courier New"/>
                <a:ea typeface="Courier New"/>
                <a:cs typeface="Courier New"/>
                <a:sym typeface="Courier New"/>
              </a:rPr>
              <a:t>.toString();</a:t>
            </a:r>
            <a:endParaRPr b="1" sz="3100">
              <a:solidFill>
                <a:srgbClr val="080808"/>
              </a:solidFill>
              <a:highlight>
                <a:srgbClr val="FFFFFF"/>
              </a:highlight>
              <a:latin typeface="Courier New"/>
              <a:ea typeface="Courier New"/>
              <a:cs typeface="Courier New"/>
              <a:sym typeface="Courier New"/>
            </a:endParaRPr>
          </a:p>
          <a:p>
            <a:pPr indent="0" lvl="0" marL="0" marR="0" rtl="0" algn="l">
              <a:lnSpc>
                <a:spcPct val="110000"/>
              </a:lnSpc>
              <a:spcBef>
                <a:spcPts val="0"/>
              </a:spcBef>
              <a:spcAft>
                <a:spcPts val="0"/>
              </a:spcAft>
              <a:buClr>
                <a:schemeClr val="dk1"/>
              </a:buClr>
              <a:buSzPts val="1100"/>
              <a:buFont typeface="Arial"/>
              <a:buNone/>
            </a:pPr>
            <a:r>
              <a:rPr b="1" lang="es-ES" sz="3100">
                <a:solidFill>
                  <a:srgbClr val="080808"/>
                </a:solidFill>
                <a:highlight>
                  <a:srgbClr val="FFFFFF"/>
                </a:highlight>
                <a:latin typeface="Courier New"/>
                <a:ea typeface="Courier New"/>
                <a:cs typeface="Courier New"/>
                <a:sym typeface="Courier New"/>
              </a:rPr>
              <a:t>   </a:t>
            </a:r>
            <a:r>
              <a:rPr b="1" lang="es-ES" sz="3100">
                <a:solidFill>
                  <a:srgbClr val="0033B3"/>
                </a:solidFill>
                <a:highlight>
                  <a:srgbClr val="FFFFFF"/>
                </a:highlight>
                <a:latin typeface="Courier New"/>
                <a:ea typeface="Courier New"/>
                <a:cs typeface="Courier New"/>
                <a:sym typeface="Courier New"/>
              </a:rPr>
              <a:t>val </a:t>
            </a:r>
            <a:r>
              <a:rPr b="1" lang="es-ES" sz="3100">
                <a:solidFill>
                  <a:schemeClr val="dk1"/>
                </a:solidFill>
                <a:highlight>
                  <a:srgbClr val="FFFFFF"/>
                </a:highlight>
                <a:latin typeface="Courier New"/>
                <a:ea typeface="Courier New"/>
                <a:cs typeface="Courier New"/>
                <a:sym typeface="Courier New"/>
              </a:rPr>
              <a:t>intent </a:t>
            </a:r>
            <a:r>
              <a:rPr b="1" lang="es-ES" sz="3100">
                <a:solidFill>
                  <a:srgbClr val="080808"/>
                </a:solidFill>
                <a:highlight>
                  <a:srgbClr val="FFFFFF"/>
                </a:highlight>
                <a:latin typeface="Courier New"/>
                <a:ea typeface="Courier New"/>
                <a:cs typeface="Courier New"/>
                <a:sym typeface="Courier New"/>
              </a:rPr>
              <a:t>=  Intent();</a:t>
            </a:r>
            <a:endParaRPr b="1" sz="3100">
              <a:solidFill>
                <a:srgbClr val="080808"/>
              </a:solidFill>
              <a:highlight>
                <a:srgbClr val="FFFFFF"/>
              </a:highlight>
              <a:latin typeface="Courier New"/>
              <a:ea typeface="Courier New"/>
              <a:cs typeface="Courier New"/>
              <a:sym typeface="Courier New"/>
            </a:endParaRPr>
          </a:p>
          <a:p>
            <a:pPr indent="0" lvl="0" marL="0" marR="0" rtl="0" algn="l">
              <a:lnSpc>
                <a:spcPct val="110000"/>
              </a:lnSpc>
              <a:spcBef>
                <a:spcPts val="0"/>
              </a:spcBef>
              <a:spcAft>
                <a:spcPts val="0"/>
              </a:spcAft>
              <a:buClr>
                <a:schemeClr val="dk1"/>
              </a:buClr>
              <a:buSzPts val="1100"/>
              <a:buFont typeface="Arial"/>
              <a:buNone/>
            </a:pPr>
            <a:r>
              <a:rPr b="1" lang="es-ES" sz="3100">
                <a:solidFill>
                  <a:srgbClr val="080808"/>
                </a:solidFill>
                <a:highlight>
                  <a:srgbClr val="FFFFFF"/>
                </a:highlight>
                <a:latin typeface="Courier New"/>
                <a:ea typeface="Courier New"/>
                <a:cs typeface="Courier New"/>
                <a:sym typeface="Courier New"/>
              </a:rPr>
              <a:t>   </a:t>
            </a:r>
            <a:r>
              <a:rPr b="1" lang="es-ES" sz="3100">
                <a:solidFill>
                  <a:schemeClr val="dk1"/>
                </a:solidFill>
                <a:highlight>
                  <a:srgbClr val="FFFFFF"/>
                </a:highlight>
                <a:latin typeface="Courier New"/>
                <a:ea typeface="Courier New"/>
                <a:cs typeface="Courier New"/>
                <a:sym typeface="Courier New"/>
              </a:rPr>
              <a:t>intent</a:t>
            </a:r>
            <a:r>
              <a:rPr b="1" lang="es-ES" sz="3100">
                <a:solidFill>
                  <a:srgbClr val="080808"/>
                </a:solidFill>
                <a:highlight>
                  <a:srgbClr val="FFFFFF"/>
                </a:highlight>
                <a:latin typeface="Courier New"/>
                <a:ea typeface="Courier New"/>
                <a:cs typeface="Courier New"/>
                <a:sym typeface="Courier New"/>
              </a:rPr>
              <a:t>.putExtra(</a:t>
            </a:r>
            <a:r>
              <a:rPr b="1" lang="es-ES" sz="3100">
                <a:solidFill>
                  <a:srgbClr val="067D17"/>
                </a:solidFill>
                <a:highlight>
                  <a:srgbClr val="FFFFFF"/>
                </a:highlight>
                <a:latin typeface="Courier New"/>
                <a:ea typeface="Courier New"/>
                <a:cs typeface="Courier New"/>
                <a:sym typeface="Courier New"/>
              </a:rPr>
              <a:t>"input"</a:t>
            </a:r>
            <a:r>
              <a:rPr b="1" lang="es-ES" sz="3100">
                <a:solidFill>
                  <a:srgbClr val="080808"/>
                </a:solidFill>
                <a:highlight>
                  <a:srgbClr val="FFFFFF"/>
                </a:highlight>
                <a:latin typeface="Courier New"/>
                <a:ea typeface="Courier New"/>
                <a:cs typeface="Courier New"/>
                <a:sym typeface="Courier New"/>
              </a:rPr>
              <a:t>, </a:t>
            </a:r>
            <a:r>
              <a:rPr b="1" lang="es-ES" sz="3100">
                <a:solidFill>
                  <a:schemeClr val="dk1"/>
                </a:solidFill>
                <a:highlight>
                  <a:srgbClr val="FFFFFF"/>
                </a:highlight>
                <a:latin typeface="Courier New"/>
                <a:ea typeface="Courier New"/>
                <a:cs typeface="Courier New"/>
                <a:sym typeface="Courier New"/>
              </a:rPr>
              <a:t>texto</a:t>
            </a:r>
            <a:r>
              <a:rPr b="1" lang="es-ES" sz="3100">
                <a:solidFill>
                  <a:srgbClr val="080808"/>
                </a:solidFill>
                <a:highlight>
                  <a:srgbClr val="FFFFFF"/>
                </a:highlight>
                <a:latin typeface="Courier New"/>
                <a:ea typeface="Courier New"/>
                <a:cs typeface="Courier New"/>
                <a:sym typeface="Courier New"/>
              </a:rPr>
              <a:t>);</a:t>
            </a:r>
            <a:endParaRPr b="1" sz="3100">
              <a:solidFill>
                <a:srgbClr val="080808"/>
              </a:solidFill>
              <a:highlight>
                <a:srgbClr val="FFFFFF"/>
              </a:highlight>
              <a:latin typeface="Courier New"/>
              <a:ea typeface="Courier New"/>
              <a:cs typeface="Courier New"/>
              <a:sym typeface="Courier New"/>
            </a:endParaRPr>
          </a:p>
          <a:p>
            <a:pPr indent="0" lvl="0" marL="0" marR="0" rtl="0" algn="l">
              <a:lnSpc>
                <a:spcPct val="110000"/>
              </a:lnSpc>
              <a:spcBef>
                <a:spcPts val="0"/>
              </a:spcBef>
              <a:spcAft>
                <a:spcPts val="0"/>
              </a:spcAft>
              <a:buClr>
                <a:schemeClr val="dk1"/>
              </a:buClr>
              <a:buSzPts val="1100"/>
              <a:buFont typeface="Arial"/>
              <a:buNone/>
            </a:pPr>
            <a:r>
              <a:rPr b="1" lang="es-ES" sz="3100">
                <a:solidFill>
                  <a:srgbClr val="080808"/>
                </a:solidFill>
                <a:highlight>
                  <a:srgbClr val="FFFFFF"/>
                </a:highlight>
                <a:latin typeface="Courier New"/>
                <a:ea typeface="Courier New"/>
                <a:cs typeface="Courier New"/>
                <a:sym typeface="Courier New"/>
              </a:rPr>
              <a:t>   setResult(</a:t>
            </a:r>
            <a:r>
              <a:rPr b="1" i="1" lang="es-ES" sz="3100">
                <a:solidFill>
                  <a:srgbClr val="871094"/>
                </a:solidFill>
                <a:highlight>
                  <a:srgbClr val="FFFFFF"/>
                </a:highlight>
                <a:latin typeface="Courier New"/>
                <a:ea typeface="Courier New"/>
                <a:cs typeface="Courier New"/>
                <a:sym typeface="Courier New"/>
              </a:rPr>
              <a:t>RESULT_OK</a:t>
            </a:r>
            <a:r>
              <a:rPr b="1" lang="es-ES" sz="3100">
                <a:solidFill>
                  <a:srgbClr val="080808"/>
                </a:solidFill>
                <a:highlight>
                  <a:srgbClr val="FFFFFF"/>
                </a:highlight>
                <a:latin typeface="Courier New"/>
                <a:ea typeface="Courier New"/>
                <a:cs typeface="Courier New"/>
                <a:sym typeface="Courier New"/>
              </a:rPr>
              <a:t>, </a:t>
            </a:r>
            <a:r>
              <a:rPr b="1" lang="es-ES" sz="3100">
                <a:solidFill>
                  <a:schemeClr val="dk1"/>
                </a:solidFill>
                <a:highlight>
                  <a:srgbClr val="FFFFFF"/>
                </a:highlight>
                <a:latin typeface="Courier New"/>
                <a:ea typeface="Courier New"/>
                <a:cs typeface="Courier New"/>
                <a:sym typeface="Courier New"/>
              </a:rPr>
              <a:t>intent</a:t>
            </a:r>
            <a:r>
              <a:rPr b="1" lang="es-ES" sz="3100">
                <a:solidFill>
                  <a:srgbClr val="080808"/>
                </a:solidFill>
                <a:highlight>
                  <a:srgbClr val="FFFFFF"/>
                </a:highlight>
                <a:latin typeface="Courier New"/>
                <a:ea typeface="Courier New"/>
                <a:cs typeface="Courier New"/>
                <a:sym typeface="Courier New"/>
              </a:rPr>
              <a:t>);</a:t>
            </a:r>
            <a:endParaRPr b="1" sz="3100">
              <a:solidFill>
                <a:srgbClr val="080808"/>
              </a:solidFill>
              <a:highlight>
                <a:srgbClr val="FFFFFF"/>
              </a:highlight>
              <a:latin typeface="Courier New"/>
              <a:ea typeface="Courier New"/>
              <a:cs typeface="Courier New"/>
              <a:sym typeface="Courier New"/>
            </a:endParaRPr>
          </a:p>
          <a:p>
            <a:pPr indent="0" lvl="0" marL="0" marR="0" rtl="0" algn="l">
              <a:lnSpc>
                <a:spcPct val="110000"/>
              </a:lnSpc>
              <a:spcBef>
                <a:spcPts val="0"/>
              </a:spcBef>
              <a:spcAft>
                <a:spcPts val="0"/>
              </a:spcAft>
              <a:buClr>
                <a:schemeClr val="dk1"/>
              </a:buClr>
              <a:buSzPts val="1100"/>
              <a:buFont typeface="Arial"/>
              <a:buNone/>
            </a:pPr>
            <a:r>
              <a:rPr b="1" lang="es-ES" sz="3100">
                <a:solidFill>
                  <a:srgbClr val="080808"/>
                </a:solidFill>
                <a:highlight>
                  <a:srgbClr val="FFFFFF"/>
                </a:highlight>
                <a:latin typeface="Courier New"/>
                <a:ea typeface="Courier New"/>
                <a:cs typeface="Courier New"/>
                <a:sym typeface="Courier New"/>
              </a:rPr>
              <a:t>   </a:t>
            </a:r>
            <a:r>
              <a:rPr b="1" lang="es-ES" sz="3100">
                <a:solidFill>
                  <a:srgbClr val="0033B3"/>
                </a:solidFill>
                <a:highlight>
                  <a:srgbClr val="FFFFFF"/>
                </a:highlight>
                <a:latin typeface="Courier New"/>
                <a:ea typeface="Courier New"/>
                <a:cs typeface="Courier New"/>
                <a:sym typeface="Courier New"/>
              </a:rPr>
              <a:t>this</a:t>
            </a:r>
            <a:r>
              <a:rPr b="1" lang="es-ES" sz="3100">
                <a:solidFill>
                  <a:srgbClr val="080808"/>
                </a:solidFill>
                <a:highlight>
                  <a:srgbClr val="FFFFFF"/>
                </a:highlight>
                <a:latin typeface="Courier New"/>
                <a:ea typeface="Courier New"/>
                <a:cs typeface="Courier New"/>
                <a:sym typeface="Courier New"/>
              </a:rPr>
              <a:t>.finish();</a:t>
            </a:r>
            <a:endParaRPr b="1" sz="3100">
              <a:solidFill>
                <a:srgbClr val="080808"/>
              </a:solidFill>
              <a:highlight>
                <a:srgbClr val="FFFFFF"/>
              </a:highlight>
              <a:latin typeface="Courier New"/>
              <a:ea typeface="Courier New"/>
              <a:cs typeface="Courier New"/>
              <a:sym typeface="Courier New"/>
            </a:endParaRPr>
          </a:p>
          <a:p>
            <a:pPr indent="0" lvl="0" marL="0" marR="0" rtl="0" algn="l">
              <a:lnSpc>
                <a:spcPct val="110000"/>
              </a:lnSpc>
              <a:spcBef>
                <a:spcPts val="0"/>
              </a:spcBef>
              <a:spcAft>
                <a:spcPts val="0"/>
              </a:spcAft>
              <a:buSzPts val="1100"/>
              <a:buNone/>
            </a:pPr>
            <a:r>
              <a:rPr b="1" lang="es-ES" sz="3100">
                <a:solidFill>
                  <a:srgbClr val="080808"/>
                </a:solidFill>
                <a:highlight>
                  <a:srgbClr val="FFFFFF"/>
                </a:highlight>
                <a:latin typeface="Courier New"/>
                <a:ea typeface="Courier New"/>
                <a:cs typeface="Courier New"/>
                <a:sym typeface="Courier New"/>
              </a:rPr>
              <a:t>}</a:t>
            </a:r>
            <a:endParaRPr b="1" sz="4900">
              <a:solidFill>
                <a:srgbClr val="000080"/>
              </a:solidFill>
              <a:latin typeface="Courier New"/>
              <a:ea typeface="Courier New"/>
              <a:cs typeface="Courier New"/>
              <a:sym typeface="Courier New"/>
            </a:endParaRPr>
          </a:p>
        </p:txBody>
      </p:sp>
      <p:sp>
        <p:nvSpPr>
          <p:cNvPr id="357" name="Google Shape;357;p26"/>
          <p:cNvSpPr/>
          <p:nvPr/>
        </p:nvSpPr>
        <p:spPr>
          <a:xfrm>
            <a:off x="650160" y="915480"/>
            <a:ext cx="11701440" cy="1515600"/>
          </a:xfrm>
          <a:prstGeom prst="rect">
            <a:avLst/>
          </a:prstGeom>
          <a:noFill/>
          <a:ln>
            <a:noFill/>
          </a:ln>
        </p:spPr>
        <p:txBody>
          <a:bodyPr anchorCtr="0" anchor="ctr" bIns="45000" lIns="90000" spcFirstLastPara="1" rIns="90000" wrap="square" tIns="45000">
            <a:normAutofit/>
          </a:bodyPr>
          <a:lstStyle/>
          <a:p>
            <a:pPr indent="0" lvl="0" marL="0" marR="0" rtl="0" algn="l">
              <a:lnSpc>
                <a:spcPct val="100000"/>
              </a:lnSpc>
              <a:spcBef>
                <a:spcPts val="0"/>
              </a:spcBef>
              <a:spcAft>
                <a:spcPts val="0"/>
              </a:spcAft>
              <a:buNone/>
            </a:pPr>
            <a:r>
              <a:rPr b="0" i="0" lang="es-ES" sz="3600" u="none" cap="none" strike="noStrike">
                <a:solidFill>
                  <a:srgbClr val="424456"/>
                </a:solidFill>
                <a:latin typeface="Trebuchet MS"/>
                <a:ea typeface="Trebuchet MS"/>
                <a:cs typeface="Trebuchet MS"/>
                <a:sym typeface="Trebuchet MS"/>
              </a:rPr>
              <a:t>Devolviendo información a la </a:t>
            </a:r>
            <a:r>
              <a:rPr b="0" i="1" lang="es-ES" sz="3600" u="none" cap="none" strike="noStrike">
                <a:solidFill>
                  <a:srgbClr val="424456"/>
                </a:solidFill>
                <a:latin typeface="Trebuchet MS"/>
                <a:ea typeface="Trebuchet MS"/>
                <a:cs typeface="Trebuchet MS"/>
                <a:sym typeface="Trebuchet MS"/>
              </a:rPr>
              <a:t>activity</a:t>
            </a:r>
            <a:r>
              <a:rPr b="0" i="0" lang="es-ES" sz="3600" u="none" cap="none" strike="noStrike">
                <a:solidFill>
                  <a:srgbClr val="424456"/>
                </a:solidFill>
                <a:latin typeface="Trebuchet MS"/>
                <a:ea typeface="Trebuchet MS"/>
                <a:cs typeface="Trebuchet MS"/>
                <a:sym typeface="Trebuchet MS"/>
              </a:rPr>
              <a:t>  iniciadora</a:t>
            </a:r>
            <a:endParaRPr b="0" i="0" sz="3600" u="none" cap="none" strike="noStrike">
              <a:latin typeface="Arial"/>
              <a:ea typeface="Arial"/>
              <a:cs typeface="Arial"/>
              <a:sym typeface="Arial"/>
            </a:endParaRPr>
          </a:p>
        </p:txBody>
      </p:sp>
      <p:sp>
        <p:nvSpPr>
          <p:cNvPr id="358" name="Google Shape;358;p26"/>
          <p:cNvSpPr/>
          <p:nvPr/>
        </p:nvSpPr>
        <p:spPr>
          <a:xfrm>
            <a:off x="84960" y="2908080"/>
            <a:ext cx="12351600" cy="958320"/>
          </a:xfrm>
          <a:prstGeom prst="rect">
            <a:avLst/>
          </a:prstGeom>
          <a:noFill/>
          <a:ln>
            <a:noFill/>
          </a:ln>
        </p:spPr>
        <p:txBody>
          <a:bodyPr anchorCtr="0" anchor="t" bIns="45000" lIns="90000" spcFirstLastPara="1" rIns="90000" wrap="square" tIns="45000">
            <a:noAutofit/>
          </a:bodyPr>
          <a:lstStyle/>
          <a:p>
            <a:pPr indent="-362160" lvl="0" marL="519120" marR="0" rtl="0" algn="l">
              <a:lnSpc>
                <a:spcPct val="110000"/>
              </a:lnSpc>
              <a:spcBef>
                <a:spcPts val="0"/>
              </a:spcBef>
              <a:spcAft>
                <a:spcPts val="0"/>
              </a:spcAft>
              <a:buClr>
                <a:srgbClr val="A04DA3"/>
              </a:buClr>
              <a:buSzPts val="3600"/>
              <a:buFont typeface="Georgia"/>
              <a:buChar char="•"/>
            </a:pPr>
            <a:r>
              <a:rPr b="0" i="0" lang="es-ES" sz="3600" u="none" cap="none" strike="noStrike">
                <a:solidFill>
                  <a:srgbClr val="000000"/>
                </a:solidFill>
                <a:latin typeface="Georgia"/>
                <a:ea typeface="Georgia"/>
                <a:cs typeface="Georgia"/>
                <a:sym typeface="Georgia"/>
              </a:rPr>
              <a:t>En </a:t>
            </a:r>
            <a:r>
              <a:rPr b="1" i="0" lang="es-ES" sz="3600" u="none" cap="none" strike="noStrike">
                <a:solidFill>
                  <a:srgbClr val="000000"/>
                </a:solidFill>
                <a:latin typeface="Consolas"/>
                <a:ea typeface="Consolas"/>
                <a:cs typeface="Consolas"/>
                <a:sym typeface="Consolas"/>
              </a:rPr>
              <a:t>InfoActivity.java</a:t>
            </a:r>
            <a:r>
              <a:rPr b="0" i="0" lang="es-ES" sz="3600" u="none" cap="none" strike="noStrike">
                <a:solidFill>
                  <a:srgbClr val="000000"/>
                </a:solidFill>
                <a:latin typeface="Georgia"/>
                <a:ea typeface="Georgia"/>
                <a:cs typeface="Georgia"/>
                <a:sym typeface="Georgia"/>
              </a:rPr>
              <a:t> modificar el método</a:t>
            </a:r>
            <a:endParaRPr b="0" i="0" sz="3600" u="none" cap="none" strike="noStrike">
              <a:latin typeface="Arial"/>
              <a:ea typeface="Arial"/>
              <a:cs typeface="Arial"/>
              <a:sym typeface="Arial"/>
            </a:endParaRPr>
          </a:p>
        </p:txBody>
      </p:sp>
      <p:grpSp>
        <p:nvGrpSpPr>
          <p:cNvPr id="359" name="Google Shape;359;p26"/>
          <p:cNvGrpSpPr/>
          <p:nvPr/>
        </p:nvGrpSpPr>
        <p:grpSpPr>
          <a:xfrm>
            <a:off x="1147075" y="3766320"/>
            <a:ext cx="11564525" cy="1648080"/>
            <a:chOff x="1147075" y="3766320"/>
            <a:chExt cx="11564525" cy="1648080"/>
          </a:xfrm>
        </p:grpSpPr>
        <p:grpSp>
          <p:nvGrpSpPr>
            <p:cNvPr id="360" name="Google Shape;360;p26"/>
            <p:cNvGrpSpPr/>
            <p:nvPr/>
          </p:nvGrpSpPr>
          <p:grpSpPr>
            <a:xfrm>
              <a:off x="9093960" y="3766320"/>
              <a:ext cx="3617640" cy="1096542"/>
              <a:chOff x="9093960" y="3766320"/>
              <a:chExt cx="3617640" cy="1096542"/>
            </a:xfrm>
          </p:grpSpPr>
          <p:sp>
            <p:nvSpPr>
              <p:cNvPr id="361" name="Google Shape;361;p26"/>
              <p:cNvSpPr/>
              <p:nvPr/>
            </p:nvSpPr>
            <p:spPr>
              <a:xfrm flipH="1">
                <a:off x="11429046" y="4163400"/>
                <a:ext cx="248076" cy="699462"/>
              </a:xfrm>
              <a:custGeom>
                <a:rect b="b" l="l" r="r" t="t"/>
                <a:pathLst>
                  <a:path extrusionOk="0" h="21600" w="21600">
                    <a:moveTo>
                      <a:pt x="0" y="0"/>
                    </a:moveTo>
                    <a:lnTo>
                      <a:pt x="21600" y="21600"/>
                    </a:lnTo>
                  </a:path>
                </a:pathLst>
              </a:custGeom>
              <a:noFill/>
              <a:ln cap="flat" cmpd="sng" w="50750">
                <a:solidFill>
                  <a:srgbClr val="438086"/>
                </a:solidFill>
                <a:prstDash val="solid"/>
                <a:round/>
                <a:headEnd len="sm" w="sm" type="none"/>
                <a:tailEnd len="lg" w="lg" type="stealth"/>
              </a:ln>
            </p:spPr>
          </p:sp>
          <p:sp>
            <p:nvSpPr>
              <p:cNvPr id="362" name="Google Shape;362;p26"/>
              <p:cNvSpPr/>
              <p:nvPr/>
            </p:nvSpPr>
            <p:spPr>
              <a:xfrm>
                <a:off x="9093960" y="3766320"/>
                <a:ext cx="3617640" cy="699480"/>
              </a:xfrm>
              <a:prstGeom prst="rect">
                <a:avLst/>
              </a:prstGeom>
              <a:solidFill>
                <a:schemeClr val="accent2"/>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s-ES" sz="2000" u="none" cap="none" strike="noStrike">
                    <a:solidFill>
                      <a:srgbClr val="FFFFFF"/>
                    </a:solidFill>
                    <a:latin typeface="Gill Sans"/>
                    <a:ea typeface="Gill Sans"/>
                    <a:cs typeface="Gill Sans"/>
                    <a:sym typeface="Gill Sans"/>
                  </a:rPr>
                  <a:t>Obtiene referencia al editor </a:t>
                </a:r>
                <a:endParaRPr b="0" i="0" sz="2000" u="none" cap="none" strike="noStrike">
                  <a:latin typeface="Arial"/>
                  <a:ea typeface="Arial"/>
                  <a:cs typeface="Arial"/>
                  <a:sym typeface="Arial"/>
                </a:endParaRPr>
              </a:p>
            </p:txBody>
          </p:sp>
        </p:grpSp>
        <p:sp>
          <p:nvSpPr>
            <p:cNvPr id="363" name="Google Shape;363;p26"/>
            <p:cNvSpPr/>
            <p:nvPr/>
          </p:nvSpPr>
          <p:spPr>
            <a:xfrm>
              <a:off x="1147075" y="5009400"/>
              <a:ext cx="11373600" cy="405000"/>
            </a:xfrm>
            <a:prstGeom prst="rect">
              <a:avLst/>
            </a:prstGeom>
            <a:solidFill>
              <a:schemeClr val="accent2">
                <a:alpha val="17647"/>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26"/>
          <p:cNvGrpSpPr/>
          <p:nvPr/>
        </p:nvGrpSpPr>
        <p:grpSpPr>
          <a:xfrm>
            <a:off x="1147075" y="5422825"/>
            <a:ext cx="11808005" cy="1591550"/>
            <a:chOff x="1147075" y="5422825"/>
            <a:chExt cx="11808005" cy="1591550"/>
          </a:xfrm>
        </p:grpSpPr>
        <p:grpSp>
          <p:nvGrpSpPr>
            <p:cNvPr id="365" name="Google Shape;365;p26"/>
            <p:cNvGrpSpPr/>
            <p:nvPr/>
          </p:nvGrpSpPr>
          <p:grpSpPr>
            <a:xfrm>
              <a:off x="9741975" y="5729000"/>
              <a:ext cx="3213105" cy="1285375"/>
              <a:chOff x="9741975" y="5729000"/>
              <a:chExt cx="3213105" cy="1285375"/>
            </a:xfrm>
          </p:grpSpPr>
          <p:sp>
            <p:nvSpPr>
              <p:cNvPr id="366" name="Google Shape;366;p26"/>
              <p:cNvSpPr/>
              <p:nvPr/>
            </p:nvSpPr>
            <p:spPr>
              <a:xfrm>
                <a:off x="9741975" y="5729000"/>
                <a:ext cx="2081075" cy="703500"/>
              </a:xfrm>
              <a:custGeom>
                <a:rect b="b" l="l" r="r" t="t"/>
                <a:pathLst>
                  <a:path extrusionOk="0" h="28140" w="83243">
                    <a:moveTo>
                      <a:pt x="83243" y="28140"/>
                    </a:moveTo>
                    <a:lnTo>
                      <a:pt x="0" y="0"/>
                    </a:lnTo>
                  </a:path>
                </a:pathLst>
              </a:custGeom>
              <a:noFill/>
              <a:ln cap="flat" cmpd="sng" w="50750">
                <a:solidFill>
                  <a:srgbClr val="438086"/>
                </a:solidFill>
                <a:prstDash val="solid"/>
                <a:round/>
                <a:headEnd len="sm" w="sm" type="none"/>
                <a:tailEnd len="lg" w="lg" type="stealth"/>
              </a:ln>
            </p:spPr>
          </p:sp>
          <p:sp>
            <p:nvSpPr>
              <p:cNvPr id="367" name="Google Shape;367;p26"/>
              <p:cNvSpPr/>
              <p:nvPr/>
            </p:nvSpPr>
            <p:spPr>
              <a:xfrm>
                <a:off x="10579680" y="6314775"/>
                <a:ext cx="2375400" cy="699600"/>
              </a:xfrm>
              <a:prstGeom prst="rect">
                <a:avLst/>
              </a:prstGeom>
              <a:solidFill>
                <a:schemeClr val="accent2"/>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s-ES" sz="2000" u="none" cap="none" strike="noStrike">
                    <a:solidFill>
                      <a:srgbClr val="FFFFFF"/>
                    </a:solidFill>
                    <a:latin typeface="Gill Sans"/>
                    <a:ea typeface="Gill Sans"/>
                    <a:cs typeface="Gill Sans"/>
                    <a:sym typeface="Gill Sans"/>
                  </a:rPr>
                  <a:t>Obtiene el texto ingresado</a:t>
                </a:r>
                <a:endParaRPr b="0" i="0" sz="2000" u="none" cap="none" strike="noStrike">
                  <a:latin typeface="Arial"/>
                  <a:ea typeface="Arial"/>
                  <a:cs typeface="Arial"/>
                  <a:sym typeface="Arial"/>
                </a:endParaRPr>
              </a:p>
            </p:txBody>
          </p:sp>
        </p:grpSp>
        <p:sp>
          <p:nvSpPr>
            <p:cNvPr id="368" name="Google Shape;368;p26"/>
            <p:cNvSpPr/>
            <p:nvPr/>
          </p:nvSpPr>
          <p:spPr>
            <a:xfrm>
              <a:off x="1147075" y="5422825"/>
              <a:ext cx="8435100" cy="551100"/>
            </a:xfrm>
            <a:prstGeom prst="rect">
              <a:avLst/>
            </a:prstGeom>
            <a:solidFill>
              <a:schemeClr val="accent2">
                <a:alpha val="17647"/>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26"/>
          <p:cNvGrpSpPr/>
          <p:nvPr/>
        </p:nvGrpSpPr>
        <p:grpSpPr>
          <a:xfrm>
            <a:off x="1147074" y="5957975"/>
            <a:ext cx="11802127" cy="2370577"/>
            <a:chOff x="1052084" y="5957995"/>
            <a:chExt cx="10443436" cy="1789925"/>
          </a:xfrm>
        </p:grpSpPr>
        <p:grpSp>
          <p:nvGrpSpPr>
            <p:cNvPr id="370" name="Google Shape;370;p26"/>
            <p:cNvGrpSpPr/>
            <p:nvPr/>
          </p:nvGrpSpPr>
          <p:grpSpPr>
            <a:xfrm>
              <a:off x="7426454" y="6706768"/>
              <a:ext cx="4069066" cy="1041152"/>
              <a:chOff x="7426454" y="6706768"/>
              <a:chExt cx="4069066" cy="1041152"/>
            </a:xfrm>
          </p:grpSpPr>
          <p:sp>
            <p:nvSpPr>
              <p:cNvPr id="371" name="Google Shape;371;p26"/>
              <p:cNvSpPr/>
              <p:nvPr/>
            </p:nvSpPr>
            <p:spPr>
              <a:xfrm>
                <a:off x="7426454" y="6706768"/>
                <a:ext cx="1304625" cy="692675"/>
              </a:xfrm>
              <a:custGeom>
                <a:rect b="b" l="l" r="r" t="t"/>
                <a:pathLst>
                  <a:path extrusionOk="0" h="27707" w="52185">
                    <a:moveTo>
                      <a:pt x="52185" y="27707"/>
                    </a:moveTo>
                    <a:lnTo>
                      <a:pt x="0" y="0"/>
                    </a:lnTo>
                  </a:path>
                </a:pathLst>
              </a:custGeom>
              <a:noFill/>
              <a:ln cap="flat" cmpd="sng" w="50750">
                <a:solidFill>
                  <a:srgbClr val="438086"/>
                </a:solidFill>
                <a:prstDash val="solid"/>
                <a:round/>
                <a:headEnd len="sm" w="sm" type="none"/>
                <a:tailEnd len="lg" w="lg" type="stealth"/>
              </a:ln>
            </p:spPr>
          </p:sp>
          <p:sp>
            <p:nvSpPr>
              <p:cNvPr id="372" name="Google Shape;372;p26"/>
              <p:cNvSpPr/>
              <p:nvPr/>
            </p:nvSpPr>
            <p:spPr>
              <a:xfrm>
                <a:off x="7581600" y="7048440"/>
                <a:ext cx="3913920" cy="699480"/>
              </a:xfrm>
              <a:prstGeom prst="rect">
                <a:avLst/>
              </a:prstGeom>
              <a:solidFill>
                <a:schemeClr val="accent2"/>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s-ES" sz="2000" u="none" cap="none" strike="noStrike">
                    <a:solidFill>
                      <a:srgbClr val="FFFFFF"/>
                    </a:solidFill>
                    <a:latin typeface="Gill Sans"/>
                    <a:ea typeface="Gill Sans"/>
                    <a:cs typeface="Gill Sans"/>
                    <a:sym typeface="Gill Sans"/>
                  </a:rPr>
                  <a:t>Crea un </a:t>
                </a:r>
                <a:r>
                  <a:rPr b="1" i="0" lang="es-ES" sz="2000" u="none" cap="none" strike="noStrike">
                    <a:solidFill>
                      <a:srgbClr val="FFFFFF"/>
                    </a:solidFill>
                    <a:latin typeface="Consolas"/>
                    <a:ea typeface="Consolas"/>
                    <a:cs typeface="Consolas"/>
                    <a:sym typeface="Consolas"/>
                  </a:rPr>
                  <a:t>intent</a:t>
                </a:r>
                <a:r>
                  <a:rPr b="0" i="0" lang="es-ES" sz="2000" u="none" cap="none" strike="noStrike">
                    <a:solidFill>
                      <a:srgbClr val="FFFFFF"/>
                    </a:solidFill>
                    <a:latin typeface="Gill Sans"/>
                    <a:ea typeface="Gill Sans"/>
                    <a:cs typeface="Gill Sans"/>
                    <a:sym typeface="Gill Sans"/>
                  </a:rPr>
                  <a:t> con la información </a:t>
                </a:r>
                <a:r>
                  <a:rPr lang="es-ES" sz="2000">
                    <a:solidFill>
                      <a:srgbClr val="FFFFFF"/>
                    </a:solidFill>
                    <a:latin typeface="Gill Sans"/>
                    <a:ea typeface="Gill Sans"/>
                    <a:cs typeface="Gill Sans"/>
                    <a:sym typeface="Gill Sans"/>
                  </a:rPr>
                  <a:t>a devolver</a:t>
                </a:r>
                <a:endParaRPr b="0" i="0" sz="2000" u="none" cap="none" strike="noStrike">
                  <a:latin typeface="Arial"/>
                  <a:ea typeface="Arial"/>
                  <a:cs typeface="Arial"/>
                  <a:sym typeface="Arial"/>
                </a:endParaRPr>
              </a:p>
            </p:txBody>
          </p:sp>
        </p:grpSp>
        <p:sp>
          <p:nvSpPr>
            <p:cNvPr id="373" name="Google Shape;373;p26"/>
            <p:cNvSpPr/>
            <p:nvPr/>
          </p:nvSpPr>
          <p:spPr>
            <a:xfrm>
              <a:off x="1052084" y="5957995"/>
              <a:ext cx="6897300" cy="723600"/>
            </a:xfrm>
            <a:prstGeom prst="rect">
              <a:avLst/>
            </a:prstGeom>
            <a:solidFill>
              <a:schemeClr val="accent2">
                <a:alpha val="17647"/>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26"/>
          <p:cNvGrpSpPr/>
          <p:nvPr/>
        </p:nvGrpSpPr>
        <p:grpSpPr>
          <a:xfrm>
            <a:off x="1147075" y="7014250"/>
            <a:ext cx="6578700" cy="2013890"/>
            <a:chOff x="308875" y="7242850"/>
            <a:chExt cx="6578700" cy="2013890"/>
          </a:xfrm>
        </p:grpSpPr>
        <p:grpSp>
          <p:nvGrpSpPr>
            <p:cNvPr id="375" name="Google Shape;375;p26"/>
            <p:cNvGrpSpPr/>
            <p:nvPr/>
          </p:nvGrpSpPr>
          <p:grpSpPr>
            <a:xfrm>
              <a:off x="2973660" y="7793874"/>
              <a:ext cx="3913800" cy="1462866"/>
              <a:chOff x="2973660" y="7793874"/>
              <a:chExt cx="3913800" cy="1462866"/>
            </a:xfrm>
          </p:grpSpPr>
          <p:sp>
            <p:nvSpPr>
              <p:cNvPr id="376" name="Google Shape;376;p26"/>
              <p:cNvSpPr/>
              <p:nvPr/>
            </p:nvSpPr>
            <p:spPr>
              <a:xfrm flipH="1" rot="10800000">
                <a:off x="4902175" y="7793874"/>
                <a:ext cx="418662" cy="788076"/>
              </a:xfrm>
              <a:custGeom>
                <a:rect b="b" l="l" r="r" t="t"/>
                <a:pathLst>
                  <a:path extrusionOk="0" h="21600" w="21600">
                    <a:moveTo>
                      <a:pt x="0" y="0"/>
                    </a:moveTo>
                    <a:lnTo>
                      <a:pt x="21600" y="21600"/>
                    </a:lnTo>
                  </a:path>
                </a:pathLst>
              </a:custGeom>
              <a:noFill/>
              <a:ln cap="flat" cmpd="sng" w="50750">
                <a:solidFill>
                  <a:srgbClr val="438086"/>
                </a:solidFill>
                <a:prstDash val="solid"/>
                <a:round/>
                <a:headEnd len="sm" w="sm" type="none"/>
                <a:tailEnd len="lg" w="lg" type="stealth"/>
              </a:ln>
            </p:spPr>
          </p:sp>
          <p:sp>
            <p:nvSpPr>
              <p:cNvPr id="377" name="Google Shape;377;p26"/>
              <p:cNvSpPr/>
              <p:nvPr/>
            </p:nvSpPr>
            <p:spPr>
              <a:xfrm>
                <a:off x="2973660" y="8557140"/>
                <a:ext cx="3913800" cy="699600"/>
              </a:xfrm>
              <a:prstGeom prst="rect">
                <a:avLst/>
              </a:prstGeom>
              <a:solidFill>
                <a:schemeClr val="accent2"/>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s-ES" sz="2000" u="none" cap="none" strike="noStrike">
                    <a:solidFill>
                      <a:srgbClr val="FFFFFF"/>
                    </a:solidFill>
                    <a:latin typeface="Gill Sans"/>
                    <a:ea typeface="Gill Sans"/>
                    <a:cs typeface="Gill Sans"/>
                    <a:sym typeface="Gill Sans"/>
                  </a:rPr>
                  <a:t>Establece resultado y el </a:t>
                </a:r>
                <a:r>
                  <a:rPr b="1" i="0" lang="es-ES" sz="2000" u="none" cap="none" strike="noStrike">
                    <a:solidFill>
                      <a:srgbClr val="FFFFFF"/>
                    </a:solidFill>
                    <a:latin typeface="Consolas"/>
                    <a:ea typeface="Consolas"/>
                    <a:cs typeface="Consolas"/>
                    <a:sym typeface="Consolas"/>
                  </a:rPr>
                  <a:t>intent</a:t>
                </a:r>
                <a:r>
                  <a:rPr b="0" i="0" lang="es-ES" sz="2000" u="none" cap="none" strike="noStrike">
                    <a:solidFill>
                      <a:srgbClr val="FFFFFF"/>
                    </a:solidFill>
                    <a:latin typeface="Gill Sans"/>
                    <a:ea typeface="Gill Sans"/>
                    <a:cs typeface="Gill Sans"/>
                    <a:sym typeface="Gill Sans"/>
                  </a:rPr>
                  <a:t> con la información</a:t>
                </a:r>
                <a:endParaRPr b="0" i="0" sz="2000" u="none" cap="none" strike="noStrike">
                  <a:latin typeface="Arial"/>
                  <a:ea typeface="Arial"/>
                  <a:cs typeface="Arial"/>
                  <a:sym typeface="Arial"/>
                </a:endParaRPr>
              </a:p>
            </p:txBody>
          </p:sp>
        </p:grpSp>
        <p:sp>
          <p:nvSpPr>
            <p:cNvPr id="378" name="Google Shape;378;p26"/>
            <p:cNvSpPr/>
            <p:nvPr/>
          </p:nvSpPr>
          <p:spPr>
            <a:xfrm>
              <a:off x="308875" y="7242850"/>
              <a:ext cx="6578700" cy="498300"/>
            </a:xfrm>
            <a:prstGeom prst="rect">
              <a:avLst/>
            </a:prstGeom>
            <a:solidFill>
              <a:schemeClr val="accent2">
                <a:alpha val="17647"/>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5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7"/>
          <p:cNvSpPr/>
          <p:nvPr/>
        </p:nvSpPr>
        <p:spPr>
          <a:xfrm>
            <a:off x="217500" y="3698976"/>
            <a:ext cx="12785700" cy="3928200"/>
          </a:xfrm>
          <a:prstGeom prst="rect">
            <a:avLst/>
          </a:prstGeom>
          <a:solidFill>
            <a:srgbClr val="FFFFFF"/>
          </a:solidFill>
          <a:ln>
            <a:noFill/>
          </a:ln>
        </p:spPr>
        <p:txBody>
          <a:bodyPr anchorCtr="0" anchor="ctr" bIns="45000" lIns="90000" spcFirstLastPara="1" rIns="90000" wrap="square" tIns="45000">
            <a:spAutoFit/>
          </a:bodyPr>
          <a:lstStyle/>
          <a:p>
            <a:pPr indent="0" lvl="0" marL="0" marR="0" rtl="0" algn="l">
              <a:lnSpc>
                <a:spcPct val="120000"/>
              </a:lnSpc>
              <a:spcBef>
                <a:spcPts val="0"/>
              </a:spcBef>
              <a:spcAft>
                <a:spcPts val="0"/>
              </a:spcAft>
              <a:buClr>
                <a:schemeClr val="dk1"/>
              </a:buClr>
              <a:buSzPts val="1100"/>
              <a:buFont typeface="Arial"/>
              <a:buNone/>
            </a:pPr>
            <a:r>
              <a:rPr b="1" lang="es-ES" sz="2300">
                <a:solidFill>
                  <a:srgbClr val="0033B3"/>
                </a:solidFill>
                <a:highlight>
                  <a:srgbClr val="FFFFFF"/>
                </a:highlight>
                <a:latin typeface="Courier New"/>
                <a:ea typeface="Courier New"/>
                <a:cs typeface="Courier New"/>
                <a:sym typeface="Courier New"/>
              </a:rPr>
              <a:t>var </a:t>
            </a:r>
            <a:r>
              <a:rPr b="1" lang="es-ES" sz="2300">
                <a:solidFill>
                  <a:srgbClr val="871094"/>
                </a:solidFill>
                <a:highlight>
                  <a:srgbClr val="FFFFFF"/>
                </a:highlight>
                <a:latin typeface="Courier New"/>
                <a:ea typeface="Courier New"/>
                <a:cs typeface="Courier New"/>
                <a:sym typeface="Courier New"/>
              </a:rPr>
              <a:t>getResult </a:t>
            </a:r>
            <a:r>
              <a:rPr b="1" lang="es-ES" sz="2300">
                <a:solidFill>
                  <a:srgbClr val="080808"/>
                </a:solidFill>
                <a:highlight>
                  <a:srgbClr val="FFFFFF"/>
                </a:highlight>
                <a:latin typeface="Courier New"/>
                <a:ea typeface="Courier New"/>
                <a:cs typeface="Courier New"/>
                <a:sym typeface="Courier New"/>
              </a:rPr>
              <a:t>= registerForActivityResult(StartActivityForResult()) {</a:t>
            </a:r>
            <a:endParaRPr b="1" sz="2300">
              <a:solidFill>
                <a:srgbClr val="080808"/>
              </a:solidFill>
              <a:highlight>
                <a:srgbClr val="FFFFFF"/>
              </a:highlight>
              <a:latin typeface="Courier New"/>
              <a:ea typeface="Courier New"/>
              <a:cs typeface="Courier New"/>
              <a:sym typeface="Courier New"/>
            </a:endParaRPr>
          </a:p>
          <a:p>
            <a:pPr indent="0" lvl="0" marL="0" marR="0" rtl="0" algn="l">
              <a:lnSpc>
                <a:spcPct val="120000"/>
              </a:lnSpc>
              <a:spcBef>
                <a:spcPts val="0"/>
              </a:spcBef>
              <a:spcAft>
                <a:spcPts val="0"/>
              </a:spcAft>
              <a:buClr>
                <a:schemeClr val="dk1"/>
              </a:buClr>
              <a:buSzPts val="1100"/>
              <a:buFont typeface="Arial"/>
              <a:buNone/>
            </a:pPr>
            <a:r>
              <a:rPr b="1" lang="es-ES" sz="2300">
                <a:solidFill>
                  <a:srgbClr val="080808"/>
                </a:solidFill>
                <a:highlight>
                  <a:srgbClr val="FFFFFF"/>
                </a:highlight>
                <a:latin typeface="Courier New"/>
                <a:ea typeface="Courier New"/>
                <a:cs typeface="Courier New"/>
                <a:sym typeface="Courier New"/>
              </a:rPr>
              <a:t>   result -&gt;</a:t>
            </a:r>
            <a:endParaRPr b="1" sz="2300">
              <a:solidFill>
                <a:srgbClr val="080808"/>
              </a:solidFill>
              <a:highlight>
                <a:srgbClr val="FFFFFF"/>
              </a:highlight>
              <a:latin typeface="Courier New"/>
              <a:ea typeface="Courier New"/>
              <a:cs typeface="Courier New"/>
              <a:sym typeface="Courier New"/>
            </a:endParaRPr>
          </a:p>
          <a:p>
            <a:pPr indent="0" lvl="0" marL="0" marR="0" rtl="0" algn="l">
              <a:lnSpc>
                <a:spcPct val="120000"/>
              </a:lnSpc>
              <a:spcBef>
                <a:spcPts val="0"/>
              </a:spcBef>
              <a:spcAft>
                <a:spcPts val="0"/>
              </a:spcAft>
              <a:buClr>
                <a:schemeClr val="dk1"/>
              </a:buClr>
              <a:buSzPts val="1100"/>
              <a:buFont typeface="Arial"/>
              <a:buNone/>
            </a:pPr>
            <a:r>
              <a:rPr b="1" lang="es-ES" sz="2300">
                <a:solidFill>
                  <a:srgbClr val="080808"/>
                </a:solidFill>
                <a:highlight>
                  <a:srgbClr val="FFFFFF"/>
                </a:highlight>
                <a:latin typeface="Courier New"/>
                <a:ea typeface="Courier New"/>
                <a:cs typeface="Courier New"/>
                <a:sym typeface="Courier New"/>
              </a:rPr>
              <a:t>   </a:t>
            </a:r>
            <a:r>
              <a:rPr b="1" lang="es-ES" sz="2300">
                <a:solidFill>
                  <a:srgbClr val="0033B3"/>
                </a:solidFill>
                <a:highlight>
                  <a:srgbClr val="FFFFFF"/>
                </a:highlight>
                <a:latin typeface="Courier New"/>
                <a:ea typeface="Courier New"/>
                <a:cs typeface="Courier New"/>
                <a:sym typeface="Courier New"/>
              </a:rPr>
              <a:t>if </a:t>
            </a:r>
            <a:r>
              <a:rPr b="1" lang="es-ES" sz="2300">
                <a:solidFill>
                  <a:srgbClr val="080808"/>
                </a:solidFill>
                <a:highlight>
                  <a:srgbClr val="FFFFFF"/>
                </a:highlight>
                <a:latin typeface="Courier New"/>
                <a:ea typeface="Courier New"/>
                <a:cs typeface="Courier New"/>
                <a:sym typeface="Courier New"/>
              </a:rPr>
              <a:t>(result.</a:t>
            </a:r>
            <a:r>
              <a:rPr b="1" i="1" lang="es-ES" sz="2300">
                <a:solidFill>
                  <a:srgbClr val="871094"/>
                </a:solidFill>
                <a:highlight>
                  <a:srgbClr val="FFFFFF"/>
                </a:highlight>
                <a:latin typeface="Courier New"/>
                <a:ea typeface="Courier New"/>
                <a:cs typeface="Courier New"/>
                <a:sym typeface="Courier New"/>
              </a:rPr>
              <a:t>resultCode </a:t>
            </a:r>
            <a:r>
              <a:rPr b="1" lang="es-ES" sz="2300">
                <a:solidFill>
                  <a:srgbClr val="080808"/>
                </a:solidFill>
                <a:highlight>
                  <a:srgbClr val="FFFFFF"/>
                </a:highlight>
                <a:latin typeface="Courier New"/>
                <a:ea typeface="Courier New"/>
                <a:cs typeface="Courier New"/>
                <a:sym typeface="Courier New"/>
              </a:rPr>
              <a:t>== </a:t>
            </a:r>
            <a:r>
              <a:rPr b="1" i="1" lang="es-ES" sz="2300">
                <a:solidFill>
                  <a:srgbClr val="871094"/>
                </a:solidFill>
                <a:highlight>
                  <a:srgbClr val="FFFFFF"/>
                </a:highlight>
                <a:latin typeface="Courier New"/>
                <a:ea typeface="Courier New"/>
                <a:cs typeface="Courier New"/>
                <a:sym typeface="Courier New"/>
              </a:rPr>
              <a:t>RESULT_OK</a:t>
            </a:r>
            <a:r>
              <a:rPr b="1" lang="es-ES" sz="2300">
                <a:solidFill>
                  <a:srgbClr val="080808"/>
                </a:solidFill>
                <a:highlight>
                  <a:srgbClr val="FFFFFF"/>
                </a:highlight>
                <a:latin typeface="Courier New"/>
                <a:ea typeface="Courier New"/>
                <a:cs typeface="Courier New"/>
                <a:sym typeface="Courier New"/>
              </a:rPr>
              <a:t>) {</a:t>
            </a:r>
            <a:endParaRPr b="1" sz="2300">
              <a:solidFill>
                <a:srgbClr val="080808"/>
              </a:solidFill>
              <a:highlight>
                <a:srgbClr val="FFFFFF"/>
              </a:highlight>
              <a:latin typeface="Courier New"/>
              <a:ea typeface="Courier New"/>
              <a:cs typeface="Courier New"/>
              <a:sym typeface="Courier New"/>
            </a:endParaRPr>
          </a:p>
          <a:p>
            <a:pPr indent="0" lvl="0" marL="0" marR="0" rtl="0" algn="l">
              <a:lnSpc>
                <a:spcPct val="120000"/>
              </a:lnSpc>
              <a:spcBef>
                <a:spcPts val="0"/>
              </a:spcBef>
              <a:spcAft>
                <a:spcPts val="0"/>
              </a:spcAft>
              <a:buClr>
                <a:schemeClr val="dk1"/>
              </a:buClr>
              <a:buSzPts val="1100"/>
              <a:buFont typeface="Arial"/>
              <a:buNone/>
            </a:pPr>
            <a:r>
              <a:rPr b="1" lang="es-ES" sz="2300">
                <a:solidFill>
                  <a:srgbClr val="080808"/>
                </a:solidFill>
                <a:highlight>
                  <a:srgbClr val="FFFFFF"/>
                </a:highlight>
                <a:latin typeface="Courier New"/>
                <a:ea typeface="Courier New"/>
                <a:cs typeface="Courier New"/>
                <a:sym typeface="Courier New"/>
              </a:rPr>
              <a:t>       </a:t>
            </a:r>
            <a:r>
              <a:rPr b="1" lang="es-ES" sz="2300">
                <a:solidFill>
                  <a:srgbClr val="0033B3"/>
                </a:solidFill>
                <a:highlight>
                  <a:srgbClr val="FFFFFF"/>
                </a:highlight>
                <a:latin typeface="Courier New"/>
                <a:ea typeface="Courier New"/>
                <a:cs typeface="Courier New"/>
                <a:sym typeface="Courier New"/>
              </a:rPr>
              <a:t>val </a:t>
            </a:r>
            <a:r>
              <a:rPr b="1" lang="es-ES" sz="2300">
                <a:solidFill>
                  <a:srgbClr val="080808"/>
                </a:solidFill>
                <a:highlight>
                  <a:srgbClr val="FFFFFF"/>
                </a:highlight>
                <a:latin typeface="Courier New"/>
                <a:ea typeface="Courier New"/>
                <a:cs typeface="Courier New"/>
                <a:sym typeface="Courier New"/>
              </a:rPr>
              <a:t>leyenda = result.</a:t>
            </a:r>
            <a:r>
              <a:rPr b="1" i="1" lang="es-ES" sz="2300">
                <a:solidFill>
                  <a:srgbClr val="871094"/>
                </a:solidFill>
                <a:highlight>
                  <a:srgbClr val="FFFFFF"/>
                </a:highlight>
                <a:latin typeface="Courier New"/>
                <a:ea typeface="Courier New"/>
                <a:cs typeface="Courier New"/>
                <a:sym typeface="Courier New"/>
              </a:rPr>
              <a:t>data</a:t>
            </a:r>
            <a:r>
              <a:rPr b="1" lang="es-ES" sz="2300">
                <a:solidFill>
                  <a:srgbClr val="080808"/>
                </a:solidFill>
                <a:highlight>
                  <a:srgbClr val="FFFFFF"/>
                </a:highlight>
                <a:latin typeface="Courier New"/>
                <a:ea typeface="Courier New"/>
                <a:cs typeface="Courier New"/>
                <a:sym typeface="Courier New"/>
              </a:rPr>
              <a:t>?.getStringExtra(</a:t>
            </a:r>
            <a:r>
              <a:rPr b="1" lang="es-ES" sz="2300">
                <a:solidFill>
                  <a:srgbClr val="067D17"/>
                </a:solidFill>
                <a:highlight>
                  <a:srgbClr val="FFFFFF"/>
                </a:highlight>
                <a:latin typeface="Courier New"/>
                <a:ea typeface="Courier New"/>
                <a:cs typeface="Courier New"/>
                <a:sym typeface="Courier New"/>
              </a:rPr>
              <a:t>"input"</a:t>
            </a:r>
            <a:r>
              <a:rPr b="1" lang="es-ES" sz="2300">
                <a:solidFill>
                  <a:srgbClr val="080808"/>
                </a:solidFill>
                <a:highlight>
                  <a:srgbClr val="FFFFFF"/>
                </a:highlight>
                <a:latin typeface="Courier New"/>
                <a:ea typeface="Courier New"/>
                <a:cs typeface="Courier New"/>
                <a:sym typeface="Courier New"/>
              </a:rPr>
              <a:t>)</a:t>
            </a:r>
            <a:endParaRPr b="1" sz="2300">
              <a:solidFill>
                <a:srgbClr val="080808"/>
              </a:solidFill>
              <a:highlight>
                <a:srgbClr val="FFFFFF"/>
              </a:highlight>
              <a:latin typeface="Courier New"/>
              <a:ea typeface="Courier New"/>
              <a:cs typeface="Courier New"/>
              <a:sym typeface="Courier New"/>
            </a:endParaRPr>
          </a:p>
          <a:p>
            <a:pPr indent="0" lvl="0" marL="0" marR="0" rtl="0" algn="l">
              <a:lnSpc>
                <a:spcPct val="120000"/>
              </a:lnSpc>
              <a:spcBef>
                <a:spcPts val="0"/>
              </a:spcBef>
              <a:spcAft>
                <a:spcPts val="0"/>
              </a:spcAft>
              <a:buClr>
                <a:schemeClr val="dk1"/>
              </a:buClr>
              <a:buSzPts val="1100"/>
              <a:buFont typeface="Arial"/>
              <a:buNone/>
            </a:pPr>
            <a:r>
              <a:rPr b="1" lang="es-ES" sz="2300">
                <a:solidFill>
                  <a:srgbClr val="080808"/>
                </a:solidFill>
                <a:highlight>
                  <a:srgbClr val="FFFFFF"/>
                </a:highlight>
                <a:latin typeface="Courier New"/>
                <a:ea typeface="Courier New"/>
                <a:cs typeface="Courier New"/>
                <a:sym typeface="Courier New"/>
              </a:rPr>
              <a:t>       </a:t>
            </a:r>
            <a:r>
              <a:rPr b="1" lang="es-ES" sz="2300">
                <a:solidFill>
                  <a:schemeClr val="dk1"/>
                </a:solidFill>
                <a:highlight>
                  <a:srgbClr val="FFFFFF"/>
                </a:highlight>
                <a:latin typeface="Courier New"/>
                <a:ea typeface="Courier New"/>
                <a:cs typeface="Courier New"/>
                <a:sym typeface="Courier New"/>
              </a:rPr>
              <a:t>Toast</a:t>
            </a:r>
            <a:r>
              <a:rPr b="1" lang="es-ES" sz="2300">
                <a:solidFill>
                  <a:srgbClr val="080808"/>
                </a:solidFill>
                <a:highlight>
                  <a:srgbClr val="FFFFFF"/>
                </a:highlight>
                <a:latin typeface="Courier New"/>
                <a:ea typeface="Courier New"/>
                <a:cs typeface="Courier New"/>
                <a:sym typeface="Courier New"/>
              </a:rPr>
              <a:t>.makeText(</a:t>
            </a:r>
            <a:r>
              <a:rPr b="1" lang="es-ES" sz="2300">
                <a:solidFill>
                  <a:srgbClr val="0033B3"/>
                </a:solidFill>
                <a:highlight>
                  <a:srgbClr val="FFFFFF"/>
                </a:highlight>
                <a:latin typeface="Courier New"/>
                <a:ea typeface="Courier New"/>
                <a:cs typeface="Courier New"/>
                <a:sym typeface="Courier New"/>
              </a:rPr>
              <a:t>this</a:t>
            </a:r>
            <a:r>
              <a:rPr b="1" lang="es-ES" sz="2300">
                <a:solidFill>
                  <a:srgbClr val="080808"/>
                </a:solidFill>
                <a:highlight>
                  <a:srgbClr val="FFFFFF"/>
                </a:highlight>
                <a:latin typeface="Courier New"/>
                <a:ea typeface="Courier New"/>
                <a:cs typeface="Courier New"/>
                <a:sym typeface="Courier New"/>
              </a:rPr>
              <a:t>,leyenda, </a:t>
            </a:r>
            <a:r>
              <a:rPr b="1" lang="es-ES" sz="2300">
                <a:solidFill>
                  <a:schemeClr val="dk1"/>
                </a:solidFill>
                <a:highlight>
                  <a:srgbClr val="FFFFFF"/>
                </a:highlight>
                <a:latin typeface="Courier New"/>
                <a:ea typeface="Courier New"/>
                <a:cs typeface="Courier New"/>
                <a:sym typeface="Courier New"/>
              </a:rPr>
              <a:t>Toast</a:t>
            </a:r>
            <a:r>
              <a:rPr b="1" lang="es-ES" sz="2300">
                <a:solidFill>
                  <a:srgbClr val="080808"/>
                </a:solidFill>
                <a:highlight>
                  <a:srgbClr val="FFFFFF"/>
                </a:highlight>
                <a:latin typeface="Courier New"/>
                <a:ea typeface="Courier New"/>
                <a:cs typeface="Courier New"/>
                <a:sym typeface="Courier New"/>
              </a:rPr>
              <a:t>.</a:t>
            </a:r>
            <a:r>
              <a:rPr b="1" i="1" lang="es-ES" sz="2300">
                <a:solidFill>
                  <a:srgbClr val="871094"/>
                </a:solidFill>
                <a:highlight>
                  <a:srgbClr val="FFFFFF"/>
                </a:highlight>
                <a:latin typeface="Courier New"/>
                <a:ea typeface="Courier New"/>
                <a:cs typeface="Courier New"/>
                <a:sym typeface="Courier New"/>
              </a:rPr>
              <a:t>LENGTH_SHORT</a:t>
            </a:r>
            <a:r>
              <a:rPr b="1" lang="es-ES" sz="2300">
                <a:solidFill>
                  <a:srgbClr val="080808"/>
                </a:solidFill>
                <a:highlight>
                  <a:srgbClr val="FFFFFF"/>
                </a:highlight>
                <a:latin typeface="Courier New"/>
                <a:ea typeface="Courier New"/>
                <a:cs typeface="Courier New"/>
                <a:sym typeface="Courier New"/>
              </a:rPr>
              <a:t>).show();</a:t>
            </a:r>
            <a:endParaRPr b="1" sz="2300">
              <a:solidFill>
                <a:srgbClr val="080808"/>
              </a:solidFill>
              <a:highlight>
                <a:srgbClr val="FFFFFF"/>
              </a:highlight>
              <a:latin typeface="Courier New"/>
              <a:ea typeface="Courier New"/>
              <a:cs typeface="Courier New"/>
              <a:sym typeface="Courier New"/>
            </a:endParaRPr>
          </a:p>
          <a:p>
            <a:pPr indent="0" lvl="0" marL="0" marR="0" rtl="0" algn="l">
              <a:lnSpc>
                <a:spcPct val="120000"/>
              </a:lnSpc>
              <a:spcBef>
                <a:spcPts val="0"/>
              </a:spcBef>
              <a:spcAft>
                <a:spcPts val="0"/>
              </a:spcAft>
              <a:buClr>
                <a:schemeClr val="dk1"/>
              </a:buClr>
              <a:buSzPts val="1100"/>
              <a:buFont typeface="Arial"/>
              <a:buNone/>
            </a:pPr>
            <a:r>
              <a:rPr b="1" lang="es-ES" sz="2300">
                <a:solidFill>
                  <a:srgbClr val="080808"/>
                </a:solidFill>
                <a:highlight>
                  <a:srgbClr val="FFFFFF"/>
                </a:highlight>
                <a:latin typeface="Courier New"/>
                <a:ea typeface="Courier New"/>
                <a:cs typeface="Courier New"/>
                <a:sym typeface="Courier New"/>
              </a:rPr>
              <a:t>   }</a:t>
            </a:r>
            <a:endParaRPr b="1" sz="2300">
              <a:solidFill>
                <a:srgbClr val="080808"/>
              </a:solidFill>
              <a:highlight>
                <a:srgbClr val="FFFFFF"/>
              </a:highlight>
              <a:latin typeface="Courier New"/>
              <a:ea typeface="Courier New"/>
              <a:cs typeface="Courier New"/>
              <a:sym typeface="Courier New"/>
            </a:endParaRPr>
          </a:p>
          <a:p>
            <a:pPr indent="0" lvl="0" marL="0" marR="0" rtl="0" algn="l">
              <a:lnSpc>
                <a:spcPct val="120000"/>
              </a:lnSpc>
              <a:spcBef>
                <a:spcPts val="0"/>
              </a:spcBef>
              <a:spcAft>
                <a:spcPts val="0"/>
              </a:spcAft>
              <a:buSzPts val="1100"/>
              <a:buNone/>
            </a:pPr>
            <a:r>
              <a:rPr b="1" lang="es-ES" sz="2300">
                <a:solidFill>
                  <a:srgbClr val="080808"/>
                </a:solidFill>
                <a:highlight>
                  <a:srgbClr val="FFFFFF"/>
                </a:highlight>
                <a:latin typeface="Courier New"/>
                <a:ea typeface="Courier New"/>
                <a:cs typeface="Courier New"/>
                <a:sym typeface="Courier New"/>
              </a:rPr>
              <a:t>}</a:t>
            </a:r>
            <a:endParaRPr b="1" sz="3800"/>
          </a:p>
        </p:txBody>
      </p:sp>
      <p:sp>
        <p:nvSpPr>
          <p:cNvPr id="384" name="Google Shape;384;p27"/>
          <p:cNvSpPr/>
          <p:nvPr/>
        </p:nvSpPr>
        <p:spPr>
          <a:xfrm>
            <a:off x="650160" y="915480"/>
            <a:ext cx="11701440" cy="1515600"/>
          </a:xfrm>
          <a:prstGeom prst="rect">
            <a:avLst/>
          </a:prstGeom>
          <a:noFill/>
          <a:ln>
            <a:noFill/>
          </a:ln>
        </p:spPr>
        <p:txBody>
          <a:bodyPr anchorCtr="0" anchor="ctr" bIns="45000" lIns="90000" spcFirstLastPara="1" rIns="90000" wrap="square" tIns="45000">
            <a:normAutofit/>
          </a:bodyPr>
          <a:lstStyle/>
          <a:p>
            <a:pPr indent="0" lvl="0" marL="0" marR="0" rtl="0" algn="l">
              <a:lnSpc>
                <a:spcPct val="100000"/>
              </a:lnSpc>
              <a:spcBef>
                <a:spcPts val="0"/>
              </a:spcBef>
              <a:spcAft>
                <a:spcPts val="0"/>
              </a:spcAft>
              <a:buNone/>
            </a:pPr>
            <a:r>
              <a:rPr b="0" i="0" lang="es-ES" sz="3600" u="none" cap="none" strike="noStrike">
                <a:solidFill>
                  <a:srgbClr val="424456"/>
                </a:solidFill>
                <a:latin typeface="Trebuchet MS"/>
                <a:ea typeface="Trebuchet MS"/>
                <a:cs typeface="Trebuchet MS"/>
                <a:sym typeface="Trebuchet MS"/>
              </a:rPr>
              <a:t>Devolviendo información a la </a:t>
            </a:r>
            <a:r>
              <a:rPr b="0" i="1" lang="es-ES" sz="3600" u="none" cap="none" strike="noStrike">
                <a:solidFill>
                  <a:srgbClr val="424456"/>
                </a:solidFill>
                <a:latin typeface="Trebuchet MS"/>
                <a:ea typeface="Trebuchet MS"/>
                <a:cs typeface="Trebuchet MS"/>
                <a:sym typeface="Trebuchet MS"/>
              </a:rPr>
              <a:t>activity</a:t>
            </a:r>
            <a:r>
              <a:rPr b="0" i="0" lang="es-ES" sz="3600" u="none" cap="none" strike="noStrike">
                <a:solidFill>
                  <a:srgbClr val="424456"/>
                </a:solidFill>
                <a:latin typeface="Trebuchet MS"/>
                <a:ea typeface="Trebuchet MS"/>
                <a:cs typeface="Trebuchet MS"/>
                <a:sym typeface="Trebuchet MS"/>
              </a:rPr>
              <a:t>  iniciadora</a:t>
            </a:r>
            <a:endParaRPr b="0" i="0" sz="3600" u="none" cap="none" strike="noStrike">
              <a:latin typeface="Arial"/>
              <a:ea typeface="Arial"/>
              <a:cs typeface="Arial"/>
              <a:sym typeface="Arial"/>
            </a:endParaRPr>
          </a:p>
        </p:txBody>
      </p:sp>
      <p:sp>
        <p:nvSpPr>
          <p:cNvPr id="385" name="Google Shape;385;p27"/>
          <p:cNvSpPr/>
          <p:nvPr/>
        </p:nvSpPr>
        <p:spPr>
          <a:xfrm>
            <a:off x="84960" y="2908080"/>
            <a:ext cx="12351600" cy="958320"/>
          </a:xfrm>
          <a:prstGeom prst="rect">
            <a:avLst/>
          </a:prstGeom>
          <a:noFill/>
          <a:ln>
            <a:noFill/>
          </a:ln>
        </p:spPr>
        <p:txBody>
          <a:bodyPr anchorCtr="0" anchor="t" bIns="45000" lIns="90000" spcFirstLastPara="1" rIns="90000" wrap="square" tIns="45000">
            <a:noAutofit/>
          </a:bodyPr>
          <a:lstStyle/>
          <a:p>
            <a:pPr indent="-362160" lvl="0" marL="519120" marR="0" rtl="0" algn="l">
              <a:lnSpc>
                <a:spcPct val="110000"/>
              </a:lnSpc>
              <a:spcBef>
                <a:spcPts val="0"/>
              </a:spcBef>
              <a:spcAft>
                <a:spcPts val="0"/>
              </a:spcAft>
              <a:buClr>
                <a:srgbClr val="A04DA3"/>
              </a:buClr>
              <a:buSzPts val="4000"/>
              <a:buFont typeface="Georgia"/>
              <a:buChar char="•"/>
            </a:pPr>
            <a:r>
              <a:rPr b="0" i="0" lang="es-ES" sz="4000" u="none" cap="none" strike="noStrike">
                <a:solidFill>
                  <a:srgbClr val="000000"/>
                </a:solidFill>
                <a:latin typeface="Georgia"/>
                <a:ea typeface="Georgia"/>
                <a:cs typeface="Georgia"/>
                <a:sym typeface="Georgia"/>
              </a:rPr>
              <a:t>En </a:t>
            </a:r>
            <a:r>
              <a:rPr b="1" i="0" lang="es-ES" sz="4000" u="none" cap="none" strike="noStrike">
                <a:solidFill>
                  <a:srgbClr val="000000"/>
                </a:solidFill>
                <a:latin typeface="Consolas"/>
                <a:ea typeface="Consolas"/>
                <a:cs typeface="Consolas"/>
                <a:sym typeface="Consolas"/>
              </a:rPr>
              <a:t>MainActvity.</a:t>
            </a:r>
            <a:r>
              <a:rPr b="1" lang="es-ES" sz="4000">
                <a:latin typeface="Consolas"/>
                <a:ea typeface="Consolas"/>
                <a:cs typeface="Consolas"/>
                <a:sym typeface="Consolas"/>
              </a:rPr>
              <a:t>kt</a:t>
            </a:r>
            <a:r>
              <a:rPr b="0" i="0" lang="es-ES" sz="4000" u="none" cap="none" strike="noStrike">
                <a:solidFill>
                  <a:srgbClr val="000000"/>
                </a:solidFill>
                <a:latin typeface="Georgia"/>
                <a:ea typeface="Georgia"/>
                <a:cs typeface="Georgia"/>
                <a:sym typeface="Georgia"/>
              </a:rPr>
              <a:t> modificar el método</a:t>
            </a:r>
            <a:endParaRPr b="0" i="0" sz="4000" u="none" cap="none" strike="noStrike">
              <a:latin typeface="Arial"/>
              <a:ea typeface="Arial"/>
              <a:cs typeface="Arial"/>
              <a:sym typeface="Arial"/>
            </a:endParaRPr>
          </a:p>
        </p:txBody>
      </p:sp>
      <p:sp>
        <p:nvSpPr>
          <p:cNvPr id="386" name="Google Shape;386;p27"/>
          <p:cNvSpPr/>
          <p:nvPr/>
        </p:nvSpPr>
        <p:spPr>
          <a:xfrm>
            <a:off x="217500" y="4089500"/>
            <a:ext cx="12463500" cy="3180300"/>
          </a:xfrm>
          <a:prstGeom prst="rect">
            <a:avLst/>
          </a:prstGeom>
          <a:solidFill>
            <a:schemeClr val="accent2">
              <a:alpha val="17647"/>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7"/>
          <p:cNvSpPr/>
          <p:nvPr/>
        </p:nvSpPr>
        <p:spPr>
          <a:xfrm>
            <a:off x="9899640" y="8407440"/>
            <a:ext cx="2793240" cy="1064520"/>
          </a:xfrm>
          <a:prstGeom prst="rect">
            <a:avLst/>
          </a:prstGeom>
          <a:solidFill>
            <a:srgbClr val="C00000"/>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s-ES" sz="3200" u="none" cap="none" strike="noStrike">
                <a:solidFill>
                  <a:srgbClr val="FFFFFF"/>
                </a:solidFill>
                <a:latin typeface="Gill Sans"/>
                <a:ea typeface="Gill Sans"/>
                <a:cs typeface="Gill Sans"/>
                <a:sym typeface="Gill Sans"/>
              </a:rPr>
              <a:t>Correr en el emulador</a:t>
            </a:r>
            <a:endParaRPr b="0" i="0" sz="3200" u="none" cap="none" strike="noStrike">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3000"/>
                                  </p:stCondLst>
                                  <p:childTnLst>
                                    <p:set>
                                      <p:cBhvr>
                                        <p:cTn dur="1" fill="hold">
                                          <p:stCondLst>
                                            <p:cond delay="0"/>
                                          </p:stCondLst>
                                        </p:cTn>
                                        <p:tgtEl>
                                          <p:spTgt spid="387"/>
                                        </p:tgtEl>
                                        <p:attrNameLst>
                                          <p:attrName>style.visibility</p:attrName>
                                        </p:attrNameLst>
                                      </p:cBhvr>
                                      <p:to>
                                        <p:strVal val="visible"/>
                                      </p:to>
                                    </p:set>
                                    <p:anim calcmode="lin" valueType="num">
                                      <p:cBhvr additive="base">
                                        <p:cTn dur="500"/>
                                        <p:tgtEl>
                                          <p:spTgt spid="387"/>
                                        </p:tgtEl>
                                        <p:attrNameLst>
                                          <p:attrName>ppt_w</p:attrName>
                                        </p:attrNameLst>
                                      </p:cBhvr>
                                      <p:tavLst>
                                        <p:tav fmla="" tm="0">
                                          <p:val>
                                            <p:strVal val="0"/>
                                          </p:val>
                                        </p:tav>
                                        <p:tav fmla="" tm="100000">
                                          <p:val>
                                            <p:strVal val="#ppt_w"/>
                                          </p:val>
                                        </p:tav>
                                      </p:tavLst>
                                    </p:anim>
                                    <p:anim calcmode="lin" valueType="num">
                                      <p:cBhvr additive="base">
                                        <p:cTn dur="500"/>
                                        <p:tgtEl>
                                          <p:spTgt spid="38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8"/>
          <p:cNvSpPr/>
          <p:nvPr/>
        </p:nvSpPr>
        <p:spPr>
          <a:xfrm>
            <a:off x="650160" y="915480"/>
            <a:ext cx="11701440" cy="1515600"/>
          </a:xfrm>
          <a:prstGeom prst="rect">
            <a:avLst/>
          </a:prstGeom>
          <a:noFill/>
          <a:ln>
            <a:noFill/>
          </a:ln>
        </p:spPr>
        <p:txBody>
          <a:bodyPr anchorCtr="0" anchor="ctr" bIns="45000" lIns="90000" spcFirstLastPara="1" rIns="90000" wrap="square" tIns="45000">
            <a:normAutofit/>
          </a:bodyPr>
          <a:lstStyle/>
          <a:p>
            <a:pPr indent="0" lvl="0" marL="0" marR="0" rtl="0" algn="l">
              <a:lnSpc>
                <a:spcPct val="100000"/>
              </a:lnSpc>
              <a:spcBef>
                <a:spcPts val="0"/>
              </a:spcBef>
              <a:spcAft>
                <a:spcPts val="0"/>
              </a:spcAft>
              <a:buNone/>
            </a:pPr>
            <a:r>
              <a:rPr b="1" i="0" lang="es-ES" sz="4368" u="none" cap="none" strike="noStrike">
                <a:solidFill>
                  <a:srgbClr val="424456"/>
                </a:solidFill>
                <a:latin typeface="Consolas"/>
                <a:ea typeface="Consolas"/>
                <a:cs typeface="Consolas"/>
                <a:sym typeface="Consolas"/>
              </a:rPr>
              <a:t>Intent</a:t>
            </a:r>
            <a:r>
              <a:rPr b="0" i="0" lang="es-ES" sz="4368" u="none" cap="none" strike="noStrike">
                <a:solidFill>
                  <a:srgbClr val="424456"/>
                </a:solidFill>
                <a:latin typeface="Trebuchet MS"/>
                <a:ea typeface="Trebuchet MS"/>
                <a:cs typeface="Trebuchet MS"/>
                <a:sym typeface="Trebuchet MS"/>
              </a:rPr>
              <a:t> para llamar </a:t>
            </a:r>
            <a:r>
              <a:rPr b="0" i="1" lang="es-ES" sz="4368" u="none" cap="none" strike="noStrike">
                <a:solidFill>
                  <a:srgbClr val="424456"/>
                </a:solidFill>
                <a:latin typeface="Trebuchet MS"/>
                <a:ea typeface="Trebuchet MS"/>
                <a:cs typeface="Trebuchet MS"/>
                <a:sym typeface="Trebuchet MS"/>
              </a:rPr>
              <a:t>activities</a:t>
            </a:r>
            <a:r>
              <a:rPr b="0" i="0" lang="es-ES" sz="4368" u="none" cap="none" strike="noStrike">
                <a:solidFill>
                  <a:srgbClr val="424456"/>
                </a:solidFill>
                <a:latin typeface="Trebuchet MS"/>
                <a:ea typeface="Trebuchet MS"/>
                <a:cs typeface="Trebuchet MS"/>
                <a:sym typeface="Trebuchet MS"/>
              </a:rPr>
              <a:t> de otras aplicaciones</a:t>
            </a:r>
            <a:endParaRPr b="0" i="0" sz="4368" u="none" cap="none" strike="noStrike">
              <a:latin typeface="Arial"/>
              <a:ea typeface="Arial"/>
              <a:cs typeface="Arial"/>
              <a:sym typeface="Arial"/>
            </a:endParaRPr>
          </a:p>
        </p:txBody>
      </p:sp>
      <p:sp>
        <p:nvSpPr>
          <p:cNvPr id="393" name="Google Shape;393;p28"/>
          <p:cNvSpPr/>
          <p:nvPr/>
        </p:nvSpPr>
        <p:spPr>
          <a:xfrm>
            <a:off x="650160" y="2571840"/>
            <a:ext cx="11701440" cy="6775920"/>
          </a:xfrm>
          <a:prstGeom prst="rect">
            <a:avLst/>
          </a:prstGeom>
          <a:noFill/>
          <a:ln>
            <a:noFill/>
          </a:ln>
        </p:spPr>
        <p:txBody>
          <a:bodyPr anchorCtr="0" anchor="t" bIns="45000" lIns="90000" spcFirstLastPara="1" rIns="90000" wrap="square" tIns="45000">
            <a:noAutofit/>
          </a:bodyPr>
          <a:lstStyle/>
          <a:p>
            <a:pPr indent="-362160" lvl="0" marL="519120" marR="0" rtl="0" algn="l">
              <a:lnSpc>
                <a:spcPct val="100000"/>
              </a:lnSpc>
              <a:spcBef>
                <a:spcPts val="0"/>
              </a:spcBef>
              <a:spcAft>
                <a:spcPts val="0"/>
              </a:spcAft>
              <a:buClr>
                <a:srgbClr val="A04DA3"/>
              </a:buClr>
              <a:buSzPts val="4000"/>
              <a:buFont typeface="Georgia"/>
              <a:buChar char="•"/>
            </a:pPr>
            <a:r>
              <a:rPr b="0" i="0" lang="es-ES" sz="4000" u="none" cap="none" strike="noStrike">
                <a:solidFill>
                  <a:srgbClr val="000000"/>
                </a:solidFill>
                <a:latin typeface="Georgia"/>
                <a:ea typeface="Georgia"/>
                <a:cs typeface="Georgia"/>
                <a:sym typeface="Georgia"/>
              </a:rPr>
              <a:t>Hemos utilizado un objeto </a:t>
            </a:r>
            <a:r>
              <a:rPr b="1" i="0" lang="es-ES" sz="4000" u="none" cap="none" strike="noStrike">
                <a:solidFill>
                  <a:srgbClr val="000000"/>
                </a:solidFill>
                <a:latin typeface="Consolas"/>
                <a:ea typeface="Consolas"/>
                <a:cs typeface="Consolas"/>
                <a:sym typeface="Consolas"/>
              </a:rPr>
              <a:t>Intent</a:t>
            </a:r>
            <a:r>
              <a:rPr b="0" i="0" lang="es-ES" sz="4000" u="none" cap="none" strike="noStrike">
                <a:solidFill>
                  <a:srgbClr val="000000"/>
                </a:solidFill>
                <a:latin typeface="Georgia"/>
                <a:ea typeface="Georgia"/>
                <a:cs typeface="Georgia"/>
                <a:sym typeface="Georgia"/>
              </a:rPr>
              <a:t> para iniciar una </a:t>
            </a:r>
            <a:r>
              <a:rPr b="0" i="1" lang="es-ES" sz="4000" u="none" cap="none" strike="noStrike">
                <a:solidFill>
                  <a:srgbClr val="000000"/>
                </a:solidFill>
                <a:latin typeface="Georgia"/>
                <a:ea typeface="Georgia"/>
                <a:cs typeface="Georgia"/>
                <a:sym typeface="Georgia"/>
              </a:rPr>
              <a:t>activity</a:t>
            </a:r>
            <a:r>
              <a:rPr b="0" i="0" lang="es-ES" sz="4000" u="none" cap="none" strike="noStrike">
                <a:solidFill>
                  <a:srgbClr val="000000"/>
                </a:solidFill>
                <a:latin typeface="Georgia"/>
                <a:ea typeface="Georgia"/>
                <a:cs typeface="Georgia"/>
                <a:sym typeface="Georgia"/>
              </a:rPr>
              <a:t> de nuestra aplicación de manera </a:t>
            </a:r>
            <a:r>
              <a:rPr b="0" i="0" lang="es-ES" sz="4000" u="none" cap="none" strike="noStrike">
                <a:solidFill>
                  <a:srgbClr val="C00000"/>
                </a:solidFill>
                <a:latin typeface="Georgia"/>
                <a:ea typeface="Georgia"/>
                <a:cs typeface="Georgia"/>
                <a:sym typeface="Georgia"/>
              </a:rPr>
              <a:t>explícita</a:t>
            </a:r>
            <a:r>
              <a:rPr b="0" i="0" lang="es-ES" sz="4000" u="none" cap="none" strike="noStrike">
                <a:solidFill>
                  <a:srgbClr val="000000"/>
                </a:solidFill>
                <a:latin typeface="Georgia"/>
                <a:ea typeface="Georgia"/>
                <a:cs typeface="Georgia"/>
                <a:sym typeface="Georgia"/>
              </a:rPr>
              <a:t> (</a:t>
            </a:r>
            <a:r>
              <a:rPr b="1" i="0" lang="es-ES" sz="4000" u="none" cap="none" strike="noStrike">
                <a:solidFill>
                  <a:srgbClr val="000000"/>
                </a:solidFill>
                <a:latin typeface="Consolas"/>
                <a:ea typeface="Consolas"/>
                <a:cs typeface="Consolas"/>
                <a:sym typeface="Consolas"/>
              </a:rPr>
              <a:t>InfoActivity</a:t>
            </a:r>
            <a:r>
              <a:rPr b="0" i="0" lang="es-ES" sz="4000" u="none" cap="none" strike="noStrike">
                <a:solidFill>
                  <a:srgbClr val="000000"/>
                </a:solidFill>
                <a:latin typeface="Georgia"/>
                <a:ea typeface="Georgia"/>
                <a:cs typeface="Georgia"/>
                <a:sym typeface="Georgia"/>
              </a:rPr>
              <a:t>)</a:t>
            </a:r>
            <a:endParaRPr b="0" i="0" sz="4000" u="none" cap="none" strike="noStrike">
              <a:latin typeface="Arial"/>
              <a:ea typeface="Arial"/>
              <a:cs typeface="Arial"/>
              <a:sym typeface="Arial"/>
            </a:endParaRPr>
          </a:p>
          <a:p>
            <a:pPr indent="-362160" lvl="0" marL="519120" marR="0" rtl="0" algn="l">
              <a:lnSpc>
                <a:spcPct val="100000"/>
              </a:lnSpc>
              <a:spcBef>
                <a:spcPts val="2999"/>
              </a:spcBef>
              <a:spcAft>
                <a:spcPts val="0"/>
              </a:spcAft>
              <a:buClr>
                <a:srgbClr val="A04DA3"/>
              </a:buClr>
              <a:buSzPts val="4000"/>
              <a:buFont typeface="Georgia"/>
              <a:buChar char="•"/>
            </a:pPr>
            <a:r>
              <a:rPr b="0" i="0" lang="es-ES" sz="4000" u="none" cap="none" strike="noStrike">
                <a:solidFill>
                  <a:srgbClr val="000000"/>
                </a:solidFill>
                <a:latin typeface="Georgia"/>
                <a:ea typeface="Georgia"/>
                <a:cs typeface="Georgia"/>
                <a:sym typeface="Georgia"/>
              </a:rPr>
              <a:t>También existen los </a:t>
            </a:r>
            <a:r>
              <a:rPr b="1" i="0" lang="es-ES" sz="4000" u="none" cap="none" strike="noStrike">
                <a:solidFill>
                  <a:srgbClr val="000000"/>
                </a:solidFill>
                <a:latin typeface="Consolas"/>
                <a:ea typeface="Consolas"/>
                <a:cs typeface="Consolas"/>
                <a:sym typeface="Consolas"/>
              </a:rPr>
              <a:t>Intent</a:t>
            </a:r>
            <a:r>
              <a:rPr b="0" i="0" lang="es-ES" sz="4000" u="none" cap="none" strike="noStrike">
                <a:solidFill>
                  <a:srgbClr val="000000"/>
                </a:solidFill>
                <a:latin typeface="Georgia"/>
                <a:ea typeface="Georgia"/>
                <a:cs typeface="Georgia"/>
                <a:sym typeface="Georgia"/>
              </a:rPr>
              <a:t> </a:t>
            </a:r>
            <a:r>
              <a:rPr b="0" i="0" lang="es-ES" sz="4000" u="none" cap="none" strike="noStrike">
                <a:solidFill>
                  <a:srgbClr val="C00000"/>
                </a:solidFill>
                <a:latin typeface="Georgia"/>
                <a:ea typeface="Georgia"/>
                <a:cs typeface="Georgia"/>
                <a:sym typeface="Georgia"/>
              </a:rPr>
              <a:t>implícitos</a:t>
            </a:r>
            <a:r>
              <a:rPr b="0" i="0" lang="es-ES" sz="4000" u="none" cap="none" strike="noStrike">
                <a:solidFill>
                  <a:srgbClr val="000000"/>
                </a:solidFill>
                <a:latin typeface="Georgia"/>
                <a:ea typeface="Georgia"/>
                <a:cs typeface="Georgia"/>
                <a:sym typeface="Georgia"/>
              </a:rPr>
              <a:t> que NO especifican el componente que se desea iniciar sino que sólo describen una </a:t>
            </a:r>
            <a:r>
              <a:rPr b="0" i="0" lang="es-ES" sz="4000" u="none" cap="none" strike="noStrike">
                <a:solidFill>
                  <a:srgbClr val="C00000"/>
                </a:solidFill>
                <a:latin typeface="Georgia"/>
                <a:ea typeface="Georgia"/>
                <a:cs typeface="Georgia"/>
                <a:sym typeface="Georgia"/>
              </a:rPr>
              <a:t>acción </a:t>
            </a:r>
            <a:r>
              <a:rPr b="0" i="0" lang="es-ES" sz="4000" u="none" cap="none" strike="noStrike">
                <a:solidFill>
                  <a:srgbClr val="000000"/>
                </a:solidFill>
                <a:latin typeface="Georgia"/>
                <a:ea typeface="Georgia"/>
                <a:cs typeface="Georgia"/>
                <a:sym typeface="Georgia"/>
              </a:rPr>
              <a:t>a realizar y opcionalmente los datos sobre los que trabajar </a:t>
            </a:r>
            <a:endParaRPr b="0" i="0" sz="4000" u="none" cap="none" strike="noStrike">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0" st="0"/>
                                            </p:txEl>
                                          </p:spTgt>
                                        </p:tgtEl>
                                        <p:attrNameLst>
                                          <p:attrName>style.visibility</p:attrName>
                                        </p:attrNameLst>
                                      </p:cBhvr>
                                      <p:to>
                                        <p:strVal val="visible"/>
                                      </p:to>
                                    </p:set>
                                    <p:animEffect filter="fade" transition="in">
                                      <p:cBhvr>
                                        <p:cTn dur="500"/>
                                        <p:tgtEl>
                                          <p:spTgt spid="3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1" st="1"/>
                                            </p:txEl>
                                          </p:spTgt>
                                        </p:tgtEl>
                                        <p:attrNameLst>
                                          <p:attrName>style.visibility</p:attrName>
                                        </p:attrNameLst>
                                      </p:cBhvr>
                                      <p:to>
                                        <p:strVal val="visible"/>
                                      </p:to>
                                    </p:set>
                                    <p:animEffect filter="fade" transition="in">
                                      <p:cBhvr>
                                        <p:cTn dur="500"/>
                                        <p:tgtEl>
                                          <p:spTgt spid="39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9"/>
          <p:cNvSpPr/>
          <p:nvPr/>
        </p:nvSpPr>
        <p:spPr>
          <a:xfrm>
            <a:off x="650160" y="915480"/>
            <a:ext cx="11701440" cy="1515600"/>
          </a:xfrm>
          <a:prstGeom prst="rect">
            <a:avLst/>
          </a:prstGeom>
          <a:noFill/>
          <a:ln>
            <a:noFill/>
          </a:ln>
        </p:spPr>
        <p:txBody>
          <a:bodyPr anchorCtr="0" anchor="ctr" bIns="45000" lIns="90000" spcFirstLastPara="1" rIns="90000" wrap="square" tIns="45000">
            <a:normAutofit/>
          </a:bodyPr>
          <a:lstStyle/>
          <a:p>
            <a:pPr indent="0" lvl="0" marL="0" marR="0" rtl="0" algn="l">
              <a:lnSpc>
                <a:spcPct val="100000"/>
              </a:lnSpc>
              <a:spcBef>
                <a:spcPts val="0"/>
              </a:spcBef>
              <a:spcAft>
                <a:spcPts val="0"/>
              </a:spcAft>
              <a:buNone/>
            </a:pPr>
            <a:r>
              <a:rPr b="1" i="0" lang="es-ES" sz="4368" u="none" cap="none" strike="noStrike">
                <a:solidFill>
                  <a:srgbClr val="424456"/>
                </a:solidFill>
                <a:latin typeface="Consolas"/>
                <a:ea typeface="Consolas"/>
                <a:cs typeface="Consolas"/>
                <a:sym typeface="Consolas"/>
              </a:rPr>
              <a:t>Intent</a:t>
            </a:r>
            <a:r>
              <a:rPr b="0" i="0" lang="es-ES" sz="4368" u="none" cap="none" strike="noStrike">
                <a:solidFill>
                  <a:srgbClr val="424456"/>
                </a:solidFill>
                <a:latin typeface="Trebuchet MS"/>
                <a:ea typeface="Trebuchet MS"/>
                <a:cs typeface="Trebuchet MS"/>
                <a:sym typeface="Trebuchet MS"/>
              </a:rPr>
              <a:t> para llamar </a:t>
            </a:r>
            <a:r>
              <a:rPr b="0" i="1" lang="es-ES" sz="4368" u="none" cap="none" strike="noStrike">
                <a:solidFill>
                  <a:srgbClr val="424456"/>
                </a:solidFill>
                <a:latin typeface="Trebuchet MS"/>
                <a:ea typeface="Trebuchet MS"/>
                <a:cs typeface="Trebuchet MS"/>
                <a:sym typeface="Trebuchet MS"/>
              </a:rPr>
              <a:t>activities</a:t>
            </a:r>
            <a:r>
              <a:rPr b="0" i="0" lang="es-ES" sz="4368" u="none" cap="none" strike="noStrike">
                <a:solidFill>
                  <a:srgbClr val="424456"/>
                </a:solidFill>
                <a:latin typeface="Trebuchet MS"/>
                <a:ea typeface="Trebuchet MS"/>
                <a:cs typeface="Trebuchet MS"/>
                <a:sym typeface="Trebuchet MS"/>
              </a:rPr>
              <a:t> de otras aplicaciones</a:t>
            </a:r>
            <a:endParaRPr b="0" i="0" sz="4368" u="none" cap="none" strike="noStrike">
              <a:latin typeface="Arial"/>
              <a:ea typeface="Arial"/>
              <a:cs typeface="Arial"/>
              <a:sym typeface="Arial"/>
            </a:endParaRPr>
          </a:p>
        </p:txBody>
      </p:sp>
      <p:sp>
        <p:nvSpPr>
          <p:cNvPr id="399" name="Google Shape;399;p29"/>
          <p:cNvSpPr/>
          <p:nvPr/>
        </p:nvSpPr>
        <p:spPr>
          <a:xfrm>
            <a:off x="650160" y="2571840"/>
            <a:ext cx="6354000" cy="6775920"/>
          </a:xfrm>
          <a:prstGeom prst="rect">
            <a:avLst/>
          </a:prstGeom>
          <a:noFill/>
          <a:ln>
            <a:noFill/>
          </a:ln>
        </p:spPr>
        <p:txBody>
          <a:bodyPr anchorCtr="0" anchor="t" bIns="45000" lIns="90000" spcFirstLastPara="1" rIns="90000" wrap="square" tIns="45000">
            <a:normAutofit/>
          </a:bodyPr>
          <a:lstStyle/>
          <a:p>
            <a:pPr indent="-362160" lvl="0" marL="519120" marR="0" rtl="0" algn="l">
              <a:lnSpc>
                <a:spcPct val="180570"/>
              </a:lnSpc>
              <a:spcBef>
                <a:spcPts val="0"/>
              </a:spcBef>
              <a:spcAft>
                <a:spcPts val="0"/>
              </a:spcAft>
              <a:buClr>
                <a:srgbClr val="A04DA3"/>
              </a:buClr>
              <a:buSzPts val="2769"/>
              <a:buFont typeface="Georgia"/>
              <a:buChar char="•"/>
            </a:pPr>
            <a:r>
              <a:rPr b="0" i="0" lang="es-ES" sz="2769" u="none" cap="none" strike="noStrike">
                <a:solidFill>
                  <a:srgbClr val="000000"/>
                </a:solidFill>
                <a:latin typeface="Georgia"/>
                <a:ea typeface="Georgia"/>
                <a:cs typeface="Georgia"/>
                <a:sym typeface="Georgia"/>
              </a:rPr>
              <a:t>Los </a:t>
            </a:r>
            <a:r>
              <a:rPr b="1" i="0" lang="es-ES" sz="2769" u="none" cap="none" strike="noStrike">
                <a:solidFill>
                  <a:srgbClr val="000000"/>
                </a:solidFill>
                <a:latin typeface="Consolas"/>
                <a:ea typeface="Consolas"/>
                <a:cs typeface="Consolas"/>
                <a:sym typeface="Consolas"/>
              </a:rPr>
              <a:t>Intent</a:t>
            </a:r>
            <a:r>
              <a:rPr b="0" i="0" lang="es-ES" sz="2769" u="none" cap="none" strike="noStrike">
                <a:solidFill>
                  <a:srgbClr val="000000"/>
                </a:solidFill>
                <a:latin typeface="Georgia"/>
                <a:ea typeface="Georgia"/>
                <a:cs typeface="Georgia"/>
                <a:sym typeface="Georgia"/>
              </a:rPr>
              <a:t> </a:t>
            </a:r>
            <a:r>
              <a:rPr b="0" i="0" lang="es-ES" sz="2769" u="none" cap="none" strike="noStrike">
                <a:solidFill>
                  <a:srgbClr val="C00000"/>
                </a:solidFill>
                <a:latin typeface="Georgia"/>
                <a:ea typeface="Georgia"/>
                <a:cs typeface="Georgia"/>
                <a:sym typeface="Georgia"/>
              </a:rPr>
              <a:t>implícitos</a:t>
            </a:r>
            <a:r>
              <a:rPr b="0" i="0" lang="es-ES" sz="2769" u="none" cap="none" strike="noStrike">
                <a:solidFill>
                  <a:srgbClr val="000000"/>
                </a:solidFill>
                <a:latin typeface="Georgia"/>
                <a:ea typeface="Georgia"/>
                <a:cs typeface="Georgia"/>
                <a:sym typeface="Georgia"/>
              </a:rPr>
              <a:t> delegan en Android la búsqueda de un componente en el dispositivo que pueda realizar la acción especificada. Si hay más de un componente en esas condiciones se presenta un diálogo al usuario para que elija cuál de todos iniciar.</a:t>
            </a:r>
            <a:endParaRPr b="0" i="0" sz="2769" u="none" cap="none" strike="noStrike">
              <a:latin typeface="Arial"/>
              <a:ea typeface="Arial"/>
              <a:cs typeface="Arial"/>
              <a:sym typeface="Arial"/>
            </a:endParaRPr>
          </a:p>
        </p:txBody>
      </p:sp>
      <p:pic>
        <p:nvPicPr>
          <p:cNvPr descr="Resultado de imagen" id="400" name="Google Shape;400;p29"/>
          <p:cNvPicPr preferRelativeResize="0"/>
          <p:nvPr/>
        </p:nvPicPr>
        <p:blipFill rotWithShape="1">
          <a:blip r:embed="rId3">
            <a:alphaModFix/>
          </a:blip>
          <a:srcRect b="0" l="0" r="0" t="0"/>
          <a:stretch/>
        </p:blipFill>
        <p:spPr>
          <a:xfrm>
            <a:off x="7941600" y="2034000"/>
            <a:ext cx="4154040" cy="739224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0" st="0"/>
                                            </p:txEl>
                                          </p:spTgt>
                                        </p:tgtEl>
                                        <p:attrNameLst>
                                          <p:attrName>style.visibility</p:attrName>
                                        </p:attrNameLst>
                                      </p:cBhvr>
                                      <p:to>
                                        <p:strVal val="visible"/>
                                      </p:to>
                                    </p:set>
                                    <p:animEffect filter="fade" transition="in">
                                      <p:cBhvr>
                                        <p:cTn dur="500"/>
                                        <p:tgtEl>
                                          <p:spTgt spid="39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0"/>
          <p:cNvSpPr/>
          <p:nvPr/>
        </p:nvSpPr>
        <p:spPr>
          <a:xfrm>
            <a:off x="650160" y="915480"/>
            <a:ext cx="11701440" cy="1515600"/>
          </a:xfrm>
          <a:prstGeom prst="rect">
            <a:avLst/>
          </a:prstGeom>
          <a:noFill/>
          <a:ln>
            <a:noFill/>
          </a:ln>
        </p:spPr>
        <p:txBody>
          <a:bodyPr anchorCtr="0" anchor="ctr" bIns="45000" lIns="90000" spcFirstLastPara="1" rIns="90000" wrap="square" tIns="45000">
            <a:normAutofit/>
          </a:bodyPr>
          <a:lstStyle/>
          <a:p>
            <a:pPr indent="0" lvl="0" marL="0" marR="0" rtl="0" algn="l">
              <a:lnSpc>
                <a:spcPct val="100000"/>
              </a:lnSpc>
              <a:spcBef>
                <a:spcPts val="0"/>
              </a:spcBef>
              <a:spcAft>
                <a:spcPts val="0"/>
              </a:spcAft>
              <a:buNone/>
            </a:pPr>
            <a:r>
              <a:rPr b="1" i="0" lang="es-ES" sz="4368" u="none" cap="none" strike="noStrike">
                <a:solidFill>
                  <a:srgbClr val="424456"/>
                </a:solidFill>
                <a:latin typeface="Consolas"/>
                <a:ea typeface="Consolas"/>
                <a:cs typeface="Consolas"/>
                <a:sym typeface="Consolas"/>
              </a:rPr>
              <a:t>Intent</a:t>
            </a:r>
            <a:r>
              <a:rPr b="0" i="0" lang="es-ES" sz="4368" u="none" cap="none" strike="noStrike">
                <a:solidFill>
                  <a:srgbClr val="424456"/>
                </a:solidFill>
                <a:latin typeface="Trebuchet MS"/>
                <a:ea typeface="Trebuchet MS"/>
                <a:cs typeface="Trebuchet MS"/>
                <a:sym typeface="Trebuchet MS"/>
              </a:rPr>
              <a:t> para llamar </a:t>
            </a:r>
            <a:r>
              <a:rPr b="0" i="1" lang="es-ES" sz="4368" u="none" cap="none" strike="noStrike">
                <a:solidFill>
                  <a:srgbClr val="424456"/>
                </a:solidFill>
                <a:latin typeface="Trebuchet MS"/>
                <a:ea typeface="Trebuchet MS"/>
                <a:cs typeface="Trebuchet MS"/>
                <a:sym typeface="Trebuchet MS"/>
              </a:rPr>
              <a:t>activities</a:t>
            </a:r>
            <a:r>
              <a:rPr b="0" i="0" lang="es-ES" sz="4368" u="none" cap="none" strike="noStrike">
                <a:solidFill>
                  <a:srgbClr val="424456"/>
                </a:solidFill>
                <a:latin typeface="Trebuchet MS"/>
                <a:ea typeface="Trebuchet MS"/>
                <a:cs typeface="Trebuchet MS"/>
                <a:sym typeface="Trebuchet MS"/>
              </a:rPr>
              <a:t> de otras aplicaciones</a:t>
            </a:r>
            <a:endParaRPr b="0" i="0" sz="4368" u="none" cap="none" strike="noStrike">
              <a:latin typeface="Arial"/>
              <a:ea typeface="Arial"/>
              <a:cs typeface="Arial"/>
              <a:sym typeface="Arial"/>
            </a:endParaRPr>
          </a:p>
        </p:txBody>
      </p:sp>
      <p:sp>
        <p:nvSpPr>
          <p:cNvPr id="406" name="Google Shape;406;p30"/>
          <p:cNvSpPr/>
          <p:nvPr/>
        </p:nvSpPr>
        <p:spPr>
          <a:xfrm>
            <a:off x="650160" y="4083840"/>
            <a:ext cx="11701440" cy="5263560"/>
          </a:xfrm>
          <a:prstGeom prst="rect">
            <a:avLst/>
          </a:prstGeom>
          <a:noFill/>
          <a:ln>
            <a:noFill/>
          </a:ln>
        </p:spPr>
        <p:txBody>
          <a:bodyPr anchorCtr="0" anchor="t" bIns="45000" lIns="90000" spcFirstLastPara="1" rIns="90000" wrap="square" tIns="45000">
            <a:normAutofit/>
          </a:bodyPr>
          <a:lstStyle/>
          <a:p>
            <a:pPr indent="-362160" lvl="0" marL="519120" marR="0" rtl="0" algn="l">
              <a:lnSpc>
                <a:spcPct val="128205"/>
              </a:lnSpc>
              <a:spcBef>
                <a:spcPts val="0"/>
              </a:spcBef>
              <a:spcAft>
                <a:spcPts val="0"/>
              </a:spcAft>
              <a:buClr>
                <a:srgbClr val="A04DA3"/>
              </a:buClr>
              <a:buSzPts val="3900"/>
              <a:buFont typeface="Georgia"/>
              <a:buChar char="•"/>
            </a:pPr>
            <a:r>
              <a:rPr b="0" i="0" lang="es-ES" sz="3900" u="none" cap="none" strike="noStrike">
                <a:solidFill>
                  <a:srgbClr val="000000"/>
                </a:solidFill>
                <a:latin typeface="Georgia"/>
                <a:ea typeface="Georgia"/>
                <a:cs typeface="Georgia"/>
                <a:sym typeface="Georgia"/>
              </a:rPr>
              <a:t>Android identifica los componentes que pueden responder a un </a:t>
            </a:r>
            <a:r>
              <a:rPr b="1" i="0" lang="es-ES" sz="3900" u="none" cap="none" strike="noStrike">
                <a:solidFill>
                  <a:srgbClr val="000000"/>
                </a:solidFill>
                <a:latin typeface="Consolas"/>
                <a:ea typeface="Consolas"/>
                <a:cs typeface="Consolas"/>
                <a:sym typeface="Consolas"/>
              </a:rPr>
              <a:t>intent</a:t>
            </a:r>
            <a:r>
              <a:rPr b="0" i="0" lang="es-ES" sz="3900" u="none" cap="none" strike="noStrike">
                <a:solidFill>
                  <a:srgbClr val="000000"/>
                </a:solidFill>
                <a:latin typeface="Georgia"/>
                <a:ea typeface="Georgia"/>
                <a:cs typeface="Georgia"/>
                <a:sym typeface="Georgia"/>
              </a:rPr>
              <a:t> comparando el contenido del </a:t>
            </a:r>
            <a:r>
              <a:rPr b="1" i="0" lang="es-ES" sz="3900" u="none" cap="none" strike="noStrike">
                <a:solidFill>
                  <a:srgbClr val="000000"/>
                </a:solidFill>
                <a:latin typeface="Consolas"/>
                <a:ea typeface="Consolas"/>
                <a:cs typeface="Consolas"/>
                <a:sym typeface="Consolas"/>
              </a:rPr>
              <a:t>intent</a:t>
            </a:r>
            <a:r>
              <a:rPr b="0" i="0" lang="es-ES" sz="3900" u="none" cap="none" strike="noStrike">
                <a:solidFill>
                  <a:srgbClr val="000000"/>
                </a:solidFill>
                <a:latin typeface="Georgia"/>
                <a:ea typeface="Georgia"/>
                <a:cs typeface="Georgia"/>
                <a:sym typeface="Georgia"/>
              </a:rPr>
              <a:t> con los </a:t>
            </a:r>
            <a:r>
              <a:rPr b="0" i="1" lang="es-ES" sz="3900" u="none" cap="none" strike="noStrike">
                <a:solidFill>
                  <a:srgbClr val="000000"/>
                </a:solidFill>
                <a:latin typeface="Georgia"/>
                <a:ea typeface="Georgia"/>
                <a:cs typeface="Georgia"/>
                <a:sym typeface="Georgia"/>
              </a:rPr>
              <a:t>filtros de intents</a:t>
            </a:r>
            <a:r>
              <a:rPr b="0" i="0" lang="es-ES" sz="3900" u="none" cap="none" strike="noStrike">
                <a:solidFill>
                  <a:srgbClr val="000000"/>
                </a:solidFill>
                <a:latin typeface="Georgia"/>
                <a:ea typeface="Georgia"/>
                <a:cs typeface="Georgia"/>
                <a:sym typeface="Georgia"/>
              </a:rPr>
              <a:t> que se proporcionan en el archivo de manifiesto de otras aplicaciones instaladas en el sistema</a:t>
            </a:r>
            <a:endParaRPr b="0" i="0" sz="3900" u="none" cap="none" strike="noStrike">
              <a:latin typeface="Arial"/>
              <a:ea typeface="Arial"/>
              <a:cs typeface="Arial"/>
              <a:sym typeface="Arial"/>
            </a:endParaRPr>
          </a:p>
          <a:p>
            <a:pPr indent="0" lvl="0" marL="0" marR="0" rtl="0" algn="l">
              <a:lnSpc>
                <a:spcPct val="128205"/>
              </a:lnSpc>
              <a:spcBef>
                <a:spcPts val="425"/>
              </a:spcBef>
              <a:spcAft>
                <a:spcPts val="0"/>
              </a:spcAft>
              <a:buNone/>
            </a:pPr>
            <a:r>
              <a:t/>
            </a:r>
            <a:endParaRPr b="0" i="0" sz="3900" u="none" cap="none" strike="noStrike">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0" st="0"/>
                                            </p:txEl>
                                          </p:spTgt>
                                        </p:tgtEl>
                                        <p:attrNameLst>
                                          <p:attrName>style.visibility</p:attrName>
                                        </p:attrNameLst>
                                      </p:cBhvr>
                                      <p:to>
                                        <p:strVal val="visible"/>
                                      </p:to>
                                    </p:set>
                                    <p:animEffect filter="fade" transition="in">
                                      <p:cBhvr>
                                        <p:cTn dur="500"/>
                                        <p:tgtEl>
                                          <p:spTgt spid="4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1" st="1"/>
                                            </p:txEl>
                                          </p:spTgt>
                                        </p:tgtEl>
                                        <p:attrNameLst>
                                          <p:attrName>style.visibility</p:attrName>
                                        </p:attrNameLst>
                                      </p:cBhvr>
                                      <p:to>
                                        <p:strVal val="visible"/>
                                      </p:to>
                                    </p:set>
                                    <p:animEffect filter="fade" transition="in">
                                      <p:cBhvr>
                                        <p:cTn dur="500"/>
                                        <p:tgtEl>
                                          <p:spTgt spid="40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
          <p:cNvSpPr/>
          <p:nvPr/>
        </p:nvSpPr>
        <p:spPr>
          <a:xfrm>
            <a:off x="650160" y="915480"/>
            <a:ext cx="11701440" cy="15156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s-ES" sz="5600" u="none" cap="none" strike="noStrike">
                <a:solidFill>
                  <a:srgbClr val="424456"/>
                </a:solidFill>
                <a:latin typeface="Trebuchet MS"/>
                <a:ea typeface="Trebuchet MS"/>
                <a:cs typeface="Trebuchet MS"/>
                <a:sym typeface="Trebuchet MS"/>
              </a:rPr>
              <a:t>Ejemplo práctico</a:t>
            </a:r>
            <a:endParaRPr b="0" i="0" sz="5600" u="none" cap="none" strike="noStrike">
              <a:latin typeface="Arial"/>
              <a:ea typeface="Arial"/>
              <a:cs typeface="Arial"/>
              <a:sym typeface="Arial"/>
            </a:endParaRPr>
          </a:p>
        </p:txBody>
      </p:sp>
      <p:sp>
        <p:nvSpPr>
          <p:cNvPr id="149" name="Google Shape;149;p3"/>
          <p:cNvSpPr/>
          <p:nvPr/>
        </p:nvSpPr>
        <p:spPr>
          <a:xfrm>
            <a:off x="650160" y="2571840"/>
            <a:ext cx="11701440" cy="6775920"/>
          </a:xfrm>
          <a:prstGeom prst="rect">
            <a:avLst/>
          </a:prstGeom>
          <a:noFill/>
          <a:ln>
            <a:noFill/>
          </a:ln>
        </p:spPr>
        <p:txBody>
          <a:bodyPr anchorCtr="0" anchor="t" bIns="45000" lIns="90000" spcFirstLastPara="1" rIns="90000" wrap="square" tIns="45000">
            <a:noAutofit/>
          </a:bodyPr>
          <a:lstStyle/>
          <a:p>
            <a:pPr indent="-362160" lvl="0" marL="519120" marR="0" rtl="0" algn="just">
              <a:lnSpc>
                <a:spcPct val="100000"/>
              </a:lnSpc>
              <a:spcBef>
                <a:spcPts val="0"/>
              </a:spcBef>
              <a:spcAft>
                <a:spcPts val="0"/>
              </a:spcAft>
              <a:buClr>
                <a:srgbClr val="A04DA3"/>
              </a:buClr>
              <a:buSzPts val="4400"/>
              <a:buFont typeface="Georgia"/>
              <a:buChar char="•"/>
            </a:pPr>
            <a:r>
              <a:rPr b="0" i="0" lang="es-ES" sz="4400" u="none" cap="none" strike="noStrike">
                <a:solidFill>
                  <a:srgbClr val="000000"/>
                </a:solidFill>
                <a:latin typeface="Georgia"/>
                <a:ea typeface="Georgia"/>
                <a:cs typeface="Georgia"/>
                <a:sym typeface="Georgia"/>
              </a:rPr>
              <a:t>Vamos a crear un proyecto con dos </a:t>
            </a:r>
            <a:r>
              <a:rPr i="1" lang="es-ES" sz="4400">
                <a:latin typeface="Georgia"/>
                <a:ea typeface="Georgia"/>
                <a:cs typeface="Georgia"/>
                <a:sym typeface="Georgia"/>
              </a:rPr>
              <a:t>actividades</a:t>
            </a:r>
            <a:r>
              <a:rPr b="0" i="1" lang="es-ES" sz="4400" u="none" cap="none" strike="noStrike">
                <a:solidFill>
                  <a:srgbClr val="000000"/>
                </a:solidFill>
                <a:latin typeface="Georgia"/>
                <a:ea typeface="Georgia"/>
                <a:cs typeface="Georgia"/>
                <a:sym typeface="Georgia"/>
              </a:rPr>
              <a:t>.</a:t>
            </a:r>
            <a:r>
              <a:rPr b="0" i="0" lang="es-ES" sz="4400" u="none" cap="none" strike="noStrike">
                <a:solidFill>
                  <a:srgbClr val="000000"/>
                </a:solidFill>
                <a:latin typeface="Georgia"/>
                <a:ea typeface="Georgia"/>
                <a:cs typeface="Georgia"/>
                <a:sym typeface="Georgia"/>
              </a:rPr>
              <a:t> </a:t>
            </a:r>
            <a:endParaRPr b="0" i="0" sz="4400" u="none" cap="none" strike="noStrike">
              <a:latin typeface="Arial"/>
              <a:ea typeface="Arial"/>
              <a:cs typeface="Arial"/>
              <a:sym typeface="Arial"/>
            </a:endParaRPr>
          </a:p>
          <a:p>
            <a:pPr indent="-362160" lvl="0" marL="519120" marR="0" rtl="0" algn="just">
              <a:lnSpc>
                <a:spcPct val="100000"/>
              </a:lnSpc>
              <a:spcBef>
                <a:spcPts val="2999"/>
              </a:spcBef>
              <a:spcAft>
                <a:spcPts val="0"/>
              </a:spcAft>
              <a:buClr>
                <a:srgbClr val="A04DA3"/>
              </a:buClr>
              <a:buSzPts val="4400"/>
              <a:buFont typeface="Georgia"/>
              <a:buChar char="•"/>
            </a:pPr>
            <a:r>
              <a:rPr b="0" i="0" lang="es-ES" sz="4400" u="none" cap="none" strike="noStrike">
                <a:solidFill>
                  <a:srgbClr val="000000"/>
                </a:solidFill>
                <a:latin typeface="Georgia"/>
                <a:ea typeface="Georgia"/>
                <a:cs typeface="Georgia"/>
                <a:sym typeface="Georgia"/>
              </a:rPr>
              <a:t>Al presionar un botón </a:t>
            </a:r>
            <a:r>
              <a:rPr lang="es-ES" sz="4400">
                <a:latin typeface="Georgia"/>
                <a:ea typeface="Georgia"/>
                <a:cs typeface="Georgia"/>
                <a:sym typeface="Georgia"/>
              </a:rPr>
              <a:t>en</a:t>
            </a:r>
            <a:r>
              <a:rPr b="0" i="0" lang="es-ES" sz="4400" u="none" cap="none" strike="noStrike">
                <a:solidFill>
                  <a:srgbClr val="000000"/>
                </a:solidFill>
                <a:latin typeface="Georgia"/>
                <a:ea typeface="Georgia"/>
                <a:cs typeface="Georgia"/>
                <a:sym typeface="Georgia"/>
              </a:rPr>
              <a:t> la </a:t>
            </a:r>
            <a:r>
              <a:rPr b="0" i="1" lang="es-ES" sz="4400" u="none" cap="none" strike="noStrike">
                <a:solidFill>
                  <a:srgbClr val="000000"/>
                </a:solidFill>
                <a:latin typeface="Georgia"/>
                <a:ea typeface="Georgia"/>
                <a:cs typeface="Georgia"/>
                <a:sym typeface="Georgia"/>
              </a:rPr>
              <a:t>activity</a:t>
            </a:r>
            <a:r>
              <a:rPr b="0" i="0" lang="es-ES" sz="4400" u="none" cap="none" strike="noStrike">
                <a:solidFill>
                  <a:srgbClr val="000000"/>
                </a:solidFill>
                <a:latin typeface="Georgia"/>
                <a:ea typeface="Georgia"/>
                <a:cs typeface="Georgia"/>
                <a:sym typeface="Georgia"/>
              </a:rPr>
              <a:t> principal se mostrará información de la aplicación en una </a:t>
            </a:r>
            <a:r>
              <a:rPr b="0" i="1" lang="es-ES" sz="4400" u="none" cap="none" strike="noStrike">
                <a:solidFill>
                  <a:srgbClr val="000000"/>
                </a:solidFill>
                <a:latin typeface="Georgia"/>
                <a:ea typeface="Georgia"/>
                <a:cs typeface="Georgia"/>
                <a:sym typeface="Georgia"/>
              </a:rPr>
              <a:t>activity</a:t>
            </a:r>
            <a:r>
              <a:rPr b="0" i="0" lang="es-ES" sz="4400" u="none" cap="none" strike="noStrike">
                <a:solidFill>
                  <a:srgbClr val="000000"/>
                </a:solidFill>
                <a:latin typeface="Georgia"/>
                <a:ea typeface="Georgia"/>
                <a:cs typeface="Georgia"/>
                <a:sym typeface="Georgia"/>
              </a:rPr>
              <a:t> distinta.</a:t>
            </a:r>
            <a:endParaRPr b="0" i="0" sz="4400" u="none" cap="none" strike="noStrike">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1"/>
          <p:cNvSpPr/>
          <p:nvPr/>
        </p:nvSpPr>
        <p:spPr>
          <a:xfrm>
            <a:off x="650160" y="915480"/>
            <a:ext cx="11701440" cy="1515600"/>
          </a:xfrm>
          <a:prstGeom prst="rect">
            <a:avLst/>
          </a:prstGeom>
          <a:noFill/>
          <a:ln>
            <a:noFill/>
          </a:ln>
        </p:spPr>
        <p:txBody>
          <a:bodyPr anchorCtr="0" anchor="ctr" bIns="45000" lIns="90000" spcFirstLastPara="1" rIns="90000" wrap="square" tIns="45000">
            <a:normAutofit/>
          </a:bodyPr>
          <a:lstStyle/>
          <a:p>
            <a:pPr indent="0" lvl="0" marL="0" marR="0" rtl="0" algn="l">
              <a:lnSpc>
                <a:spcPct val="100000"/>
              </a:lnSpc>
              <a:spcBef>
                <a:spcPts val="0"/>
              </a:spcBef>
              <a:spcAft>
                <a:spcPts val="0"/>
              </a:spcAft>
              <a:buNone/>
            </a:pPr>
            <a:r>
              <a:rPr b="0" i="0" lang="es-ES" sz="2352" u="none" cap="none" strike="noStrike">
                <a:solidFill>
                  <a:srgbClr val="424456"/>
                </a:solidFill>
                <a:latin typeface="Trebuchet MS"/>
                <a:ea typeface="Trebuchet MS"/>
                <a:cs typeface="Trebuchet MS"/>
                <a:sym typeface="Trebuchet MS"/>
              </a:rPr>
              <a:t>Contenido de los </a:t>
            </a:r>
            <a:r>
              <a:rPr b="0" i="1" lang="es-ES" sz="2352" u="none" cap="none" strike="noStrike">
                <a:solidFill>
                  <a:srgbClr val="424456"/>
                </a:solidFill>
                <a:latin typeface="Trebuchet MS"/>
                <a:ea typeface="Trebuchet MS"/>
                <a:cs typeface="Trebuchet MS"/>
                <a:sym typeface="Trebuchet MS"/>
              </a:rPr>
              <a:t>intents</a:t>
            </a:r>
            <a:r>
              <a:rPr b="0" i="0" lang="es-ES" sz="2352" u="none" cap="none" strike="noStrike">
                <a:solidFill>
                  <a:srgbClr val="424456"/>
                </a:solidFill>
                <a:latin typeface="Trebuchet MS"/>
                <a:ea typeface="Trebuchet MS"/>
                <a:cs typeface="Trebuchet MS"/>
                <a:sym typeface="Trebuchet MS"/>
              </a:rPr>
              <a:t> utilizado para comparar con los filtros de </a:t>
            </a:r>
            <a:r>
              <a:rPr b="0" i="1" lang="es-ES" sz="2352" u="none" cap="none" strike="noStrike">
                <a:solidFill>
                  <a:srgbClr val="424456"/>
                </a:solidFill>
                <a:latin typeface="Trebuchet MS"/>
                <a:ea typeface="Trebuchet MS"/>
                <a:cs typeface="Trebuchet MS"/>
                <a:sym typeface="Trebuchet MS"/>
              </a:rPr>
              <a:t>intents</a:t>
            </a:r>
            <a:r>
              <a:rPr b="0" i="0" lang="es-ES" sz="2352" u="none" cap="none" strike="noStrike">
                <a:solidFill>
                  <a:srgbClr val="424456"/>
                </a:solidFill>
                <a:latin typeface="Trebuchet MS"/>
                <a:ea typeface="Trebuchet MS"/>
                <a:cs typeface="Trebuchet MS"/>
                <a:sym typeface="Trebuchet MS"/>
              </a:rPr>
              <a:t> </a:t>
            </a:r>
            <a:endParaRPr b="0" i="0" sz="2352" u="none" cap="none" strike="noStrike">
              <a:latin typeface="Arial"/>
              <a:ea typeface="Arial"/>
              <a:cs typeface="Arial"/>
              <a:sym typeface="Arial"/>
            </a:endParaRPr>
          </a:p>
        </p:txBody>
      </p:sp>
      <p:sp>
        <p:nvSpPr>
          <p:cNvPr id="412" name="Google Shape;412;p31"/>
          <p:cNvSpPr/>
          <p:nvPr/>
        </p:nvSpPr>
        <p:spPr>
          <a:xfrm>
            <a:off x="650160" y="2571840"/>
            <a:ext cx="11701440" cy="6775920"/>
          </a:xfrm>
          <a:prstGeom prst="rect">
            <a:avLst/>
          </a:prstGeom>
          <a:noFill/>
          <a:ln>
            <a:noFill/>
          </a:ln>
        </p:spPr>
        <p:txBody>
          <a:bodyPr anchorCtr="0" anchor="t" bIns="45000" lIns="90000" spcFirstLastPara="1" rIns="90000" wrap="square" tIns="45000">
            <a:normAutofit/>
          </a:bodyPr>
          <a:lstStyle/>
          <a:p>
            <a:pPr indent="-362160" lvl="0" marL="519120" marR="0" rtl="0" algn="l">
              <a:lnSpc>
                <a:spcPct val="115000"/>
              </a:lnSpc>
              <a:spcBef>
                <a:spcPts val="0"/>
              </a:spcBef>
              <a:spcAft>
                <a:spcPts val="0"/>
              </a:spcAft>
              <a:buClr>
                <a:srgbClr val="A04DA3"/>
              </a:buClr>
              <a:buSzPts val="2847"/>
              <a:buFont typeface="Georgia"/>
              <a:buChar char="•"/>
            </a:pPr>
            <a:r>
              <a:rPr b="1" i="0" lang="es-ES" sz="2847" u="none" cap="none" strike="noStrike">
                <a:solidFill>
                  <a:srgbClr val="000000"/>
                </a:solidFill>
                <a:latin typeface="Georgia"/>
                <a:ea typeface="Georgia"/>
                <a:cs typeface="Georgia"/>
                <a:sym typeface="Georgia"/>
              </a:rPr>
              <a:t>Acción</a:t>
            </a:r>
            <a:r>
              <a:rPr b="0" i="0" lang="es-ES" sz="2847" u="none" cap="none" strike="noStrike">
                <a:solidFill>
                  <a:srgbClr val="000000"/>
                </a:solidFill>
                <a:latin typeface="Georgia"/>
                <a:ea typeface="Georgia"/>
                <a:cs typeface="Georgia"/>
                <a:sym typeface="Georgia"/>
              </a:rPr>
              <a:t>: un string que especifica una acción genérica que se debe </a:t>
            </a:r>
            <a:r>
              <a:rPr lang="es-ES" sz="2847">
                <a:latin typeface="Georgia"/>
                <a:ea typeface="Georgia"/>
                <a:cs typeface="Georgia"/>
                <a:sym typeface="Georgia"/>
              </a:rPr>
              <a:t>realizar</a:t>
            </a:r>
            <a:r>
              <a:rPr b="0" i="0" lang="es-ES" sz="2847" u="none" cap="none" strike="noStrike">
                <a:solidFill>
                  <a:srgbClr val="000000"/>
                </a:solidFill>
                <a:latin typeface="Georgia"/>
                <a:ea typeface="Georgia"/>
                <a:cs typeface="Georgia"/>
                <a:sym typeface="Georgia"/>
              </a:rPr>
              <a:t>. Dependiendo de la acción es posible determinar si son necesarios datos extras.</a:t>
            </a:r>
            <a:endParaRPr b="0" i="0" sz="2847" u="none" cap="none" strike="noStrike">
              <a:latin typeface="Arial"/>
              <a:ea typeface="Arial"/>
              <a:cs typeface="Arial"/>
              <a:sym typeface="Arial"/>
            </a:endParaRPr>
          </a:p>
          <a:p>
            <a:pPr indent="-362160" lvl="0" marL="519120" marR="0" rtl="0" algn="l">
              <a:lnSpc>
                <a:spcPct val="115000"/>
              </a:lnSpc>
              <a:spcBef>
                <a:spcPts val="2401"/>
              </a:spcBef>
              <a:spcAft>
                <a:spcPts val="0"/>
              </a:spcAft>
              <a:buClr>
                <a:srgbClr val="A04DA3"/>
              </a:buClr>
              <a:buSzPts val="2847"/>
              <a:buFont typeface="Georgia"/>
              <a:buChar char="•"/>
            </a:pPr>
            <a:r>
              <a:rPr b="1" i="0" lang="es-ES" sz="2847" u="none" cap="none" strike="noStrike">
                <a:solidFill>
                  <a:srgbClr val="000000"/>
                </a:solidFill>
                <a:latin typeface="Georgia"/>
                <a:ea typeface="Georgia"/>
                <a:cs typeface="Georgia"/>
                <a:sym typeface="Georgia"/>
              </a:rPr>
              <a:t>Datos</a:t>
            </a:r>
            <a:r>
              <a:rPr b="0" i="0" lang="es-ES" sz="2847" u="none" cap="none" strike="noStrike">
                <a:solidFill>
                  <a:srgbClr val="000000"/>
                </a:solidFill>
                <a:latin typeface="Georgia"/>
                <a:ea typeface="Georgia"/>
                <a:cs typeface="Georgia"/>
                <a:sym typeface="Georgia"/>
              </a:rPr>
              <a:t>: El objeto </a:t>
            </a:r>
            <a:r>
              <a:rPr b="1" i="0" lang="es-ES" sz="2847" u="none" cap="none" strike="noStrike">
                <a:solidFill>
                  <a:srgbClr val="000000"/>
                </a:solidFill>
                <a:latin typeface="Consolas"/>
                <a:ea typeface="Consolas"/>
                <a:cs typeface="Consolas"/>
                <a:sym typeface="Consolas"/>
              </a:rPr>
              <a:t>Uri</a:t>
            </a:r>
            <a:r>
              <a:rPr b="0" i="0" lang="es-ES" sz="2847" u="none" cap="none" strike="noStrike">
                <a:solidFill>
                  <a:srgbClr val="000000"/>
                </a:solidFill>
                <a:latin typeface="Georgia"/>
                <a:ea typeface="Georgia"/>
                <a:cs typeface="Georgia"/>
                <a:sym typeface="Georgia"/>
              </a:rPr>
              <a:t> que hace referencia a los datos en que se debe realizar la acción o el tipo </a:t>
            </a:r>
            <a:r>
              <a:rPr b="1" i="0" lang="es-ES" sz="2847" u="none" cap="none" strike="noStrike">
                <a:solidFill>
                  <a:srgbClr val="000000"/>
                </a:solidFill>
                <a:latin typeface="Georgia"/>
                <a:ea typeface="Georgia"/>
                <a:cs typeface="Georgia"/>
                <a:sym typeface="Georgia"/>
              </a:rPr>
              <a:t>MIME</a:t>
            </a:r>
            <a:r>
              <a:rPr b="0" i="0" lang="es-ES" sz="2847" u="none" cap="none" strike="noStrike">
                <a:solidFill>
                  <a:srgbClr val="000000"/>
                </a:solidFill>
                <a:latin typeface="Georgia"/>
                <a:ea typeface="Georgia"/>
                <a:cs typeface="Georgia"/>
                <a:sym typeface="Georgia"/>
              </a:rPr>
              <a:t> de esos datos.</a:t>
            </a:r>
            <a:endParaRPr b="0" i="0" sz="2847" u="none" cap="none" strike="noStrike">
              <a:latin typeface="Arial"/>
              <a:ea typeface="Arial"/>
              <a:cs typeface="Arial"/>
              <a:sym typeface="Arial"/>
            </a:endParaRPr>
          </a:p>
          <a:p>
            <a:pPr indent="-362159" lvl="0" marL="519120" marR="0" rtl="0" algn="l">
              <a:lnSpc>
                <a:spcPct val="115000"/>
              </a:lnSpc>
              <a:spcBef>
                <a:spcPts val="2401"/>
              </a:spcBef>
              <a:spcAft>
                <a:spcPts val="0"/>
              </a:spcAft>
              <a:buClr>
                <a:srgbClr val="A04DA3"/>
              </a:buClr>
              <a:buSzPts val="2847"/>
              <a:buFont typeface="Georgia"/>
              <a:buChar char="•"/>
            </a:pPr>
            <a:r>
              <a:rPr b="1" i="0" lang="es-ES" sz="2847" u="none" cap="none" strike="noStrike">
                <a:solidFill>
                  <a:srgbClr val="000000"/>
                </a:solidFill>
                <a:latin typeface="Georgia"/>
                <a:ea typeface="Georgia"/>
                <a:cs typeface="Georgia"/>
                <a:sym typeface="Georgia"/>
              </a:rPr>
              <a:t>Categoría</a:t>
            </a:r>
            <a:r>
              <a:rPr b="0" i="0" lang="es-ES" sz="2847" u="none" cap="none" strike="noStrike">
                <a:solidFill>
                  <a:srgbClr val="000000"/>
                </a:solidFill>
                <a:latin typeface="Georgia"/>
                <a:ea typeface="Georgia"/>
                <a:cs typeface="Georgia"/>
                <a:sym typeface="Georgia"/>
              </a:rPr>
              <a:t>: un string que contiene información adicional sobre el tipo de componente que  debe iniciarse. Un </a:t>
            </a:r>
            <a:r>
              <a:rPr b="1" i="0" lang="es-ES" sz="2847" u="none" cap="none" strike="noStrike">
                <a:solidFill>
                  <a:srgbClr val="000000"/>
                </a:solidFill>
                <a:latin typeface="Consolas"/>
                <a:ea typeface="Consolas"/>
                <a:cs typeface="Consolas"/>
                <a:sym typeface="Consolas"/>
              </a:rPr>
              <a:t>intent</a:t>
            </a:r>
            <a:r>
              <a:rPr b="0" i="0" lang="es-ES" sz="2847" u="none" cap="none" strike="noStrike">
                <a:solidFill>
                  <a:srgbClr val="000000"/>
                </a:solidFill>
                <a:latin typeface="Georgia"/>
                <a:ea typeface="Georgia"/>
                <a:cs typeface="Georgia"/>
                <a:sym typeface="Georgia"/>
              </a:rPr>
              <a:t> puede tener varias categorías pero la mayoría de ellos no requieren ninguna</a:t>
            </a:r>
            <a:endParaRPr b="0" i="0" sz="2847" u="none" cap="none" strike="noStrike">
              <a:solidFill>
                <a:srgbClr val="000000"/>
              </a:solidFill>
              <a:latin typeface="Georgia"/>
              <a:ea typeface="Georgia"/>
              <a:cs typeface="Georgia"/>
              <a:sym typeface="Georgia"/>
            </a:endParaRPr>
          </a:p>
          <a:p>
            <a:pPr indent="-362160" lvl="0" marL="519120" marR="0" rtl="0" algn="l">
              <a:lnSpc>
                <a:spcPct val="115000"/>
              </a:lnSpc>
              <a:spcBef>
                <a:spcPts val="2401"/>
              </a:spcBef>
              <a:spcAft>
                <a:spcPts val="0"/>
              </a:spcAft>
              <a:buSzPts val="2847"/>
              <a:buFont typeface="Georgia"/>
              <a:buChar char="•"/>
            </a:pPr>
            <a:r>
              <a:rPr b="1" lang="es-ES" sz="2847">
                <a:latin typeface="Georgia"/>
                <a:ea typeface="Georgia"/>
                <a:cs typeface="Georgia"/>
                <a:sym typeface="Georgia"/>
              </a:rPr>
              <a:t>Extras</a:t>
            </a:r>
            <a:r>
              <a:rPr lang="es-ES" sz="2847">
                <a:latin typeface="Georgia"/>
                <a:ea typeface="Georgia"/>
                <a:cs typeface="Georgia"/>
                <a:sym typeface="Georgia"/>
              </a:rPr>
              <a:t>: Pares clave-valor que contienen información adicional necesaria para completar la acción solicitada.</a:t>
            </a:r>
            <a:endParaRPr sz="2847">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xEl>
                                              <p:pRg end="0" st="0"/>
                                            </p:txEl>
                                          </p:spTgt>
                                        </p:tgtEl>
                                        <p:attrNameLst>
                                          <p:attrName>style.visibility</p:attrName>
                                        </p:attrNameLst>
                                      </p:cBhvr>
                                      <p:to>
                                        <p:strVal val="visible"/>
                                      </p:to>
                                    </p:set>
                                    <p:animEffect filter="fade" transition="in">
                                      <p:cBhvr>
                                        <p:cTn dur="500"/>
                                        <p:tgtEl>
                                          <p:spTgt spid="4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xEl>
                                              <p:pRg end="1" st="1"/>
                                            </p:txEl>
                                          </p:spTgt>
                                        </p:tgtEl>
                                        <p:attrNameLst>
                                          <p:attrName>style.visibility</p:attrName>
                                        </p:attrNameLst>
                                      </p:cBhvr>
                                      <p:to>
                                        <p:strVal val="visible"/>
                                      </p:to>
                                    </p:set>
                                    <p:animEffect filter="fade" transition="in">
                                      <p:cBhvr>
                                        <p:cTn dur="500"/>
                                        <p:tgtEl>
                                          <p:spTgt spid="4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xEl>
                                              <p:pRg end="2" st="2"/>
                                            </p:txEl>
                                          </p:spTgt>
                                        </p:tgtEl>
                                        <p:attrNameLst>
                                          <p:attrName>style.visibility</p:attrName>
                                        </p:attrNameLst>
                                      </p:cBhvr>
                                      <p:to>
                                        <p:strVal val="visible"/>
                                      </p:to>
                                    </p:set>
                                    <p:animEffect filter="fade" transition="in">
                                      <p:cBhvr>
                                        <p:cTn dur="500"/>
                                        <p:tgtEl>
                                          <p:spTgt spid="4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xEl>
                                              <p:pRg end="3" st="3"/>
                                            </p:txEl>
                                          </p:spTgt>
                                        </p:tgtEl>
                                        <p:attrNameLst>
                                          <p:attrName>style.visibility</p:attrName>
                                        </p:attrNameLst>
                                      </p:cBhvr>
                                      <p:to>
                                        <p:strVal val="visible"/>
                                      </p:to>
                                    </p:set>
                                    <p:animEffect filter="fade" transition="in">
                                      <p:cBhvr>
                                        <p:cTn dur="500"/>
                                        <p:tgtEl>
                                          <p:spTgt spid="41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2"/>
          <p:cNvSpPr/>
          <p:nvPr/>
        </p:nvSpPr>
        <p:spPr>
          <a:xfrm>
            <a:off x="650160" y="915480"/>
            <a:ext cx="11701440" cy="15156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s-ES" sz="4000" u="none" cap="none" strike="noStrike">
                <a:solidFill>
                  <a:srgbClr val="424456"/>
                </a:solidFill>
                <a:latin typeface="Trebuchet MS"/>
                <a:ea typeface="Trebuchet MS"/>
                <a:cs typeface="Trebuchet MS"/>
                <a:sym typeface="Trebuchet MS"/>
              </a:rPr>
              <a:t>Ejemplo de código que utiliza un </a:t>
            </a:r>
            <a:r>
              <a:rPr b="1" i="0" lang="es-ES" sz="4000" u="none" cap="none" strike="noStrike">
                <a:solidFill>
                  <a:srgbClr val="424456"/>
                </a:solidFill>
                <a:latin typeface="Consolas"/>
                <a:ea typeface="Consolas"/>
                <a:cs typeface="Consolas"/>
                <a:sym typeface="Consolas"/>
              </a:rPr>
              <a:t>Intent</a:t>
            </a:r>
            <a:r>
              <a:rPr b="0" i="0" lang="es-ES" sz="4000" u="none" cap="none" strike="noStrike">
                <a:solidFill>
                  <a:srgbClr val="424456"/>
                </a:solidFill>
                <a:latin typeface="Trebuchet MS"/>
                <a:ea typeface="Trebuchet MS"/>
                <a:cs typeface="Trebuchet MS"/>
                <a:sym typeface="Trebuchet MS"/>
              </a:rPr>
              <a:t> implícito para iniciar una </a:t>
            </a:r>
            <a:r>
              <a:rPr b="0" i="1" lang="es-ES" sz="4000" u="none" cap="none" strike="noStrike">
                <a:solidFill>
                  <a:srgbClr val="424456"/>
                </a:solidFill>
                <a:latin typeface="Trebuchet MS"/>
                <a:ea typeface="Trebuchet MS"/>
                <a:cs typeface="Trebuchet MS"/>
                <a:sym typeface="Trebuchet MS"/>
              </a:rPr>
              <a:t>activity</a:t>
            </a:r>
            <a:r>
              <a:rPr b="0" i="0" lang="es-ES" sz="4000" u="none" cap="none" strike="noStrike">
                <a:solidFill>
                  <a:srgbClr val="424456"/>
                </a:solidFill>
                <a:latin typeface="Trebuchet MS"/>
                <a:ea typeface="Trebuchet MS"/>
                <a:cs typeface="Trebuchet MS"/>
                <a:sym typeface="Trebuchet MS"/>
              </a:rPr>
              <a:t> de otra aplicación</a:t>
            </a:r>
            <a:endParaRPr b="0" i="0" sz="4000" u="none" cap="none" strike="noStrike">
              <a:latin typeface="Arial"/>
              <a:ea typeface="Arial"/>
              <a:cs typeface="Arial"/>
              <a:sym typeface="Arial"/>
            </a:endParaRPr>
          </a:p>
        </p:txBody>
      </p:sp>
      <p:sp>
        <p:nvSpPr>
          <p:cNvPr id="418" name="Google Shape;418;p32"/>
          <p:cNvSpPr/>
          <p:nvPr/>
        </p:nvSpPr>
        <p:spPr>
          <a:xfrm>
            <a:off x="732240" y="3023280"/>
            <a:ext cx="11488680" cy="5284080"/>
          </a:xfrm>
          <a:prstGeom prst="rect">
            <a:avLst/>
          </a:prstGeom>
          <a:solidFill>
            <a:srgbClr val="FFFFFF"/>
          </a:solidFill>
          <a:ln>
            <a:noFill/>
          </a:ln>
        </p:spPr>
        <p:txBody>
          <a:bodyPr anchorCtr="0" anchor="ctr" bIns="45000" lIns="90000" spcFirstLastPara="1" rIns="90000" wrap="square" tIns="45000">
            <a:spAutoFit/>
          </a:bodyPr>
          <a:lstStyle/>
          <a:p>
            <a:pPr indent="0" lvl="0" marL="0" marR="0" rtl="0" algn="l">
              <a:lnSpc>
                <a:spcPct val="150000"/>
              </a:lnSpc>
              <a:spcBef>
                <a:spcPts val="601"/>
              </a:spcBef>
              <a:spcAft>
                <a:spcPts val="0"/>
              </a:spcAft>
              <a:buClr>
                <a:schemeClr val="dk1"/>
              </a:buClr>
              <a:buSzPts val="1100"/>
              <a:buFont typeface="Arial"/>
              <a:buNone/>
            </a:pPr>
            <a:r>
              <a:rPr b="1" lang="es-ES" sz="3000">
                <a:solidFill>
                  <a:srgbClr val="0033B3"/>
                </a:solidFill>
                <a:highlight>
                  <a:srgbClr val="FFFFFF"/>
                </a:highlight>
                <a:latin typeface="Courier New"/>
                <a:ea typeface="Courier New"/>
                <a:cs typeface="Courier New"/>
                <a:sym typeface="Courier New"/>
              </a:rPr>
              <a:t>val </a:t>
            </a:r>
            <a:r>
              <a:rPr b="1" lang="es-ES" sz="3000">
                <a:solidFill>
                  <a:schemeClr val="dk1"/>
                </a:solidFill>
                <a:highlight>
                  <a:srgbClr val="FFFFFF"/>
                </a:highlight>
                <a:latin typeface="Courier New"/>
                <a:ea typeface="Courier New"/>
                <a:cs typeface="Courier New"/>
                <a:sym typeface="Courier New"/>
              </a:rPr>
              <a:t>i2 </a:t>
            </a:r>
            <a:r>
              <a:rPr b="1" lang="es-ES" sz="3000">
                <a:solidFill>
                  <a:srgbClr val="080808"/>
                </a:solidFill>
                <a:highlight>
                  <a:srgbClr val="FFFFFF"/>
                </a:highlight>
                <a:latin typeface="Courier New"/>
                <a:ea typeface="Courier New"/>
                <a:cs typeface="Courier New"/>
                <a:sym typeface="Courier New"/>
              </a:rPr>
              <a:t>= Intent();</a:t>
            </a:r>
            <a:endParaRPr b="1" sz="30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601"/>
              </a:spcBef>
              <a:spcAft>
                <a:spcPts val="0"/>
              </a:spcAft>
              <a:buClr>
                <a:schemeClr val="dk1"/>
              </a:buClr>
              <a:buSzPts val="1100"/>
              <a:buFont typeface="Arial"/>
              <a:buNone/>
            </a:pPr>
            <a:r>
              <a:rPr b="1" lang="es-ES" sz="3000">
                <a:solidFill>
                  <a:schemeClr val="dk1"/>
                </a:solidFill>
                <a:highlight>
                  <a:srgbClr val="FFFFFF"/>
                </a:highlight>
                <a:latin typeface="Courier New"/>
                <a:ea typeface="Courier New"/>
                <a:cs typeface="Courier New"/>
                <a:sym typeface="Courier New"/>
              </a:rPr>
              <a:t>i2</a:t>
            </a:r>
            <a:r>
              <a:rPr b="1" lang="es-ES" sz="3000">
                <a:solidFill>
                  <a:srgbClr val="080808"/>
                </a:solidFill>
                <a:highlight>
                  <a:srgbClr val="FFFFFF"/>
                </a:highlight>
                <a:latin typeface="Courier New"/>
                <a:ea typeface="Courier New"/>
                <a:cs typeface="Courier New"/>
                <a:sym typeface="Courier New"/>
              </a:rPr>
              <a:t>.</a:t>
            </a:r>
            <a:r>
              <a:rPr b="1" i="1" lang="es-ES" sz="3000">
                <a:solidFill>
                  <a:srgbClr val="871094"/>
                </a:solidFill>
                <a:highlight>
                  <a:srgbClr val="FFFFFF"/>
                </a:highlight>
                <a:latin typeface="Courier New"/>
                <a:ea typeface="Courier New"/>
                <a:cs typeface="Courier New"/>
                <a:sym typeface="Courier New"/>
              </a:rPr>
              <a:t>action </a:t>
            </a:r>
            <a:r>
              <a:rPr b="1" lang="es-ES" sz="3000">
                <a:solidFill>
                  <a:srgbClr val="080808"/>
                </a:solidFill>
                <a:highlight>
                  <a:srgbClr val="FFFFFF"/>
                </a:highlight>
                <a:latin typeface="Courier New"/>
                <a:ea typeface="Courier New"/>
                <a:cs typeface="Courier New"/>
                <a:sym typeface="Courier New"/>
              </a:rPr>
              <a:t>= </a:t>
            </a:r>
            <a:r>
              <a:rPr b="1" lang="es-ES" sz="3000">
                <a:solidFill>
                  <a:schemeClr val="dk1"/>
                </a:solidFill>
                <a:highlight>
                  <a:srgbClr val="FFFFFF"/>
                </a:highlight>
                <a:latin typeface="Courier New"/>
                <a:ea typeface="Courier New"/>
                <a:cs typeface="Courier New"/>
                <a:sym typeface="Courier New"/>
              </a:rPr>
              <a:t>Intent</a:t>
            </a:r>
            <a:r>
              <a:rPr b="1" lang="es-ES" sz="3000">
                <a:solidFill>
                  <a:srgbClr val="080808"/>
                </a:solidFill>
                <a:highlight>
                  <a:srgbClr val="FFFFFF"/>
                </a:highlight>
                <a:latin typeface="Courier New"/>
                <a:ea typeface="Courier New"/>
                <a:cs typeface="Courier New"/>
                <a:sym typeface="Courier New"/>
              </a:rPr>
              <a:t>.</a:t>
            </a:r>
            <a:r>
              <a:rPr b="1" i="1" lang="es-ES" sz="3000">
                <a:solidFill>
                  <a:srgbClr val="871094"/>
                </a:solidFill>
                <a:highlight>
                  <a:srgbClr val="FFFFFF"/>
                </a:highlight>
                <a:latin typeface="Courier New"/>
                <a:ea typeface="Courier New"/>
                <a:cs typeface="Courier New"/>
                <a:sym typeface="Courier New"/>
              </a:rPr>
              <a:t>ACTION_SEND</a:t>
            </a:r>
            <a:r>
              <a:rPr b="1" lang="es-ES" sz="3000">
                <a:solidFill>
                  <a:srgbClr val="080808"/>
                </a:solidFill>
                <a:highlight>
                  <a:srgbClr val="FFFFFF"/>
                </a:highlight>
                <a:latin typeface="Courier New"/>
                <a:ea typeface="Courier New"/>
                <a:cs typeface="Courier New"/>
                <a:sym typeface="Courier New"/>
              </a:rPr>
              <a:t>;</a:t>
            </a:r>
            <a:endParaRPr b="1" sz="30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601"/>
              </a:spcBef>
              <a:spcAft>
                <a:spcPts val="0"/>
              </a:spcAft>
              <a:buClr>
                <a:schemeClr val="dk1"/>
              </a:buClr>
              <a:buSzPts val="1100"/>
              <a:buFont typeface="Arial"/>
              <a:buNone/>
            </a:pPr>
            <a:r>
              <a:rPr b="1" lang="es-ES" sz="3000">
                <a:solidFill>
                  <a:schemeClr val="dk1"/>
                </a:solidFill>
                <a:highlight>
                  <a:srgbClr val="FFFFFF"/>
                </a:highlight>
                <a:latin typeface="Courier New"/>
                <a:ea typeface="Courier New"/>
                <a:cs typeface="Courier New"/>
                <a:sym typeface="Courier New"/>
              </a:rPr>
              <a:t>i2</a:t>
            </a:r>
            <a:r>
              <a:rPr b="1" lang="es-ES" sz="3000">
                <a:solidFill>
                  <a:srgbClr val="080808"/>
                </a:solidFill>
                <a:highlight>
                  <a:srgbClr val="FFFFFF"/>
                </a:highlight>
                <a:latin typeface="Courier New"/>
                <a:ea typeface="Courier New"/>
                <a:cs typeface="Courier New"/>
                <a:sym typeface="Courier New"/>
              </a:rPr>
              <a:t>.</a:t>
            </a:r>
            <a:r>
              <a:rPr b="1" i="1" lang="es-ES" sz="3000">
                <a:solidFill>
                  <a:srgbClr val="871094"/>
                </a:solidFill>
                <a:highlight>
                  <a:srgbClr val="FFFFFF"/>
                </a:highlight>
                <a:latin typeface="Courier New"/>
                <a:ea typeface="Courier New"/>
                <a:cs typeface="Courier New"/>
                <a:sym typeface="Courier New"/>
              </a:rPr>
              <a:t>type</a:t>
            </a:r>
            <a:r>
              <a:rPr b="1" lang="es-ES" sz="3000">
                <a:solidFill>
                  <a:srgbClr val="080808"/>
                </a:solidFill>
                <a:highlight>
                  <a:srgbClr val="FFFFFF"/>
                </a:highlight>
                <a:latin typeface="Courier New"/>
                <a:ea typeface="Courier New"/>
                <a:cs typeface="Courier New"/>
                <a:sym typeface="Courier New"/>
              </a:rPr>
              <a:t>= </a:t>
            </a:r>
            <a:r>
              <a:rPr b="1" lang="es-ES" sz="3000">
                <a:solidFill>
                  <a:srgbClr val="067D17"/>
                </a:solidFill>
                <a:highlight>
                  <a:srgbClr val="FFFFFF"/>
                </a:highlight>
                <a:latin typeface="Courier New"/>
                <a:ea typeface="Courier New"/>
                <a:cs typeface="Courier New"/>
                <a:sym typeface="Courier New"/>
              </a:rPr>
              <a:t>"text/plain"</a:t>
            </a:r>
            <a:r>
              <a:rPr b="1" lang="es-ES" sz="3000">
                <a:solidFill>
                  <a:srgbClr val="080808"/>
                </a:solidFill>
                <a:highlight>
                  <a:srgbClr val="FFFFFF"/>
                </a:highlight>
                <a:latin typeface="Courier New"/>
                <a:ea typeface="Courier New"/>
                <a:cs typeface="Courier New"/>
                <a:sym typeface="Courier New"/>
              </a:rPr>
              <a:t>;</a:t>
            </a:r>
            <a:endParaRPr b="1" sz="30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601"/>
              </a:spcBef>
              <a:spcAft>
                <a:spcPts val="0"/>
              </a:spcAft>
              <a:buClr>
                <a:schemeClr val="dk1"/>
              </a:buClr>
              <a:buSzPts val="1100"/>
              <a:buFont typeface="Arial"/>
              <a:buNone/>
            </a:pPr>
            <a:r>
              <a:rPr b="1" lang="es-ES" sz="3000">
                <a:solidFill>
                  <a:schemeClr val="dk1"/>
                </a:solidFill>
                <a:highlight>
                  <a:srgbClr val="FFFFFF"/>
                </a:highlight>
                <a:latin typeface="Courier New"/>
                <a:ea typeface="Courier New"/>
                <a:cs typeface="Courier New"/>
                <a:sym typeface="Courier New"/>
              </a:rPr>
              <a:t>i2</a:t>
            </a:r>
            <a:r>
              <a:rPr b="1" lang="es-ES" sz="3000">
                <a:solidFill>
                  <a:srgbClr val="080808"/>
                </a:solidFill>
                <a:highlight>
                  <a:srgbClr val="FFFFFF"/>
                </a:highlight>
                <a:latin typeface="Courier New"/>
                <a:ea typeface="Courier New"/>
                <a:cs typeface="Courier New"/>
                <a:sym typeface="Courier New"/>
              </a:rPr>
              <a:t>.putExtra(</a:t>
            </a:r>
            <a:r>
              <a:rPr b="1" lang="es-ES" sz="3000">
                <a:solidFill>
                  <a:schemeClr val="dk1"/>
                </a:solidFill>
                <a:highlight>
                  <a:srgbClr val="FFFFFF"/>
                </a:highlight>
                <a:latin typeface="Courier New"/>
                <a:ea typeface="Courier New"/>
                <a:cs typeface="Courier New"/>
                <a:sym typeface="Courier New"/>
              </a:rPr>
              <a:t>Intent</a:t>
            </a:r>
            <a:r>
              <a:rPr b="1" lang="es-ES" sz="3000">
                <a:solidFill>
                  <a:srgbClr val="080808"/>
                </a:solidFill>
                <a:highlight>
                  <a:srgbClr val="FFFFFF"/>
                </a:highlight>
                <a:latin typeface="Courier New"/>
                <a:ea typeface="Courier New"/>
                <a:cs typeface="Courier New"/>
                <a:sym typeface="Courier New"/>
              </a:rPr>
              <a:t>.</a:t>
            </a:r>
            <a:r>
              <a:rPr b="1" i="1" lang="es-ES" sz="3000">
                <a:solidFill>
                  <a:srgbClr val="871094"/>
                </a:solidFill>
                <a:highlight>
                  <a:srgbClr val="FFFFFF"/>
                </a:highlight>
                <a:latin typeface="Courier New"/>
                <a:ea typeface="Courier New"/>
                <a:cs typeface="Courier New"/>
                <a:sym typeface="Courier New"/>
              </a:rPr>
              <a:t>EXTRA_TEXT</a:t>
            </a:r>
            <a:r>
              <a:rPr b="1" lang="es-ES" sz="3000">
                <a:solidFill>
                  <a:srgbClr val="080808"/>
                </a:solidFill>
                <a:highlight>
                  <a:srgbClr val="FFFFFF"/>
                </a:highlight>
                <a:latin typeface="Courier New"/>
                <a:ea typeface="Courier New"/>
                <a:cs typeface="Courier New"/>
                <a:sym typeface="Courier New"/>
              </a:rPr>
              <a:t>, </a:t>
            </a:r>
            <a:r>
              <a:rPr b="1" lang="es-ES" sz="3000">
                <a:solidFill>
                  <a:srgbClr val="067D17"/>
                </a:solidFill>
                <a:highlight>
                  <a:srgbClr val="FFFFFF"/>
                </a:highlight>
                <a:latin typeface="Courier New"/>
                <a:ea typeface="Courier New"/>
                <a:cs typeface="Courier New"/>
                <a:sym typeface="Courier New"/>
              </a:rPr>
              <a:t>"Texto a enviar"</a:t>
            </a:r>
            <a:r>
              <a:rPr b="1" lang="es-ES" sz="3000">
                <a:solidFill>
                  <a:srgbClr val="080808"/>
                </a:solidFill>
                <a:highlight>
                  <a:srgbClr val="FFFFFF"/>
                </a:highlight>
                <a:latin typeface="Courier New"/>
                <a:ea typeface="Courier New"/>
                <a:cs typeface="Courier New"/>
                <a:sym typeface="Courier New"/>
              </a:rPr>
              <a:t>);</a:t>
            </a:r>
            <a:endParaRPr b="1" sz="30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601"/>
              </a:spcBef>
              <a:spcAft>
                <a:spcPts val="0"/>
              </a:spcAft>
              <a:buClr>
                <a:schemeClr val="dk1"/>
              </a:buClr>
              <a:buSzPts val="1100"/>
              <a:buFont typeface="Arial"/>
              <a:buNone/>
            </a:pPr>
            <a:r>
              <a:rPr b="1" lang="es-ES" sz="3000">
                <a:solidFill>
                  <a:srgbClr val="0033B3"/>
                </a:solidFill>
                <a:highlight>
                  <a:srgbClr val="FFFFFF"/>
                </a:highlight>
                <a:latin typeface="Courier New"/>
                <a:ea typeface="Courier New"/>
                <a:cs typeface="Courier New"/>
                <a:sym typeface="Courier New"/>
              </a:rPr>
              <a:t>if </a:t>
            </a:r>
            <a:r>
              <a:rPr b="1" lang="es-ES" sz="3000">
                <a:solidFill>
                  <a:srgbClr val="080808"/>
                </a:solidFill>
                <a:highlight>
                  <a:srgbClr val="FFFFFF"/>
                </a:highlight>
                <a:latin typeface="Courier New"/>
                <a:ea typeface="Courier New"/>
                <a:cs typeface="Courier New"/>
                <a:sym typeface="Courier New"/>
              </a:rPr>
              <a:t>(</a:t>
            </a:r>
            <a:r>
              <a:rPr b="1" lang="es-ES" sz="3000">
                <a:solidFill>
                  <a:schemeClr val="dk1"/>
                </a:solidFill>
                <a:highlight>
                  <a:srgbClr val="FFFFFF"/>
                </a:highlight>
                <a:latin typeface="Courier New"/>
                <a:ea typeface="Courier New"/>
                <a:cs typeface="Courier New"/>
                <a:sym typeface="Courier New"/>
              </a:rPr>
              <a:t>i2</a:t>
            </a:r>
            <a:r>
              <a:rPr b="1" lang="es-ES" sz="3000">
                <a:solidFill>
                  <a:srgbClr val="080808"/>
                </a:solidFill>
                <a:highlight>
                  <a:srgbClr val="FFFFFF"/>
                </a:highlight>
                <a:latin typeface="Courier New"/>
                <a:ea typeface="Courier New"/>
                <a:cs typeface="Courier New"/>
                <a:sym typeface="Courier New"/>
              </a:rPr>
              <a:t>.resolveActivity(</a:t>
            </a:r>
            <a:r>
              <a:rPr b="1" i="1" lang="es-ES" sz="3000">
                <a:solidFill>
                  <a:srgbClr val="871094"/>
                </a:solidFill>
                <a:highlight>
                  <a:srgbClr val="FFFFFF"/>
                </a:highlight>
                <a:latin typeface="Courier New"/>
                <a:ea typeface="Courier New"/>
                <a:cs typeface="Courier New"/>
                <a:sym typeface="Courier New"/>
              </a:rPr>
              <a:t>packageManager</a:t>
            </a:r>
            <a:r>
              <a:rPr b="1" lang="es-ES" sz="3000">
                <a:solidFill>
                  <a:srgbClr val="080808"/>
                </a:solidFill>
                <a:highlight>
                  <a:srgbClr val="FFFFFF"/>
                </a:highlight>
                <a:latin typeface="Courier New"/>
                <a:ea typeface="Courier New"/>
                <a:cs typeface="Courier New"/>
                <a:sym typeface="Courier New"/>
              </a:rPr>
              <a:t>) != </a:t>
            </a:r>
            <a:r>
              <a:rPr b="1" lang="es-ES" sz="3000">
                <a:solidFill>
                  <a:srgbClr val="0033B3"/>
                </a:solidFill>
                <a:highlight>
                  <a:srgbClr val="FFFFFF"/>
                </a:highlight>
                <a:latin typeface="Courier New"/>
                <a:ea typeface="Courier New"/>
                <a:cs typeface="Courier New"/>
                <a:sym typeface="Courier New"/>
              </a:rPr>
              <a:t>null</a:t>
            </a:r>
            <a:r>
              <a:rPr b="1" lang="es-ES" sz="3000">
                <a:solidFill>
                  <a:srgbClr val="080808"/>
                </a:solidFill>
                <a:highlight>
                  <a:srgbClr val="FFFFFF"/>
                </a:highlight>
                <a:latin typeface="Courier New"/>
                <a:ea typeface="Courier New"/>
                <a:cs typeface="Courier New"/>
                <a:sym typeface="Courier New"/>
              </a:rPr>
              <a:t>){</a:t>
            </a:r>
            <a:endParaRPr b="1" sz="30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601"/>
              </a:spcBef>
              <a:spcAft>
                <a:spcPts val="0"/>
              </a:spcAft>
              <a:buClr>
                <a:schemeClr val="dk1"/>
              </a:buClr>
              <a:buSzPts val="1100"/>
              <a:buFont typeface="Arial"/>
              <a:buNone/>
            </a:pPr>
            <a:r>
              <a:rPr b="1" lang="es-ES" sz="3000">
                <a:solidFill>
                  <a:srgbClr val="080808"/>
                </a:solidFill>
                <a:highlight>
                  <a:srgbClr val="FFFFFF"/>
                </a:highlight>
                <a:latin typeface="Courier New"/>
                <a:ea typeface="Courier New"/>
                <a:cs typeface="Courier New"/>
                <a:sym typeface="Courier New"/>
              </a:rPr>
              <a:t>   startActivity(</a:t>
            </a:r>
            <a:r>
              <a:rPr b="1" lang="es-ES" sz="3000">
                <a:solidFill>
                  <a:schemeClr val="dk1"/>
                </a:solidFill>
                <a:highlight>
                  <a:srgbClr val="FFFFFF"/>
                </a:highlight>
                <a:latin typeface="Courier New"/>
                <a:ea typeface="Courier New"/>
                <a:cs typeface="Courier New"/>
                <a:sym typeface="Courier New"/>
              </a:rPr>
              <a:t>i2</a:t>
            </a:r>
            <a:r>
              <a:rPr b="1" lang="es-ES" sz="3000">
                <a:solidFill>
                  <a:srgbClr val="080808"/>
                </a:solidFill>
                <a:highlight>
                  <a:srgbClr val="FFFFFF"/>
                </a:highlight>
                <a:latin typeface="Courier New"/>
                <a:ea typeface="Courier New"/>
                <a:cs typeface="Courier New"/>
                <a:sym typeface="Courier New"/>
              </a:rPr>
              <a:t>);</a:t>
            </a:r>
            <a:endParaRPr b="1" sz="30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601"/>
              </a:spcBef>
              <a:spcAft>
                <a:spcPts val="0"/>
              </a:spcAft>
              <a:buSzPts val="1100"/>
              <a:buNone/>
            </a:pPr>
            <a:r>
              <a:rPr b="1" lang="es-ES" sz="3000">
                <a:solidFill>
                  <a:srgbClr val="080808"/>
                </a:solidFill>
                <a:highlight>
                  <a:srgbClr val="FFFFFF"/>
                </a:highlight>
                <a:latin typeface="Courier New"/>
                <a:ea typeface="Courier New"/>
                <a:cs typeface="Courier New"/>
                <a:sym typeface="Courier New"/>
              </a:rPr>
              <a:t>}</a:t>
            </a:r>
            <a:endParaRPr b="1" sz="4800">
              <a:latin typeface="Courier New"/>
              <a:ea typeface="Courier New"/>
              <a:cs typeface="Courier New"/>
              <a:sym typeface="Courier New"/>
            </a:endParaRPr>
          </a:p>
        </p:txBody>
      </p:sp>
      <p:grpSp>
        <p:nvGrpSpPr>
          <p:cNvPr id="419" name="Google Shape;419;p32"/>
          <p:cNvGrpSpPr/>
          <p:nvPr/>
        </p:nvGrpSpPr>
        <p:grpSpPr>
          <a:xfrm>
            <a:off x="436320" y="2499840"/>
            <a:ext cx="8152200" cy="1907280"/>
            <a:chOff x="436320" y="2499840"/>
            <a:chExt cx="8152200" cy="1907280"/>
          </a:xfrm>
        </p:grpSpPr>
        <p:grpSp>
          <p:nvGrpSpPr>
            <p:cNvPr id="420" name="Google Shape;420;p32"/>
            <p:cNvGrpSpPr/>
            <p:nvPr/>
          </p:nvGrpSpPr>
          <p:grpSpPr>
            <a:xfrm>
              <a:off x="6307920" y="2499840"/>
              <a:ext cx="2280600" cy="1371600"/>
              <a:chOff x="6307920" y="2499840"/>
              <a:chExt cx="2280600" cy="1371600"/>
            </a:xfrm>
          </p:grpSpPr>
          <p:sp>
            <p:nvSpPr>
              <p:cNvPr id="421" name="Google Shape;421;p32"/>
              <p:cNvSpPr/>
              <p:nvPr/>
            </p:nvSpPr>
            <p:spPr>
              <a:xfrm>
                <a:off x="7675920" y="3385080"/>
                <a:ext cx="360" cy="486360"/>
              </a:xfrm>
              <a:custGeom>
                <a:rect b="b" l="l" r="r" t="t"/>
                <a:pathLst>
                  <a:path extrusionOk="0" h="21600" w="21600">
                    <a:moveTo>
                      <a:pt x="0" y="0"/>
                    </a:moveTo>
                    <a:lnTo>
                      <a:pt x="21600" y="21600"/>
                    </a:lnTo>
                  </a:path>
                </a:pathLst>
              </a:custGeom>
              <a:noFill/>
              <a:ln cap="flat" cmpd="sng" w="50750">
                <a:solidFill>
                  <a:srgbClr val="438086"/>
                </a:solidFill>
                <a:prstDash val="solid"/>
                <a:round/>
                <a:headEnd len="sm" w="sm" type="none"/>
                <a:tailEnd len="lg" w="lg" type="stealth"/>
              </a:ln>
            </p:spPr>
          </p:sp>
          <p:sp>
            <p:nvSpPr>
              <p:cNvPr id="422" name="Google Shape;422;p32"/>
              <p:cNvSpPr/>
              <p:nvPr/>
            </p:nvSpPr>
            <p:spPr>
              <a:xfrm>
                <a:off x="6307920" y="2499840"/>
                <a:ext cx="2280600" cy="1004400"/>
              </a:xfrm>
              <a:prstGeom prst="rect">
                <a:avLst/>
              </a:prstGeom>
              <a:solidFill>
                <a:schemeClr val="accent2"/>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s-ES" sz="2000" u="none" cap="none" strike="noStrike">
                    <a:solidFill>
                      <a:srgbClr val="FFFFFF"/>
                    </a:solidFill>
                    <a:latin typeface="Gill Sans"/>
                    <a:ea typeface="Gill Sans"/>
                    <a:cs typeface="Gill Sans"/>
                    <a:sym typeface="Gill Sans"/>
                  </a:rPr>
                  <a:t>Se establece la acción del </a:t>
                </a:r>
                <a:r>
                  <a:rPr b="1" i="0" lang="es-ES" sz="2000" u="none" cap="none" strike="noStrike">
                    <a:solidFill>
                      <a:srgbClr val="FFFFFF"/>
                    </a:solidFill>
                    <a:latin typeface="Gill Sans"/>
                    <a:ea typeface="Gill Sans"/>
                    <a:cs typeface="Gill Sans"/>
                    <a:sym typeface="Gill Sans"/>
                  </a:rPr>
                  <a:t>Intent</a:t>
                </a:r>
                <a:endParaRPr b="0" i="0" sz="2000" u="none" cap="none" strike="noStrike">
                  <a:latin typeface="Arial"/>
                  <a:ea typeface="Arial"/>
                  <a:cs typeface="Arial"/>
                  <a:sym typeface="Arial"/>
                </a:endParaRPr>
              </a:p>
            </p:txBody>
          </p:sp>
        </p:grpSp>
        <p:sp>
          <p:nvSpPr>
            <p:cNvPr id="423" name="Google Shape;423;p32"/>
            <p:cNvSpPr/>
            <p:nvPr/>
          </p:nvSpPr>
          <p:spPr>
            <a:xfrm>
              <a:off x="436320" y="3867840"/>
              <a:ext cx="7619400" cy="539280"/>
            </a:xfrm>
            <a:prstGeom prst="rect">
              <a:avLst/>
            </a:prstGeom>
            <a:solidFill>
              <a:schemeClr val="accent2">
                <a:alpha val="17647"/>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32"/>
          <p:cNvGrpSpPr/>
          <p:nvPr/>
        </p:nvGrpSpPr>
        <p:grpSpPr>
          <a:xfrm>
            <a:off x="436325" y="6253327"/>
            <a:ext cx="11824500" cy="3079073"/>
            <a:chOff x="436325" y="6558127"/>
            <a:chExt cx="11824500" cy="3079073"/>
          </a:xfrm>
        </p:grpSpPr>
        <p:grpSp>
          <p:nvGrpSpPr>
            <p:cNvPr id="425" name="Google Shape;425;p32"/>
            <p:cNvGrpSpPr/>
            <p:nvPr/>
          </p:nvGrpSpPr>
          <p:grpSpPr>
            <a:xfrm>
              <a:off x="3477240" y="8179200"/>
              <a:ext cx="8531640" cy="1458000"/>
              <a:chOff x="3477240" y="8179200"/>
              <a:chExt cx="8531640" cy="1458000"/>
            </a:xfrm>
          </p:grpSpPr>
          <p:sp>
            <p:nvSpPr>
              <p:cNvPr id="426" name="Google Shape;426;p32"/>
              <p:cNvSpPr/>
              <p:nvPr/>
            </p:nvSpPr>
            <p:spPr>
              <a:xfrm flipH="1" rot="10800000">
                <a:off x="8025120" y="8179200"/>
                <a:ext cx="360" cy="514440"/>
              </a:xfrm>
              <a:custGeom>
                <a:rect b="b" l="l" r="r" t="t"/>
                <a:pathLst>
                  <a:path extrusionOk="0" h="21600" w="21600">
                    <a:moveTo>
                      <a:pt x="0" y="0"/>
                    </a:moveTo>
                    <a:lnTo>
                      <a:pt x="21600" y="21600"/>
                    </a:lnTo>
                  </a:path>
                </a:pathLst>
              </a:custGeom>
              <a:noFill/>
              <a:ln cap="flat" cmpd="sng" w="50750">
                <a:solidFill>
                  <a:srgbClr val="438086"/>
                </a:solidFill>
                <a:prstDash val="solid"/>
                <a:round/>
                <a:headEnd len="sm" w="sm" type="none"/>
                <a:tailEnd len="lg" w="lg" type="stealth"/>
              </a:ln>
            </p:spPr>
          </p:sp>
          <p:sp>
            <p:nvSpPr>
              <p:cNvPr id="427" name="Google Shape;427;p32"/>
              <p:cNvSpPr/>
              <p:nvPr/>
            </p:nvSpPr>
            <p:spPr>
              <a:xfrm>
                <a:off x="3477240" y="8632800"/>
                <a:ext cx="8531640" cy="1004400"/>
              </a:xfrm>
              <a:prstGeom prst="rect">
                <a:avLst/>
              </a:prstGeom>
              <a:solidFill>
                <a:schemeClr val="accent2"/>
              </a:solid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s-ES" sz="2000" u="none" cap="none" strike="noStrike">
                    <a:solidFill>
                      <a:srgbClr val="FFFFFF"/>
                    </a:solidFill>
                    <a:latin typeface="Gill Sans"/>
                    <a:ea typeface="Gill Sans"/>
                    <a:cs typeface="Gill Sans"/>
                    <a:sym typeface="Gill Sans"/>
                  </a:rPr>
                  <a:t>Se verifica que exista alguna </a:t>
                </a:r>
                <a:r>
                  <a:rPr b="0" i="1" lang="es-ES" sz="2000" u="none" cap="none" strike="noStrike">
                    <a:solidFill>
                      <a:srgbClr val="FFFFFF"/>
                    </a:solidFill>
                    <a:latin typeface="Gill Sans"/>
                    <a:ea typeface="Gill Sans"/>
                    <a:cs typeface="Gill Sans"/>
                    <a:sym typeface="Gill Sans"/>
                  </a:rPr>
                  <a:t>activity</a:t>
                </a:r>
                <a:r>
                  <a:rPr b="0" i="0" lang="es-ES" sz="2000" u="none" cap="none" strike="noStrike">
                    <a:solidFill>
                      <a:srgbClr val="FFFFFF"/>
                    </a:solidFill>
                    <a:latin typeface="Gill Sans"/>
                    <a:ea typeface="Gill Sans"/>
                    <a:cs typeface="Gill Sans"/>
                    <a:sym typeface="Gill Sans"/>
                  </a:rPr>
                  <a:t> en el sistema que pueda resolver el </a:t>
                </a:r>
                <a:r>
                  <a:rPr b="1" i="0" lang="es-ES" sz="2000" u="none" cap="none" strike="noStrike">
                    <a:solidFill>
                      <a:srgbClr val="FFFFFF"/>
                    </a:solidFill>
                    <a:latin typeface="Gill Sans"/>
                    <a:ea typeface="Gill Sans"/>
                    <a:cs typeface="Gill Sans"/>
                    <a:sym typeface="Gill Sans"/>
                  </a:rPr>
                  <a:t>intent</a:t>
                </a:r>
                <a:r>
                  <a:rPr b="0" i="0" lang="es-ES" sz="2000" u="none" cap="none" strike="noStrike">
                    <a:solidFill>
                      <a:srgbClr val="FFFFFF"/>
                    </a:solidFill>
                    <a:latin typeface="Gill Sans"/>
                    <a:ea typeface="Gill Sans"/>
                    <a:cs typeface="Gill Sans"/>
                    <a:sym typeface="Gill Sans"/>
                  </a:rPr>
                  <a:t> antes de iniciarla, de lo contrario </a:t>
                </a:r>
                <a:r>
                  <a:rPr b="1" i="0" lang="es-ES" sz="2000" u="none" cap="none" strike="noStrike">
                    <a:solidFill>
                      <a:srgbClr val="FFFFFF"/>
                    </a:solidFill>
                    <a:latin typeface="Consolas"/>
                    <a:ea typeface="Consolas"/>
                    <a:cs typeface="Consolas"/>
                    <a:sym typeface="Consolas"/>
                  </a:rPr>
                  <a:t>startActivity()</a:t>
                </a:r>
                <a:r>
                  <a:rPr b="0" i="0" lang="es-ES" sz="2000" u="none" cap="none" strike="noStrike">
                    <a:solidFill>
                      <a:srgbClr val="FFFFFF"/>
                    </a:solidFill>
                    <a:latin typeface="Gill Sans"/>
                    <a:ea typeface="Gill Sans"/>
                    <a:cs typeface="Gill Sans"/>
                    <a:sym typeface="Gill Sans"/>
                  </a:rPr>
                  <a:t> fallará</a:t>
                </a:r>
                <a:endParaRPr b="0" i="0" sz="2000" u="none" cap="none" strike="noStrike">
                  <a:latin typeface="Arial"/>
                  <a:ea typeface="Arial"/>
                  <a:cs typeface="Arial"/>
                  <a:sym typeface="Arial"/>
                </a:endParaRPr>
              </a:p>
            </p:txBody>
          </p:sp>
        </p:grpSp>
        <p:sp>
          <p:nvSpPr>
            <p:cNvPr id="428" name="Google Shape;428;p32"/>
            <p:cNvSpPr/>
            <p:nvPr/>
          </p:nvSpPr>
          <p:spPr>
            <a:xfrm>
              <a:off x="436325" y="6558127"/>
              <a:ext cx="11824500" cy="2688600"/>
            </a:xfrm>
            <a:prstGeom prst="rect">
              <a:avLst/>
            </a:prstGeom>
            <a:solidFill>
              <a:schemeClr val="accent2">
                <a:alpha val="17647"/>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32"/>
          <p:cNvGrpSpPr/>
          <p:nvPr/>
        </p:nvGrpSpPr>
        <p:grpSpPr>
          <a:xfrm>
            <a:off x="436320" y="5469000"/>
            <a:ext cx="11536080" cy="1037160"/>
            <a:chOff x="436320" y="5164200"/>
            <a:chExt cx="11536080" cy="1037160"/>
          </a:xfrm>
        </p:grpSpPr>
        <p:sp>
          <p:nvSpPr>
            <p:cNvPr id="430" name="Google Shape;430;p32"/>
            <p:cNvSpPr/>
            <p:nvPr/>
          </p:nvSpPr>
          <p:spPr>
            <a:xfrm>
              <a:off x="436320" y="5164200"/>
              <a:ext cx="11392200" cy="539280"/>
            </a:xfrm>
            <a:prstGeom prst="rect">
              <a:avLst/>
            </a:prstGeom>
            <a:solidFill>
              <a:schemeClr val="accent2">
                <a:alpha val="17647"/>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32"/>
            <p:cNvGrpSpPr/>
            <p:nvPr/>
          </p:nvGrpSpPr>
          <p:grpSpPr>
            <a:xfrm>
              <a:off x="3780000" y="5622115"/>
              <a:ext cx="8192400" cy="579245"/>
              <a:chOff x="3780000" y="5622115"/>
              <a:chExt cx="8192400" cy="579245"/>
            </a:xfrm>
          </p:grpSpPr>
          <p:sp>
            <p:nvSpPr>
              <p:cNvPr id="432" name="Google Shape;432;p32"/>
              <p:cNvSpPr/>
              <p:nvPr/>
            </p:nvSpPr>
            <p:spPr>
              <a:xfrm flipH="1" rot="10800000">
                <a:off x="8125560" y="5703480"/>
                <a:ext cx="360" cy="497880"/>
              </a:xfrm>
              <a:custGeom>
                <a:rect b="b" l="l" r="r" t="t"/>
                <a:pathLst>
                  <a:path extrusionOk="0" h="21600" w="21600">
                    <a:moveTo>
                      <a:pt x="0" y="0"/>
                    </a:moveTo>
                    <a:lnTo>
                      <a:pt x="21600" y="21600"/>
                    </a:lnTo>
                  </a:path>
                </a:pathLst>
              </a:custGeom>
              <a:noFill/>
              <a:ln cap="flat" cmpd="sng" w="50750">
                <a:solidFill>
                  <a:srgbClr val="438086"/>
                </a:solidFill>
                <a:prstDash val="solid"/>
                <a:round/>
                <a:headEnd len="sm" w="sm" type="none"/>
                <a:tailEnd len="lg" w="lg" type="stealth"/>
              </a:ln>
            </p:spPr>
          </p:sp>
          <p:sp>
            <p:nvSpPr>
              <p:cNvPr id="433" name="Google Shape;433;p32"/>
              <p:cNvSpPr/>
              <p:nvPr/>
            </p:nvSpPr>
            <p:spPr>
              <a:xfrm>
                <a:off x="3780000" y="5622115"/>
                <a:ext cx="8192400" cy="395400"/>
              </a:xfrm>
              <a:prstGeom prst="rect">
                <a:avLst/>
              </a:prstGeom>
              <a:solidFill>
                <a:schemeClr val="accent2"/>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s-ES" sz="2000" u="none" cap="none" strike="noStrike">
                    <a:solidFill>
                      <a:srgbClr val="FFFFFF"/>
                    </a:solidFill>
                    <a:latin typeface="Gill Sans"/>
                    <a:ea typeface="Gill Sans"/>
                    <a:cs typeface="Gill Sans"/>
                    <a:sym typeface="Gill Sans"/>
                  </a:rPr>
                  <a:t>Se agrega al </a:t>
                </a:r>
                <a:r>
                  <a:rPr b="1" i="0" lang="es-ES" sz="2000" u="none" cap="none" strike="noStrike">
                    <a:solidFill>
                      <a:srgbClr val="FFFFFF"/>
                    </a:solidFill>
                    <a:latin typeface="Gill Sans"/>
                    <a:ea typeface="Gill Sans"/>
                    <a:cs typeface="Gill Sans"/>
                    <a:sym typeface="Gill Sans"/>
                  </a:rPr>
                  <a:t>Intent</a:t>
                </a:r>
                <a:r>
                  <a:rPr b="0" i="0" lang="es-ES" sz="2000" u="none" cap="none" strike="noStrike">
                    <a:solidFill>
                      <a:srgbClr val="FFFFFF"/>
                    </a:solidFill>
                    <a:latin typeface="Gill Sans"/>
                    <a:ea typeface="Gill Sans"/>
                    <a:cs typeface="Gill Sans"/>
                    <a:sym typeface="Gill Sans"/>
                  </a:rPr>
                  <a:t> el texto que se enviará a la </a:t>
                </a:r>
                <a:r>
                  <a:rPr b="0" i="1" lang="es-ES" sz="2000" u="none" cap="none" strike="noStrike">
                    <a:solidFill>
                      <a:srgbClr val="FFFFFF"/>
                    </a:solidFill>
                    <a:latin typeface="Gill Sans"/>
                    <a:ea typeface="Gill Sans"/>
                    <a:cs typeface="Gill Sans"/>
                    <a:sym typeface="Gill Sans"/>
                  </a:rPr>
                  <a:t>activity</a:t>
                </a:r>
                <a:endParaRPr b="0" i="0" sz="2000" u="none" cap="none" strike="noStrike">
                  <a:latin typeface="Arial"/>
                  <a:ea typeface="Arial"/>
                  <a:cs typeface="Arial"/>
                  <a:sym typeface="Arial"/>
                </a:endParaRPr>
              </a:p>
            </p:txBody>
          </p:sp>
        </p:grpSp>
      </p:grpSp>
      <p:grpSp>
        <p:nvGrpSpPr>
          <p:cNvPr id="434" name="Google Shape;434;p32"/>
          <p:cNvGrpSpPr/>
          <p:nvPr/>
        </p:nvGrpSpPr>
        <p:grpSpPr>
          <a:xfrm>
            <a:off x="436320" y="4312080"/>
            <a:ext cx="11824560" cy="1004400"/>
            <a:chOff x="436320" y="4312080"/>
            <a:chExt cx="11824560" cy="1004400"/>
          </a:xfrm>
        </p:grpSpPr>
        <p:grpSp>
          <p:nvGrpSpPr>
            <p:cNvPr id="435" name="Google Shape;435;p32"/>
            <p:cNvGrpSpPr/>
            <p:nvPr/>
          </p:nvGrpSpPr>
          <p:grpSpPr>
            <a:xfrm>
              <a:off x="8055720" y="4312080"/>
              <a:ext cx="4205160" cy="1004400"/>
              <a:chOff x="8055720" y="4312080"/>
              <a:chExt cx="4205160" cy="1004400"/>
            </a:xfrm>
          </p:grpSpPr>
          <p:sp>
            <p:nvSpPr>
              <p:cNvPr id="436" name="Google Shape;436;p32"/>
              <p:cNvSpPr/>
              <p:nvPr/>
            </p:nvSpPr>
            <p:spPr>
              <a:xfrm flipH="1">
                <a:off x="8055720" y="4786560"/>
                <a:ext cx="675360" cy="360"/>
              </a:xfrm>
              <a:custGeom>
                <a:rect b="b" l="l" r="r" t="t"/>
                <a:pathLst>
                  <a:path extrusionOk="0" h="21600" w="21600">
                    <a:moveTo>
                      <a:pt x="0" y="0"/>
                    </a:moveTo>
                    <a:lnTo>
                      <a:pt x="21600" y="21600"/>
                    </a:lnTo>
                  </a:path>
                </a:pathLst>
              </a:custGeom>
              <a:noFill/>
              <a:ln cap="flat" cmpd="sng" w="50750">
                <a:solidFill>
                  <a:srgbClr val="438086"/>
                </a:solidFill>
                <a:prstDash val="solid"/>
                <a:round/>
                <a:headEnd len="sm" w="sm" type="none"/>
                <a:tailEnd len="lg" w="lg" type="stealth"/>
              </a:ln>
            </p:spPr>
          </p:sp>
          <p:sp>
            <p:nvSpPr>
              <p:cNvPr id="437" name="Google Shape;437;p32"/>
              <p:cNvSpPr/>
              <p:nvPr/>
            </p:nvSpPr>
            <p:spPr>
              <a:xfrm>
                <a:off x="8733960" y="4312080"/>
                <a:ext cx="3526920" cy="1004400"/>
              </a:xfrm>
              <a:prstGeom prst="rect">
                <a:avLst/>
              </a:prstGeom>
              <a:solidFill>
                <a:schemeClr val="accent2"/>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s-ES" sz="2000" u="none" cap="none" strike="noStrike">
                    <a:solidFill>
                      <a:srgbClr val="FFFFFF"/>
                    </a:solidFill>
                    <a:latin typeface="Gill Sans"/>
                    <a:ea typeface="Gill Sans"/>
                    <a:cs typeface="Gill Sans"/>
                    <a:sym typeface="Gill Sans"/>
                  </a:rPr>
                  <a:t>Se establece el tipo MIME de los datos que se enviarán</a:t>
                </a:r>
                <a:endParaRPr b="0" i="0" sz="2000" u="none" cap="none" strike="noStrike">
                  <a:latin typeface="Arial"/>
                  <a:ea typeface="Arial"/>
                  <a:cs typeface="Arial"/>
                  <a:sym typeface="Arial"/>
                </a:endParaRPr>
              </a:p>
            </p:txBody>
          </p:sp>
        </p:grpSp>
        <p:sp>
          <p:nvSpPr>
            <p:cNvPr id="438" name="Google Shape;438;p32"/>
            <p:cNvSpPr/>
            <p:nvPr/>
          </p:nvSpPr>
          <p:spPr>
            <a:xfrm>
              <a:off x="436320" y="4668240"/>
              <a:ext cx="7619400" cy="539400"/>
            </a:xfrm>
            <a:prstGeom prst="rect">
              <a:avLst/>
            </a:prstGeom>
            <a:solidFill>
              <a:schemeClr val="accent2">
                <a:alpha val="17647"/>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500"/>
                                        <p:tgtEl>
                                          <p:spTgt spid="4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500"/>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500"/>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500"/>
                                        <p:tgtEl>
                                          <p:spTgt spid="4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3"/>
          <p:cNvSpPr/>
          <p:nvPr/>
        </p:nvSpPr>
        <p:spPr>
          <a:xfrm>
            <a:off x="650160" y="915480"/>
            <a:ext cx="11701440" cy="15156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s-ES" sz="4000" u="none" cap="none" strike="noStrike">
                <a:solidFill>
                  <a:srgbClr val="424456"/>
                </a:solidFill>
                <a:latin typeface="Trebuchet MS"/>
                <a:ea typeface="Trebuchet MS"/>
                <a:cs typeface="Trebuchet MS"/>
                <a:sym typeface="Trebuchet MS"/>
              </a:rPr>
              <a:t>Ejemplo de código que utiliza un </a:t>
            </a:r>
            <a:r>
              <a:rPr b="1" i="0" lang="es-ES" sz="4000" u="none" cap="none" strike="noStrike">
                <a:solidFill>
                  <a:srgbClr val="424456"/>
                </a:solidFill>
                <a:latin typeface="Consolas"/>
                <a:ea typeface="Consolas"/>
                <a:cs typeface="Consolas"/>
                <a:sym typeface="Consolas"/>
              </a:rPr>
              <a:t>Intent</a:t>
            </a:r>
            <a:r>
              <a:rPr b="0" i="0" lang="es-ES" sz="4000" u="none" cap="none" strike="noStrike">
                <a:solidFill>
                  <a:srgbClr val="424456"/>
                </a:solidFill>
                <a:latin typeface="Trebuchet MS"/>
                <a:ea typeface="Trebuchet MS"/>
                <a:cs typeface="Trebuchet MS"/>
                <a:sym typeface="Trebuchet MS"/>
              </a:rPr>
              <a:t> implícito para iniciar una </a:t>
            </a:r>
            <a:r>
              <a:rPr b="0" i="1" lang="es-ES" sz="4000" u="none" cap="none" strike="noStrike">
                <a:solidFill>
                  <a:srgbClr val="424456"/>
                </a:solidFill>
                <a:latin typeface="Trebuchet MS"/>
                <a:ea typeface="Trebuchet MS"/>
                <a:cs typeface="Trebuchet MS"/>
                <a:sym typeface="Trebuchet MS"/>
              </a:rPr>
              <a:t>activity</a:t>
            </a:r>
            <a:r>
              <a:rPr b="0" i="0" lang="es-ES" sz="4000" u="none" cap="none" strike="noStrike">
                <a:solidFill>
                  <a:srgbClr val="424456"/>
                </a:solidFill>
                <a:latin typeface="Trebuchet MS"/>
                <a:ea typeface="Trebuchet MS"/>
                <a:cs typeface="Trebuchet MS"/>
                <a:sym typeface="Trebuchet MS"/>
              </a:rPr>
              <a:t> de otra aplicación</a:t>
            </a:r>
            <a:endParaRPr b="0" i="0" sz="4000" u="none" cap="none" strike="noStrike">
              <a:latin typeface="Arial"/>
              <a:ea typeface="Arial"/>
              <a:cs typeface="Arial"/>
              <a:sym typeface="Arial"/>
            </a:endParaRPr>
          </a:p>
        </p:txBody>
      </p:sp>
      <p:sp>
        <p:nvSpPr>
          <p:cNvPr id="444" name="Google Shape;444;p33"/>
          <p:cNvSpPr/>
          <p:nvPr/>
        </p:nvSpPr>
        <p:spPr>
          <a:xfrm>
            <a:off x="9318960" y="9038520"/>
            <a:ext cx="3032640" cy="517680"/>
          </a:xfrm>
          <a:prstGeom prst="rect">
            <a:avLst/>
          </a:prstGeom>
          <a:noFill/>
          <a:ln>
            <a:noFill/>
          </a:ln>
        </p:spPr>
        <p:txBody>
          <a:bodyPr anchorCtr="0" anchor="b" bIns="65150" lIns="129950" spcFirstLastPara="1" rIns="129950" wrap="square" tIns="65150">
            <a:noAutofit/>
          </a:bodyPr>
          <a:lstStyle/>
          <a:p>
            <a:pPr indent="0" lvl="0" marL="0" marR="0" rtl="0" algn="r">
              <a:lnSpc>
                <a:spcPct val="100000"/>
              </a:lnSpc>
              <a:spcBef>
                <a:spcPts val="0"/>
              </a:spcBef>
              <a:spcAft>
                <a:spcPts val="0"/>
              </a:spcAft>
              <a:buNone/>
            </a:pPr>
            <a:fld id="{00000000-1234-1234-1234-123412341234}" type="slidenum">
              <a:rPr b="0" i="0" lang="es-ES" sz="2000" u="none" cap="none" strike="noStrike">
                <a:solidFill>
                  <a:srgbClr val="FFFFFF"/>
                </a:solidFill>
                <a:latin typeface="Gill Sans"/>
                <a:ea typeface="Gill Sans"/>
                <a:cs typeface="Gill Sans"/>
                <a:sym typeface="Gill Sans"/>
              </a:rPr>
              <a:t>‹#›</a:t>
            </a:fld>
            <a:endParaRPr b="0" i="0" sz="2000" u="none" cap="none" strike="noStrike">
              <a:latin typeface="Arial"/>
              <a:ea typeface="Arial"/>
              <a:cs typeface="Arial"/>
              <a:sym typeface="Arial"/>
            </a:endParaRPr>
          </a:p>
        </p:txBody>
      </p:sp>
      <p:sp>
        <p:nvSpPr>
          <p:cNvPr id="445" name="Google Shape;445;p33"/>
          <p:cNvSpPr/>
          <p:nvPr/>
        </p:nvSpPr>
        <p:spPr>
          <a:xfrm>
            <a:off x="732240" y="3131280"/>
            <a:ext cx="11488680" cy="5284080"/>
          </a:xfrm>
          <a:prstGeom prst="rect">
            <a:avLst/>
          </a:prstGeom>
          <a:solidFill>
            <a:srgbClr val="FFFFFF"/>
          </a:solidFill>
          <a:ln>
            <a:noFill/>
          </a:ln>
        </p:spPr>
        <p:txBody>
          <a:bodyPr anchorCtr="0" anchor="ctr" bIns="45000" lIns="90000" spcFirstLastPara="1" rIns="90000" wrap="square" tIns="45000">
            <a:spAutoFit/>
          </a:bodyPr>
          <a:lstStyle/>
          <a:p>
            <a:pPr indent="0" lvl="0" marL="0" rtl="0" algn="l">
              <a:lnSpc>
                <a:spcPct val="150000"/>
              </a:lnSpc>
              <a:spcBef>
                <a:spcPts val="601"/>
              </a:spcBef>
              <a:spcAft>
                <a:spcPts val="0"/>
              </a:spcAft>
              <a:buClr>
                <a:schemeClr val="dk1"/>
              </a:buClr>
              <a:buSzPts val="1100"/>
              <a:buFont typeface="Arial"/>
              <a:buNone/>
            </a:pPr>
            <a:r>
              <a:rPr b="1" lang="es-ES" sz="3000">
                <a:solidFill>
                  <a:srgbClr val="0033B3"/>
                </a:solidFill>
                <a:highlight>
                  <a:srgbClr val="FFFFFF"/>
                </a:highlight>
                <a:latin typeface="Courier New"/>
                <a:ea typeface="Courier New"/>
                <a:cs typeface="Courier New"/>
                <a:sym typeface="Courier New"/>
              </a:rPr>
              <a:t>val </a:t>
            </a:r>
            <a:r>
              <a:rPr b="1" lang="es-ES" sz="3000">
                <a:solidFill>
                  <a:schemeClr val="dk1"/>
                </a:solidFill>
                <a:highlight>
                  <a:srgbClr val="FFFFFF"/>
                </a:highlight>
                <a:latin typeface="Courier New"/>
                <a:ea typeface="Courier New"/>
                <a:cs typeface="Courier New"/>
                <a:sym typeface="Courier New"/>
              </a:rPr>
              <a:t>i2 </a:t>
            </a:r>
            <a:r>
              <a:rPr b="1" lang="es-ES" sz="3000">
                <a:solidFill>
                  <a:srgbClr val="080808"/>
                </a:solidFill>
                <a:highlight>
                  <a:srgbClr val="FFFFFF"/>
                </a:highlight>
                <a:latin typeface="Courier New"/>
                <a:ea typeface="Courier New"/>
                <a:cs typeface="Courier New"/>
                <a:sym typeface="Courier New"/>
              </a:rPr>
              <a:t>= Intent();</a:t>
            </a:r>
            <a:endParaRPr b="1" sz="3000">
              <a:solidFill>
                <a:srgbClr val="080808"/>
              </a:solidFill>
              <a:highlight>
                <a:srgbClr val="FFFFFF"/>
              </a:highlight>
              <a:latin typeface="Courier New"/>
              <a:ea typeface="Courier New"/>
              <a:cs typeface="Courier New"/>
              <a:sym typeface="Courier New"/>
            </a:endParaRPr>
          </a:p>
          <a:p>
            <a:pPr indent="0" lvl="0" marL="0" rtl="0" algn="l">
              <a:lnSpc>
                <a:spcPct val="150000"/>
              </a:lnSpc>
              <a:spcBef>
                <a:spcPts val="601"/>
              </a:spcBef>
              <a:spcAft>
                <a:spcPts val="0"/>
              </a:spcAft>
              <a:buClr>
                <a:schemeClr val="dk1"/>
              </a:buClr>
              <a:buSzPts val="1100"/>
              <a:buFont typeface="Arial"/>
              <a:buNone/>
            </a:pPr>
            <a:r>
              <a:rPr b="1" lang="es-ES" sz="3000">
                <a:solidFill>
                  <a:schemeClr val="dk1"/>
                </a:solidFill>
                <a:highlight>
                  <a:srgbClr val="FFFFFF"/>
                </a:highlight>
                <a:latin typeface="Courier New"/>
                <a:ea typeface="Courier New"/>
                <a:cs typeface="Courier New"/>
                <a:sym typeface="Courier New"/>
              </a:rPr>
              <a:t>i2</a:t>
            </a:r>
            <a:r>
              <a:rPr b="1" lang="es-ES" sz="3000">
                <a:solidFill>
                  <a:srgbClr val="080808"/>
                </a:solidFill>
                <a:highlight>
                  <a:srgbClr val="FFFFFF"/>
                </a:highlight>
                <a:latin typeface="Courier New"/>
                <a:ea typeface="Courier New"/>
                <a:cs typeface="Courier New"/>
                <a:sym typeface="Courier New"/>
              </a:rPr>
              <a:t>.</a:t>
            </a:r>
            <a:r>
              <a:rPr b="1" i="1" lang="es-ES" sz="3000">
                <a:solidFill>
                  <a:srgbClr val="871094"/>
                </a:solidFill>
                <a:highlight>
                  <a:srgbClr val="FFFFFF"/>
                </a:highlight>
                <a:latin typeface="Courier New"/>
                <a:ea typeface="Courier New"/>
                <a:cs typeface="Courier New"/>
                <a:sym typeface="Courier New"/>
              </a:rPr>
              <a:t>action </a:t>
            </a:r>
            <a:r>
              <a:rPr b="1" lang="es-ES" sz="3000">
                <a:solidFill>
                  <a:srgbClr val="080808"/>
                </a:solidFill>
                <a:highlight>
                  <a:srgbClr val="FFFFFF"/>
                </a:highlight>
                <a:latin typeface="Courier New"/>
                <a:ea typeface="Courier New"/>
                <a:cs typeface="Courier New"/>
                <a:sym typeface="Courier New"/>
              </a:rPr>
              <a:t>= </a:t>
            </a:r>
            <a:r>
              <a:rPr b="1" lang="es-ES" sz="3000">
                <a:solidFill>
                  <a:schemeClr val="dk1"/>
                </a:solidFill>
                <a:highlight>
                  <a:srgbClr val="FFFFFF"/>
                </a:highlight>
                <a:latin typeface="Courier New"/>
                <a:ea typeface="Courier New"/>
                <a:cs typeface="Courier New"/>
                <a:sym typeface="Courier New"/>
              </a:rPr>
              <a:t>Intent</a:t>
            </a:r>
            <a:r>
              <a:rPr b="1" lang="es-ES" sz="3000">
                <a:solidFill>
                  <a:srgbClr val="080808"/>
                </a:solidFill>
                <a:highlight>
                  <a:srgbClr val="FFFFFF"/>
                </a:highlight>
                <a:latin typeface="Courier New"/>
                <a:ea typeface="Courier New"/>
                <a:cs typeface="Courier New"/>
                <a:sym typeface="Courier New"/>
              </a:rPr>
              <a:t>.</a:t>
            </a:r>
            <a:r>
              <a:rPr b="1" i="1" lang="es-ES" sz="3000">
                <a:solidFill>
                  <a:srgbClr val="871094"/>
                </a:solidFill>
                <a:highlight>
                  <a:srgbClr val="FFFFFF"/>
                </a:highlight>
                <a:latin typeface="Courier New"/>
                <a:ea typeface="Courier New"/>
                <a:cs typeface="Courier New"/>
                <a:sym typeface="Courier New"/>
              </a:rPr>
              <a:t>ACTION_SEND</a:t>
            </a:r>
            <a:r>
              <a:rPr b="1" lang="es-ES" sz="3000">
                <a:solidFill>
                  <a:srgbClr val="080808"/>
                </a:solidFill>
                <a:highlight>
                  <a:srgbClr val="FFFFFF"/>
                </a:highlight>
                <a:latin typeface="Courier New"/>
                <a:ea typeface="Courier New"/>
                <a:cs typeface="Courier New"/>
                <a:sym typeface="Courier New"/>
              </a:rPr>
              <a:t>;</a:t>
            </a:r>
            <a:endParaRPr b="1" sz="3000">
              <a:solidFill>
                <a:srgbClr val="080808"/>
              </a:solidFill>
              <a:highlight>
                <a:srgbClr val="FFFFFF"/>
              </a:highlight>
              <a:latin typeface="Courier New"/>
              <a:ea typeface="Courier New"/>
              <a:cs typeface="Courier New"/>
              <a:sym typeface="Courier New"/>
            </a:endParaRPr>
          </a:p>
          <a:p>
            <a:pPr indent="0" lvl="0" marL="0" rtl="0" algn="l">
              <a:lnSpc>
                <a:spcPct val="150000"/>
              </a:lnSpc>
              <a:spcBef>
                <a:spcPts val="601"/>
              </a:spcBef>
              <a:spcAft>
                <a:spcPts val="0"/>
              </a:spcAft>
              <a:buClr>
                <a:schemeClr val="dk1"/>
              </a:buClr>
              <a:buSzPts val="1100"/>
              <a:buFont typeface="Arial"/>
              <a:buNone/>
            </a:pPr>
            <a:r>
              <a:rPr b="1" lang="es-ES" sz="3000">
                <a:solidFill>
                  <a:schemeClr val="dk1"/>
                </a:solidFill>
                <a:highlight>
                  <a:srgbClr val="FFFFFF"/>
                </a:highlight>
                <a:latin typeface="Courier New"/>
                <a:ea typeface="Courier New"/>
                <a:cs typeface="Courier New"/>
                <a:sym typeface="Courier New"/>
              </a:rPr>
              <a:t>i2</a:t>
            </a:r>
            <a:r>
              <a:rPr b="1" lang="es-ES" sz="3000">
                <a:solidFill>
                  <a:srgbClr val="080808"/>
                </a:solidFill>
                <a:highlight>
                  <a:srgbClr val="FFFFFF"/>
                </a:highlight>
                <a:latin typeface="Courier New"/>
                <a:ea typeface="Courier New"/>
                <a:cs typeface="Courier New"/>
                <a:sym typeface="Courier New"/>
              </a:rPr>
              <a:t>.</a:t>
            </a:r>
            <a:r>
              <a:rPr b="1" i="1" lang="es-ES" sz="3000">
                <a:solidFill>
                  <a:srgbClr val="871094"/>
                </a:solidFill>
                <a:highlight>
                  <a:srgbClr val="FFFFFF"/>
                </a:highlight>
                <a:latin typeface="Courier New"/>
                <a:ea typeface="Courier New"/>
                <a:cs typeface="Courier New"/>
                <a:sym typeface="Courier New"/>
              </a:rPr>
              <a:t>type</a:t>
            </a:r>
            <a:r>
              <a:rPr b="1" lang="es-ES" sz="3000">
                <a:solidFill>
                  <a:srgbClr val="080808"/>
                </a:solidFill>
                <a:highlight>
                  <a:srgbClr val="FFFFFF"/>
                </a:highlight>
                <a:latin typeface="Courier New"/>
                <a:ea typeface="Courier New"/>
                <a:cs typeface="Courier New"/>
                <a:sym typeface="Courier New"/>
              </a:rPr>
              <a:t>= </a:t>
            </a:r>
            <a:r>
              <a:rPr b="1" lang="es-ES" sz="3000">
                <a:solidFill>
                  <a:srgbClr val="067D17"/>
                </a:solidFill>
                <a:highlight>
                  <a:srgbClr val="FFFFFF"/>
                </a:highlight>
                <a:latin typeface="Courier New"/>
                <a:ea typeface="Courier New"/>
                <a:cs typeface="Courier New"/>
                <a:sym typeface="Courier New"/>
              </a:rPr>
              <a:t>"text/plain"</a:t>
            </a:r>
            <a:r>
              <a:rPr b="1" lang="es-ES" sz="3000">
                <a:solidFill>
                  <a:srgbClr val="080808"/>
                </a:solidFill>
                <a:highlight>
                  <a:srgbClr val="FFFFFF"/>
                </a:highlight>
                <a:latin typeface="Courier New"/>
                <a:ea typeface="Courier New"/>
                <a:cs typeface="Courier New"/>
                <a:sym typeface="Courier New"/>
              </a:rPr>
              <a:t>;</a:t>
            </a:r>
            <a:endParaRPr b="1" sz="3000">
              <a:solidFill>
                <a:srgbClr val="080808"/>
              </a:solidFill>
              <a:highlight>
                <a:srgbClr val="FFFFFF"/>
              </a:highlight>
              <a:latin typeface="Courier New"/>
              <a:ea typeface="Courier New"/>
              <a:cs typeface="Courier New"/>
              <a:sym typeface="Courier New"/>
            </a:endParaRPr>
          </a:p>
          <a:p>
            <a:pPr indent="0" lvl="0" marL="0" rtl="0" algn="l">
              <a:lnSpc>
                <a:spcPct val="150000"/>
              </a:lnSpc>
              <a:spcBef>
                <a:spcPts val="601"/>
              </a:spcBef>
              <a:spcAft>
                <a:spcPts val="0"/>
              </a:spcAft>
              <a:buClr>
                <a:schemeClr val="dk1"/>
              </a:buClr>
              <a:buSzPts val="1100"/>
              <a:buFont typeface="Arial"/>
              <a:buNone/>
            </a:pPr>
            <a:r>
              <a:rPr b="1" lang="es-ES" sz="3000">
                <a:solidFill>
                  <a:schemeClr val="dk1"/>
                </a:solidFill>
                <a:highlight>
                  <a:srgbClr val="FFFFFF"/>
                </a:highlight>
                <a:latin typeface="Courier New"/>
                <a:ea typeface="Courier New"/>
                <a:cs typeface="Courier New"/>
                <a:sym typeface="Courier New"/>
              </a:rPr>
              <a:t>i2</a:t>
            </a:r>
            <a:r>
              <a:rPr b="1" lang="es-ES" sz="3000">
                <a:solidFill>
                  <a:srgbClr val="080808"/>
                </a:solidFill>
                <a:highlight>
                  <a:srgbClr val="FFFFFF"/>
                </a:highlight>
                <a:latin typeface="Courier New"/>
                <a:ea typeface="Courier New"/>
                <a:cs typeface="Courier New"/>
                <a:sym typeface="Courier New"/>
              </a:rPr>
              <a:t>.putExtra(</a:t>
            </a:r>
            <a:r>
              <a:rPr b="1" lang="es-ES" sz="3000">
                <a:solidFill>
                  <a:schemeClr val="dk1"/>
                </a:solidFill>
                <a:highlight>
                  <a:srgbClr val="FFFFFF"/>
                </a:highlight>
                <a:latin typeface="Courier New"/>
                <a:ea typeface="Courier New"/>
                <a:cs typeface="Courier New"/>
                <a:sym typeface="Courier New"/>
              </a:rPr>
              <a:t>Intent</a:t>
            </a:r>
            <a:r>
              <a:rPr b="1" lang="es-ES" sz="3000">
                <a:solidFill>
                  <a:srgbClr val="080808"/>
                </a:solidFill>
                <a:highlight>
                  <a:srgbClr val="FFFFFF"/>
                </a:highlight>
                <a:latin typeface="Courier New"/>
                <a:ea typeface="Courier New"/>
                <a:cs typeface="Courier New"/>
                <a:sym typeface="Courier New"/>
              </a:rPr>
              <a:t>.</a:t>
            </a:r>
            <a:r>
              <a:rPr b="1" i="1" lang="es-ES" sz="3000">
                <a:solidFill>
                  <a:srgbClr val="871094"/>
                </a:solidFill>
                <a:highlight>
                  <a:srgbClr val="FFFFFF"/>
                </a:highlight>
                <a:latin typeface="Courier New"/>
                <a:ea typeface="Courier New"/>
                <a:cs typeface="Courier New"/>
                <a:sym typeface="Courier New"/>
              </a:rPr>
              <a:t>EXTRA_TEXT</a:t>
            </a:r>
            <a:r>
              <a:rPr b="1" lang="es-ES" sz="3000">
                <a:solidFill>
                  <a:srgbClr val="080808"/>
                </a:solidFill>
                <a:highlight>
                  <a:srgbClr val="FFFFFF"/>
                </a:highlight>
                <a:latin typeface="Courier New"/>
                <a:ea typeface="Courier New"/>
                <a:cs typeface="Courier New"/>
                <a:sym typeface="Courier New"/>
              </a:rPr>
              <a:t>, </a:t>
            </a:r>
            <a:r>
              <a:rPr b="1" lang="es-ES" sz="3000">
                <a:solidFill>
                  <a:srgbClr val="067D17"/>
                </a:solidFill>
                <a:highlight>
                  <a:srgbClr val="FFFFFF"/>
                </a:highlight>
                <a:latin typeface="Courier New"/>
                <a:ea typeface="Courier New"/>
                <a:cs typeface="Courier New"/>
                <a:sym typeface="Courier New"/>
              </a:rPr>
              <a:t>"Texto a enviar"</a:t>
            </a:r>
            <a:r>
              <a:rPr b="1" lang="es-ES" sz="3000">
                <a:solidFill>
                  <a:srgbClr val="080808"/>
                </a:solidFill>
                <a:highlight>
                  <a:srgbClr val="FFFFFF"/>
                </a:highlight>
                <a:latin typeface="Courier New"/>
                <a:ea typeface="Courier New"/>
                <a:cs typeface="Courier New"/>
                <a:sym typeface="Courier New"/>
              </a:rPr>
              <a:t>);</a:t>
            </a:r>
            <a:endParaRPr b="1" sz="3000">
              <a:solidFill>
                <a:srgbClr val="080808"/>
              </a:solidFill>
              <a:highlight>
                <a:srgbClr val="FFFFFF"/>
              </a:highlight>
              <a:latin typeface="Courier New"/>
              <a:ea typeface="Courier New"/>
              <a:cs typeface="Courier New"/>
              <a:sym typeface="Courier New"/>
            </a:endParaRPr>
          </a:p>
          <a:p>
            <a:pPr indent="0" lvl="0" marL="0" rtl="0" algn="l">
              <a:lnSpc>
                <a:spcPct val="150000"/>
              </a:lnSpc>
              <a:spcBef>
                <a:spcPts val="601"/>
              </a:spcBef>
              <a:spcAft>
                <a:spcPts val="0"/>
              </a:spcAft>
              <a:buClr>
                <a:schemeClr val="dk1"/>
              </a:buClr>
              <a:buSzPts val="1100"/>
              <a:buFont typeface="Arial"/>
              <a:buNone/>
            </a:pPr>
            <a:r>
              <a:rPr b="1" lang="es-ES" sz="3000">
                <a:solidFill>
                  <a:srgbClr val="0033B3"/>
                </a:solidFill>
                <a:highlight>
                  <a:srgbClr val="FFFFFF"/>
                </a:highlight>
                <a:latin typeface="Courier New"/>
                <a:ea typeface="Courier New"/>
                <a:cs typeface="Courier New"/>
                <a:sym typeface="Courier New"/>
              </a:rPr>
              <a:t>if </a:t>
            </a:r>
            <a:r>
              <a:rPr b="1" lang="es-ES" sz="3000">
                <a:solidFill>
                  <a:srgbClr val="080808"/>
                </a:solidFill>
                <a:highlight>
                  <a:srgbClr val="FFFFFF"/>
                </a:highlight>
                <a:latin typeface="Courier New"/>
                <a:ea typeface="Courier New"/>
                <a:cs typeface="Courier New"/>
                <a:sym typeface="Courier New"/>
              </a:rPr>
              <a:t>(</a:t>
            </a:r>
            <a:r>
              <a:rPr b="1" lang="es-ES" sz="3000">
                <a:solidFill>
                  <a:schemeClr val="dk1"/>
                </a:solidFill>
                <a:highlight>
                  <a:srgbClr val="FFFFFF"/>
                </a:highlight>
                <a:latin typeface="Courier New"/>
                <a:ea typeface="Courier New"/>
                <a:cs typeface="Courier New"/>
                <a:sym typeface="Courier New"/>
              </a:rPr>
              <a:t>i2</a:t>
            </a:r>
            <a:r>
              <a:rPr b="1" lang="es-ES" sz="3000">
                <a:solidFill>
                  <a:srgbClr val="080808"/>
                </a:solidFill>
                <a:highlight>
                  <a:srgbClr val="FFFFFF"/>
                </a:highlight>
                <a:latin typeface="Courier New"/>
                <a:ea typeface="Courier New"/>
                <a:cs typeface="Courier New"/>
                <a:sym typeface="Courier New"/>
              </a:rPr>
              <a:t>.resolveActivity(</a:t>
            </a:r>
            <a:r>
              <a:rPr b="1" i="1" lang="es-ES" sz="3000">
                <a:solidFill>
                  <a:srgbClr val="871094"/>
                </a:solidFill>
                <a:highlight>
                  <a:srgbClr val="FFFFFF"/>
                </a:highlight>
                <a:latin typeface="Courier New"/>
                <a:ea typeface="Courier New"/>
                <a:cs typeface="Courier New"/>
                <a:sym typeface="Courier New"/>
              </a:rPr>
              <a:t>packageManager</a:t>
            </a:r>
            <a:r>
              <a:rPr b="1" lang="es-ES" sz="3000">
                <a:solidFill>
                  <a:srgbClr val="080808"/>
                </a:solidFill>
                <a:highlight>
                  <a:srgbClr val="FFFFFF"/>
                </a:highlight>
                <a:latin typeface="Courier New"/>
                <a:ea typeface="Courier New"/>
                <a:cs typeface="Courier New"/>
                <a:sym typeface="Courier New"/>
              </a:rPr>
              <a:t>) != </a:t>
            </a:r>
            <a:r>
              <a:rPr b="1" lang="es-ES" sz="3000">
                <a:solidFill>
                  <a:srgbClr val="0033B3"/>
                </a:solidFill>
                <a:highlight>
                  <a:srgbClr val="FFFFFF"/>
                </a:highlight>
                <a:latin typeface="Courier New"/>
                <a:ea typeface="Courier New"/>
                <a:cs typeface="Courier New"/>
                <a:sym typeface="Courier New"/>
              </a:rPr>
              <a:t>null</a:t>
            </a:r>
            <a:r>
              <a:rPr b="1" lang="es-ES" sz="3000">
                <a:solidFill>
                  <a:srgbClr val="080808"/>
                </a:solidFill>
                <a:highlight>
                  <a:srgbClr val="FFFFFF"/>
                </a:highlight>
                <a:latin typeface="Courier New"/>
                <a:ea typeface="Courier New"/>
                <a:cs typeface="Courier New"/>
                <a:sym typeface="Courier New"/>
              </a:rPr>
              <a:t>){</a:t>
            </a:r>
            <a:endParaRPr b="1" sz="3000">
              <a:solidFill>
                <a:srgbClr val="080808"/>
              </a:solidFill>
              <a:highlight>
                <a:srgbClr val="FFFFFF"/>
              </a:highlight>
              <a:latin typeface="Courier New"/>
              <a:ea typeface="Courier New"/>
              <a:cs typeface="Courier New"/>
              <a:sym typeface="Courier New"/>
            </a:endParaRPr>
          </a:p>
          <a:p>
            <a:pPr indent="0" lvl="0" marL="0" rtl="0" algn="l">
              <a:lnSpc>
                <a:spcPct val="150000"/>
              </a:lnSpc>
              <a:spcBef>
                <a:spcPts val="601"/>
              </a:spcBef>
              <a:spcAft>
                <a:spcPts val="0"/>
              </a:spcAft>
              <a:buClr>
                <a:schemeClr val="dk1"/>
              </a:buClr>
              <a:buSzPts val="1100"/>
              <a:buFont typeface="Arial"/>
              <a:buNone/>
            </a:pPr>
            <a:r>
              <a:rPr b="1" lang="es-ES" sz="3000">
                <a:solidFill>
                  <a:srgbClr val="080808"/>
                </a:solidFill>
                <a:highlight>
                  <a:srgbClr val="FFFFFF"/>
                </a:highlight>
                <a:latin typeface="Courier New"/>
                <a:ea typeface="Courier New"/>
                <a:cs typeface="Courier New"/>
                <a:sym typeface="Courier New"/>
              </a:rPr>
              <a:t>   startActivity(</a:t>
            </a:r>
            <a:r>
              <a:rPr b="1" lang="es-ES" sz="3000">
                <a:solidFill>
                  <a:schemeClr val="dk1"/>
                </a:solidFill>
                <a:highlight>
                  <a:srgbClr val="FFFFFF"/>
                </a:highlight>
                <a:latin typeface="Courier New"/>
                <a:ea typeface="Courier New"/>
                <a:cs typeface="Courier New"/>
                <a:sym typeface="Courier New"/>
              </a:rPr>
              <a:t>i2</a:t>
            </a:r>
            <a:r>
              <a:rPr b="1" lang="es-ES" sz="3000">
                <a:solidFill>
                  <a:srgbClr val="080808"/>
                </a:solidFill>
                <a:highlight>
                  <a:srgbClr val="FFFFFF"/>
                </a:highlight>
                <a:latin typeface="Courier New"/>
                <a:ea typeface="Courier New"/>
                <a:cs typeface="Courier New"/>
                <a:sym typeface="Courier New"/>
              </a:rPr>
              <a:t>);</a:t>
            </a:r>
            <a:endParaRPr b="1" sz="3000">
              <a:solidFill>
                <a:srgbClr val="080808"/>
              </a:solidFill>
              <a:highlight>
                <a:srgbClr val="FFFFFF"/>
              </a:highlight>
              <a:latin typeface="Courier New"/>
              <a:ea typeface="Courier New"/>
              <a:cs typeface="Courier New"/>
              <a:sym typeface="Courier New"/>
            </a:endParaRPr>
          </a:p>
          <a:p>
            <a:pPr indent="0" lvl="0" marL="0" rtl="0" algn="l">
              <a:lnSpc>
                <a:spcPct val="150000"/>
              </a:lnSpc>
              <a:spcBef>
                <a:spcPts val="601"/>
              </a:spcBef>
              <a:spcAft>
                <a:spcPts val="0"/>
              </a:spcAft>
              <a:buSzPts val="1100"/>
              <a:buNone/>
            </a:pPr>
            <a:r>
              <a:rPr b="1" lang="es-ES" sz="3000">
                <a:solidFill>
                  <a:srgbClr val="080808"/>
                </a:solidFill>
                <a:highlight>
                  <a:srgbClr val="FFFFFF"/>
                </a:highlight>
                <a:latin typeface="Courier New"/>
                <a:ea typeface="Courier New"/>
                <a:cs typeface="Courier New"/>
                <a:sym typeface="Courier New"/>
              </a:rPr>
              <a:t>}</a:t>
            </a:r>
            <a:endParaRPr sz="2800">
              <a:latin typeface="Courier New"/>
              <a:ea typeface="Courier New"/>
              <a:cs typeface="Courier New"/>
              <a:sym typeface="Courier New"/>
            </a:endParaRPr>
          </a:p>
        </p:txBody>
      </p:sp>
      <p:grpSp>
        <p:nvGrpSpPr>
          <p:cNvPr id="446" name="Google Shape;446;p33"/>
          <p:cNvGrpSpPr/>
          <p:nvPr/>
        </p:nvGrpSpPr>
        <p:grpSpPr>
          <a:xfrm>
            <a:off x="3627949" y="2797080"/>
            <a:ext cx="9225371" cy="1919160"/>
            <a:chOff x="3323149" y="2720880"/>
            <a:chExt cx="9225371" cy="1919160"/>
          </a:xfrm>
        </p:grpSpPr>
        <p:grpSp>
          <p:nvGrpSpPr>
            <p:cNvPr id="447" name="Google Shape;447;p33"/>
            <p:cNvGrpSpPr/>
            <p:nvPr/>
          </p:nvGrpSpPr>
          <p:grpSpPr>
            <a:xfrm>
              <a:off x="7193160" y="2720880"/>
              <a:ext cx="5355360" cy="1919160"/>
              <a:chOff x="7193160" y="2720880"/>
              <a:chExt cx="5355360" cy="1919160"/>
            </a:xfrm>
          </p:grpSpPr>
          <p:sp>
            <p:nvSpPr>
              <p:cNvPr id="448" name="Google Shape;448;p33"/>
              <p:cNvSpPr/>
              <p:nvPr/>
            </p:nvSpPr>
            <p:spPr>
              <a:xfrm flipH="1">
                <a:off x="7193160" y="3015000"/>
                <a:ext cx="1181880" cy="867960"/>
              </a:xfrm>
              <a:custGeom>
                <a:rect b="b" l="l" r="r" t="t"/>
                <a:pathLst>
                  <a:path extrusionOk="0" h="21600" w="21600">
                    <a:moveTo>
                      <a:pt x="0" y="0"/>
                    </a:moveTo>
                    <a:lnTo>
                      <a:pt x="21600" y="21600"/>
                    </a:lnTo>
                  </a:path>
                </a:pathLst>
              </a:custGeom>
              <a:noFill/>
              <a:ln cap="flat" cmpd="sng" w="50750">
                <a:solidFill>
                  <a:srgbClr val="438086"/>
                </a:solidFill>
                <a:prstDash val="solid"/>
                <a:round/>
                <a:headEnd len="sm" w="sm" type="none"/>
                <a:tailEnd len="lg" w="lg" type="stealth"/>
              </a:ln>
            </p:spPr>
          </p:sp>
          <p:sp>
            <p:nvSpPr>
              <p:cNvPr id="449" name="Google Shape;449;p33"/>
              <p:cNvSpPr/>
              <p:nvPr/>
            </p:nvSpPr>
            <p:spPr>
              <a:xfrm>
                <a:off x="8025120" y="2720880"/>
                <a:ext cx="4523400" cy="1919160"/>
              </a:xfrm>
              <a:prstGeom prst="rect">
                <a:avLst/>
              </a:prstGeom>
              <a:solidFill>
                <a:schemeClr val="accent2"/>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s-ES" sz="2000" u="none" cap="none" strike="noStrike">
                    <a:solidFill>
                      <a:srgbClr val="FFFFFF"/>
                    </a:solidFill>
                    <a:latin typeface="Gill Sans"/>
                    <a:ea typeface="Gill Sans"/>
                    <a:cs typeface="Gill Sans"/>
                    <a:sym typeface="Gill Sans"/>
                  </a:rPr>
                  <a:t>Es una constante de tipo </a:t>
                </a:r>
                <a:r>
                  <a:rPr b="1" i="0" lang="es-ES" sz="2000" u="none" cap="none" strike="noStrike">
                    <a:solidFill>
                      <a:srgbClr val="FFFFFF"/>
                    </a:solidFill>
                    <a:latin typeface="Gill Sans"/>
                    <a:ea typeface="Gill Sans"/>
                    <a:cs typeface="Gill Sans"/>
                    <a:sym typeface="Gill Sans"/>
                  </a:rPr>
                  <a:t>string</a:t>
                </a:r>
                <a:endParaRPr b="0" i="0" sz="2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s-ES" sz="2000" u="none" cap="none" strike="noStrike">
                    <a:solidFill>
                      <a:srgbClr val="FFFFFF"/>
                    </a:solidFill>
                    <a:latin typeface="Gill Sans"/>
                    <a:ea typeface="Gill Sans"/>
                    <a:cs typeface="Gill Sans"/>
                    <a:sym typeface="Gill Sans"/>
                  </a:rPr>
                  <a:t>"android.intent.action.SEND"</a:t>
                </a:r>
                <a:endParaRPr b="0" i="0" sz="20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2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ES" sz="2000" u="none" cap="none" strike="noStrike">
                    <a:solidFill>
                      <a:srgbClr val="FFFFFF"/>
                    </a:solidFill>
                    <a:latin typeface="Gill Sans"/>
                    <a:ea typeface="Gill Sans"/>
                    <a:cs typeface="Gill Sans"/>
                    <a:sym typeface="Gill Sans"/>
                  </a:rPr>
                  <a:t>En la clase </a:t>
                </a:r>
                <a:r>
                  <a:rPr b="1" i="0" lang="es-ES" sz="2000" u="none" cap="none" strike="noStrike">
                    <a:solidFill>
                      <a:srgbClr val="FFFFFF"/>
                    </a:solidFill>
                    <a:latin typeface="Gill Sans"/>
                    <a:ea typeface="Gill Sans"/>
                    <a:cs typeface="Gill Sans"/>
                    <a:sym typeface="Gill Sans"/>
                  </a:rPr>
                  <a:t>Intent</a:t>
                </a:r>
                <a:r>
                  <a:rPr b="0" i="0" lang="es-ES" sz="2000" u="none" cap="none" strike="noStrike">
                    <a:solidFill>
                      <a:srgbClr val="FFFFFF"/>
                    </a:solidFill>
                    <a:latin typeface="Gill Sans"/>
                    <a:ea typeface="Gill Sans"/>
                    <a:cs typeface="Gill Sans"/>
                    <a:sym typeface="Gill Sans"/>
                  </a:rPr>
                  <a:t> existen muchas otras constantes de acciones definidas</a:t>
                </a:r>
                <a:endParaRPr b="0" i="0" sz="2000" u="none" cap="none" strike="noStrike">
                  <a:latin typeface="Arial"/>
                  <a:ea typeface="Arial"/>
                  <a:cs typeface="Arial"/>
                  <a:sym typeface="Arial"/>
                </a:endParaRPr>
              </a:p>
            </p:txBody>
          </p:sp>
        </p:grpSp>
        <p:sp>
          <p:nvSpPr>
            <p:cNvPr id="450" name="Google Shape;450;p33"/>
            <p:cNvSpPr/>
            <p:nvPr/>
          </p:nvSpPr>
          <p:spPr>
            <a:xfrm>
              <a:off x="3323149" y="3867850"/>
              <a:ext cx="4126500" cy="539400"/>
            </a:xfrm>
            <a:prstGeom prst="rect">
              <a:avLst/>
            </a:prstGeom>
            <a:solidFill>
              <a:schemeClr val="accent2">
                <a:alpha val="17647"/>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33"/>
          <p:cNvGrpSpPr/>
          <p:nvPr/>
        </p:nvGrpSpPr>
        <p:grpSpPr>
          <a:xfrm>
            <a:off x="3515499" y="5503675"/>
            <a:ext cx="8420301" cy="4070525"/>
            <a:chOff x="3515499" y="5503675"/>
            <a:chExt cx="8420301" cy="4070525"/>
          </a:xfrm>
        </p:grpSpPr>
        <p:grpSp>
          <p:nvGrpSpPr>
            <p:cNvPr id="452" name="Google Shape;452;p33"/>
            <p:cNvGrpSpPr/>
            <p:nvPr/>
          </p:nvGrpSpPr>
          <p:grpSpPr>
            <a:xfrm>
              <a:off x="5421600" y="6084978"/>
              <a:ext cx="6514200" cy="3489222"/>
              <a:chOff x="5421600" y="6084978"/>
              <a:chExt cx="6514200" cy="3489222"/>
            </a:xfrm>
          </p:grpSpPr>
          <p:sp>
            <p:nvSpPr>
              <p:cNvPr id="453" name="Google Shape;453;p33"/>
              <p:cNvSpPr/>
              <p:nvPr/>
            </p:nvSpPr>
            <p:spPr>
              <a:xfrm flipH="1" rot="10800000">
                <a:off x="7212600" y="6084978"/>
                <a:ext cx="378" cy="2333502"/>
              </a:xfrm>
              <a:custGeom>
                <a:rect b="b" l="l" r="r" t="t"/>
                <a:pathLst>
                  <a:path extrusionOk="0" h="21600" w="21600">
                    <a:moveTo>
                      <a:pt x="0" y="0"/>
                    </a:moveTo>
                    <a:lnTo>
                      <a:pt x="21600" y="21600"/>
                    </a:lnTo>
                  </a:path>
                </a:pathLst>
              </a:custGeom>
              <a:noFill/>
              <a:ln cap="flat" cmpd="sng" w="50750">
                <a:solidFill>
                  <a:srgbClr val="438086"/>
                </a:solidFill>
                <a:prstDash val="solid"/>
                <a:round/>
                <a:headEnd len="sm" w="sm" type="none"/>
                <a:tailEnd len="lg" w="lg" type="stealth"/>
              </a:ln>
            </p:spPr>
          </p:sp>
          <p:sp>
            <p:nvSpPr>
              <p:cNvPr id="454" name="Google Shape;454;p33"/>
              <p:cNvSpPr/>
              <p:nvPr/>
            </p:nvSpPr>
            <p:spPr>
              <a:xfrm>
                <a:off x="5421600" y="7290000"/>
                <a:ext cx="6514200" cy="2284200"/>
              </a:xfrm>
              <a:prstGeom prst="rect">
                <a:avLst/>
              </a:prstGeom>
              <a:solidFill>
                <a:schemeClr val="accent2"/>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s-ES" sz="2400" u="none" cap="none" strike="noStrike">
                    <a:solidFill>
                      <a:srgbClr val="FFFFFF"/>
                    </a:solidFill>
                    <a:latin typeface="Gill Sans"/>
                    <a:ea typeface="Gill Sans"/>
                    <a:cs typeface="Gill Sans"/>
                    <a:sym typeface="Gill Sans"/>
                  </a:rPr>
                  <a:t>Es una constante de tipo </a:t>
                </a:r>
                <a:r>
                  <a:rPr b="1" i="0" lang="es-ES" sz="2400" u="none" cap="none" strike="noStrike">
                    <a:solidFill>
                      <a:srgbClr val="FFFFFF"/>
                    </a:solidFill>
                    <a:latin typeface="Gill Sans"/>
                    <a:ea typeface="Gill Sans"/>
                    <a:cs typeface="Gill Sans"/>
                    <a:sym typeface="Gill Sans"/>
                  </a:rPr>
                  <a:t>string</a:t>
                </a:r>
                <a:endParaRPr b="0" i="0" sz="24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s-ES" sz="2400" u="none" cap="none" strike="noStrike">
                    <a:solidFill>
                      <a:srgbClr val="FFFFFF"/>
                    </a:solidFill>
                    <a:latin typeface="Gill Sans"/>
                    <a:ea typeface="Gill Sans"/>
                    <a:cs typeface="Gill Sans"/>
                    <a:sym typeface="Gill Sans"/>
                  </a:rPr>
                  <a:t>"android.intent.extra.TEXT"</a:t>
                </a:r>
                <a:endParaRPr b="0" i="0" sz="24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24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ES" sz="2400" u="none" cap="none" strike="noStrike">
                    <a:solidFill>
                      <a:srgbClr val="FFFFFF"/>
                    </a:solidFill>
                    <a:latin typeface="Gill Sans"/>
                    <a:ea typeface="Gill Sans"/>
                    <a:cs typeface="Gill Sans"/>
                    <a:sym typeface="Gill Sans"/>
                  </a:rPr>
                  <a:t>La clase </a:t>
                </a:r>
                <a:r>
                  <a:rPr b="1" i="0" lang="es-ES" sz="2400" u="none" cap="none" strike="noStrike">
                    <a:solidFill>
                      <a:srgbClr val="FFFFFF"/>
                    </a:solidFill>
                    <a:latin typeface="Gill Sans"/>
                    <a:ea typeface="Gill Sans"/>
                    <a:cs typeface="Gill Sans"/>
                    <a:sym typeface="Gill Sans"/>
                  </a:rPr>
                  <a:t>Intent</a:t>
                </a:r>
                <a:r>
                  <a:rPr b="0" i="0" lang="es-ES" sz="2400" u="none" cap="none" strike="noStrike">
                    <a:solidFill>
                      <a:srgbClr val="FFFFFF"/>
                    </a:solidFill>
                    <a:latin typeface="Gill Sans"/>
                    <a:ea typeface="Gill Sans"/>
                    <a:cs typeface="Gill Sans"/>
                    <a:sym typeface="Gill Sans"/>
                  </a:rPr>
                  <a:t> especifica muchas constantes EXTRA_* para tipos de datos estandarizados</a:t>
                </a:r>
                <a:endParaRPr b="0" i="0" sz="2400" u="none" cap="none" strike="noStrike">
                  <a:latin typeface="Arial"/>
                  <a:ea typeface="Arial"/>
                  <a:cs typeface="Arial"/>
                  <a:sym typeface="Arial"/>
                </a:endParaRPr>
              </a:p>
            </p:txBody>
          </p:sp>
        </p:grpSp>
        <p:sp>
          <p:nvSpPr>
            <p:cNvPr id="455" name="Google Shape;455;p33"/>
            <p:cNvSpPr/>
            <p:nvPr/>
          </p:nvSpPr>
          <p:spPr>
            <a:xfrm>
              <a:off x="3515499" y="5503675"/>
              <a:ext cx="4066200" cy="539400"/>
            </a:xfrm>
            <a:prstGeom prst="rect">
              <a:avLst/>
            </a:prstGeom>
            <a:solidFill>
              <a:schemeClr val="accent2">
                <a:alpha val="17647"/>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33"/>
          <p:cNvSpPr/>
          <p:nvPr/>
        </p:nvSpPr>
        <p:spPr>
          <a:xfrm>
            <a:off x="152400" y="7687925"/>
            <a:ext cx="5088000" cy="1350600"/>
          </a:xfrm>
          <a:prstGeom prst="rect">
            <a:avLst/>
          </a:prstGeom>
          <a:solidFill>
            <a:schemeClr val="accent2"/>
          </a:solid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lang="es-ES" sz="2400">
                <a:solidFill>
                  <a:srgbClr val="FFFFFF"/>
                </a:solidFill>
                <a:latin typeface="Gill Sans"/>
                <a:ea typeface="Gill Sans"/>
                <a:cs typeface="Gill Sans"/>
                <a:sym typeface="Gill Sans"/>
              </a:rPr>
              <a:t>Clase que devuelve </a:t>
            </a:r>
            <a:r>
              <a:rPr lang="es-ES" sz="2400">
                <a:solidFill>
                  <a:srgbClr val="FFFFFF"/>
                </a:solidFill>
                <a:latin typeface="Gill Sans"/>
                <a:ea typeface="Gill Sans"/>
                <a:cs typeface="Gill Sans"/>
                <a:sym typeface="Gill Sans"/>
              </a:rPr>
              <a:t>información</a:t>
            </a:r>
            <a:r>
              <a:rPr lang="es-ES" sz="2400">
                <a:solidFill>
                  <a:srgbClr val="FFFFFF"/>
                </a:solidFill>
                <a:latin typeface="Gill Sans"/>
                <a:ea typeface="Gill Sans"/>
                <a:cs typeface="Gill Sans"/>
                <a:sym typeface="Gill Sans"/>
              </a:rPr>
              <a:t> relacionada con los paquetes de las aplicaciones instaladas en el dispositivo </a:t>
            </a:r>
            <a:endParaRPr b="0" i="0" sz="2400" u="none" cap="none" strike="noStrike">
              <a:latin typeface="Arial"/>
              <a:ea typeface="Arial"/>
              <a:cs typeface="Arial"/>
              <a:sym typeface="Arial"/>
            </a:endParaRPr>
          </a:p>
        </p:txBody>
      </p:sp>
      <p:sp>
        <p:nvSpPr>
          <p:cNvPr id="457" name="Google Shape;457;p33"/>
          <p:cNvSpPr/>
          <p:nvPr/>
        </p:nvSpPr>
        <p:spPr>
          <a:xfrm flipH="1" rot="10800000">
            <a:off x="2476956" y="6868146"/>
            <a:ext cx="3524580" cy="969030"/>
          </a:xfrm>
          <a:custGeom>
            <a:rect b="b" l="l" r="r" t="t"/>
            <a:pathLst>
              <a:path extrusionOk="0" h="21600" w="21600">
                <a:moveTo>
                  <a:pt x="0" y="0"/>
                </a:moveTo>
                <a:lnTo>
                  <a:pt x="21600" y="21600"/>
                </a:lnTo>
              </a:path>
            </a:pathLst>
          </a:custGeom>
          <a:noFill/>
          <a:ln cap="flat" cmpd="sng" w="50750">
            <a:solidFill>
              <a:srgbClr val="438086"/>
            </a:solidFill>
            <a:prstDash val="solid"/>
            <a:round/>
            <a:headEnd len="sm" w="sm" type="none"/>
            <a:tailEnd len="lg" w="lg" type="stealth"/>
          </a:ln>
        </p:spPr>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500"/>
                                        <p:tgtEl>
                                          <p:spTgt spid="4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500"/>
                                        <p:tgtEl>
                                          <p:spTgt spid="4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p34"/>
          <p:cNvPicPr preferRelativeResize="0"/>
          <p:nvPr/>
        </p:nvPicPr>
        <p:blipFill rotWithShape="1">
          <a:blip r:embed="rId3">
            <a:alphaModFix/>
          </a:blip>
          <a:srcRect b="0" l="0" r="31661" t="26535"/>
          <a:stretch/>
        </p:blipFill>
        <p:spPr>
          <a:xfrm>
            <a:off x="9084575" y="2587875"/>
            <a:ext cx="3918624" cy="7164124"/>
          </a:xfrm>
          <a:prstGeom prst="rect">
            <a:avLst/>
          </a:prstGeom>
          <a:noFill/>
          <a:ln>
            <a:noFill/>
          </a:ln>
        </p:spPr>
      </p:pic>
      <p:sp>
        <p:nvSpPr>
          <p:cNvPr id="463" name="Google Shape;463;p34"/>
          <p:cNvSpPr/>
          <p:nvPr/>
        </p:nvSpPr>
        <p:spPr>
          <a:xfrm>
            <a:off x="506160" y="591480"/>
            <a:ext cx="11701440" cy="1515600"/>
          </a:xfrm>
          <a:prstGeom prst="rect">
            <a:avLst/>
          </a:prstGeom>
          <a:noFill/>
          <a:ln>
            <a:noFill/>
          </a:ln>
        </p:spPr>
        <p:txBody>
          <a:bodyPr anchorCtr="0" anchor="ctr" bIns="45000" lIns="90000" spcFirstLastPara="1" rIns="90000" wrap="square" tIns="45000">
            <a:normAutofit/>
          </a:bodyPr>
          <a:lstStyle/>
          <a:p>
            <a:pPr indent="0" lvl="0" marL="0" marR="0" rtl="0" algn="l">
              <a:lnSpc>
                <a:spcPct val="100000"/>
              </a:lnSpc>
              <a:spcBef>
                <a:spcPts val="0"/>
              </a:spcBef>
              <a:spcAft>
                <a:spcPts val="0"/>
              </a:spcAft>
              <a:buNone/>
            </a:pPr>
            <a:r>
              <a:rPr b="0" i="1" lang="es-ES" sz="5600" u="none" cap="none" strike="noStrike">
                <a:solidFill>
                  <a:srgbClr val="424456"/>
                </a:solidFill>
                <a:latin typeface="Trebuchet MS"/>
                <a:ea typeface="Trebuchet MS"/>
                <a:cs typeface="Trebuchet MS"/>
                <a:sym typeface="Trebuchet MS"/>
              </a:rPr>
              <a:t>Intents</a:t>
            </a:r>
            <a:r>
              <a:rPr b="0" i="0" lang="es-ES" sz="5600" u="none" cap="none" strike="noStrike">
                <a:solidFill>
                  <a:srgbClr val="424456"/>
                </a:solidFill>
                <a:latin typeface="Trebuchet MS"/>
                <a:ea typeface="Trebuchet MS"/>
                <a:cs typeface="Trebuchet MS"/>
                <a:sym typeface="Trebuchet MS"/>
              </a:rPr>
              <a:t> comunes</a:t>
            </a:r>
            <a:endParaRPr b="0" i="0" sz="5600" u="none" cap="none" strike="noStrike">
              <a:latin typeface="Arial"/>
              <a:ea typeface="Arial"/>
              <a:cs typeface="Arial"/>
              <a:sym typeface="Arial"/>
            </a:endParaRPr>
          </a:p>
        </p:txBody>
      </p:sp>
      <p:sp>
        <p:nvSpPr>
          <p:cNvPr id="464" name="Google Shape;464;p34"/>
          <p:cNvSpPr/>
          <p:nvPr/>
        </p:nvSpPr>
        <p:spPr>
          <a:xfrm>
            <a:off x="9318960" y="9038520"/>
            <a:ext cx="3032640" cy="517680"/>
          </a:xfrm>
          <a:prstGeom prst="rect">
            <a:avLst/>
          </a:prstGeom>
          <a:noFill/>
          <a:ln>
            <a:noFill/>
          </a:ln>
        </p:spPr>
        <p:txBody>
          <a:bodyPr anchorCtr="0" anchor="b" bIns="65150" lIns="129950" spcFirstLastPara="1" rIns="129950" wrap="square" tIns="65150">
            <a:noAutofit/>
          </a:bodyPr>
          <a:lstStyle/>
          <a:p>
            <a:pPr indent="0" lvl="0" marL="0" marR="0" rtl="0" algn="r">
              <a:lnSpc>
                <a:spcPct val="100000"/>
              </a:lnSpc>
              <a:spcBef>
                <a:spcPts val="0"/>
              </a:spcBef>
              <a:spcAft>
                <a:spcPts val="0"/>
              </a:spcAft>
              <a:buNone/>
            </a:pPr>
            <a:fld id="{00000000-1234-1234-1234-123412341234}" type="slidenum">
              <a:rPr b="0" i="0" lang="es-ES" sz="2500" u="none" cap="none" strike="noStrike">
                <a:solidFill>
                  <a:srgbClr val="FFFFFF"/>
                </a:solidFill>
                <a:latin typeface="Gill Sans"/>
                <a:ea typeface="Gill Sans"/>
                <a:cs typeface="Gill Sans"/>
                <a:sym typeface="Gill Sans"/>
              </a:rPr>
              <a:t>‹#›</a:t>
            </a:fld>
            <a:endParaRPr b="0" i="0" sz="2500" u="none" cap="none" strike="noStrike">
              <a:latin typeface="Arial"/>
              <a:ea typeface="Arial"/>
              <a:cs typeface="Arial"/>
              <a:sym typeface="Arial"/>
            </a:endParaRPr>
          </a:p>
        </p:txBody>
      </p:sp>
      <p:sp>
        <p:nvSpPr>
          <p:cNvPr id="465" name="Google Shape;465;p34"/>
          <p:cNvSpPr/>
          <p:nvPr/>
        </p:nvSpPr>
        <p:spPr>
          <a:xfrm>
            <a:off x="154449" y="2128675"/>
            <a:ext cx="8930100" cy="3929700"/>
          </a:xfrm>
          <a:prstGeom prst="rect">
            <a:avLst/>
          </a:prstGeom>
          <a:solidFill>
            <a:srgbClr val="DEE8EF"/>
          </a:solidFill>
          <a:ln>
            <a:noFill/>
          </a:ln>
        </p:spPr>
        <p:txBody>
          <a:bodyPr anchorCtr="0" anchor="ctr" bIns="45000" lIns="90000" spcFirstLastPara="1" rIns="90000" wrap="square" tIns="45000">
            <a:spAutoFit/>
          </a:bodyPr>
          <a:lstStyle/>
          <a:p>
            <a:pPr indent="0" lvl="0" marL="0" marR="0" rtl="0" algn="l">
              <a:lnSpc>
                <a:spcPct val="150000"/>
              </a:lnSpc>
              <a:spcBef>
                <a:spcPts val="0"/>
              </a:spcBef>
              <a:spcAft>
                <a:spcPts val="0"/>
              </a:spcAft>
              <a:buClr>
                <a:schemeClr val="dk1"/>
              </a:buClr>
              <a:buSzPts val="1100"/>
              <a:buFont typeface="Arial"/>
              <a:buNone/>
            </a:pPr>
            <a:r>
              <a:rPr b="1" lang="es-ES" sz="2300">
                <a:solidFill>
                  <a:srgbClr val="0033B3"/>
                </a:solidFill>
                <a:latin typeface="Courier New"/>
                <a:ea typeface="Courier New"/>
                <a:cs typeface="Courier New"/>
                <a:sym typeface="Courier New"/>
              </a:rPr>
              <a:t>val </a:t>
            </a:r>
            <a:r>
              <a:rPr b="1" lang="es-ES" sz="2300">
                <a:solidFill>
                  <a:schemeClr val="dk1"/>
                </a:solidFill>
                <a:latin typeface="Courier New"/>
                <a:ea typeface="Courier New"/>
                <a:cs typeface="Courier New"/>
                <a:sym typeface="Courier New"/>
              </a:rPr>
              <a:t>i2 </a:t>
            </a:r>
            <a:r>
              <a:rPr b="1" lang="es-ES" sz="2300">
                <a:solidFill>
                  <a:srgbClr val="080808"/>
                </a:solidFill>
                <a:latin typeface="Courier New"/>
                <a:ea typeface="Courier New"/>
                <a:cs typeface="Courier New"/>
                <a:sym typeface="Courier New"/>
              </a:rPr>
              <a:t>= Intent();</a:t>
            </a:r>
            <a:endParaRPr b="1" sz="23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300">
                <a:solidFill>
                  <a:schemeClr val="dk1"/>
                </a:solidFill>
                <a:latin typeface="Courier New"/>
                <a:ea typeface="Courier New"/>
                <a:cs typeface="Courier New"/>
                <a:sym typeface="Courier New"/>
              </a:rPr>
              <a:t>i2</a:t>
            </a:r>
            <a:r>
              <a:rPr b="1" lang="es-ES" sz="2300">
                <a:solidFill>
                  <a:srgbClr val="080808"/>
                </a:solidFill>
                <a:latin typeface="Courier New"/>
                <a:ea typeface="Courier New"/>
                <a:cs typeface="Courier New"/>
                <a:sym typeface="Courier New"/>
              </a:rPr>
              <a:t>.</a:t>
            </a:r>
            <a:r>
              <a:rPr b="1" i="1" lang="es-ES" sz="2300">
                <a:solidFill>
                  <a:srgbClr val="871094"/>
                </a:solidFill>
                <a:latin typeface="Courier New"/>
                <a:ea typeface="Courier New"/>
                <a:cs typeface="Courier New"/>
                <a:sym typeface="Courier New"/>
              </a:rPr>
              <a:t>action </a:t>
            </a:r>
            <a:r>
              <a:rPr b="1" lang="es-ES" sz="2300">
                <a:solidFill>
                  <a:srgbClr val="080808"/>
                </a:solidFill>
                <a:latin typeface="Courier New"/>
                <a:ea typeface="Courier New"/>
                <a:cs typeface="Courier New"/>
                <a:sym typeface="Courier New"/>
              </a:rPr>
              <a:t>= </a:t>
            </a:r>
            <a:r>
              <a:rPr b="1" lang="es-ES" sz="2300">
                <a:solidFill>
                  <a:schemeClr val="dk1"/>
                </a:solidFill>
                <a:latin typeface="Courier New"/>
                <a:ea typeface="Courier New"/>
                <a:cs typeface="Courier New"/>
                <a:sym typeface="Courier New"/>
              </a:rPr>
              <a:t>Intent</a:t>
            </a:r>
            <a:r>
              <a:rPr b="1" lang="es-ES" sz="2300">
                <a:solidFill>
                  <a:srgbClr val="080808"/>
                </a:solidFill>
                <a:latin typeface="Courier New"/>
                <a:ea typeface="Courier New"/>
                <a:cs typeface="Courier New"/>
                <a:sym typeface="Courier New"/>
              </a:rPr>
              <a:t>.</a:t>
            </a:r>
            <a:r>
              <a:rPr b="1" i="1" lang="es-ES" sz="2300">
                <a:solidFill>
                  <a:srgbClr val="871094"/>
                </a:solidFill>
                <a:latin typeface="Courier New"/>
                <a:ea typeface="Courier New"/>
                <a:cs typeface="Courier New"/>
                <a:sym typeface="Courier New"/>
              </a:rPr>
              <a:t>ACTION_SEND</a:t>
            </a:r>
            <a:r>
              <a:rPr b="1" lang="es-ES" sz="2300">
                <a:solidFill>
                  <a:srgbClr val="080808"/>
                </a:solidFill>
                <a:latin typeface="Courier New"/>
                <a:ea typeface="Courier New"/>
                <a:cs typeface="Courier New"/>
                <a:sym typeface="Courier New"/>
              </a:rPr>
              <a:t>;</a:t>
            </a:r>
            <a:endParaRPr b="1" sz="23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300">
                <a:solidFill>
                  <a:schemeClr val="dk1"/>
                </a:solidFill>
                <a:latin typeface="Courier New"/>
                <a:ea typeface="Courier New"/>
                <a:cs typeface="Courier New"/>
                <a:sym typeface="Courier New"/>
              </a:rPr>
              <a:t>i2</a:t>
            </a:r>
            <a:r>
              <a:rPr b="1" lang="es-ES" sz="2300">
                <a:solidFill>
                  <a:srgbClr val="080808"/>
                </a:solidFill>
                <a:latin typeface="Courier New"/>
                <a:ea typeface="Courier New"/>
                <a:cs typeface="Courier New"/>
                <a:sym typeface="Courier New"/>
              </a:rPr>
              <a:t>.</a:t>
            </a:r>
            <a:r>
              <a:rPr b="1" i="1" lang="es-ES" sz="2300">
                <a:solidFill>
                  <a:srgbClr val="871094"/>
                </a:solidFill>
                <a:latin typeface="Courier New"/>
                <a:ea typeface="Courier New"/>
                <a:cs typeface="Courier New"/>
                <a:sym typeface="Courier New"/>
              </a:rPr>
              <a:t>type</a:t>
            </a:r>
            <a:r>
              <a:rPr b="1" lang="es-ES" sz="2300">
                <a:solidFill>
                  <a:srgbClr val="080808"/>
                </a:solidFill>
                <a:latin typeface="Courier New"/>
                <a:ea typeface="Courier New"/>
                <a:cs typeface="Courier New"/>
                <a:sym typeface="Courier New"/>
              </a:rPr>
              <a:t>= </a:t>
            </a:r>
            <a:r>
              <a:rPr b="1" lang="es-ES" sz="2300">
                <a:solidFill>
                  <a:srgbClr val="067D17"/>
                </a:solidFill>
                <a:latin typeface="Courier New"/>
                <a:ea typeface="Courier New"/>
                <a:cs typeface="Courier New"/>
                <a:sym typeface="Courier New"/>
              </a:rPr>
              <a:t>"text/plain"</a:t>
            </a:r>
            <a:r>
              <a:rPr b="1" lang="es-ES" sz="2300">
                <a:solidFill>
                  <a:srgbClr val="080808"/>
                </a:solidFill>
                <a:latin typeface="Courier New"/>
                <a:ea typeface="Courier New"/>
                <a:cs typeface="Courier New"/>
                <a:sym typeface="Courier New"/>
              </a:rPr>
              <a:t>;</a:t>
            </a:r>
            <a:endParaRPr b="1" sz="23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300">
                <a:solidFill>
                  <a:schemeClr val="dk1"/>
                </a:solidFill>
                <a:latin typeface="Courier New"/>
                <a:ea typeface="Courier New"/>
                <a:cs typeface="Courier New"/>
                <a:sym typeface="Courier New"/>
              </a:rPr>
              <a:t>i2</a:t>
            </a:r>
            <a:r>
              <a:rPr b="1" lang="es-ES" sz="2300">
                <a:solidFill>
                  <a:srgbClr val="080808"/>
                </a:solidFill>
                <a:latin typeface="Courier New"/>
                <a:ea typeface="Courier New"/>
                <a:cs typeface="Courier New"/>
                <a:sym typeface="Courier New"/>
              </a:rPr>
              <a:t>.putExtra(</a:t>
            </a:r>
            <a:r>
              <a:rPr b="1" lang="es-ES" sz="2300">
                <a:solidFill>
                  <a:schemeClr val="dk1"/>
                </a:solidFill>
                <a:latin typeface="Courier New"/>
                <a:ea typeface="Courier New"/>
                <a:cs typeface="Courier New"/>
                <a:sym typeface="Courier New"/>
              </a:rPr>
              <a:t>Intent</a:t>
            </a:r>
            <a:r>
              <a:rPr b="1" lang="es-ES" sz="2300">
                <a:solidFill>
                  <a:srgbClr val="080808"/>
                </a:solidFill>
                <a:latin typeface="Courier New"/>
                <a:ea typeface="Courier New"/>
                <a:cs typeface="Courier New"/>
                <a:sym typeface="Courier New"/>
              </a:rPr>
              <a:t>.</a:t>
            </a:r>
            <a:r>
              <a:rPr b="1" i="1" lang="es-ES" sz="2300">
                <a:solidFill>
                  <a:srgbClr val="871094"/>
                </a:solidFill>
                <a:latin typeface="Courier New"/>
                <a:ea typeface="Courier New"/>
                <a:cs typeface="Courier New"/>
                <a:sym typeface="Courier New"/>
              </a:rPr>
              <a:t>EXTRA_TEXT</a:t>
            </a:r>
            <a:r>
              <a:rPr b="1" lang="es-ES" sz="2300">
                <a:solidFill>
                  <a:srgbClr val="080808"/>
                </a:solidFill>
                <a:latin typeface="Courier New"/>
                <a:ea typeface="Courier New"/>
                <a:cs typeface="Courier New"/>
                <a:sym typeface="Courier New"/>
              </a:rPr>
              <a:t>, </a:t>
            </a:r>
            <a:r>
              <a:rPr b="1" lang="es-ES" sz="2300">
                <a:solidFill>
                  <a:srgbClr val="067D17"/>
                </a:solidFill>
                <a:latin typeface="Courier New"/>
                <a:ea typeface="Courier New"/>
                <a:cs typeface="Courier New"/>
                <a:sym typeface="Courier New"/>
              </a:rPr>
              <a:t>"Texto a enviar"</a:t>
            </a:r>
            <a:r>
              <a:rPr b="1" lang="es-ES" sz="2300">
                <a:solidFill>
                  <a:srgbClr val="080808"/>
                </a:solidFill>
                <a:latin typeface="Courier New"/>
                <a:ea typeface="Courier New"/>
                <a:cs typeface="Courier New"/>
                <a:sym typeface="Courier New"/>
              </a:rPr>
              <a:t>);</a:t>
            </a:r>
            <a:endParaRPr b="1" sz="23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300">
                <a:solidFill>
                  <a:srgbClr val="0033B3"/>
                </a:solidFill>
                <a:latin typeface="Courier New"/>
                <a:ea typeface="Courier New"/>
                <a:cs typeface="Courier New"/>
                <a:sym typeface="Courier New"/>
              </a:rPr>
              <a:t>if </a:t>
            </a:r>
            <a:r>
              <a:rPr b="1" lang="es-ES" sz="2300">
                <a:solidFill>
                  <a:srgbClr val="080808"/>
                </a:solidFill>
                <a:latin typeface="Courier New"/>
                <a:ea typeface="Courier New"/>
                <a:cs typeface="Courier New"/>
                <a:sym typeface="Courier New"/>
              </a:rPr>
              <a:t>(</a:t>
            </a:r>
            <a:r>
              <a:rPr b="1" lang="es-ES" sz="2300">
                <a:solidFill>
                  <a:schemeClr val="dk1"/>
                </a:solidFill>
                <a:latin typeface="Courier New"/>
                <a:ea typeface="Courier New"/>
                <a:cs typeface="Courier New"/>
                <a:sym typeface="Courier New"/>
              </a:rPr>
              <a:t>i2</a:t>
            </a:r>
            <a:r>
              <a:rPr b="1" lang="es-ES" sz="2300">
                <a:solidFill>
                  <a:srgbClr val="080808"/>
                </a:solidFill>
                <a:latin typeface="Courier New"/>
                <a:ea typeface="Courier New"/>
                <a:cs typeface="Courier New"/>
                <a:sym typeface="Courier New"/>
              </a:rPr>
              <a:t>.resolveActivity(</a:t>
            </a:r>
            <a:r>
              <a:rPr b="1" i="1" lang="es-ES" sz="2300">
                <a:solidFill>
                  <a:srgbClr val="871094"/>
                </a:solidFill>
                <a:latin typeface="Courier New"/>
                <a:ea typeface="Courier New"/>
                <a:cs typeface="Courier New"/>
                <a:sym typeface="Courier New"/>
              </a:rPr>
              <a:t>packageManager</a:t>
            </a:r>
            <a:r>
              <a:rPr b="1" lang="es-ES" sz="2300">
                <a:solidFill>
                  <a:srgbClr val="080808"/>
                </a:solidFill>
                <a:latin typeface="Courier New"/>
                <a:ea typeface="Courier New"/>
                <a:cs typeface="Courier New"/>
                <a:sym typeface="Courier New"/>
              </a:rPr>
              <a:t>) != </a:t>
            </a:r>
            <a:r>
              <a:rPr b="1" lang="es-ES" sz="2300">
                <a:solidFill>
                  <a:srgbClr val="0033B3"/>
                </a:solidFill>
                <a:latin typeface="Courier New"/>
                <a:ea typeface="Courier New"/>
                <a:cs typeface="Courier New"/>
                <a:sym typeface="Courier New"/>
              </a:rPr>
              <a:t>null</a:t>
            </a:r>
            <a:r>
              <a:rPr b="1" lang="es-ES" sz="2300">
                <a:solidFill>
                  <a:srgbClr val="080808"/>
                </a:solidFill>
                <a:latin typeface="Courier New"/>
                <a:ea typeface="Courier New"/>
                <a:cs typeface="Courier New"/>
                <a:sym typeface="Courier New"/>
              </a:rPr>
              <a:t>){</a:t>
            </a:r>
            <a:endParaRPr b="1" sz="23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300">
                <a:solidFill>
                  <a:srgbClr val="080808"/>
                </a:solidFill>
                <a:latin typeface="Courier New"/>
                <a:ea typeface="Courier New"/>
                <a:cs typeface="Courier New"/>
                <a:sym typeface="Courier New"/>
              </a:rPr>
              <a:t>   startActivity(</a:t>
            </a:r>
            <a:r>
              <a:rPr b="1" lang="es-ES" sz="2300">
                <a:solidFill>
                  <a:schemeClr val="dk1"/>
                </a:solidFill>
                <a:latin typeface="Courier New"/>
                <a:ea typeface="Courier New"/>
                <a:cs typeface="Courier New"/>
                <a:sym typeface="Courier New"/>
              </a:rPr>
              <a:t>i2</a:t>
            </a:r>
            <a:r>
              <a:rPr b="1" lang="es-ES" sz="2300">
                <a:solidFill>
                  <a:srgbClr val="080808"/>
                </a:solidFill>
                <a:latin typeface="Courier New"/>
                <a:ea typeface="Courier New"/>
                <a:cs typeface="Courier New"/>
                <a:sym typeface="Courier New"/>
              </a:rPr>
              <a:t>);</a:t>
            </a:r>
            <a:endParaRPr b="1" sz="23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SzPts val="1100"/>
              <a:buNone/>
            </a:pPr>
            <a:r>
              <a:rPr b="1" lang="es-ES" sz="2300">
                <a:solidFill>
                  <a:srgbClr val="080808"/>
                </a:solidFill>
                <a:latin typeface="Courier New"/>
                <a:ea typeface="Courier New"/>
                <a:cs typeface="Courier New"/>
                <a:sym typeface="Courier New"/>
              </a:rPr>
              <a:t>}</a:t>
            </a:r>
            <a:endParaRPr b="1" sz="3700">
              <a:latin typeface="Courier New"/>
              <a:ea typeface="Courier New"/>
              <a:cs typeface="Courier New"/>
              <a:sym typeface="Courier New"/>
            </a:endParaRPr>
          </a:p>
        </p:txBody>
      </p:sp>
      <p:sp>
        <p:nvSpPr>
          <p:cNvPr id="466" name="Google Shape;466;p34"/>
          <p:cNvSpPr/>
          <p:nvPr/>
        </p:nvSpPr>
        <p:spPr>
          <a:xfrm>
            <a:off x="0" y="-232920"/>
            <a:ext cx="183240" cy="92196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4"/>
          <p:cNvSpPr/>
          <p:nvPr/>
        </p:nvSpPr>
        <p:spPr>
          <a:xfrm>
            <a:off x="213120" y="6652440"/>
            <a:ext cx="8497800" cy="2649240"/>
          </a:xfrm>
          <a:prstGeom prst="rect">
            <a:avLst/>
          </a:prstGeom>
          <a:solidFill>
            <a:schemeClr val="accent2"/>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s-ES" sz="2800" u="none" cap="none" strike="noStrike">
                <a:solidFill>
                  <a:srgbClr val="FFFFFF"/>
                </a:solidFill>
                <a:latin typeface="Gill Sans"/>
                <a:ea typeface="Gill Sans"/>
                <a:cs typeface="Gill Sans"/>
                <a:sym typeface="Gill Sans"/>
              </a:rPr>
              <a:t>La acción SEND también se la conoce como compartir. Dependiendo de las aplicaciones que se encuentren instaladas en el dispositivo, se mostrará al usuario un cuadro de diálogo con una lista de posibles elecciones</a:t>
            </a:r>
            <a:endParaRPr b="0" i="0" sz="2800" u="none" cap="none" strike="noStrike">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5"/>
          <p:cNvSpPr/>
          <p:nvPr/>
        </p:nvSpPr>
        <p:spPr>
          <a:xfrm>
            <a:off x="650160" y="915480"/>
            <a:ext cx="11701440" cy="1515600"/>
          </a:xfrm>
          <a:prstGeom prst="rect">
            <a:avLst/>
          </a:prstGeom>
          <a:noFill/>
          <a:ln>
            <a:noFill/>
          </a:ln>
        </p:spPr>
        <p:txBody>
          <a:bodyPr anchorCtr="0" anchor="ctr" bIns="45000" lIns="90000" spcFirstLastPara="1" rIns="90000" wrap="square" tIns="45000">
            <a:normAutofit/>
          </a:bodyPr>
          <a:lstStyle/>
          <a:p>
            <a:pPr indent="0" lvl="0" marL="0" marR="0" rtl="0" algn="l">
              <a:lnSpc>
                <a:spcPct val="100000"/>
              </a:lnSpc>
              <a:spcBef>
                <a:spcPts val="0"/>
              </a:spcBef>
              <a:spcAft>
                <a:spcPts val="0"/>
              </a:spcAft>
              <a:buNone/>
            </a:pPr>
            <a:r>
              <a:rPr b="0" i="1" lang="es-ES" sz="5600" u="none" cap="none" strike="noStrike">
                <a:solidFill>
                  <a:srgbClr val="424456"/>
                </a:solidFill>
                <a:latin typeface="Trebuchet MS"/>
                <a:ea typeface="Trebuchet MS"/>
                <a:cs typeface="Trebuchet MS"/>
                <a:sym typeface="Trebuchet MS"/>
              </a:rPr>
              <a:t>Intents</a:t>
            </a:r>
            <a:r>
              <a:rPr b="0" i="0" lang="es-ES" sz="5600" u="none" cap="none" strike="noStrike">
                <a:solidFill>
                  <a:srgbClr val="424456"/>
                </a:solidFill>
                <a:latin typeface="Trebuchet MS"/>
                <a:ea typeface="Trebuchet MS"/>
                <a:cs typeface="Trebuchet MS"/>
                <a:sym typeface="Trebuchet MS"/>
              </a:rPr>
              <a:t> comunes</a:t>
            </a:r>
            <a:endParaRPr b="0" i="0" sz="5600" u="none" cap="none" strike="noStrike">
              <a:latin typeface="Arial"/>
              <a:ea typeface="Arial"/>
              <a:cs typeface="Arial"/>
              <a:sym typeface="Arial"/>
            </a:endParaRPr>
          </a:p>
        </p:txBody>
      </p:sp>
      <p:sp>
        <p:nvSpPr>
          <p:cNvPr id="473" name="Google Shape;473;p35"/>
          <p:cNvSpPr/>
          <p:nvPr/>
        </p:nvSpPr>
        <p:spPr>
          <a:xfrm>
            <a:off x="650160" y="2571840"/>
            <a:ext cx="11682720" cy="6047280"/>
          </a:xfrm>
          <a:prstGeom prst="rect">
            <a:avLst/>
          </a:prstGeom>
          <a:noFill/>
          <a:ln>
            <a:noFill/>
          </a:ln>
        </p:spPr>
        <p:txBody>
          <a:bodyPr anchorCtr="0" anchor="t" bIns="45000" lIns="90000" spcFirstLastPara="1" rIns="90000" wrap="square" tIns="45000">
            <a:normAutofit/>
          </a:bodyPr>
          <a:lstStyle/>
          <a:p>
            <a:pPr indent="-362160" lvl="0" marL="519120" marR="0" rtl="0" algn="l">
              <a:lnSpc>
                <a:spcPct val="138888"/>
              </a:lnSpc>
              <a:spcBef>
                <a:spcPts val="0"/>
              </a:spcBef>
              <a:spcAft>
                <a:spcPts val="0"/>
              </a:spcAft>
              <a:buClr>
                <a:srgbClr val="A04DA3"/>
              </a:buClr>
              <a:buSzPts val="3600"/>
              <a:buFont typeface="Georgia"/>
              <a:buChar char="•"/>
            </a:pPr>
            <a:r>
              <a:rPr b="0" i="0" lang="es-ES" sz="3600" u="none" cap="none" strike="noStrike">
                <a:solidFill>
                  <a:srgbClr val="000000"/>
                </a:solidFill>
                <a:latin typeface="Georgia"/>
                <a:ea typeface="Georgia"/>
                <a:cs typeface="Georgia"/>
                <a:sym typeface="Georgia"/>
              </a:rPr>
              <a:t>Existe una gran cantidad de </a:t>
            </a:r>
            <a:r>
              <a:rPr b="0" i="1" lang="es-ES" sz="3600" u="none" cap="none" strike="noStrike">
                <a:solidFill>
                  <a:srgbClr val="000000"/>
                </a:solidFill>
                <a:latin typeface="Georgia"/>
                <a:ea typeface="Georgia"/>
                <a:cs typeface="Georgia"/>
                <a:sym typeface="Georgia"/>
              </a:rPr>
              <a:t>intents</a:t>
            </a:r>
            <a:r>
              <a:rPr b="0" i="0" lang="es-ES" sz="3600" u="none" cap="none" strike="noStrike">
                <a:solidFill>
                  <a:srgbClr val="000000"/>
                </a:solidFill>
                <a:latin typeface="Georgia"/>
                <a:ea typeface="Georgia"/>
                <a:cs typeface="Georgia"/>
                <a:sym typeface="Georgia"/>
              </a:rPr>
              <a:t> implícitos que pueden usarse para realizar acciones comunes. </a:t>
            </a:r>
            <a:endParaRPr b="0" i="0" sz="3600" u="none" cap="none" strike="noStrike">
              <a:latin typeface="Arial"/>
              <a:ea typeface="Arial"/>
              <a:cs typeface="Arial"/>
              <a:sym typeface="Arial"/>
            </a:endParaRPr>
          </a:p>
          <a:p>
            <a:pPr indent="-362160" lvl="0" marL="519120" marR="0" rtl="0" algn="l">
              <a:lnSpc>
                <a:spcPct val="138888"/>
              </a:lnSpc>
              <a:spcBef>
                <a:spcPts val="2401"/>
              </a:spcBef>
              <a:spcAft>
                <a:spcPts val="0"/>
              </a:spcAft>
              <a:buClr>
                <a:srgbClr val="A04DA3"/>
              </a:buClr>
              <a:buSzPts val="3600"/>
              <a:buFont typeface="Georgia"/>
              <a:buChar char="•"/>
            </a:pPr>
            <a:r>
              <a:rPr b="0" i="0" lang="es-ES" sz="3600" u="none" cap="none" strike="noStrike">
                <a:solidFill>
                  <a:srgbClr val="000000"/>
                </a:solidFill>
                <a:latin typeface="Georgia"/>
                <a:ea typeface="Georgia"/>
                <a:cs typeface="Georgia"/>
                <a:sym typeface="Georgia"/>
              </a:rPr>
              <a:t>Modifique la aplicación para implementar los ejemplos que se muestran a partir de la próxima diapositiva.</a:t>
            </a:r>
            <a:endParaRPr b="0" i="0" sz="3600" u="none" cap="none" strike="noStrike">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6"/>
          <p:cNvSpPr/>
          <p:nvPr/>
        </p:nvSpPr>
        <p:spPr>
          <a:xfrm>
            <a:off x="650160" y="915480"/>
            <a:ext cx="11701440" cy="1515600"/>
          </a:xfrm>
          <a:prstGeom prst="rect">
            <a:avLst/>
          </a:prstGeom>
          <a:noFill/>
          <a:ln>
            <a:noFill/>
          </a:ln>
        </p:spPr>
        <p:txBody>
          <a:bodyPr anchorCtr="0" anchor="ctr" bIns="45000" lIns="90000" spcFirstLastPara="1" rIns="90000" wrap="square" tIns="45000">
            <a:normAutofit/>
          </a:bodyPr>
          <a:lstStyle/>
          <a:p>
            <a:pPr indent="0" lvl="0" marL="0" marR="0" rtl="0" algn="l">
              <a:lnSpc>
                <a:spcPct val="100000"/>
              </a:lnSpc>
              <a:spcBef>
                <a:spcPts val="0"/>
              </a:spcBef>
              <a:spcAft>
                <a:spcPts val="0"/>
              </a:spcAft>
              <a:buNone/>
            </a:pPr>
            <a:r>
              <a:rPr b="0" i="1" lang="es-ES" sz="5600" u="none" cap="none" strike="noStrike">
                <a:solidFill>
                  <a:srgbClr val="424456"/>
                </a:solidFill>
                <a:latin typeface="Trebuchet MS"/>
                <a:ea typeface="Trebuchet MS"/>
                <a:cs typeface="Trebuchet MS"/>
                <a:sym typeface="Trebuchet MS"/>
              </a:rPr>
              <a:t>Intents</a:t>
            </a:r>
            <a:r>
              <a:rPr b="0" i="0" lang="es-ES" sz="5600" u="none" cap="none" strike="noStrike">
                <a:solidFill>
                  <a:srgbClr val="424456"/>
                </a:solidFill>
                <a:latin typeface="Trebuchet MS"/>
                <a:ea typeface="Trebuchet MS"/>
                <a:cs typeface="Trebuchet MS"/>
                <a:sym typeface="Trebuchet MS"/>
              </a:rPr>
              <a:t> comunes</a:t>
            </a:r>
            <a:endParaRPr b="0" i="0" sz="5600" u="none" cap="none" strike="noStrike">
              <a:latin typeface="Arial"/>
              <a:ea typeface="Arial"/>
              <a:cs typeface="Arial"/>
              <a:sym typeface="Arial"/>
            </a:endParaRPr>
          </a:p>
        </p:txBody>
      </p:sp>
      <p:sp>
        <p:nvSpPr>
          <p:cNvPr id="479" name="Google Shape;479;p36"/>
          <p:cNvSpPr/>
          <p:nvPr/>
        </p:nvSpPr>
        <p:spPr>
          <a:xfrm>
            <a:off x="804240" y="2430720"/>
            <a:ext cx="11488680" cy="3288240"/>
          </a:xfrm>
          <a:prstGeom prst="rect">
            <a:avLst/>
          </a:prstGeom>
          <a:solidFill>
            <a:srgbClr val="DEE8EF"/>
          </a:solidFill>
          <a:ln>
            <a:noFill/>
          </a:ln>
        </p:spPr>
        <p:txBody>
          <a:bodyPr anchorCtr="0" anchor="ctr" bIns="45000" lIns="90000" spcFirstLastPara="1" rIns="90000" wrap="square" tIns="45000">
            <a:spAutoFit/>
          </a:bodyPr>
          <a:lstStyle/>
          <a:p>
            <a:pPr indent="0" lvl="0" marL="0" marR="0" rtl="0" algn="l">
              <a:lnSpc>
                <a:spcPct val="150000"/>
              </a:lnSpc>
              <a:spcBef>
                <a:spcPts val="0"/>
              </a:spcBef>
              <a:spcAft>
                <a:spcPts val="0"/>
              </a:spcAft>
              <a:buClr>
                <a:schemeClr val="dk1"/>
              </a:buClr>
              <a:buSzPts val="1100"/>
              <a:buFont typeface="Arial"/>
              <a:buNone/>
            </a:pPr>
            <a:r>
              <a:rPr b="1" lang="es-ES" sz="2400">
                <a:solidFill>
                  <a:srgbClr val="0033B3"/>
                </a:solidFill>
                <a:latin typeface="Courier New"/>
                <a:ea typeface="Courier New"/>
                <a:cs typeface="Courier New"/>
                <a:sym typeface="Courier New"/>
              </a:rPr>
              <a:t>val </a:t>
            </a:r>
            <a:r>
              <a:rPr b="1" lang="es-ES" sz="2400">
                <a:solidFill>
                  <a:schemeClr val="dk1"/>
                </a:solidFill>
                <a:latin typeface="Courier New"/>
                <a:ea typeface="Courier New"/>
                <a:cs typeface="Courier New"/>
                <a:sym typeface="Courier New"/>
              </a:rPr>
              <a:t>i2 </a:t>
            </a:r>
            <a:r>
              <a:rPr b="1" lang="es-ES" sz="2400">
                <a:solidFill>
                  <a:srgbClr val="080808"/>
                </a:solidFill>
                <a:latin typeface="Courier New"/>
                <a:ea typeface="Courier New"/>
                <a:cs typeface="Courier New"/>
                <a:sym typeface="Courier New"/>
              </a:rPr>
              <a:t>= Intent();</a:t>
            </a:r>
            <a:endParaRPr b="1" sz="24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400">
                <a:solidFill>
                  <a:schemeClr val="dk1"/>
                </a:solidFill>
                <a:latin typeface="Courier New"/>
                <a:ea typeface="Courier New"/>
                <a:cs typeface="Courier New"/>
                <a:sym typeface="Courier New"/>
              </a:rPr>
              <a:t>i2</a:t>
            </a:r>
            <a:r>
              <a:rPr b="1" lang="es-ES" sz="2400">
                <a:solidFill>
                  <a:srgbClr val="080808"/>
                </a:solidFill>
                <a:latin typeface="Courier New"/>
                <a:ea typeface="Courier New"/>
                <a:cs typeface="Courier New"/>
                <a:sym typeface="Courier New"/>
              </a:rPr>
              <a:t>.</a:t>
            </a:r>
            <a:r>
              <a:rPr b="1" i="1" lang="es-ES" sz="2400">
                <a:solidFill>
                  <a:srgbClr val="871094"/>
                </a:solidFill>
                <a:latin typeface="Courier New"/>
                <a:ea typeface="Courier New"/>
                <a:cs typeface="Courier New"/>
                <a:sym typeface="Courier New"/>
              </a:rPr>
              <a:t>action </a:t>
            </a:r>
            <a:r>
              <a:rPr b="1" lang="es-ES" sz="2400">
                <a:solidFill>
                  <a:srgbClr val="080808"/>
                </a:solidFill>
                <a:latin typeface="Courier New"/>
                <a:ea typeface="Courier New"/>
                <a:cs typeface="Courier New"/>
                <a:sym typeface="Courier New"/>
              </a:rPr>
              <a:t>= </a:t>
            </a:r>
            <a:r>
              <a:rPr b="1" lang="es-ES" sz="2400">
                <a:solidFill>
                  <a:schemeClr val="dk1"/>
                </a:solidFill>
                <a:latin typeface="Courier New"/>
                <a:ea typeface="Courier New"/>
                <a:cs typeface="Courier New"/>
                <a:sym typeface="Courier New"/>
              </a:rPr>
              <a:t>Intent</a:t>
            </a:r>
            <a:r>
              <a:rPr b="1" lang="es-ES" sz="2400">
                <a:solidFill>
                  <a:srgbClr val="080808"/>
                </a:solidFill>
                <a:latin typeface="Courier New"/>
                <a:ea typeface="Courier New"/>
                <a:cs typeface="Courier New"/>
                <a:sym typeface="Courier New"/>
              </a:rPr>
              <a:t>.</a:t>
            </a:r>
            <a:r>
              <a:rPr b="1" i="1" lang="es-ES" sz="2400">
                <a:solidFill>
                  <a:srgbClr val="871094"/>
                </a:solidFill>
                <a:latin typeface="Courier New"/>
                <a:ea typeface="Courier New"/>
                <a:cs typeface="Courier New"/>
                <a:sym typeface="Courier New"/>
              </a:rPr>
              <a:t>ACTION_WEB_SEARCH</a:t>
            </a:r>
            <a:r>
              <a:rPr b="1" lang="es-ES" sz="2400">
                <a:solidFill>
                  <a:srgbClr val="080808"/>
                </a:solidFill>
                <a:latin typeface="Courier New"/>
                <a:ea typeface="Courier New"/>
                <a:cs typeface="Courier New"/>
                <a:sym typeface="Courier New"/>
              </a:rPr>
              <a:t>;</a:t>
            </a:r>
            <a:endParaRPr b="1" sz="24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400">
                <a:solidFill>
                  <a:srgbClr val="0033B3"/>
                </a:solidFill>
                <a:latin typeface="Courier New"/>
                <a:ea typeface="Courier New"/>
                <a:cs typeface="Courier New"/>
                <a:sym typeface="Courier New"/>
              </a:rPr>
              <a:t>if </a:t>
            </a:r>
            <a:r>
              <a:rPr b="1" lang="es-ES" sz="2400">
                <a:solidFill>
                  <a:srgbClr val="080808"/>
                </a:solidFill>
                <a:latin typeface="Courier New"/>
                <a:ea typeface="Courier New"/>
                <a:cs typeface="Courier New"/>
                <a:sym typeface="Courier New"/>
              </a:rPr>
              <a:t>(</a:t>
            </a:r>
            <a:r>
              <a:rPr b="1" lang="es-ES" sz="2400">
                <a:solidFill>
                  <a:schemeClr val="dk1"/>
                </a:solidFill>
                <a:latin typeface="Courier New"/>
                <a:ea typeface="Courier New"/>
                <a:cs typeface="Courier New"/>
                <a:sym typeface="Courier New"/>
              </a:rPr>
              <a:t>i2</a:t>
            </a:r>
            <a:r>
              <a:rPr b="1" lang="es-ES" sz="2400">
                <a:solidFill>
                  <a:srgbClr val="080808"/>
                </a:solidFill>
                <a:latin typeface="Courier New"/>
                <a:ea typeface="Courier New"/>
                <a:cs typeface="Courier New"/>
                <a:sym typeface="Courier New"/>
              </a:rPr>
              <a:t>.resolveActivity(</a:t>
            </a:r>
            <a:r>
              <a:rPr b="1" i="1" lang="es-ES" sz="2400">
                <a:solidFill>
                  <a:srgbClr val="871094"/>
                </a:solidFill>
                <a:latin typeface="Courier New"/>
                <a:ea typeface="Courier New"/>
                <a:cs typeface="Courier New"/>
                <a:sym typeface="Courier New"/>
              </a:rPr>
              <a:t>packageManager</a:t>
            </a:r>
            <a:r>
              <a:rPr b="1" lang="es-ES" sz="2400">
                <a:solidFill>
                  <a:srgbClr val="080808"/>
                </a:solidFill>
                <a:latin typeface="Courier New"/>
                <a:ea typeface="Courier New"/>
                <a:cs typeface="Courier New"/>
                <a:sym typeface="Courier New"/>
              </a:rPr>
              <a:t>) != </a:t>
            </a:r>
            <a:r>
              <a:rPr b="1" lang="es-ES" sz="2400">
                <a:solidFill>
                  <a:srgbClr val="0033B3"/>
                </a:solidFill>
                <a:latin typeface="Courier New"/>
                <a:ea typeface="Courier New"/>
                <a:cs typeface="Courier New"/>
                <a:sym typeface="Courier New"/>
              </a:rPr>
              <a:t>null</a:t>
            </a:r>
            <a:r>
              <a:rPr b="1" lang="es-ES" sz="2400">
                <a:solidFill>
                  <a:srgbClr val="080808"/>
                </a:solidFill>
                <a:latin typeface="Courier New"/>
                <a:ea typeface="Courier New"/>
                <a:cs typeface="Courier New"/>
                <a:sym typeface="Courier New"/>
              </a:rPr>
              <a:t>){</a:t>
            </a:r>
            <a:endParaRPr b="1" sz="24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400">
                <a:solidFill>
                  <a:srgbClr val="080808"/>
                </a:solidFill>
                <a:latin typeface="Courier New"/>
                <a:ea typeface="Courier New"/>
                <a:cs typeface="Courier New"/>
                <a:sym typeface="Courier New"/>
              </a:rPr>
              <a:t>   startActivity(</a:t>
            </a:r>
            <a:r>
              <a:rPr b="1" lang="es-ES" sz="2400">
                <a:solidFill>
                  <a:schemeClr val="dk1"/>
                </a:solidFill>
                <a:latin typeface="Courier New"/>
                <a:ea typeface="Courier New"/>
                <a:cs typeface="Courier New"/>
                <a:sym typeface="Courier New"/>
              </a:rPr>
              <a:t>i2</a:t>
            </a:r>
            <a:r>
              <a:rPr b="1" lang="es-ES" sz="2400">
                <a:solidFill>
                  <a:srgbClr val="080808"/>
                </a:solidFill>
                <a:latin typeface="Courier New"/>
                <a:ea typeface="Courier New"/>
                <a:cs typeface="Courier New"/>
                <a:sym typeface="Courier New"/>
              </a:rPr>
              <a:t>);</a:t>
            </a:r>
            <a:endParaRPr b="1" sz="24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SzPts val="1100"/>
              <a:buNone/>
            </a:pPr>
            <a:r>
              <a:rPr b="1" lang="es-ES" sz="2400">
                <a:solidFill>
                  <a:srgbClr val="080808"/>
                </a:solidFill>
                <a:latin typeface="Courier New"/>
                <a:ea typeface="Courier New"/>
                <a:cs typeface="Courier New"/>
                <a:sym typeface="Courier New"/>
              </a:rPr>
              <a:t>}</a:t>
            </a:r>
            <a:endParaRPr b="1" sz="4200">
              <a:latin typeface="Courier New"/>
              <a:ea typeface="Courier New"/>
              <a:cs typeface="Courier New"/>
              <a:sym typeface="Courier New"/>
            </a:endParaRPr>
          </a:p>
        </p:txBody>
      </p:sp>
      <p:pic>
        <p:nvPicPr>
          <p:cNvPr id="480" name="Google Shape;480;p36"/>
          <p:cNvPicPr preferRelativeResize="0"/>
          <p:nvPr/>
        </p:nvPicPr>
        <p:blipFill rotWithShape="1">
          <a:blip r:embed="rId3">
            <a:alphaModFix/>
          </a:blip>
          <a:srcRect b="0" l="0" r="0" t="0"/>
          <a:stretch/>
        </p:blipFill>
        <p:spPr>
          <a:xfrm>
            <a:off x="2757240" y="6028200"/>
            <a:ext cx="7647840" cy="37224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500"/>
                                        <p:tgtEl>
                                          <p:spTgt spid="4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7"/>
          <p:cNvSpPr/>
          <p:nvPr/>
        </p:nvSpPr>
        <p:spPr>
          <a:xfrm>
            <a:off x="650160" y="915480"/>
            <a:ext cx="11701440" cy="1515600"/>
          </a:xfrm>
          <a:prstGeom prst="rect">
            <a:avLst/>
          </a:prstGeom>
          <a:noFill/>
          <a:ln>
            <a:noFill/>
          </a:ln>
        </p:spPr>
        <p:txBody>
          <a:bodyPr anchorCtr="0" anchor="ctr" bIns="45000" lIns="90000" spcFirstLastPara="1" rIns="90000" wrap="square" tIns="45000">
            <a:normAutofit/>
          </a:bodyPr>
          <a:lstStyle/>
          <a:p>
            <a:pPr indent="0" lvl="0" marL="0" marR="0" rtl="0" algn="l">
              <a:lnSpc>
                <a:spcPct val="100000"/>
              </a:lnSpc>
              <a:spcBef>
                <a:spcPts val="0"/>
              </a:spcBef>
              <a:spcAft>
                <a:spcPts val="0"/>
              </a:spcAft>
              <a:buNone/>
            </a:pPr>
            <a:r>
              <a:rPr b="0" i="1" lang="es-ES" sz="5600" u="none" cap="none" strike="noStrike">
                <a:solidFill>
                  <a:srgbClr val="424456"/>
                </a:solidFill>
                <a:latin typeface="Trebuchet MS"/>
                <a:ea typeface="Trebuchet MS"/>
                <a:cs typeface="Trebuchet MS"/>
                <a:sym typeface="Trebuchet MS"/>
              </a:rPr>
              <a:t>Intents</a:t>
            </a:r>
            <a:r>
              <a:rPr b="0" i="0" lang="es-ES" sz="5600" u="none" cap="none" strike="noStrike">
                <a:solidFill>
                  <a:srgbClr val="424456"/>
                </a:solidFill>
                <a:latin typeface="Trebuchet MS"/>
                <a:ea typeface="Trebuchet MS"/>
                <a:cs typeface="Trebuchet MS"/>
                <a:sym typeface="Trebuchet MS"/>
              </a:rPr>
              <a:t> comunes</a:t>
            </a:r>
            <a:endParaRPr b="0" i="0" sz="5600" u="none" cap="none" strike="noStrike">
              <a:latin typeface="Arial"/>
              <a:ea typeface="Arial"/>
              <a:cs typeface="Arial"/>
              <a:sym typeface="Arial"/>
            </a:endParaRPr>
          </a:p>
        </p:txBody>
      </p:sp>
      <p:sp>
        <p:nvSpPr>
          <p:cNvPr id="486" name="Google Shape;486;p37"/>
          <p:cNvSpPr/>
          <p:nvPr/>
        </p:nvSpPr>
        <p:spPr>
          <a:xfrm>
            <a:off x="9318960" y="9038520"/>
            <a:ext cx="3032640" cy="517680"/>
          </a:xfrm>
          <a:prstGeom prst="rect">
            <a:avLst/>
          </a:prstGeom>
          <a:noFill/>
          <a:ln>
            <a:noFill/>
          </a:ln>
        </p:spPr>
        <p:txBody>
          <a:bodyPr anchorCtr="0" anchor="b" bIns="65150" lIns="129950" spcFirstLastPara="1" rIns="129950" wrap="square" tIns="65150">
            <a:noAutofit/>
          </a:bodyPr>
          <a:lstStyle/>
          <a:p>
            <a:pPr indent="0" lvl="0" marL="0" marR="0" rtl="0" algn="r">
              <a:lnSpc>
                <a:spcPct val="100000"/>
              </a:lnSpc>
              <a:spcBef>
                <a:spcPts val="0"/>
              </a:spcBef>
              <a:spcAft>
                <a:spcPts val="0"/>
              </a:spcAft>
              <a:buNone/>
            </a:pPr>
            <a:fld id="{00000000-1234-1234-1234-123412341234}" type="slidenum">
              <a:rPr b="0" i="0" lang="es-ES" sz="2500" u="none" cap="none" strike="noStrike">
                <a:solidFill>
                  <a:srgbClr val="FFFFFF"/>
                </a:solidFill>
                <a:latin typeface="Gill Sans"/>
                <a:ea typeface="Gill Sans"/>
                <a:cs typeface="Gill Sans"/>
                <a:sym typeface="Gill Sans"/>
              </a:rPr>
              <a:t>‹#›</a:t>
            </a:fld>
            <a:endParaRPr b="0" i="0" sz="2500" u="none" cap="none" strike="noStrike">
              <a:latin typeface="Arial"/>
              <a:ea typeface="Arial"/>
              <a:cs typeface="Arial"/>
              <a:sym typeface="Arial"/>
            </a:endParaRPr>
          </a:p>
        </p:txBody>
      </p:sp>
      <p:sp>
        <p:nvSpPr>
          <p:cNvPr id="487" name="Google Shape;487;p37"/>
          <p:cNvSpPr/>
          <p:nvPr/>
        </p:nvSpPr>
        <p:spPr>
          <a:xfrm>
            <a:off x="804240" y="2430000"/>
            <a:ext cx="11488680" cy="3288600"/>
          </a:xfrm>
          <a:prstGeom prst="rect">
            <a:avLst/>
          </a:prstGeom>
          <a:solidFill>
            <a:srgbClr val="DEE8EF"/>
          </a:solidFill>
          <a:ln>
            <a:noFill/>
          </a:ln>
        </p:spPr>
        <p:txBody>
          <a:bodyPr anchorCtr="0" anchor="ctr" bIns="45000" lIns="90000" spcFirstLastPara="1" rIns="90000" wrap="square" tIns="45000">
            <a:spAutoFit/>
          </a:bodyPr>
          <a:lstStyle/>
          <a:p>
            <a:pPr indent="0" lvl="0" marL="0" marR="0" rtl="0" algn="l">
              <a:lnSpc>
                <a:spcPct val="150000"/>
              </a:lnSpc>
              <a:spcBef>
                <a:spcPts val="0"/>
              </a:spcBef>
              <a:spcAft>
                <a:spcPts val="0"/>
              </a:spcAft>
              <a:buClr>
                <a:schemeClr val="dk1"/>
              </a:buClr>
              <a:buSzPts val="1100"/>
              <a:buFont typeface="Arial"/>
              <a:buNone/>
            </a:pPr>
            <a:r>
              <a:rPr b="1" lang="es-ES" sz="2400">
                <a:solidFill>
                  <a:srgbClr val="0033B3"/>
                </a:solidFill>
                <a:latin typeface="Courier New"/>
                <a:ea typeface="Courier New"/>
                <a:cs typeface="Courier New"/>
                <a:sym typeface="Courier New"/>
              </a:rPr>
              <a:t>val </a:t>
            </a:r>
            <a:r>
              <a:rPr b="1" lang="es-ES" sz="2400">
                <a:solidFill>
                  <a:schemeClr val="dk1"/>
                </a:solidFill>
                <a:latin typeface="Courier New"/>
                <a:ea typeface="Courier New"/>
                <a:cs typeface="Courier New"/>
                <a:sym typeface="Courier New"/>
              </a:rPr>
              <a:t>i2 </a:t>
            </a:r>
            <a:r>
              <a:rPr b="1" lang="es-ES" sz="2400">
                <a:solidFill>
                  <a:srgbClr val="080808"/>
                </a:solidFill>
                <a:latin typeface="Courier New"/>
                <a:ea typeface="Courier New"/>
                <a:cs typeface="Courier New"/>
                <a:sym typeface="Courier New"/>
              </a:rPr>
              <a:t>= Intent();</a:t>
            </a:r>
            <a:endParaRPr b="1" sz="24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400">
                <a:solidFill>
                  <a:schemeClr val="dk1"/>
                </a:solidFill>
                <a:latin typeface="Courier New"/>
                <a:ea typeface="Courier New"/>
                <a:cs typeface="Courier New"/>
                <a:sym typeface="Courier New"/>
              </a:rPr>
              <a:t>i2</a:t>
            </a:r>
            <a:r>
              <a:rPr b="1" lang="es-ES" sz="2400">
                <a:solidFill>
                  <a:srgbClr val="080808"/>
                </a:solidFill>
                <a:latin typeface="Courier New"/>
                <a:ea typeface="Courier New"/>
                <a:cs typeface="Courier New"/>
                <a:sym typeface="Courier New"/>
              </a:rPr>
              <a:t>.</a:t>
            </a:r>
            <a:r>
              <a:rPr b="1" i="1" lang="es-ES" sz="2400">
                <a:solidFill>
                  <a:srgbClr val="871094"/>
                </a:solidFill>
                <a:latin typeface="Courier New"/>
                <a:ea typeface="Courier New"/>
                <a:cs typeface="Courier New"/>
                <a:sym typeface="Courier New"/>
              </a:rPr>
              <a:t>action </a:t>
            </a:r>
            <a:r>
              <a:rPr b="1" lang="es-ES" sz="2400">
                <a:solidFill>
                  <a:srgbClr val="080808"/>
                </a:solidFill>
                <a:latin typeface="Courier New"/>
                <a:ea typeface="Courier New"/>
                <a:cs typeface="Courier New"/>
                <a:sym typeface="Courier New"/>
              </a:rPr>
              <a:t>= </a:t>
            </a:r>
            <a:r>
              <a:rPr b="1" lang="es-ES" sz="2400">
                <a:solidFill>
                  <a:schemeClr val="dk1"/>
                </a:solidFill>
                <a:latin typeface="Courier New"/>
                <a:ea typeface="Courier New"/>
                <a:cs typeface="Courier New"/>
                <a:sym typeface="Courier New"/>
              </a:rPr>
              <a:t>Intent</a:t>
            </a:r>
            <a:r>
              <a:rPr b="1" lang="es-ES" sz="2400">
                <a:solidFill>
                  <a:srgbClr val="080808"/>
                </a:solidFill>
                <a:latin typeface="Courier New"/>
                <a:ea typeface="Courier New"/>
                <a:cs typeface="Courier New"/>
                <a:sym typeface="Courier New"/>
              </a:rPr>
              <a:t>.</a:t>
            </a:r>
            <a:r>
              <a:rPr b="1" i="1" lang="es-ES" sz="2400">
                <a:solidFill>
                  <a:srgbClr val="871094"/>
                </a:solidFill>
                <a:latin typeface="Courier New"/>
                <a:ea typeface="Courier New"/>
                <a:cs typeface="Courier New"/>
                <a:sym typeface="Courier New"/>
              </a:rPr>
              <a:t>ACTION_DIAL</a:t>
            </a:r>
            <a:r>
              <a:rPr b="1" lang="es-ES" sz="2400">
                <a:solidFill>
                  <a:srgbClr val="080808"/>
                </a:solidFill>
                <a:latin typeface="Courier New"/>
                <a:ea typeface="Courier New"/>
                <a:cs typeface="Courier New"/>
                <a:sym typeface="Courier New"/>
              </a:rPr>
              <a:t>;</a:t>
            </a:r>
            <a:endParaRPr b="1" sz="24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400">
                <a:solidFill>
                  <a:srgbClr val="0033B3"/>
                </a:solidFill>
                <a:latin typeface="Courier New"/>
                <a:ea typeface="Courier New"/>
                <a:cs typeface="Courier New"/>
                <a:sym typeface="Courier New"/>
              </a:rPr>
              <a:t>if </a:t>
            </a:r>
            <a:r>
              <a:rPr b="1" lang="es-ES" sz="2400">
                <a:solidFill>
                  <a:srgbClr val="080808"/>
                </a:solidFill>
                <a:latin typeface="Courier New"/>
                <a:ea typeface="Courier New"/>
                <a:cs typeface="Courier New"/>
                <a:sym typeface="Courier New"/>
              </a:rPr>
              <a:t>(</a:t>
            </a:r>
            <a:r>
              <a:rPr b="1" lang="es-ES" sz="2400">
                <a:solidFill>
                  <a:schemeClr val="dk1"/>
                </a:solidFill>
                <a:latin typeface="Courier New"/>
                <a:ea typeface="Courier New"/>
                <a:cs typeface="Courier New"/>
                <a:sym typeface="Courier New"/>
              </a:rPr>
              <a:t>i2</a:t>
            </a:r>
            <a:r>
              <a:rPr b="1" lang="es-ES" sz="2400">
                <a:solidFill>
                  <a:srgbClr val="080808"/>
                </a:solidFill>
                <a:latin typeface="Courier New"/>
                <a:ea typeface="Courier New"/>
                <a:cs typeface="Courier New"/>
                <a:sym typeface="Courier New"/>
              </a:rPr>
              <a:t>.resolveActivity(</a:t>
            </a:r>
            <a:r>
              <a:rPr b="1" i="1" lang="es-ES" sz="2400">
                <a:solidFill>
                  <a:srgbClr val="871094"/>
                </a:solidFill>
                <a:latin typeface="Courier New"/>
                <a:ea typeface="Courier New"/>
                <a:cs typeface="Courier New"/>
                <a:sym typeface="Courier New"/>
              </a:rPr>
              <a:t>packageManager</a:t>
            </a:r>
            <a:r>
              <a:rPr b="1" lang="es-ES" sz="2400">
                <a:solidFill>
                  <a:srgbClr val="080808"/>
                </a:solidFill>
                <a:latin typeface="Courier New"/>
                <a:ea typeface="Courier New"/>
                <a:cs typeface="Courier New"/>
                <a:sym typeface="Courier New"/>
              </a:rPr>
              <a:t>) != </a:t>
            </a:r>
            <a:r>
              <a:rPr b="1" lang="es-ES" sz="2400">
                <a:solidFill>
                  <a:srgbClr val="0033B3"/>
                </a:solidFill>
                <a:latin typeface="Courier New"/>
                <a:ea typeface="Courier New"/>
                <a:cs typeface="Courier New"/>
                <a:sym typeface="Courier New"/>
              </a:rPr>
              <a:t>null</a:t>
            </a:r>
            <a:r>
              <a:rPr b="1" lang="es-ES" sz="2400">
                <a:solidFill>
                  <a:srgbClr val="080808"/>
                </a:solidFill>
                <a:latin typeface="Courier New"/>
                <a:ea typeface="Courier New"/>
                <a:cs typeface="Courier New"/>
                <a:sym typeface="Courier New"/>
              </a:rPr>
              <a:t>){</a:t>
            </a:r>
            <a:endParaRPr b="1" sz="24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400">
                <a:solidFill>
                  <a:srgbClr val="080808"/>
                </a:solidFill>
                <a:latin typeface="Courier New"/>
                <a:ea typeface="Courier New"/>
                <a:cs typeface="Courier New"/>
                <a:sym typeface="Courier New"/>
              </a:rPr>
              <a:t>   startActivity(</a:t>
            </a:r>
            <a:r>
              <a:rPr b="1" lang="es-ES" sz="2400">
                <a:solidFill>
                  <a:schemeClr val="dk1"/>
                </a:solidFill>
                <a:latin typeface="Courier New"/>
                <a:ea typeface="Courier New"/>
                <a:cs typeface="Courier New"/>
                <a:sym typeface="Courier New"/>
              </a:rPr>
              <a:t>i2</a:t>
            </a:r>
            <a:r>
              <a:rPr b="1" lang="es-ES" sz="2400">
                <a:solidFill>
                  <a:srgbClr val="080808"/>
                </a:solidFill>
                <a:latin typeface="Courier New"/>
                <a:ea typeface="Courier New"/>
                <a:cs typeface="Courier New"/>
                <a:sym typeface="Courier New"/>
              </a:rPr>
              <a:t>);</a:t>
            </a:r>
            <a:endParaRPr b="1" sz="24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SzPts val="1100"/>
              <a:buNone/>
            </a:pPr>
            <a:r>
              <a:rPr b="1" lang="es-ES" sz="2400">
                <a:solidFill>
                  <a:srgbClr val="080808"/>
                </a:solidFill>
                <a:latin typeface="Courier New"/>
                <a:ea typeface="Courier New"/>
                <a:cs typeface="Courier New"/>
                <a:sym typeface="Courier New"/>
              </a:rPr>
              <a:t>}</a:t>
            </a:r>
            <a:endParaRPr b="1" sz="4200">
              <a:latin typeface="Courier New"/>
              <a:ea typeface="Courier New"/>
              <a:cs typeface="Courier New"/>
              <a:sym typeface="Courier New"/>
            </a:endParaRPr>
          </a:p>
        </p:txBody>
      </p:sp>
      <p:pic>
        <p:nvPicPr>
          <p:cNvPr id="488" name="Google Shape;488;p37"/>
          <p:cNvPicPr preferRelativeResize="0"/>
          <p:nvPr/>
        </p:nvPicPr>
        <p:blipFill rotWithShape="1">
          <a:blip r:embed="rId3">
            <a:alphaModFix/>
          </a:blip>
          <a:srcRect b="0" l="0" r="0" t="0"/>
          <a:stretch/>
        </p:blipFill>
        <p:spPr>
          <a:xfrm>
            <a:off x="2541240" y="5884200"/>
            <a:ext cx="7711200" cy="37944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500"/>
                                        <p:tgtEl>
                                          <p:spTgt spid="4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8"/>
          <p:cNvSpPr/>
          <p:nvPr/>
        </p:nvSpPr>
        <p:spPr>
          <a:xfrm>
            <a:off x="650160" y="915480"/>
            <a:ext cx="11701440" cy="1515600"/>
          </a:xfrm>
          <a:prstGeom prst="rect">
            <a:avLst/>
          </a:prstGeom>
          <a:noFill/>
          <a:ln>
            <a:noFill/>
          </a:ln>
        </p:spPr>
        <p:txBody>
          <a:bodyPr anchorCtr="0" anchor="ctr" bIns="45000" lIns="90000" spcFirstLastPara="1" rIns="90000" wrap="square" tIns="45000">
            <a:normAutofit/>
          </a:bodyPr>
          <a:lstStyle/>
          <a:p>
            <a:pPr indent="0" lvl="0" marL="0" marR="0" rtl="0" algn="l">
              <a:lnSpc>
                <a:spcPct val="100000"/>
              </a:lnSpc>
              <a:spcBef>
                <a:spcPts val="0"/>
              </a:spcBef>
              <a:spcAft>
                <a:spcPts val="0"/>
              </a:spcAft>
              <a:buNone/>
            </a:pPr>
            <a:r>
              <a:rPr b="0" i="1" lang="es-ES" sz="5600" u="none" cap="none" strike="noStrike">
                <a:solidFill>
                  <a:srgbClr val="424456"/>
                </a:solidFill>
                <a:latin typeface="Trebuchet MS"/>
                <a:ea typeface="Trebuchet MS"/>
                <a:cs typeface="Trebuchet MS"/>
                <a:sym typeface="Trebuchet MS"/>
              </a:rPr>
              <a:t>Intents</a:t>
            </a:r>
            <a:r>
              <a:rPr b="0" i="0" lang="es-ES" sz="5600" u="none" cap="none" strike="noStrike">
                <a:solidFill>
                  <a:srgbClr val="424456"/>
                </a:solidFill>
                <a:latin typeface="Trebuchet MS"/>
                <a:ea typeface="Trebuchet MS"/>
                <a:cs typeface="Trebuchet MS"/>
                <a:sym typeface="Trebuchet MS"/>
              </a:rPr>
              <a:t> comunes</a:t>
            </a:r>
            <a:endParaRPr b="0" i="0" sz="5600" u="none" cap="none" strike="noStrike">
              <a:latin typeface="Arial"/>
              <a:ea typeface="Arial"/>
              <a:cs typeface="Arial"/>
              <a:sym typeface="Arial"/>
            </a:endParaRPr>
          </a:p>
        </p:txBody>
      </p:sp>
      <p:sp>
        <p:nvSpPr>
          <p:cNvPr id="494" name="Google Shape;494;p38"/>
          <p:cNvSpPr/>
          <p:nvPr/>
        </p:nvSpPr>
        <p:spPr>
          <a:xfrm>
            <a:off x="804240" y="2293920"/>
            <a:ext cx="11488680" cy="3928320"/>
          </a:xfrm>
          <a:prstGeom prst="rect">
            <a:avLst/>
          </a:prstGeom>
          <a:solidFill>
            <a:srgbClr val="DEE8EF"/>
          </a:solidFill>
          <a:ln>
            <a:noFill/>
          </a:ln>
        </p:spPr>
        <p:txBody>
          <a:bodyPr anchorCtr="0" anchor="ctr" bIns="45000" lIns="90000" spcFirstLastPara="1" rIns="90000" wrap="square" tIns="45000">
            <a:spAutoFit/>
          </a:bodyPr>
          <a:lstStyle/>
          <a:p>
            <a:pPr indent="0" lvl="0" marL="0" marR="0" rtl="0" algn="l">
              <a:lnSpc>
                <a:spcPct val="150000"/>
              </a:lnSpc>
              <a:spcBef>
                <a:spcPts val="0"/>
              </a:spcBef>
              <a:spcAft>
                <a:spcPts val="0"/>
              </a:spcAft>
              <a:buClr>
                <a:schemeClr val="dk1"/>
              </a:buClr>
              <a:buSzPts val="1100"/>
              <a:buFont typeface="Arial"/>
              <a:buNone/>
            </a:pPr>
            <a:r>
              <a:rPr b="1" lang="es-ES" sz="2500">
                <a:solidFill>
                  <a:srgbClr val="0033B3"/>
                </a:solidFill>
                <a:latin typeface="Courier New"/>
                <a:ea typeface="Courier New"/>
                <a:cs typeface="Courier New"/>
                <a:sym typeface="Courier New"/>
              </a:rPr>
              <a:t>val </a:t>
            </a:r>
            <a:r>
              <a:rPr b="1" lang="es-ES" sz="2500">
                <a:solidFill>
                  <a:schemeClr val="dk1"/>
                </a:solidFill>
                <a:latin typeface="Courier New"/>
                <a:ea typeface="Courier New"/>
                <a:cs typeface="Courier New"/>
                <a:sym typeface="Courier New"/>
              </a:rPr>
              <a:t>i2 </a:t>
            </a:r>
            <a:r>
              <a:rPr b="1" lang="es-ES" sz="2500">
                <a:solidFill>
                  <a:srgbClr val="080808"/>
                </a:solidFill>
                <a:latin typeface="Courier New"/>
                <a:ea typeface="Courier New"/>
                <a:cs typeface="Courier New"/>
                <a:sym typeface="Courier New"/>
              </a:rPr>
              <a:t>= Intent();</a:t>
            </a:r>
            <a:endParaRPr b="1" sz="25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500">
                <a:solidFill>
                  <a:schemeClr val="dk1"/>
                </a:solidFill>
                <a:latin typeface="Courier New"/>
                <a:ea typeface="Courier New"/>
                <a:cs typeface="Courier New"/>
                <a:sym typeface="Courier New"/>
              </a:rPr>
              <a:t>i2</a:t>
            </a:r>
            <a:r>
              <a:rPr b="1" lang="es-ES" sz="2500">
                <a:solidFill>
                  <a:srgbClr val="080808"/>
                </a:solidFill>
                <a:latin typeface="Courier New"/>
                <a:ea typeface="Courier New"/>
                <a:cs typeface="Courier New"/>
                <a:sym typeface="Courier New"/>
              </a:rPr>
              <a:t>.</a:t>
            </a:r>
            <a:r>
              <a:rPr b="1" i="1" lang="es-ES" sz="2500">
                <a:solidFill>
                  <a:srgbClr val="871094"/>
                </a:solidFill>
                <a:latin typeface="Courier New"/>
                <a:ea typeface="Courier New"/>
                <a:cs typeface="Courier New"/>
                <a:sym typeface="Courier New"/>
              </a:rPr>
              <a:t>action </a:t>
            </a:r>
            <a:r>
              <a:rPr b="1" lang="es-ES" sz="2500">
                <a:solidFill>
                  <a:srgbClr val="080808"/>
                </a:solidFill>
                <a:latin typeface="Courier New"/>
                <a:ea typeface="Courier New"/>
                <a:cs typeface="Courier New"/>
                <a:sym typeface="Courier New"/>
              </a:rPr>
              <a:t>= </a:t>
            </a:r>
            <a:r>
              <a:rPr b="1" lang="es-ES" sz="2500">
                <a:solidFill>
                  <a:schemeClr val="dk1"/>
                </a:solidFill>
                <a:latin typeface="Courier New"/>
                <a:ea typeface="Courier New"/>
                <a:cs typeface="Courier New"/>
                <a:sym typeface="Courier New"/>
              </a:rPr>
              <a:t>Intent</a:t>
            </a:r>
            <a:r>
              <a:rPr b="1" lang="es-ES" sz="2500">
                <a:solidFill>
                  <a:srgbClr val="080808"/>
                </a:solidFill>
                <a:latin typeface="Courier New"/>
                <a:ea typeface="Courier New"/>
                <a:cs typeface="Courier New"/>
                <a:sym typeface="Courier New"/>
              </a:rPr>
              <a:t>.</a:t>
            </a:r>
            <a:r>
              <a:rPr b="1" i="1" lang="es-ES" sz="2500">
                <a:solidFill>
                  <a:srgbClr val="871094"/>
                </a:solidFill>
                <a:latin typeface="Courier New"/>
                <a:ea typeface="Courier New"/>
                <a:cs typeface="Courier New"/>
                <a:sym typeface="Courier New"/>
              </a:rPr>
              <a:t>ACTION_DIAL</a:t>
            </a:r>
            <a:r>
              <a:rPr b="1" lang="es-ES" sz="2500">
                <a:solidFill>
                  <a:srgbClr val="080808"/>
                </a:solidFill>
                <a:latin typeface="Courier New"/>
                <a:ea typeface="Courier New"/>
                <a:cs typeface="Courier New"/>
                <a:sym typeface="Courier New"/>
              </a:rPr>
              <a:t>;</a:t>
            </a:r>
            <a:endParaRPr b="1" sz="25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500">
                <a:solidFill>
                  <a:schemeClr val="dk1"/>
                </a:solidFill>
                <a:latin typeface="Courier New"/>
                <a:ea typeface="Courier New"/>
                <a:cs typeface="Courier New"/>
                <a:sym typeface="Courier New"/>
              </a:rPr>
              <a:t>i2</a:t>
            </a:r>
            <a:r>
              <a:rPr b="1" lang="es-ES" sz="2500">
                <a:solidFill>
                  <a:srgbClr val="080808"/>
                </a:solidFill>
                <a:latin typeface="Courier New"/>
                <a:ea typeface="Courier New"/>
                <a:cs typeface="Courier New"/>
                <a:sym typeface="Courier New"/>
              </a:rPr>
              <a:t>.</a:t>
            </a:r>
            <a:r>
              <a:rPr b="1" i="1" lang="es-ES" sz="2500">
                <a:solidFill>
                  <a:srgbClr val="871094"/>
                </a:solidFill>
                <a:latin typeface="Courier New"/>
                <a:ea typeface="Courier New"/>
                <a:cs typeface="Courier New"/>
                <a:sym typeface="Courier New"/>
              </a:rPr>
              <a:t>data </a:t>
            </a:r>
            <a:r>
              <a:rPr b="1" lang="es-ES" sz="2500">
                <a:solidFill>
                  <a:srgbClr val="080808"/>
                </a:solidFill>
                <a:latin typeface="Courier New"/>
                <a:ea typeface="Courier New"/>
                <a:cs typeface="Courier New"/>
                <a:sym typeface="Courier New"/>
              </a:rPr>
              <a:t>= (</a:t>
            </a:r>
            <a:r>
              <a:rPr b="1" lang="es-ES" sz="2500">
                <a:solidFill>
                  <a:schemeClr val="dk1"/>
                </a:solidFill>
                <a:latin typeface="Courier New"/>
                <a:ea typeface="Courier New"/>
                <a:cs typeface="Courier New"/>
                <a:sym typeface="Courier New"/>
              </a:rPr>
              <a:t>Uri</a:t>
            </a:r>
            <a:r>
              <a:rPr b="1" lang="es-ES" sz="2500">
                <a:solidFill>
                  <a:srgbClr val="080808"/>
                </a:solidFill>
                <a:latin typeface="Courier New"/>
                <a:ea typeface="Courier New"/>
                <a:cs typeface="Courier New"/>
                <a:sym typeface="Courier New"/>
              </a:rPr>
              <a:t>.parse(</a:t>
            </a:r>
            <a:r>
              <a:rPr b="1" lang="es-ES" sz="2500">
                <a:solidFill>
                  <a:srgbClr val="067D17"/>
                </a:solidFill>
                <a:latin typeface="Courier New"/>
                <a:ea typeface="Courier New"/>
                <a:cs typeface="Courier New"/>
                <a:sym typeface="Courier New"/>
              </a:rPr>
              <a:t>"tel:"</a:t>
            </a:r>
            <a:r>
              <a:rPr b="1" lang="es-ES" sz="2500">
                <a:solidFill>
                  <a:srgbClr val="080808"/>
                </a:solidFill>
                <a:latin typeface="Courier New"/>
                <a:ea typeface="Courier New"/>
                <a:cs typeface="Courier New"/>
                <a:sym typeface="Courier New"/>
              </a:rPr>
              <a:t>+</a:t>
            </a:r>
            <a:r>
              <a:rPr b="1" lang="es-ES" sz="2500">
                <a:solidFill>
                  <a:srgbClr val="067D17"/>
                </a:solidFill>
                <a:latin typeface="Courier New"/>
                <a:ea typeface="Courier New"/>
                <a:cs typeface="Courier New"/>
                <a:sym typeface="Courier New"/>
              </a:rPr>
              <a:t>"2210303456"</a:t>
            </a:r>
            <a:r>
              <a:rPr b="1" lang="es-ES" sz="2500">
                <a:solidFill>
                  <a:srgbClr val="080808"/>
                </a:solidFill>
                <a:latin typeface="Courier New"/>
                <a:ea typeface="Courier New"/>
                <a:cs typeface="Courier New"/>
                <a:sym typeface="Courier New"/>
              </a:rPr>
              <a:t>));</a:t>
            </a:r>
            <a:endParaRPr b="1" sz="25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500">
                <a:solidFill>
                  <a:srgbClr val="0033B3"/>
                </a:solidFill>
                <a:latin typeface="Courier New"/>
                <a:ea typeface="Courier New"/>
                <a:cs typeface="Courier New"/>
                <a:sym typeface="Courier New"/>
              </a:rPr>
              <a:t>if </a:t>
            </a:r>
            <a:r>
              <a:rPr b="1" lang="es-ES" sz="2500">
                <a:solidFill>
                  <a:srgbClr val="080808"/>
                </a:solidFill>
                <a:latin typeface="Courier New"/>
                <a:ea typeface="Courier New"/>
                <a:cs typeface="Courier New"/>
                <a:sym typeface="Courier New"/>
              </a:rPr>
              <a:t>(</a:t>
            </a:r>
            <a:r>
              <a:rPr b="1" lang="es-ES" sz="2500">
                <a:solidFill>
                  <a:schemeClr val="dk1"/>
                </a:solidFill>
                <a:latin typeface="Courier New"/>
                <a:ea typeface="Courier New"/>
                <a:cs typeface="Courier New"/>
                <a:sym typeface="Courier New"/>
              </a:rPr>
              <a:t>i2</a:t>
            </a:r>
            <a:r>
              <a:rPr b="1" lang="es-ES" sz="2500">
                <a:solidFill>
                  <a:srgbClr val="080808"/>
                </a:solidFill>
                <a:latin typeface="Courier New"/>
                <a:ea typeface="Courier New"/>
                <a:cs typeface="Courier New"/>
                <a:sym typeface="Courier New"/>
              </a:rPr>
              <a:t>.resolveActivity(</a:t>
            </a:r>
            <a:r>
              <a:rPr b="1" i="1" lang="es-ES" sz="2500">
                <a:solidFill>
                  <a:srgbClr val="871094"/>
                </a:solidFill>
                <a:latin typeface="Courier New"/>
                <a:ea typeface="Courier New"/>
                <a:cs typeface="Courier New"/>
                <a:sym typeface="Courier New"/>
              </a:rPr>
              <a:t>packageManager</a:t>
            </a:r>
            <a:r>
              <a:rPr b="1" lang="es-ES" sz="2500">
                <a:solidFill>
                  <a:srgbClr val="080808"/>
                </a:solidFill>
                <a:latin typeface="Courier New"/>
                <a:ea typeface="Courier New"/>
                <a:cs typeface="Courier New"/>
                <a:sym typeface="Courier New"/>
              </a:rPr>
              <a:t>) != </a:t>
            </a:r>
            <a:r>
              <a:rPr b="1" lang="es-ES" sz="2500">
                <a:solidFill>
                  <a:srgbClr val="0033B3"/>
                </a:solidFill>
                <a:latin typeface="Courier New"/>
                <a:ea typeface="Courier New"/>
                <a:cs typeface="Courier New"/>
                <a:sym typeface="Courier New"/>
              </a:rPr>
              <a:t>null</a:t>
            </a:r>
            <a:r>
              <a:rPr b="1" lang="es-ES" sz="2500">
                <a:solidFill>
                  <a:srgbClr val="080808"/>
                </a:solidFill>
                <a:latin typeface="Courier New"/>
                <a:ea typeface="Courier New"/>
                <a:cs typeface="Courier New"/>
                <a:sym typeface="Courier New"/>
              </a:rPr>
              <a:t>){</a:t>
            </a:r>
            <a:endParaRPr b="1" sz="25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500">
                <a:solidFill>
                  <a:srgbClr val="080808"/>
                </a:solidFill>
                <a:latin typeface="Courier New"/>
                <a:ea typeface="Courier New"/>
                <a:cs typeface="Courier New"/>
                <a:sym typeface="Courier New"/>
              </a:rPr>
              <a:t>   startActivity(</a:t>
            </a:r>
            <a:r>
              <a:rPr b="1" lang="es-ES" sz="2500">
                <a:solidFill>
                  <a:schemeClr val="dk1"/>
                </a:solidFill>
                <a:latin typeface="Courier New"/>
                <a:ea typeface="Courier New"/>
                <a:cs typeface="Courier New"/>
                <a:sym typeface="Courier New"/>
              </a:rPr>
              <a:t>i2</a:t>
            </a:r>
            <a:r>
              <a:rPr b="1" lang="es-ES" sz="2500">
                <a:solidFill>
                  <a:srgbClr val="080808"/>
                </a:solidFill>
                <a:latin typeface="Courier New"/>
                <a:ea typeface="Courier New"/>
                <a:cs typeface="Courier New"/>
                <a:sym typeface="Courier New"/>
              </a:rPr>
              <a:t>);</a:t>
            </a:r>
            <a:endParaRPr b="1" sz="25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SzPts val="1100"/>
              <a:buNone/>
            </a:pPr>
            <a:r>
              <a:rPr b="1" lang="es-ES" sz="2500">
                <a:solidFill>
                  <a:srgbClr val="080808"/>
                </a:solidFill>
                <a:latin typeface="Courier New"/>
                <a:ea typeface="Courier New"/>
                <a:cs typeface="Courier New"/>
                <a:sym typeface="Courier New"/>
              </a:rPr>
              <a:t>}</a:t>
            </a:r>
            <a:endParaRPr b="1" sz="4000">
              <a:solidFill>
                <a:srgbClr val="0033B3"/>
              </a:solidFill>
              <a:latin typeface="Courier New"/>
              <a:ea typeface="Courier New"/>
              <a:cs typeface="Courier New"/>
              <a:sym typeface="Courier New"/>
            </a:endParaRPr>
          </a:p>
        </p:txBody>
      </p:sp>
      <p:sp>
        <p:nvSpPr>
          <p:cNvPr id="495" name="Google Shape;495;p38"/>
          <p:cNvSpPr/>
          <p:nvPr/>
        </p:nvSpPr>
        <p:spPr>
          <a:xfrm>
            <a:off x="0" y="-232920"/>
            <a:ext cx="183240" cy="92196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6" name="Google Shape;496;p38"/>
          <p:cNvPicPr preferRelativeResize="0"/>
          <p:nvPr/>
        </p:nvPicPr>
        <p:blipFill rotWithShape="1">
          <a:blip r:embed="rId3">
            <a:alphaModFix/>
          </a:blip>
          <a:srcRect b="0" l="0" r="0" t="0"/>
          <a:stretch/>
        </p:blipFill>
        <p:spPr>
          <a:xfrm>
            <a:off x="2757240" y="6364800"/>
            <a:ext cx="6839280" cy="332748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500"/>
                                        <p:tgtEl>
                                          <p:spTgt spid="4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9"/>
          <p:cNvSpPr/>
          <p:nvPr/>
        </p:nvSpPr>
        <p:spPr>
          <a:xfrm>
            <a:off x="650160" y="915480"/>
            <a:ext cx="11701440" cy="1515600"/>
          </a:xfrm>
          <a:prstGeom prst="rect">
            <a:avLst/>
          </a:prstGeom>
          <a:noFill/>
          <a:ln>
            <a:noFill/>
          </a:ln>
        </p:spPr>
        <p:txBody>
          <a:bodyPr anchorCtr="0" anchor="ctr" bIns="45000" lIns="90000" spcFirstLastPara="1" rIns="90000" wrap="square" tIns="45000">
            <a:normAutofit/>
          </a:bodyPr>
          <a:lstStyle/>
          <a:p>
            <a:pPr indent="0" lvl="0" marL="0" marR="0" rtl="0" algn="l">
              <a:lnSpc>
                <a:spcPct val="100000"/>
              </a:lnSpc>
              <a:spcBef>
                <a:spcPts val="0"/>
              </a:spcBef>
              <a:spcAft>
                <a:spcPts val="0"/>
              </a:spcAft>
              <a:buNone/>
            </a:pPr>
            <a:r>
              <a:rPr b="0" i="1" lang="es-ES" sz="5600" u="none" cap="none" strike="noStrike">
                <a:solidFill>
                  <a:srgbClr val="424456"/>
                </a:solidFill>
                <a:latin typeface="Trebuchet MS"/>
                <a:ea typeface="Trebuchet MS"/>
                <a:cs typeface="Trebuchet MS"/>
                <a:sym typeface="Trebuchet MS"/>
              </a:rPr>
              <a:t>Intents</a:t>
            </a:r>
            <a:r>
              <a:rPr b="0" i="0" lang="es-ES" sz="5600" u="none" cap="none" strike="noStrike">
                <a:solidFill>
                  <a:srgbClr val="424456"/>
                </a:solidFill>
                <a:latin typeface="Trebuchet MS"/>
                <a:ea typeface="Trebuchet MS"/>
                <a:cs typeface="Trebuchet MS"/>
                <a:sym typeface="Trebuchet MS"/>
              </a:rPr>
              <a:t> comunes</a:t>
            </a:r>
            <a:endParaRPr b="0" i="0" sz="5600" u="none" cap="none" strike="noStrike">
              <a:latin typeface="Arial"/>
              <a:ea typeface="Arial"/>
              <a:cs typeface="Arial"/>
              <a:sym typeface="Arial"/>
            </a:endParaRPr>
          </a:p>
        </p:txBody>
      </p:sp>
      <p:sp>
        <p:nvSpPr>
          <p:cNvPr id="502" name="Google Shape;502;p39"/>
          <p:cNvSpPr/>
          <p:nvPr/>
        </p:nvSpPr>
        <p:spPr>
          <a:xfrm>
            <a:off x="804240" y="2294280"/>
            <a:ext cx="11488680" cy="3927960"/>
          </a:xfrm>
          <a:prstGeom prst="rect">
            <a:avLst/>
          </a:prstGeom>
          <a:solidFill>
            <a:srgbClr val="DEE8EF"/>
          </a:solidFill>
          <a:ln>
            <a:noFill/>
          </a:ln>
        </p:spPr>
        <p:txBody>
          <a:bodyPr anchorCtr="0" anchor="ctr" bIns="45000" lIns="90000" spcFirstLastPara="1" rIns="90000" wrap="square" tIns="45000">
            <a:spAutoFit/>
          </a:bodyPr>
          <a:lstStyle/>
          <a:p>
            <a:pPr indent="0" lvl="0" marL="0" marR="0" rtl="0" algn="l">
              <a:lnSpc>
                <a:spcPct val="150000"/>
              </a:lnSpc>
              <a:spcBef>
                <a:spcPts val="0"/>
              </a:spcBef>
              <a:spcAft>
                <a:spcPts val="0"/>
              </a:spcAft>
              <a:buClr>
                <a:schemeClr val="dk1"/>
              </a:buClr>
              <a:buSzPts val="1100"/>
              <a:buFont typeface="Arial"/>
              <a:buNone/>
            </a:pPr>
            <a:r>
              <a:rPr b="1" lang="es-ES" sz="2500">
                <a:solidFill>
                  <a:srgbClr val="0033B3"/>
                </a:solidFill>
                <a:latin typeface="Courier New"/>
                <a:ea typeface="Courier New"/>
                <a:cs typeface="Courier New"/>
                <a:sym typeface="Courier New"/>
              </a:rPr>
              <a:t>val </a:t>
            </a:r>
            <a:r>
              <a:rPr b="1" lang="es-ES" sz="2500">
                <a:solidFill>
                  <a:schemeClr val="dk1"/>
                </a:solidFill>
                <a:latin typeface="Courier New"/>
                <a:ea typeface="Courier New"/>
                <a:cs typeface="Courier New"/>
                <a:sym typeface="Courier New"/>
              </a:rPr>
              <a:t>i2 </a:t>
            </a:r>
            <a:r>
              <a:rPr b="1" lang="es-ES" sz="2500">
                <a:solidFill>
                  <a:srgbClr val="080808"/>
                </a:solidFill>
                <a:latin typeface="Courier New"/>
                <a:ea typeface="Courier New"/>
                <a:cs typeface="Courier New"/>
                <a:sym typeface="Courier New"/>
              </a:rPr>
              <a:t>= Intent();</a:t>
            </a:r>
            <a:endParaRPr b="1" sz="25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500">
                <a:solidFill>
                  <a:schemeClr val="dk1"/>
                </a:solidFill>
                <a:latin typeface="Courier New"/>
                <a:ea typeface="Courier New"/>
                <a:cs typeface="Courier New"/>
                <a:sym typeface="Courier New"/>
              </a:rPr>
              <a:t>i2</a:t>
            </a:r>
            <a:r>
              <a:rPr b="1" lang="es-ES" sz="2500">
                <a:solidFill>
                  <a:srgbClr val="080808"/>
                </a:solidFill>
                <a:latin typeface="Courier New"/>
                <a:ea typeface="Courier New"/>
                <a:cs typeface="Courier New"/>
                <a:sym typeface="Courier New"/>
              </a:rPr>
              <a:t>.</a:t>
            </a:r>
            <a:r>
              <a:rPr b="1" i="1" lang="es-ES" sz="2500">
                <a:solidFill>
                  <a:srgbClr val="871094"/>
                </a:solidFill>
                <a:latin typeface="Courier New"/>
                <a:ea typeface="Courier New"/>
                <a:cs typeface="Courier New"/>
                <a:sym typeface="Courier New"/>
              </a:rPr>
              <a:t>action </a:t>
            </a:r>
            <a:r>
              <a:rPr b="1" lang="es-ES" sz="2500">
                <a:solidFill>
                  <a:srgbClr val="080808"/>
                </a:solidFill>
                <a:latin typeface="Courier New"/>
                <a:ea typeface="Courier New"/>
                <a:cs typeface="Courier New"/>
                <a:sym typeface="Courier New"/>
              </a:rPr>
              <a:t>= </a:t>
            </a:r>
            <a:r>
              <a:rPr b="1" lang="es-ES" sz="2500">
                <a:solidFill>
                  <a:schemeClr val="dk1"/>
                </a:solidFill>
                <a:latin typeface="Courier New"/>
                <a:ea typeface="Courier New"/>
                <a:cs typeface="Courier New"/>
                <a:sym typeface="Courier New"/>
              </a:rPr>
              <a:t>Intent</a:t>
            </a:r>
            <a:r>
              <a:rPr b="1" lang="es-ES" sz="2500">
                <a:solidFill>
                  <a:srgbClr val="080808"/>
                </a:solidFill>
                <a:latin typeface="Courier New"/>
                <a:ea typeface="Courier New"/>
                <a:cs typeface="Courier New"/>
                <a:sym typeface="Courier New"/>
              </a:rPr>
              <a:t>.</a:t>
            </a:r>
            <a:r>
              <a:rPr b="1" i="1" lang="es-ES" sz="2500">
                <a:solidFill>
                  <a:srgbClr val="871094"/>
                </a:solidFill>
                <a:latin typeface="Courier New"/>
                <a:ea typeface="Courier New"/>
                <a:cs typeface="Courier New"/>
                <a:sym typeface="Courier New"/>
              </a:rPr>
              <a:t>ACTION_VIEW</a:t>
            </a:r>
            <a:r>
              <a:rPr b="1" lang="es-ES" sz="2500">
                <a:solidFill>
                  <a:srgbClr val="080808"/>
                </a:solidFill>
                <a:latin typeface="Courier New"/>
                <a:ea typeface="Courier New"/>
                <a:cs typeface="Courier New"/>
                <a:sym typeface="Courier New"/>
              </a:rPr>
              <a:t>;</a:t>
            </a:r>
            <a:endParaRPr b="1" sz="25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500">
                <a:solidFill>
                  <a:schemeClr val="dk1"/>
                </a:solidFill>
                <a:latin typeface="Courier New"/>
                <a:ea typeface="Courier New"/>
                <a:cs typeface="Courier New"/>
                <a:sym typeface="Courier New"/>
              </a:rPr>
              <a:t>i2</a:t>
            </a:r>
            <a:r>
              <a:rPr b="1" lang="es-ES" sz="2500">
                <a:solidFill>
                  <a:srgbClr val="080808"/>
                </a:solidFill>
                <a:latin typeface="Courier New"/>
                <a:ea typeface="Courier New"/>
                <a:cs typeface="Courier New"/>
                <a:sym typeface="Courier New"/>
              </a:rPr>
              <a:t>.</a:t>
            </a:r>
            <a:r>
              <a:rPr b="1" i="1" lang="es-ES" sz="2500">
                <a:solidFill>
                  <a:srgbClr val="871094"/>
                </a:solidFill>
                <a:latin typeface="Courier New"/>
                <a:ea typeface="Courier New"/>
                <a:cs typeface="Courier New"/>
                <a:sym typeface="Courier New"/>
              </a:rPr>
              <a:t>data </a:t>
            </a:r>
            <a:r>
              <a:rPr b="1" lang="es-ES" sz="2500">
                <a:solidFill>
                  <a:srgbClr val="080808"/>
                </a:solidFill>
                <a:latin typeface="Courier New"/>
                <a:ea typeface="Courier New"/>
                <a:cs typeface="Courier New"/>
                <a:sym typeface="Courier New"/>
              </a:rPr>
              <a:t>= </a:t>
            </a:r>
            <a:r>
              <a:rPr b="1" lang="es-ES" sz="2500">
                <a:solidFill>
                  <a:schemeClr val="dk1"/>
                </a:solidFill>
                <a:latin typeface="Courier New"/>
                <a:ea typeface="Courier New"/>
                <a:cs typeface="Courier New"/>
                <a:sym typeface="Courier New"/>
              </a:rPr>
              <a:t>Uri</a:t>
            </a:r>
            <a:r>
              <a:rPr b="1" lang="es-ES" sz="2500">
                <a:solidFill>
                  <a:srgbClr val="080808"/>
                </a:solidFill>
                <a:latin typeface="Courier New"/>
                <a:ea typeface="Courier New"/>
                <a:cs typeface="Courier New"/>
                <a:sym typeface="Courier New"/>
              </a:rPr>
              <a:t>.parse(</a:t>
            </a:r>
            <a:r>
              <a:rPr b="1" lang="es-ES" sz="2500">
                <a:solidFill>
                  <a:srgbClr val="067D17"/>
                </a:solidFill>
                <a:latin typeface="Courier New"/>
                <a:ea typeface="Courier New"/>
                <a:cs typeface="Courier New"/>
                <a:sym typeface="Courier New"/>
              </a:rPr>
              <a:t>"https://info.unlp.edu.ar"</a:t>
            </a:r>
            <a:r>
              <a:rPr b="1" lang="es-ES" sz="2500">
                <a:solidFill>
                  <a:srgbClr val="080808"/>
                </a:solidFill>
                <a:latin typeface="Courier New"/>
                <a:ea typeface="Courier New"/>
                <a:cs typeface="Courier New"/>
                <a:sym typeface="Courier New"/>
              </a:rPr>
              <a:t>);</a:t>
            </a:r>
            <a:endParaRPr b="1" sz="25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500">
                <a:solidFill>
                  <a:srgbClr val="0033B3"/>
                </a:solidFill>
                <a:latin typeface="Courier New"/>
                <a:ea typeface="Courier New"/>
                <a:cs typeface="Courier New"/>
                <a:sym typeface="Courier New"/>
              </a:rPr>
              <a:t>if </a:t>
            </a:r>
            <a:r>
              <a:rPr b="1" lang="es-ES" sz="2500">
                <a:solidFill>
                  <a:srgbClr val="080808"/>
                </a:solidFill>
                <a:latin typeface="Courier New"/>
                <a:ea typeface="Courier New"/>
                <a:cs typeface="Courier New"/>
                <a:sym typeface="Courier New"/>
              </a:rPr>
              <a:t>(</a:t>
            </a:r>
            <a:r>
              <a:rPr b="1" lang="es-ES" sz="2500">
                <a:solidFill>
                  <a:schemeClr val="dk1"/>
                </a:solidFill>
                <a:latin typeface="Courier New"/>
                <a:ea typeface="Courier New"/>
                <a:cs typeface="Courier New"/>
                <a:sym typeface="Courier New"/>
              </a:rPr>
              <a:t>i2</a:t>
            </a:r>
            <a:r>
              <a:rPr b="1" lang="es-ES" sz="2500">
                <a:solidFill>
                  <a:srgbClr val="080808"/>
                </a:solidFill>
                <a:latin typeface="Courier New"/>
                <a:ea typeface="Courier New"/>
                <a:cs typeface="Courier New"/>
                <a:sym typeface="Courier New"/>
              </a:rPr>
              <a:t>.resolveActivity(</a:t>
            </a:r>
            <a:r>
              <a:rPr b="1" i="1" lang="es-ES" sz="2500">
                <a:solidFill>
                  <a:srgbClr val="871094"/>
                </a:solidFill>
                <a:latin typeface="Courier New"/>
                <a:ea typeface="Courier New"/>
                <a:cs typeface="Courier New"/>
                <a:sym typeface="Courier New"/>
              </a:rPr>
              <a:t>packageManager</a:t>
            </a:r>
            <a:r>
              <a:rPr b="1" lang="es-ES" sz="2500">
                <a:solidFill>
                  <a:srgbClr val="080808"/>
                </a:solidFill>
                <a:latin typeface="Courier New"/>
                <a:ea typeface="Courier New"/>
                <a:cs typeface="Courier New"/>
                <a:sym typeface="Courier New"/>
              </a:rPr>
              <a:t>) != </a:t>
            </a:r>
            <a:r>
              <a:rPr b="1" lang="es-ES" sz="2500">
                <a:solidFill>
                  <a:srgbClr val="0033B3"/>
                </a:solidFill>
                <a:latin typeface="Courier New"/>
                <a:ea typeface="Courier New"/>
                <a:cs typeface="Courier New"/>
                <a:sym typeface="Courier New"/>
              </a:rPr>
              <a:t>null</a:t>
            </a:r>
            <a:r>
              <a:rPr b="1" lang="es-ES" sz="2500">
                <a:solidFill>
                  <a:srgbClr val="080808"/>
                </a:solidFill>
                <a:latin typeface="Courier New"/>
                <a:ea typeface="Courier New"/>
                <a:cs typeface="Courier New"/>
                <a:sym typeface="Courier New"/>
              </a:rPr>
              <a:t>){</a:t>
            </a:r>
            <a:endParaRPr b="1" sz="25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500">
                <a:solidFill>
                  <a:srgbClr val="080808"/>
                </a:solidFill>
                <a:latin typeface="Courier New"/>
                <a:ea typeface="Courier New"/>
                <a:cs typeface="Courier New"/>
                <a:sym typeface="Courier New"/>
              </a:rPr>
              <a:t>   startActivity(</a:t>
            </a:r>
            <a:r>
              <a:rPr b="1" lang="es-ES" sz="2500">
                <a:solidFill>
                  <a:schemeClr val="dk1"/>
                </a:solidFill>
                <a:latin typeface="Courier New"/>
                <a:ea typeface="Courier New"/>
                <a:cs typeface="Courier New"/>
                <a:sym typeface="Courier New"/>
              </a:rPr>
              <a:t>i2</a:t>
            </a:r>
            <a:r>
              <a:rPr b="1" lang="es-ES" sz="2500">
                <a:solidFill>
                  <a:srgbClr val="080808"/>
                </a:solidFill>
                <a:latin typeface="Courier New"/>
                <a:ea typeface="Courier New"/>
                <a:cs typeface="Courier New"/>
                <a:sym typeface="Courier New"/>
              </a:rPr>
              <a:t>);</a:t>
            </a:r>
            <a:endParaRPr b="1" sz="25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SzPts val="1100"/>
              <a:buNone/>
            </a:pPr>
            <a:r>
              <a:rPr b="1" lang="es-ES" sz="2500">
                <a:solidFill>
                  <a:srgbClr val="080808"/>
                </a:solidFill>
                <a:latin typeface="Courier New"/>
                <a:ea typeface="Courier New"/>
                <a:cs typeface="Courier New"/>
                <a:sym typeface="Courier New"/>
              </a:rPr>
              <a:t>}</a:t>
            </a:r>
            <a:endParaRPr b="1" sz="4300">
              <a:latin typeface="Courier New"/>
              <a:ea typeface="Courier New"/>
              <a:cs typeface="Courier New"/>
              <a:sym typeface="Courier New"/>
            </a:endParaRPr>
          </a:p>
        </p:txBody>
      </p:sp>
      <p:sp>
        <p:nvSpPr>
          <p:cNvPr id="503" name="Google Shape;503;p39"/>
          <p:cNvSpPr/>
          <p:nvPr/>
        </p:nvSpPr>
        <p:spPr>
          <a:xfrm>
            <a:off x="0" y="-232920"/>
            <a:ext cx="183240" cy="92196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4" name="Google Shape;504;p39"/>
          <p:cNvPicPr preferRelativeResize="0"/>
          <p:nvPr/>
        </p:nvPicPr>
        <p:blipFill rotWithShape="1">
          <a:blip r:embed="rId3">
            <a:alphaModFix/>
          </a:blip>
          <a:srcRect b="0" l="0" r="0" t="0"/>
          <a:stretch/>
        </p:blipFill>
        <p:spPr>
          <a:xfrm>
            <a:off x="2829240" y="6375600"/>
            <a:ext cx="6767280" cy="328752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500"/>
                                        <p:tgtEl>
                                          <p:spTgt spid="5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0"/>
          <p:cNvSpPr/>
          <p:nvPr/>
        </p:nvSpPr>
        <p:spPr>
          <a:xfrm>
            <a:off x="650160" y="915480"/>
            <a:ext cx="11701440" cy="1515600"/>
          </a:xfrm>
          <a:prstGeom prst="rect">
            <a:avLst/>
          </a:prstGeom>
          <a:noFill/>
          <a:ln>
            <a:noFill/>
          </a:ln>
        </p:spPr>
        <p:txBody>
          <a:bodyPr anchorCtr="0" anchor="ctr" bIns="45000" lIns="90000" spcFirstLastPara="1" rIns="90000" wrap="square" tIns="45000">
            <a:normAutofit/>
          </a:bodyPr>
          <a:lstStyle/>
          <a:p>
            <a:pPr indent="0" lvl="0" marL="0" marR="0" rtl="0" algn="l">
              <a:lnSpc>
                <a:spcPct val="100000"/>
              </a:lnSpc>
              <a:spcBef>
                <a:spcPts val="0"/>
              </a:spcBef>
              <a:spcAft>
                <a:spcPts val="0"/>
              </a:spcAft>
              <a:buNone/>
            </a:pPr>
            <a:r>
              <a:rPr b="0" i="1" lang="es-ES" sz="5600" u="none" cap="none" strike="noStrike">
                <a:solidFill>
                  <a:srgbClr val="424456"/>
                </a:solidFill>
                <a:latin typeface="Trebuchet MS"/>
                <a:ea typeface="Trebuchet MS"/>
                <a:cs typeface="Trebuchet MS"/>
                <a:sym typeface="Trebuchet MS"/>
              </a:rPr>
              <a:t>Intents</a:t>
            </a:r>
            <a:r>
              <a:rPr b="0" i="0" lang="es-ES" sz="5600" u="none" cap="none" strike="noStrike">
                <a:solidFill>
                  <a:srgbClr val="424456"/>
                </a:solidFill>
                <a:latin typeface="Trebuchet MS"/>
                <a:ea typeface="Trebuchet MS"/>
                <a:cs typeface="Trebuchet MS"/>
                <a:sym typeface="Trebuchet MS"/>
              </a:rPr>
              <a:t> comunes</a:t>
            </a:r>
            <a:endParaRPr b="0" i="0" sz="5600" u="none" cap="none" strike="noStrike">
              <a:latin typeface="Arial"/>
              <a:ea typeface="Arial"/>
              <a:cs typeface="Arial"/>
              <a:sym typeface="Arial"/>
            </a:endParaRPr>
          </a:p>
        </p:txBody>
      </p:sp>
      <p:sp>
        <p:nvSpPr>
          <p:cNvPr id="510" name="Google Shape;510;p40"/>
          <p:cNvSpPr/>
          <p:nvPr/>
        </p:nvSpPr>
        <p:spPr>
          <a:xfrm>
            <a:off x="804240" y="2294280"/>
            <a:ext cx="11488680" cy="3927960"/>
          </a:xfrm>
          <a:prstGeom prst="rect">
            <a:avLst/>
          </a:prstGeom>
          <a:solidFill>
            <a:srgbClr val="DEE8EF"/>
          </a:solidFill>
          <a:ln>
            <a:noFill/>
          </a:ln>
        </p:spPr>
        <p:txBody>
          <a:bodyPr anchorCtr="0" anchor="ctr" bIns="45000" lIns="90000" spcFirstLastPara="1" rIns="90000" wrap="square" tIns="45000">
            <a:spAutoFit/>
          </a:bodyPr>
          <a:lstStyle/>
          <a:p>
            <a:pPr indent="0" lvl="0" marL="0" marR="0" rtl="0" algn="l">
              <a:lnSpc>
                <a:spcPct val="150000"/>
              </a:lnSpc>
              <a:spcBef>
                <a:spcPts val="0"/>
              </a:spcBef>
              <a:spcAft>
                <a:spcPts val="0"/>
              </a:spcAft>
              <a:buClr>
                <a:schemeClr val="dk1"/>
              </a:buClr>
              <a:buSzPts val="1100"/>
              <a:buFont typeface="Arial"/>
              <a:buNone/>
            </a:pPr>
            <a:r>
              <a:rPr b="1" lang="es-ES" sz="2400">
                <a:solidFill>
                  <a:srgbClr val="0033B3"/>
                </a:solidFill>
                <a:latin typeface="Courier New"/>
                <a:ea typeface="Courier New"/>
                <a:cs typeface="Courier New"/>
                <a:sym typeface="Courier New"/>
              </a:rPr>
              <a:t>val </a:t>
            </a:r>
            <a:r>
              <a:rPr b="1" lang="es-ES" sz="2400">
                <a:solidFill>
                  <a:schemeClr val="dk1"/>
                </a:solidFill>
                <a:latin typeface="Courier New"/>
                <a:ea typeface="Courier New"/>
                <a:cs typeface="Courier New"/>
                <a:sym typeface="Courier New"/>
              </a:rPr>
              <a:t>i2 </a:t>
            </a:r>
            <a:r>
              <a:rPr b="1" lang="es-ES" sz="2400">
                <a:solidFill>
                  <a:srgbClr val="080808"/>
                </a:solidFill>
                <a:latin typeface="Courier New"/>
                <a:ea typeface="Courier New"/>
                <a:cs typeface="Courier New"/>
                <a:sym typeface="Courier New"/>
              </a:rPr>
              <a:t>= Intent();</a:t>
            </a:r>
            <a:endParaRPr b="1" sz="24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400">
                <a:solidFill>
                  <a:schemeClr val="dk1"/>
                </a:solidFill>
                <a:latin typeface="Courier New"/>
                <a:ea typeface="Courier New"/>
                <a:cs typeface="Courier New"/>
                <a:sym typeface="Courier New"/>
              </a:rPr>
              <a:t>i2</a:t>
            </a:r>
            <a:r>
              <a:rPr b="1" lang="es-ES" sz="2400">
                <a:solidFill>
                  <a:srgbClr val="080808"/>
                </a:solidFill>
                <a:latin typeface="Courier New"/>
                <a:ea typeface="Courier New"/>
                <a:cs typeface="Courier New"/>
                <a:sym typeface="Courier New"/>
              </a:rPr>
              <a:t>.</a:t>
            </a:r>
            <a:r>
              <a:rPr b="1" i="1" lang="es-ES" sz="2400">
                <a:solidFill>
                  <a:srgbClr val="871094"/>
                </a:solidFill>
                <a:latin typeface="Courier New"/>
                <a:ea typeface="Courier New"/>
                <a:cs typeface="Courier New"/>
                <a:sym typeface="Courier New"/>
              </a:rPr>
              <a:t>action </a:t>
            </a:r>
            <a:r>
              <a:rPr b="1" lang="es-ES" sz="2400">
                <a:solidFill>
                  <a:srgbClr val="080808"/>
                </a:solidFill>
                <a:latin typeface="Courier New"/>
                <a:ea typeface="Courier New"/>
                <a:cs typeface="Courier New"/>
                <a:sym typeface="Courier New"/>
              </a:rPr>
              <a:t>= </a:t>
            </a:r>
            <a:r>
              <a:rPr b="1" lang="es-ES" sz="2400">
                <a:solidFill>
                  <a:schemeClr val="dk1"/>
                </a:solidFill>
                <a:latin typeface="Courier New"/>
                <a:ea typeface="Courier New"/>
                <a:cs typeface="Courier New"/>
                <a:sym typeface="Courier New"/>
              </a:rPr>
              <a:t>Intent</a:t>
            </a:r>
            <a:r>
              <a:rPr b="1" lang="es-ES" sz="2400">
                <a:solidFill>
                  <a:srgbClr val="080808"/>
                </a:solidFill>
                <a:latin typeface="Courier New"/>
                <a:ea typeface="Courier New"/>
                <a:cs typeface="Courier New"/>
                <a:sym typeface="Courier New"/>
              </a:rPr>
              <a:t>.</a:t>
            </a:r>
            <a:r>
              <a:rPr b="1" i="1" lang="es-ES" sz="2400">
                <a:solidFill>
                  <a:srgbClr val="871094"/>
                </a:solidFill>
                <a:latin typeface="Courier New"/>
                <a:ea typeface="Courier New"/>
                <a:cs typeface="Courier New"/>
                <a:sym typeface="Courier New"/>
              </a:rPr>
              <a:t>ACTION_VIEW</a:t>
            </a:r>
            <a:r>
              <a:rPr b="1" lang="es-ES" sz="2400">
                <a:solidFill>
                  <a:srgbClr val="080808"/>
                </a:solidFill>
                <a:latin typeface="Courier New"/>
                <a:ea typeface="Courier New"/>
                <a:cs typeface="Courier New"/>
                <a:sym typeface="Courier New"/>
              </a:rPr>
              <a:t>;</a:t>
            </a:r>
            <a:endParaRPr b="1" sz="24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400">
                <a:solidFill>
                  <a:schemeClr val="dk1"/>
                </a:solidFill>
                <a:latin typeface="Courier New"/>
                <a:ea typeface="Courier New"/>
                <a:cs typeface="Courier New"/>
                <a:sym typeface="Courier New"/>
              </a:rPr>
              <a:t>i2</a:t>
            </a:r>
            <a:r>
              <a:rPr b="1" lang="es-ES" sz="2400">
                <a:solidFill>
                  <a:srgbClr val="080808"/>
                </a:solidFill>
                <a:latin typeface="Courier New"/>
                <a:ea typeface="Courier New"/>
                <a:cs typeface="Courier New"/>
                <a:sym typeface="Courier New"/>
              </a:rPr>
              <a:t>.</a:t>
            </a:r>
            <a:r>
              <a:rPr b="1" i="1" lang="es-ES" sz="2400">
                <a:solidFill>
                  <a:srgbClr val="871094"/>
                </a:solidFill>
                <a:latin typeface="Courier New"/>
                <a:ea typeface="Courier New"/>
                <a:cs typeface="Courier New"/>
                <a:sym typeface="Courier New"/>
              </a:rPr>
              <a:t>data </a:t>
            </a:r>
            <a:r>
              <a:rPr b="1" lang="es-ES" sz="2400">
                <a:solidFill>
                  <a:srgbClr val="080808"/>
                </a:solidFill>
                <a:latin typeface="Courier New"/>
                <a:ea typeface="Courier New"/>
                <a:cs typeface="Courier New"/>
                <a:sym typeface="Courier New"/>
              </a:rPr>
              <a:t>= </a:t>
            </a:r>
            <a:r>
              <a:rPr b="1" lang="es-ES" sz="2400">
                <a:solidFill>
                  <a:schemeClr val="dk1"/>
                </a:solidFill>
                <a:latin typeface="Courier New"/>
                <a:ea typeface="Courier New"/>
                <a:cs typeface="Courier New"/>
                <a:sym typeface="Courier New"/>
              </a:rPr>
              <a:t>Uri</a:t>
            </a:r>
            <a:r>
              <a:rPr b="1" lang="es-ES" sz="2400">
                <a:solidFill>
                  <a:srgbClr val="080808"/>
                </a:solidFill>
                <a:latin typeface="Courier New"/>
                <a:ea typeface="Courier New"/>
                <a:cs typeface="Courier New"/>
                <a:sym typeface="Courier New"/>
              </a:rPr>
              <a:t>.parse(</a:t>
            </a:r>
            <a:r>
              <a:rPr b="1" lang="es-ES" sz="2400">
                <a:solidFill>
                  <a:srgbClr val="067D17"/>
                </a:solidFill>
                <a:latin typeface="Courier New"/>
                <a:ea typeface="Courier New"/>
                <a:cs typeface="Courier New"/>
                <a:sym typeface="Courier New"/>
              </a:rPr>
              <a:t>"geo:-34.903735,-57.938081"</a:t>
            </a:r>
            <a:r>
              <a:rPr b="1" lang="es-ES" sz="2400">
                <a:solidFill>
                  <a:srgbClr val="080808"/>
                </a:solidFill>
                <a:latin typeface="Courier New"/>
                <a:ea typeface="Courier New"/>
                <a:cs typeface="Courier New"/>
                <a:sym typeface="Courier New"/>
              </a:rPr>
              <a:t>);</a:t>
            </a:r>
            <a:endParaRPr b="1" sz="24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400">
                <a:solidFill>
                  <a:srgbClr val="0033B3"/>
                </a:solidFill>
                <a:latin typeface="Courier New"/>
                <a:ea typeface="Courier New"/>
                <a:cs typeface="Courier New"/>
                <a:sym typeface="Courier New"/>
              </a:rPr>
              <a:t>if </a:t>
            </a:r>
            <a:r>
              <a:rPr b="1" lang="es-ES" sz="2400">
                <a:solidFill>
                  <a:srgbClr val="080808"/>
                </a:solidFill>
                <a:latin typeface="Courier New"/>
                <a:ea typeface="Courier New"/>
                <a:cs typeface="Courier New"/>
                <a:sym typeface="Courier New"/>
              </a:rPr>
              <a:t>(</a:t>
            </a:r>
            <a:r>
              <a:rPr b="1" lang="es-ES" sz="2400">
                <a:solidFill>
                  <a:schemeClr val="dk1"/>
                </a:solidFill>
                <a:latin typeface="Courier New"/>
                <a:ea typeface="Courier New"/>
                <a:cs typeface="Courier New"/>
                <a:sym typeface="Courier New"/>
              </a:rPr>
              <a:t>i2</a:t>
            </a:r>
            <a:r>
              <a:rPr b="1" lang="es-ES" sz="2400">
                <a:solidFill>
                  <a:srgbClr val="080808"/>
                </a:solidFill>
                <a:latin typeface="Courier New"/>
                <a:ea typeface="Courier New"/>
                <a:cs typeface="Courier New"/>
                <a:sym typeface="Courier New"/>
              </a:rPr>
              <a:t>.resolveActivity(</a:t>
            </a:r>
            <a:r>
              <a:rPr b="1" i="1" lang="es-ES" sz="2400">
                <a:solidFill>
                  <a:srgbClr val="871094"/>
                </a:solidFill>
                <a:latin typeface="Courier New"/>
                <a:ea typeface="Courier New"/>
                <a:cs typeface="Courier New"/>
                <a:sym typeface="Courier New"/>
              </a:rPr>
              <a:t>packageManager</a:t>
            </a:r>
            <a:r>
              <a:rPr b="1" lang="es-ES" sz="2400">
                <a:solidFill>
                  <a:srgbClr val="080808"/>
                </a:solidFill>
                <a:latin typeface="Courier New"/>
                <a:ea typeface="Courier New"/>
                <a:cs typeface="Courier New"/>
                <a:sym typeface="Courier New"/>
              </a:rPr>
              <a:t>) != </a:t>
            </a:r>
            <a:r>
              <a:rPr b="1" lang="es-ES" sz="2400">
                <a:solidFill>
                  <a:srgbClr val="0033B3"/>
                </a:solidFill>
                <a:latin typeface="Courier New"/>
                <a:ea typeface="Courier New"/>
                <a:cs typeface="Courier New"/>
                <a:sym typeface="Courier New"/>
              </a:rPr>
              <a:t>null</a:t>
            </a:r>
            <a:r>
              <a:rPr b="1" lang="es-ES" sz="2400">
                <a:solidFill>
                  <a:srgbClr val="080808"/>
                </a:solidFill>
                <a:latin typeface="Courier New"/>
                <a:ea typeface="Courier New"/>
                <a:cs typeface="Courier New"/>
                <a:sym typeface="Courier New"/>
              </a:rPr>
              <a:t>){</a:t>
            </a:r>
            <a:endParaRPr b="1" sz="24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400">
                <a:solidFill>
                  <a:srgbClr val="080808"/>
                </a:solidFill>
                <a:latin typeface="Courier New"/>
                <a:ea typeface="Courier New"/>
                <a:cs typeface="Courier New"/>
                <a:sym typeface="Courier New"/>
              </a:rPr>
              <a:t>   startActivity(</a:t>
            </a:r>
            <a:r>
              <a:rPr b="1" lang="es-ES" sz="2400">
                <a:solidFill>
                  <a:schemeClr val="dk1"/>
                </a:solidFill>
                <a:latin typeface="Courier New"/>
                <a:ea typeface="Courier New"/>
                <a:cs typeface="Courier New"/>
                <a:sym typeface="Courier New"/>
              </a:rPr>
              <a:t>i2</a:t>
            </a:r>
            <a:r>
              <a:rPr b="1" lang="es-ES" sz="2400">
                <a:solidFill>
                  <a:srgbClr val="080808"/>
                </a:solidFill>
                <a:latin typeface="Courier New"/>
                <a:ea typeface="Courier New"/>
                <a:cs typeface="Courier New"/>
                <a:sym typeface="Courier New"/>
              </a:rPr>
              <a:t>);</a:t>
            </a:r>
            <a:endParaRPr b="1" sz="24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SzPts val="1100"/>
              <a:buNone/>
            </a:pPr>
            <a:r>
              <a:rPr b="1" lang="es-ES" sz="2400">
                <a:solidFill>
                  <a:srgbClr val="080808"/>
                </a:solidFill>
                <a:latin typeface="Courier New"/>
                <a:ea typeface="Courier New"/>
                <a:cs typeface="Courier New"/>
                <a:sym typeface="Courier New"/>
              </a:rPr>
              <a:t>}</a:t>
            </a:r>
            <a:endParaRPr b="1" sz="4200">
              <a:latin typeface="Courier New"/>
              <a:ea typeface="Courier New"/>
              <a:cs typeface="Courier New"/>
              <a:sym typeface="Courier New"/>
            </a:endParaRPr>
          </a:p>
        </p:txBody>
      </p:sp>
      <p:sp>
        <p:nvSpPr>
          <p:cNvPr id="511" name="Google Shape;511;p40"/>
          <p:cNvSpPr/>
          <p:nvPr/>
        </p:nvSpPr>
        <p:spPr>
          <a:xfrm>
            <a:off x="0" y="-232920"/>
            <a:ext cx="183240" cy="92196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2" name="Google Shape;512;p40"/>
          <p:cNvPicPr preferRelativeResize="0"/>
          <p:nvPr/>
        </p:nvPicPr>
        <p:blipFill rotWithShape="1">
          <a:blip r:embed="rId3">
            <a:alphaModFix/>
          </a:blip>
          <a:srcRect b="0" l="0" r="0" t="0"/>
          <a:stretch/>
        </p:blipFill>
        <p:spPr>
          <a:xfrm>
            <a:off x="2613240" y="6383880"/>
            <a:ext cx="6839280" cy="336024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500"/>
                                        <p:tgtEl>
                                          <p:spTgt spid="5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
          <p:cNvSpPr/>
          <p:nvPr/>
        </p:nvSpPr>
        <p:spPr>
          <a:xfrm>
            <a:off x="650160" y="915480"/>
            <a:ext cx="11701440" cy="15156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s-ES" sz="5600" u="none" cap="none" strike="noStrike">
                <a:solidFill>
                  <a:srgbClr val="424456"/>
                </a:solidFill>
                <a:latin typeface="Trebuchet MS"/>
                <a:ea typeface="Trebuchet MS"/>
                <a:cs typeface="Trebuchet MS"/>
                <a:sym typeface="Trebuchet MS"/>
              </a:rPr>
              <a:t>Ejemplo práctico</a:t>
            </a:r>
            <a:endParaRPr b="0" i="0" sz="5600" u="none" cap="none" strike="noStrike">
              <a:latin typeface="Arial"/>
              <a:ea typeface="Arial"/>
              <a:cs typeface="Arial"/>
              <a:sym typeface="Arial"/>
            </a:endParaRPr>
          </a:p>
        </p:txBody>
      </p:sp>
      <p:sp>
        <p:nvSpPr>
          <p:cNvPr id="155" name="Google Shape;155;p4"/>
          <p:cNvSpPr/>
          <p:nvPr/>
        </p:nvSpPr>
        <p:spPr>
          <a:xfrm>
            <a:off x="650160" y="2139840"/>
            <a:ext cx="11701440" cy="1798920"/>
          </a:xfrm>
          <a:prstGeom prst="rect">
            <a:avLst/>
          </a:prstGeom>
          <a:noFill/>
          <a:ln>
            <a:noFill/>
          </a:ln>
        </p:spPr>
        <p:txBody>
          <a:bodyPr anchorCtr="0" anchor="t" bIns="45000" lIns="90000" spcFirstLastPara="1" rIns="90000" wrap="square" tIns="45000">
            <a:noAutofit/>
          </a:bodyPr>
          <a:lstStyle/>
          <a:p>
            <a:pPr indent="-362160" lvl="0" marL="519120" marR="0" rtl="0" algn="just">
              <a:lnSpc>
                <a:spcPct val="100000"/>
              </a:lnSpc>
              <a:spcBef>
                <a:spcPts val="0"/>
              </a:spcBef>
              <a:spcAft>
                <a:spcPts val="0"/>
              </a:spcAft>
              <a:buClr>
                <a:srgbClr val="A04DA3"/>
              </a:buClr>
              <a:buSzPts val="3600"/>
              <a:buFont typeface="Georgia"/>
              <a:buChar char="•"/>
            </a:pPr>
            <a:r>
              <a:rPr b="0" i="0" lang="es-ES" sz="3600" u="none" cap="none" strike="noStrike">
                <a:solidFill>
                  <a:srgbClr val="000000"/>
                </a:solidFill>
                <a:latin typeface="Georgia"/>
                <a:ea typeface="Georgia"/>
                <a:cs typeface="Georgia"/>
                <a:sym typeface="Georgia"/>
              </a:rPr>
              <a:t>Crear un nuevo proyecto basado en un </a:t>
            </a:r>
            <a:r>
              <a:rPr b="1" i="0" lang="es-ES" sz="3600" u="none" cap="none" strike="noStrike">
                <a:solidFill>
                  <a:srgbClr val="000000"/>
                </a:solidFill>
                <a:latin typeface="Georgia"/>
                <a:ea typeface="Georgia"/>
                <a:cs typeface="Georgia"/>
                <a:sym typeface="Georgia"/>
              </a:rPr>
              <a:t>Empty</a:t>
            </a:r>
            <a:r>
              <a:rPr b="0" i="0" lang="es-ES" sz="3600" u="none" cap="none" strike="noStrike">
                <a:solidFill>
                  <a:srgbClr val="000000"/>
                </a:solidFill>
                <a:latin typeface="Georgia"/>
                <a:ea typeface="Georgia"/>
                <a:cs typeface="Georgia"/>
                <a:sym typeface="Georgia"/>
              </a:rPr>
              <a:t> </a:t>
            </a:r>
            <a:r>
              <a:rPr b="1" i="0" lang="es-ES" sz="3600" u="none" cap="none" strike="noStrike">
                <a:solidFill>
                  <a:srgbClr val="000000"/>
                </a:solidFill>
                <a:latin typeface="Georgia"/>
                <a:ea typeface="Georgia"/>
                <a:cs typeface="Georgia"/>
                <a:sym typeface="Georgia"/>
              </a:rPr>
              <a:t>Activity</a:t>
            </a:r>
            <a:r>
              <a:rPr b="0" i="0" lang="es-ES" sz="3600" u="none" cap="none" strike="noStrike">
                <a:solidFill>
                  <a:srgbClr val="000000"/>
                </a:solidFill>
                <a:latin typeface="Georgia"/>
                <a:ea typeface="Georgia"/>
                <a:cs typeface="Georgia"/>
                <a:sym typeface="Georgia"/>
              </a:rPr>
              <a:t> y definir el siguiente </a:t>
            </a:r>
            <a:r>
              <a:rPr b="1" i="0" lang="es-ES" sz="3600" u="none" cap="none" strike="noStrike">
                <a:solidFill>
                  <a:srgbClr val="000000"/>
                </a:solidFill>
                <a:latin typeface="Georgia"/>
                <a:ea typeface="Georgia"/>
                <a:cs typeface="Georgia"/>
                <a:sym typeface="Georgia"/>
              </a:rPr>
              <a:t>layout:</a:t>
            </a:r>
            <a:endParaRPr b="0" i="0" sz="3600" u="none" cap="none" strike="noStrike">
              <a:latin typeface="Arial"/>
              <a:ea typeface="Arial"/>
              <a:cs typeface="Arial"/>
              <a:sym typeface="Arial"/>
            </a:endParaRPr>
          </a:p>
        </p:txBody>
      </p:sp>
      <p:sp>
        <p:nvSpPr>
          <p:cNvPr id="156" name="Google Shape;156;p4"/>
          <p:cNvSpPr/>
          <p:nvPr/>
        </p:nvSpPr>
        <p:spPr>
          <a:xfrm>
            <a:off x="837705" y="3664605"/>
            <a:ext cx="11736000" cy="5210700"/>
          </a:xfrm>
          <a:prstGeom prst="rect">
            <a:avLst/>
          </a:prstGeom>
          <a:solidFill>
            <a:srgbClr val="FFFFFF"/>
          </a:solidFill>
          <a:ln>
            <a:noFill/>
          </a:ln>
        </p:spPr>
        <p:txBody>
          <a:bodyPr anchorCtr="0" anchor="ctr" bIns="45000" lIns="90000" spcFirstLastPara="1" rIns="90000" wrap="square" tIns="45000">
            <a:spAutoFit/>
          </a:bodyPr>
          <a:lstStyle/>
          <a:p>
            <a:pPr indent="0" lvl="0" marL="0" marR="0" rtl="0" algn="l">
              <a:lnSpc>
                <a:spcPct val="100000"/>
              </a:lnSpc>
              <a:spcBef>
                <a:spcPts val="0"/>
              </a:spcBef>
              <a:spcAft>
                <a:spcPts val="0"/>
              </a:spcAft>
              <a:buNone/>
            </a:pPr>
            <a:r>
              <a:rPr b="0" i="1" lang="es-ES" sz="2400" u="none" cap="none" strike="noStrike">
                <a:solidFill>
                  <a:srgbClr val="000000"/>
                </a:solidFill>
                <a:latin typeface="Courier New"/>
                <a:ea typeface="Courier New"/>
                <a:cs typeface="Courier New"/>
                <a:sym typeface="Courier New"/>
              </a:rPr>
              <a:t>&lt;?</a:t>
            </a:r>
            <a:r>
              <a:rPr b="1" i="0" lang="es-ES" sz="2400" u="none" cap="none" strike="noStrike">
                <a:solidFill>
                  <a:srgbClr val="0000FF"/>
                </a:solidFill>
                <a:latin typeface="Courier New"/>
                <a:ea typeface="Courier New"/>
                <a:cs typeface="Courier New"/>
                <a:sym typeface="Courier New"/>
              </a:rPr>
              <a:t>xml version=</a:t>
            </a:r>
            <a:r>
              <a:rPr b="1" i="0" lang="es-ES" sz="2400" u="none" cap="none" strike="noStrike">
                <a:solidFill>
                  <a:srgbClr val="008000"/>
                </a:solidFill>
                <a:latin typeface="Courier New"/>
                <a:ea typeface="Courier New"/>
                <a:cs typeface="Courier New"/>
                <a:sym typeface="Courier New"/>
              </a:rPr>
              <a:t>"1.0" </a:t>
            </a:r>
            <a:r>
              <a:rPr b="1" i="0" lang="es-ES" sz="2400" u="none" cap="none" strike="noStrike">
                <a:solidFill>
                  <a:srgbClr val="0000FF"/>
                </a:solidFill>
                <a:latin typeface="Courier New"/>
                <a:ea typeface="Courier New"/>
                <a:cs typeface="Courier New"/>
                <a:sym typeface="Courier New"/>
              </a:rPr>
              <a:t>encoding=</a:t>
            </a:r>
            <a:r>
              <a:rPr b="1" i="0" lang="es-ES" sz="2400" u="none" cap="none" strike="noStrike">
                <a:solidFill>
                  <a:srgbClr val="008000"/>
                </a:solidFill>
                <a:latin typeface="Courier New"/>
                <a:ea typeface="Courier New"/>
                <a:cs typeface="Courier New"/>
                <a:sym typeface="Courier New"/>
              </a:rPr>
              <a:t>"utf-8"</a:t>
            </a:r>
            <a:r>
              <a:rPr b="0" i="1" lang="es-ES" sz="2400" u="none" cap="none" strike="noStrike">
                <a:solidFill>
                  <a:srgbClr val="000000"/>
                </a:solidFill>
                <a:latin typeface="Courier New"/>
                <a:ea typeface="Courier New"/>
                <a:cs typeface="Courier New"/>
                <a:sym typeface="Courier New"/>
              </a:rPr>
              <a:t>?&gt;</a:t>
            </a:r>
            <a:br>
              <a:rPr b="0" i="0" lang="es-ES" sz="1800" u="none" cap="none" strike="noStrike">
                <a:latin typeface="Arial"/>
                <a:ea typeface="Arial"/>
                <a:cs typeface="Arial"/>
                <a:sym typeface="Arial"/>
              </a:rPr>
            </a:br>
            <a:r>
              <a:rPr b="0" i="0" lang="es-ES" sz="2400" u="none" cap="none" strike="noStrike">
                <a:solidFill>
                  <a:srgbClr val="000000"/>
                </a:solidFill>
                <a:latin typeface="Courier New"/>
                <a:ea typeface="Courier New"/>
                <a:cs typeface="Courier New"/>
                <a:sym typeface="Courier New"/>
              </a:rPr>
              <a:t>&lt;</a:t>
            </a:r>
            <a:r>
              <a:rPr b="1" i="0" lang="es-ES" sz="2400" u="none" cap="none" strike="noStrike">
                <a:solidFill>
                  <a:srgbClr val="000080"/>
                </a:solidFill>
                <a:latin typeface="Courier New"/>
                <a:ea typeface="Courier New"/>
                <a:cs typeface="Courier New"/>
                <a:sym typeface="Courier New"/>
              </a:rPr>
              <a:t>LinearLayout</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s-ES" sz="2400" u="none" cap="none" strike="noStrike">
                <a:solidFill>
                  <a:srgbClr val="000080"/>
                </a:solidFill>
                <a:latin typeface="Courier New"/>
                <a:ea typeface="Courier New"/>
                <a:cs typeface="Courier New"/>
                <a:sym typeface="Courier New"/>
              </a:rPr>
              <a:t>    </a:t>
            </a:r>
            <a:r>
              <a:rPr b="1" i="0" lang="es-ES" sz="2400" u="none" cap="none" strike="noStrike">
                <a:solidFill>
                  <a:srgbClr val="0000FF"/>
                </a:solidFill>
                <a:latin typeface="Courier New"/>
                <a:ea typeface="Courier New"/>
                <a:cs typeface="Courier New"/>
                <a:sym typeface="Courier New"/>
              </a:rPr>
              <a:t>xmlns:</a:t>
            </a:r>
            <a:r>
              <a:rPr b="1" i="0" lang="es-ES" sz="2400" u="none" cap="none" strike="noStrike">
                <a:solidFill>
                  <a:srgbClr val="660E7A"/>
                </a:solidFill>
                <a:latin typeface="Courier New"/>
                <a:ea typeface="Courier New"/>
                <a:cs typeface="Courier New"/>
                <a:sym typeface="Courier New"/>
              </a:rPr>
              <a:t>android</a:t>
            </a:r>
            <a:r>
              <a:rPr b="1" i="0" lang="es-ES" sz="2400" u="none" cap="none" strike="noStrike">
                <a:solidFill>
                  <a:srgbClr val="0000FF"/>
                </a:solidFill>
                <a:latin typeface="Courier New"/>
                <a:ea typeface="Courier New"/>
                <a:cs typeface="Courier New"/>
                <a:sym typeface="Courier New"/>
              </a:rPr>
              <a:t>=</a:t>
            </a:r>
            <a:r>
              <a:rPr b="1" i="0" lang="es-ES" sz="2400" u="none" cap="none" strike="noStrike">
                <a:solidFill>
                  <a:srgbClr val="008000"/>
                </a:solidFill>
                <a:latin typeface="Courier New"/>
                <a:ea typeface="Courier New"/>
                <a:cs typeface="Courier New"/>
                <a:sym typeface="Courier New"/>
              </a:rPr>
              <a:t>"http://schemas.android.com/apk/res/android"</a:t>
            </a:r>
            <a:br>
              <a:rPr b="0" i="0" lang="es-ES" sz="1800" u="none" cap="none" strike="noStrike">
                <a:latin typeface="Arial"/>
                <a:ea typeface="Arial"/>
                <a:cs typeface="Arial"/>
                <a:sym typeface="Arial"/>
              </a:rPr>
            </a:br>
            <a:r>
              <a:rPr b="1" i="0" lang="es-ES" sz="2400" u="none" cap="none" strike="noStrike">
                <a:solidFill>
                  <a:srgbClr val="008000"/>
                </a:solidFill>
                <a:latin typeface="Courier New"/>
                <a:ea typeface="Courier New"/>
                <a:cs typeface="Courier New"/>
                <a:sym typeface="Courier New"/>
              </a:rPr>
              <a:t>    </a:t>
            </a:r>
            <a:r>
              <a:rPr b="1" i="0" lang="es-ES" sz="2400" u="none" cap="none" strike="noStrike">
                <a:solidFill>
                  <a:srgbClr val="660E7A"/>
                </a:solidFill>
                <a:latin typeface="Courier New"/>
                <a:ea typeface="Courier New"/>
                <a:cs typeface="Courier New"/>
                <a:sym typeface="Courier New"/>
              </a:rPr>
              <a:t>android</a:t>
            </a:r>
            <a:r>
              <a:rPr b="1" i="0" lang="es-ES" sz="2400" u="none" cap="none" strike="noStrike">
                <a:solidFill>
                  <a:srgbClr val="0000FF"/>
                </a:solidFill>
                <a:latin typeface="Courier New"/>
                <a:ea typeface="Courier New"/>
                <a:cs typeface="Courier New"/>
                <a:sym typeface="Courier New"/>
              </a:rPr>
              <a:t>:layout_width=</a:t>
            </a:r>
            <a:r>
              <a:rPr b="1" i="0" lang="es-ES" sz="2400" u="none" cap="none" strike="noStrike">
                <a:solidFill>
                  <a:srgbClr val="008000"/>
                </a:solidFill>
                <a:latin typeface="Courier New"/>
                <a:ea typeface="Courier New"/>
                <a:cs typeface="Courier New"/>
                <a:sym typeface="Courier New"/>
              </a:rPr>
              <a:t>"match_parent"</a:t>
            </a:r>
            <a:br>
              <a:rPr b="0" i="0" lang="es-ES" sz="1800" u="none" cap="none" strike="noStrike">
                <a:latin typeface="Arial"/>
                <a:ea typeface="Arial"/>
                <a:cs typeface="Arial"/>
                <a:sym typeface="Arial"/>
              </a:rPr>
            </a:br>
            <a:r>
              <a:rPr b="1" i="0" lang="es-ES" sz="2400" u="none" cap="none" strike="noStrike">
                <a:solidFill>
                  <a:srgbClr val="008000"/>
                </a:solidFill>
                <a:latin typeface="Courier New"/>
                <a:ea typeface="Courier New"/>
                <a:cs typeface="Courier New"/>
                <a:sym typeface="Courier New"/>
              </a:rPr>
              <a:t>    </a:t>
            </a:r>
            <a:r>
              <a:rPr b="1" i="0" lang="es-ES" sz="2400" u="none" cap="none" strike="noStrike">
                <a:solidFill>
                  <a:srgbClr val="660E7A"/>
                </a:solidFill>
                <a:latin typeface="Courier New"/>
                <a:ea typeface="Courier New"/>
                <a:cs typeface="Courier New"/>
                <a:sym typeface="Courier New"/>
              </a:rPr>
              <a:t>android</a:t>
            </a:r>
            <a:r>
              <a:rPr b="1" i="0" lang="es-ES" sz="2400" u="none" cap="none" strike="noStrike">
                <a:solidFill>
                  <a:srgbClr val="0000FF"/>
                </a:solidFill>
                <a:latin typeface="Courier New"/>
                <a:ea typeface="Courier New"/>
                <a:cs typeface="Courier New"/>
                <a:sym typeface="Courier New"/>
              </a:rPr>
              <a:t>:layout_height=</a:t>
            </a:r>
            <a:r>
              <a:rPr b="1" i="0" lang="es-ES" sz="2400" u="none" cap="none" strike="noStrike">
                <a:solidFill>
                  <a:srgbClr val="008000"/>
                </a:solidFill>
                <a:latin typeface="Courier New"/>
                <a:ea typeface="Courier New"/>
                <a:cs typeface="Courier New"/>
                <a:sym typeface="Courier New"/>
              </a:rPr>
              <a:t>"match_parent"</a:t>
            </a:r>
            <a:br>
              <a:rPr b="0" i="0" lang="es-ES" sz="1800" u="none" cap="none" strike="noStrike">
                <a:latin typeface="Arial"/>
                <a:ea typeface="Arial"/>
                <a:cs typeface="Arial"/>
                <a:sym typeface="Arial"/>
              </a:rPr>
            </a:br>
            <a:r>
              <a:rPr b="1" i="0" lang="es-ES" sz="2400" u="none" cap="none" strike="noStrike">
                <a:solidFill>
                  <a:srgbClr val="008000"/>
                </a:solidFill>
                <a:latin typeface="Courier New"/>
                <a:ea typeface="Courier New"/>
                <a:cs typeface="Courier New"/>
                <a:sym typeface="Courier New"/>
              </a:rPr>
              <a:t>    </a:t>
            </a:r>
            <a:r>
              <a:rPr b="1" i="0" lang="es-ES" sz="2400" u="none" cap="none" strike="noStrike">
                <a:solidFill>
                  <a:srgbClr val="660E7A"/>
                </a:solidFill>
                <a:latin typeface="Courier New"/>
                <a:ea typeface="Courier New"/>
                <a:cs typeface="Courier New"/>
                <a:sym typeface="Courier New"/>
              </a:rPr>
              <a:t>android</a:t>
            </a:r>
            <a:r>
              <a:rPr b="1" i="0" lang="es-ES" sz="2400" u="none" cap="none" strike="noStrike">
                <a:solidFill>
                  <a:srgbClr val="0000FF"/>
                </a:solidFill>
                <a:latin typeface="Courier New"/>
                <a:ea typeface="Courier New"/>
                <a:cs typeface="Courier New"/>
                <a:sym typeface="Courier New"/>
              </a:rPr>
              <a:t>:orientation=</a:t>
            </a:r>
            <a:r>
              <a:rPr b="1" i="0" lang="es-ES" sz="2400" u="none" cap="none" strike="noStrike">
                <a:solidFill>
                  <a:srgbClr val="008000"/>
                </a:solidFill>
                <a:latin typeface="Courier New"/>
                <a:ea typeface="Courier New"/>
                <a:cs typeface="Courier New"/>
                <a:sym typeface="Courier New"/>
              </a:rPr>
              <a:t>"vertical"</a:t>
            </a:r>
            <a:r>
              <a:rPr b="0" i="0" lang="es-ES" sz="2400" u="none" cap="none" strike="noStrike">
                <a:solidFill>
                  <a:srgbClr val="000000"/>
                </a:solidFill>
                <a:latin typeface="Courier New"/>
                <a:ea typeface="Courier New"/>
                <a:cs typeface="Courier New"/>
                <a:sym typeface="Courier New"/>
              </a:rPr>
              <a:t>&gt;</a:t>
            </a:r>
            <a:br>
              <a:rPr b="0" i="0" lang="es-ES" sz="1800" u="none" cap="none" strike="noStrike">
                <a:latin typeface="Arial"/>
                <a:ea typeface="Arial"/>
                <a:cs typeface="Arial"/>
                <a:sym typeface="Arial"/>
              </a:rPr>
            </a:br>
            <a:r>
              <a:rPr b="0" i="0" lang="es-ES" sz="2400" u="none" cap="none" strike="noStrike">
                <a:solidFill>
                  <a:srgbClr val="000000"/>
                </a:solidFill>
                <a:latin typeface="Courier New"/>
                <a:ea typeface="Courier New"/>
                <a:cs typeface="Courier New"/>
                <a:sym typeface="Courier New"/>
              </a:rPr>
              <a:t>    </a:t>
            </a:r>
            <a:br>
              <a:rPr b="0" i="0" lang="es-ES" sz="1800" u="none" cap="none" strike="noStrike">
                <a:latin typeface="Arial"/>
                <a:ea typeface="Arial"/>
                <a:cs typeface="Arial"/>
                <a:sym typeface="Arial"/>
              </a:rPr>
            </a:br>
            <a:r>
              <a:rPr b="0" i="0" lang="es-ES" sz="2400" u="none" cap="none" strike="noStrike">
                <a:solidFill>
                  <a:srgbClr val="000000"/>
                </a:solidFill>
                <a:latin typeface="Courier New"/>
                <a:ea typeface="Courier New"/>
                <a:cs typeface="Courier New"/>
                <a:sym typeface="Courier New"/>
              </a:rPr>
              <a:t>    &lt;</a:t>
            </a:r>
            <a:r>
              <a:rPr b="1" i="0" lang="es-ES" sz="2400" u="none" cap="none" strike="noStrike">
                <a:solidFill>
                  <a:srgbClr val="000080"/>
                </a:solidFill>
                <a:latin typeface="Courier New"/>
                <a:ea typeface="Courier New"/>
                <a:cs typeface="Courier New"/>
                <a:sym typeface="Courier New"/>
              </a:rPr>
              <a:t>Button</a:t>
            </a:r>
            <a:br>
              <a:rPr b="0" i="0" lang="es-ES" sz="1800" u="none" cap="none" strike="noStrike">
                <a:latin typeface="Arial"/>
                <a:ea typeface="Arial"/>
                <a:cs typeface="Arial"/>
                <a:sym typeface="Arial"/>
              </a:rPr>
            </a:br>
            <a:r>
              <a:rPr b="1" i="0" lang="es-ES" sz="2400" u="none" cap="none" strike="noStrike">
                <a:solidFill>
                  <a:srgbClr val="000080"/>
                </a:solidFill>
                <a:latin typeface="Courier New"/>
                <a:ea typeface="Courier New"/>
                <a:cs typeface="Courier New"/>
                <a:sym typeface="Courier New"/>
              </a:rPr>
              <a:t>        </a:t>
            </a:r>
            <a:r>
              <a:rPr b="1" i="0" lang="es-ES" sz="2400" u="none" cap="none" strike="noStrike">
                <a:solidFill>
                  <a:srgbClr val="660E7A"/>
                </a:solidFill>
                <a:latin typeface="Courier New"/>
                <a:ea typeface="Courier New"/>
                <a:cs typeface="Courier New"/>
                <a:sym typeface="Courier New"/>
              </a:rPr>
              <a:t>android</a:t>
            </a:r>
            <a:r>
              <a:rPr b="1" i="0" lang="es-ES" sz="2400" u="none" cap="none" strike="noStrike">
                <a:solidFill>
                  <a:srgbClr val="0000FF"/>
                </a:solidFill>
                <a:latin typeface="Courier New"/>
                <a:ea typeface="Courier New"/>
                <a:cs typeface="Courier New"/>
                <a:sym typeface="Courier New"/>
              </a:rPr>
              <a:t>:layout_width=</a:t>
            </a:r>
            <a:r>
              <a:rPr b="1" i="0" lang="es-ES" sz="2400" u="none" cap="none" strike="noStrike">
                <a:solidFill>
                  <a:srgbClr val="008000"/>
                </a:solidFill>
                <a:latin typeface="Courier New"/>
                <a:ea typeface="Courier New"/>
                <a:cs typeface="Courier New"/>
                <a:sym typeface="Courier New"/>
              </a:rPr>
              <a:t>"match_parent"</a:t>
            </a:r>
            <a:br>
              <a:rPr b="0" i="0" lang="es-ES" sz="1800" u="none" cap="none" strike="noStrike">
                <a:latin typeface="Arial"/>
                <a:ea typeface="Arial"/>
                <a:cs typeface="Arial"/>
                <a:sym typeface="Arial"/>
              </a:rPr>
            </a:br>
            <a:r>
              <a:rPr b="1" i="0" lang="es-ES" sz="2400" u="none" cap="none" strike="noStrike">
                <a:solidFill>
                  <a:srgbClr val="008000"/>
                </a:solidFill>
                <a:latin typeface="Courier New"/>
                <a:ea typeface="Courier New"/>
                <a:cs typeface="Courier New"/>
                <a:sym typeface="Courier New"/>
              </a:rPr>
              <a:t>        </a:t>
            </a:r>
            <a:r>
              <a:rPr b="1" i="0" lang="es-ES" sz="2400" u="none" cap="none" strike="noStrike">
                <a:solidFill>
                  <a:srgbClr val="660E7A"/>
                </a:solidFill>
                <a:latin typeface="Courier New"/>
                <a:ea typeface="Courier New"/>
                <a:cs typeface="Courier New"/>
                <a:sym typeface="Courier New"/>
              </a:rPr>
              <a:t>android</a:t>
            </a:r>
            <a:r>
              <a:rPr b="1" i="0" lang="es-ES" sz="2400" u="none" cap="none" strike="noStrike">
                <a:solidFill>
                  <a:srgbClr val="0000FF"/>
                </a:solidFill>
                <a:latin typeface="Courier New"/>
                <a:ea typeface="Courier New"/>
                <a:cs typeface="Courier New"/>
                <a:sym typeface="Courier New"/>
              </a:rPr>
              <a:t>:layout_height=</a:t>
            </a:r>
            <a:r>
              <a:rPr b="1" i="0" lang="es-ES" sz="2400" u="none" cap="none" strike="noStrike">
                <a:solidFill>
                  <a:srgbClr val="008000"/>
                </a:solidFill>
                <a:latin typeface="Courier New"/>
                <a:ea typeface="Courier New"/>
                <a:cs typeface="Courier New"/>
                <a:sym typeface="Courier New"/>
              </a:rPr>
              <a:t>"wrap_content" </a:t>
            </a:r>
            <a:br>
              <a:rPr b="0" i="0" lang="es-ES" sz="1800" u="none" cap="none" strike="noStrike">
                <a:latin typeface="Arial"/>
                <a:ea typeface="Arial"/>
                <a:cs typeface="Arial"/>
                <a:sym typeface="Arial"/>
              </a:rPr>
            </a:br>
            <a:r>
              <a:rPr b="1" i="0" lang="es-ES" sz="2400" u="none" cap="none" strike="noStrike">
                <a:solidFill>
                  <a:srgbClr val="008000"/>
                </a:solidFill>
                <a:latin typeface="Courier New"/>
                <a:ea typeface="Courier New"/>
                <a:cs typeface="Courier New"/>
                <a:sym typeface="Courier New"/>
              </a:rPr>
              <a:t>        </a:t>
            </a:r>
            <a:r>
              <a:rPr b="1" i="0" lang="es-ES" sz="2400" u="none" cap="none" strike="noStrike">
                <a:solidFill>
                  <a:srgbClr val="660E7A"/>
                </a:solidFill>
                <a:latin typeface="Courier New"/>
                <a:ea typeface="Courier New"/>
                <a:cs typeface="Courier New"/>
                <a:sym typeface="Courier New"/>
              </a:rPr>
              <a:t>android</a:t>
            </a:r>
            <a:r>
              <a:rPr b="1" i="0" lang="es-ES" sz="2400" u="none" cap="none" strike="noStrike">
                <a:solidFill>
                  <a:srgbClr val="0000FF"/>
                </a:solidFill>
                <a:latin typeface="Courier New"/>
                <a:ea typeface="Courier New"/>
                <a:cs typeface="Courier New"/>
                <a:sym typeface="Courier New"/>
              </a:rPr>
              <a:t>:text=</a:t>
            </a:r>
            <a:r>
              <a:rPr b="1" i="0" lang="es-ES" sz="2400" u="none" cap="none" strike="noStrike">
                <a:solidFill>
                  <a:srgbClr val="008000"/>
                </a:solidFill>
                <a:latin typeface="Courier New"/>
                <a:ea typeface="Courier New"/>
                <a:cs typeface="Courier New"/>
                <a:sym typeface="Courier New"/>
              </a:rPr>
              <a:t>"Mostrar Información"</a:t>
            </a:r>
            <a:br>
              <a:rPr b="0" i="0" lang="es-ES" sz="1800" u="none" cap="none" strike="noStrike">
                <a:latin typeface="Arial"/>
                <a:ea typeface="Arial"/>
                <a:cs typeface="Arial"/>
                <a:sym typeface="Arial"/>
              </a:rPr>
            </a:br>
            <a:r>
              <a:rPr b="1" i="0" lang="es-ES" sz="2400" u="none" cap="none" strike="noStrike">
                <a:solidFill>
                  <a:srgbClr val="008000"/>
                </a:solidFill>
                <a:latin typeface="Courier New"/>
                <a:ea typeface="Courier New"/>
                <a:cs typeface="Courier New"/>
                <a:sym typeface="Courier New"/>
              </a:rPr>
              <a:t>        </a:t>
            </a:r>
            <a:r>
              <a:rPr b="1" i="0" lang="es-ES" sz="2400" u="none" cap="none" strike="noStrike">
                <a:solidFill>
                  <a:srgbClr val="660E7A"/>
                </a:solidFill>
                <a:latin typeface="Courier New"/>
                <a:ea typeface="Courier New"/>
                <a:cs typeface="Courier New"/>
                <a:sym typeface="Courier New"/>
              </a:rPr>
              <a:t>android</a:t>
            </a:r>
            <a:r>
              <a:rPr b="1" i="0" lang="es-ES" sz="2400" u="none" cap="none" strike="noStrike">
                <a:solidFill>
                  <a:srgbClr val="0000FF"/>
                </a:solidFill>
                <a:latin typeface="Courier New"/>
                <a:ea typeface="Courier New"/>
                <a:cs typeface="Courier New"/>
                <a:sym typeface="Courier New"/>
              </a:rPr>
              <a:t>:onClick=</a:t>
            </a:r>
            <a:r>
              <a:rPr b="1" i="0" lang="es-ES" sz="2400" u="none" cap="none" strike="noStrike">
                <a:solidFill>
                  <a:srgbClr val="008000"/>
                </a:solidFill>
                <a:latin typeface="Courier New"/>
                <a:ea typeface="Courier New"/>
                <a:cs typeface="Courier New"/>
                <a:sym typeface="Courier New"/>
              </a:rPr>
              <a:t>"mostrarInfo"</a:t>
            </a:r>
            <a:br>
              <a:rPr b="0" i="0" lang="es-ES" sz="1800" u="none" cap="none" strike="noStrike">
                <a:latin typeface="Arial"/>
                <a:ea typeface="Arial"/>
                <a:cs typeface="Arial"/>
                <a:sym typeface="Arial"/>
              </a:rPr>
            </a:br>
            <a:r>
              <a:rPr b="1" i="0" lang="es-ES" sz="2400" u="none" cap="none" strike="noStrike">
                <a:solidFill>
                  <a:srgbClr val="008000"/>
                </a:solidFill>
                <a:latin typeface="Courier New"/>
                <a:ea typeface="Courier New"/>
                <a:cs typeface="Courier New"/>
                <a:sym typeface="Courier New"/>
              </a:rPr>
              <a:t>        </a:t>
            </a:r>
            <a:r>
              <a:rPr b="0" i="0" lang="es-ES" sz="2400" u="none" cap="none" strike="noStrike">
                <a:solidFill>
                  <a:srgbClr val="000000"/>
                </a:solidFill>
                <a:latin typeface="Courier New"/>
                <a:ea typeface="Courier New"/>
                <a:cs typeface="Courier New"/>
                <a:sym typeface="Courier New"/>
              </a:rPr>
              <a:t>/&gt;</a:t>
            </a:r>
            <a:br>
              <a:rPr b="0" i="0" lang="es-ES" sz="1800" u="none" cap="none" strike="noStrike">
                <a:latin typeface="Arial"/>
                <a:ea typeface="Arial"/>
                <a:cs typeface="Arial"/>
                <a:sym typeface="Arial"/>
              </a:rPr>
            </a:br>
            <a:r>
              <a:rPr b="0" i="0" lang="es-ES" sz="2400" u="none" cap="none" strike="noStrike">
                <a:solidFill>
                  <a:srgbClr val="000000"/>
                </a:solidFill>
                <a:latin typeface="Courier New"/>
                <a:ea typeface="Courier New"/>
                <a:cs typeface="Courier New"/>
                <a:sym typeface="Courier New"/>
              </a:rPr>
              <a:t>&lt;/</a:t>
            </a:r>
            <a:r>
              <a:rPr b="1" i="0" lang="es-ES" sz="2400" u="none" cap="none" strike="noStrike">
                <a:solidFill>
                  <a:srgbClr val="000080"/>
                </a:solidFill>
                <a:latin typeface="Courier New"/>
                <a:ea typeface="Courier New"/>
                <a:cs typeface="Courier New"/>
                <a:sym typeface="Courier New"/>
              </a:rPr>
              <a:t>LinearLayout</a:t>
            </a:r>
            <a:r>
              <a:rPr b="0" i="0" lang="es-ES" sz="2400" u="none" cap="none" strike="noStrike">
                <a:solidFill>
                  <a:srgbClr val="000000"/>
                </a:solidFill>
                <a:latin typeface="Courier New"/>
                <a:ea typeface="Courier New"/>
                <a:cs typeface="Courier New"/>
                <a:sym typeface="Courier New"/>
              </a:rPr>
              <a:t>&gt;</a:t>
            </a:r>
            <a:endParaRPr b="0" i="0" sz="2400" u="none" cap="none" strike="noStrike">
              <a:latin typeface="Arial"/>
              <a:ea typeface="Arial"/>
              <a:cs typeface="Arial"/>
              <a:sym typeface="Arial"/>
            </a:endParaRPr>
          </a:p>
        </p:txBody>
      </p:sp>
      <p:sp>
        <p:nvSpPr>
          <p:cNvPr id="157" name="Google Shape;157;p4"/>
          <p:cNvSpPr/>
          <p:nvPr/>
        </p:nvSpPr>
        <p:spPr>
          <a:xfrm>
            <a:off x="9220320" y="6744240"/>
            <a:ext cx="3229920" cy="2305800"/>
          </a:xfrm>
          <a:custGeom>
            <a:rect b="b" l="l" r="r" t="t"/>
            <a:pathLst>
              <a:path extrusionOk="0" h="120000" w="120000">
                <a:moveTo>
                  <a:pt x="0" y="0"/>
                </a:moveTo>
                <a:lnTo>
                  <a:pt x="120000" y="0"/>
                </a:lnTo>
                <a:lnTo>
                  <a:pt x="120000" y="120000"/>
                </a:lnTo>
                <a:lnTo>
                  <a:pt x="0" y="120000"/>
                </a:lnTo>
                <a:close/>
              </a:path>
              <a:path extrusionOk="0" fill="none" h="120000" w="120000">
                <a:moveTo>
                  <a:pt x="-1675" y="0"/>
                </a:moveTo>
                <a:close/>
                <a:lnTo>
                  <a:pt x="-1675" y="120000"/>
                </a:lnTo>
              </a:path>
              <a:path extrusionOk="0" fill="none" h="120000" w="120000">
                <a:moveTo>
                  <a:pt x="-1675" y="69892"/>
                </a:moveTo>
                <a:lnTo>
                  <a:pt x="-54049" y="69012"/>
                </a:lnTo>
              </a:path>
            </a:pathLst>
          </a:custGeom>
          <a:gradFill>
            <a:gsLst>
              <a:gs pos="0">
                <a:srgbClr val="3C7277"/>
              </a:gs>
              <a:gs pos="100000">
                <a:srgbClr val="2F5A5E"/>
              </a:gs>
            </a:gsLst>
            <a:path path="circle">
              <a:fillToRect b="50%" l="50%" r="50%" t="50%"/>
            </a:path>
            <a:tileRect/>
          </a:gradFill>
          <a:ln cap="flat" cmpd="sng" w="25400">
            <a:solidFill>
              <a:srgbClr val="326065"/>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s-ES" sz="2400" u="none" cap="none" strike="noStrike">
                <a:solidFill>
                  <a:srgbClr val="FFFFFF"/>
                </a:solidFill>
                <a:latin typeface="Georgia"/>
                <a:ea typeface="Georgia"/>
                <a:cs typeface="Georgia"/>
                <a:sym typeface="Georgia"/>
              </a:rPr>
              <a:t>En </a:t>
            </a:r>
            <a:r>
              <a:rPr b="0" i="0" lang="es-ES" sz="2400" u="none" cap="none" strike="noStrike">
                <a:solidFill>
                  <a:srgbClr val="FFFF00"/>
                </a:solidFill>
                <a:latin typeface="Consolas"/>
                <a:ea typeface="Consolas"/>
                <a:cs typeface="Consolas"/>
                <a:sym typeface="Consolas"/>
              </a:rPr>
              <a:t>onClick</a:t>
            </a:r>
            <a:r>
              <a:rPr b="0" i="0" lang="es-ES" sz="2400" u="none" cap="none" strike="noStrike">
                <a:solidFill>
                  <a:srgbClr val="FFFFFF"/>
                </a:solidFill>
                <a:latin typeface="Georgia"/>
                <a:ea typeface="Georgia"/>
                <a:cs typeface="Georgia"/>
                <a:sym typeface="Georgia"/>
              </a:rPr>
              <a:t> se especifica el nombre del método de la </a:t>
            </a:r>
            <a:r>
              <a:rPr b="0" i="1" lang="es-ES" sz="2400" u="none" cap="none" strike="noStrike">
                <a:solidFill>
                  <a:srgbClr val="FFFF00"/>
                </a:solidFill>
                <a:latin typeface="Georgia"/>
                <a:ea typeface="Georgia"/>
                <a:cs typeface="Georgia"/>
                <a:sym typeface="Georgia"/>
              </a:rPr>
              <a:t>activity</a:t>
            </a:r>
            <a:r>
              <a:rPr b="0" i="0" lang="es-ES" sz="2400" u="none" cap="none" strike="noStrike">
                <a:solidFill>
                  <a:srgbClr val="FFFFFF"/>
                </a:solidFill>
                <a:latin typeface="Georgia"/>
                <a:ea typeface="Georgia"/>
                <a:cs typeface="Georgia"/>
                <a:sym typeface="Georgia"/>
              </a:rPr>
              <a:t> que se ejecutará al presionar el botón</a:t>
            </a:r>
            <a:endParaRPr b="0" i="0" sz="2400" u="none" cap="none" strike="noStrike">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1"/>
          <p:cNvSpPr/>
          <p:nvPr/>
        </p:nvSpPr>
        <p:spPr>
          <a:xfrm>
            <a:off x="650160" y="915480"/>
            <a:ext cx="11701440" cy="1515600"/>
          </a:xfrm>
          <a:prstGeom prst="rect">
            <a:avLst/>
          </a:prstGeom>
          <a:noFill/>
          <a:ln>
            <a:noFill/>
          </a:ln>
        </p:spPr>
        <p:txBody>
          <a:bodyPr anchorCtr="0" anchor="ctr" bIns="45000" lIns="90000" spcFirstLastPara="1" rIns="90000" wrap="square" tIns="45000">
            <a:normAutofit/>
          </a:bodyPr>
          <a:lstStyle/>
          <a:p>
            <a:pPr indent="0" lvl="0" marL="0" marR="0" rtl="0" algn="l">
              <a:lnSpc>
                <a:spcPct val="100000"/>
              </a:lnSpc>
              <a:spcBef>
                <a:spcPts val="0"/>
              </a:spcBef>
              <a:spcAft>
                <a:spcPts val="0"/>
              </a:spcAft>
              <a:buNone/>
            </a:pPr>
            <a:r>
              <a:rPr b="0" i="0" lang="es-ES" sz="2352" u="none" cap="none" strike="noStrike">
                <a:solidFill>
                  <a:srgbClr val="424456"/>
                </a:solidFill>
                <a:latin typeface="Trebuchet MS"/>
                <a:ea typeface="Trebuchet MS"/>
                <a:cs typeface="Trebuchet MS"/>
                <a:sym typeface="Trebuchet MS"/>
              </a:rPr>
              <a:t>Modificando </a:t>
            </a:r>
            <a:r>
              <a:rPr b="1" i="0" lang="es-ES" sz="2352" u="none" cap="none" strike="noStrike">
                <a:solidFill>
                  <a:srgbClr val="424456"/>
                </a:solidFill>
                <a:latin typeface="Consolas"/>
                <a:ea typeface="Consolas"/>
                <a:cs typeface="Consolas"/>
                <a:sym typeface="Consolas"/>
              </a:rPr>
              <a:t>InfoActivity</a:t>
            </a:r>
            <a:r>
              <a:rPr b="0" i="0" lang="es-ES" sz="2352" u="none" cap="none" strike="noStrike">
                <a:solidFill>
                  <a:srgbClr val="424456"/>
                </a:solidFill>
                <a:latin typeface="Trebuchet MS"/>
                <a:ea typeface="Trebuchet MS"/>
                <a:cs typeface="Trebuchet MS"/>
                <a:sym typeface="Trebuchet MS"/>
              </a:rPr>
              <a:t> para que pueda iniciarse desde otra app</a:t>
            </a:r>
            <a:endParaRPr b="0" i="0" sz="2352" u="none" cap="none" strike="noStrike">
              <a:latin typeface="Arial"/>
              <a:ea typeface="Arial"/>
              <a:cs typeface="Arial"/>
              <a:sym typeface="Arial"/>
            </a:endParaRPr>
          </a:p>
        </p:txBody>
      </p:sp>
      <p:sp>
        <p:nvSpPr>
          <p:cNvPr id="518" name="Google Shape;518;p41"/>
          <p:cNvSpPr/>
          <p:nvPr/>
        </p:nvSpPr>
        <p:spPr>
          <a:xfrm>
            <a:off x="650160" y="2571840"/>
            <a:ext cx="11701440" cy="6775920"/>
          </a:xfrm>
          <a:prstGeom prst="rect">
            <a:avLst/>
          </a:prstGeom>
          <a:noFill/>
          <a:ln>
            <a:noFill/>
          </a:ln>
        </p:spPr>
        <p:txBody>
          <a:bodyPr anchorCtr="0" anchor="t" bIns="45000" lIns="90000" spcFirstLastPara="1" rIns="90000" wrap="square" tIns="45000">
            <a:normAutofit/>
          </a:bodyPr>
          <a:lstStyle/>
          <a:p>
            <a:pPr indent="-362160" lvl="0" marL="519120" marR="0" rtl="0" algn="just">
              <a:lnSpc>
                <a:spcPct val="115000"/>
              </a:lnSpc>
              <a:spcBef>
                <a:spcPts val="0"/>
              </a:spcBef>
              <a:spcAft>
                <a:spcPts val="0"/>
              </a:spcAft>
              <a:buClr>
                <a:srgbClr val="A04DA3"/>
              </a:buClr>
              <a:buSzPts val="3900"/>
              <a:buFont typeface="Georgia"/>
              <a:buChar char="•"/>
            </a:pPr>
            <a:r>
              <a:rPr b="0" i="0" lang="es-ES" sz="3900" u="none" cap="none" strike="noStrike">
                <a:solidFill>
                  <a:srgbClr val="000000"/>
                </a:solidFill>
                <a:latin typeface="Georgia"/>
                <a:ea typeface="Georgia"/>
                <a:cs typeface="Georgia"/>
                <a:sym typeface="Georgia"/>
              </a:rPr>
              <a:t>Vamos a crear un filtro de </a:t>
            </a:r>
            <a:r>
              <a:rPr b="0" i="1" lang="es-ES" sz="3900" u="none" cap="none" strike="noStrike">
                <a:solidFill>
                  <a:srgbClr val="000000"/>
                </a:solidFill>
                <a:latin typeface="Georgia"/>
                <a:ea typeface="Georgia"/>
                <a:cs typeface="Georgia"/>
                <a:sym typeface="Georgia"/>
              </a:rPr>
              <a:t>intents</a:t>
            </a:r>
            <a:r>
              <a:rPr b="0" i="0" lang="es-ES" sz="3900" u="none" cap="none" strike="noStrike">
                <a:solidFill>
                  <a:srgbClr val="000000"/>
                </a:solidFill>
                <a:latin typeface="Georgia"/>
                <a:ea typeface="Georgia"/>
                <a:cs typeface="Georgia"/>
                <a:sym typeface="Georgia"/>
              </a:rPr>
              <a:t> adecuado para la </a:t>
            </a:r>
            <a:r>
              <a:rPr b="0" i="1" lang="es-ES" sz="3900" u="none" cap="none" strike="noStrike">
                <a:solidFill>
                  <a:srgbClr val="000000"/>
                </a:solidFill>
                <a:latin typeface="Georgia"/>
                <a:ea typeface="Georgia"/>
                <a:cs typeface="Georgia"/>
                <a:sym typeface="Georgia"/>
              </a:rPr>
              <a:t>activity</a:t>
            </a:r>
            <a:r>
              <a:rPr b="0" i="0" lang="es-ES" sz="3900" u="none" cap="none" strike="noStrike">
                <a:solidFill>
                  <a:srgbClr val="000000"/>
                </a:solidFill>
                <a:latin typeface="Georgia"/>
                <a:ea typeface="Georgia"/>
                <a:cs typeface="Georgia"/>
                <a:sym typeface="Georgia"/>
              </a:rPr>
              <a:t> </a:t>
            </a:r>
            <a:r>
              <a:rPr b="1" i="0" lang="es-ES" sz="3900" u="none" cap="none" strike="noStrike">
                <a:solidFill>
                  <a:srgbClr val="000000"/>
                </a:solidFill>
                <a:latin typeface="Consolas"/>
                <a:ea typeface="Consolas"/>
                <a:cs typeface="Consolas"/>
                <a:sym typeface="Consolas"/>
              </a:rPr>
              <a:t>InfoActivity</a:t>
            </a:r>
            <a:r>
              <a:rPr b="0" i="0" lang="es-ES" sz="3900" u="none" cap="none" strike="noStrike">
                <a:solidFill>
                  <a:srgbClr val="000000"/>
                </a:solidFill>
                <a:latin typeface="Georgia"/>
                <a:ea typeface="Georgia"/>
                <a:cs typeface="Georgia"/>
                <a:sym typeface="Georgia"/>
              </a:rPr>
              <a:t> para que otra aplicación pueda iniciarla</a:t>
            </a:r>
            <a:endParaRPr b="0" i="0" sz="3900" u="none" cap="none" strike="noStrike">
              <a:latin typeface="Arial"/>
              <a:ea typeface="Arial"/>
              <a:cs typeface="Arial"/>
              <a:sym typeface="Arial"/>
            </a:endParaRPr>
          </a:p>
          <a:p>
            <a:pPr indent="-362160" lvl="0" marL="519120" marR="0" rtl="0" algn="l">
              <a:lnSpc>
                <a:spcPct val="115000"/>
              </a:lnSpc>
              <a:spcBef>
                <a:spcPts val="2401"/>
              </a:spcBef>
              <a:spcAft>
                <a:spcPts val="0"/>
              </a:spcAft>
              <a:buClr>
                <a:srgbClr val="A04DA3"/>
              </a:buClr>
              <a:buSzPts val="3900"/>
              <a:buFont typeface="Georgia"/>
              <a:buChar char="•"/>
            </a:pPr>
            <a:r>
              <a:rPr b="0" i="0" lang="es-ES" sz="3900" u="none" cap="none" strike="noStrike">
                <a:solidFill>
                  <a:srgbClr val="000000"/>
                </a:solidFill>
                <a:latin typeface="Georgia"/>
                <a:ea typeface="Georgia"/>
                <a:cs typeface="Georgia"/>
                <a:sym typeface="Georgia"/>
              </a:rPr>
              <a:t>Vamos a definir nuestra propia acción con el string "GESTION_INFO" </a:t>
            </a:r>
            <a:endParaRPr b="0" i="0" sz="3900" u="none" cap="none" strike="noStrike">
              <a:latin typeface="Arial"/>
              <a:ea typeface="Arial"/>
              <a:cs typeface="Arial"/>
              <a:sym typeface="Arial"/>
            </a:endParaRPr>
          </a:p>
          <a:p>
            <a:pPr indent="-362160" lvl="0" marL="519120" marR="0" rtl="0" algn="l">
              <a:lnSpc>
                <a:spcPct val="115000"/>
              </a:lnSpc>
              <a:spcBef>
                <a:spcPts val="2401"/>
              </a:spcBef>
              <a:spcAft>
                <a:spcPts val="0"/>
              </a:spcAft>
              <a:buClr>
                <a:srgbClr val="A04DA3"/>
              </a:buClr>
              <a:buSzPts val="3900"/>
              <a:buFont typeface="Georgia"/>
              <a:buChar char="•"/>
            </a:pPr>
            <a:r>
              <a:rPr b="0" i="0" lang="es-ES" sz="3900" u="none" cap="none" strike="noStrike">
                <a:solidFill>
                  <a:srgbClr val="000000"/>
                </a:solidFill>
                <a:latin typeface="Georgia"/>
                <a:ea typeface="Georgia"/>
                <a:cs typeface="Georgia"/>
                <a:sym typeface="Georgia"/>
              </a:rPr>
              <a:t>Luego crearemos otra aplicación que utilizará un Intent implícito para solicitar a Android que inicie la activity que pueda realizar la función "GESTION_INFO" </a:t>
            </a:r>
            <a:endParaRPr b="0" i="0" sz="3900" u="none" cap="none" strike="noStrike">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xEl>
                                              <p:pRg end="0" st="0"/>
                                            </p:txEl>
                                          </p:spTgt>
                                        </p:tgtEl>
                                        <p:attrNameLst>
                                          <p:attrName>style.visibility</p:attrName>
                                        </p:attrNameLst>
                                      </p:cBhvr>
                                      <p:to>
                                        <p:strVal val="visible"/>
                                      </p:to>
                                    </p:set>
                                    <p:animEffect filter="fade" transition="in">
                                      <p:cBhvr>
                                        <p:cTn dur="500"/>
                                        <p:tgtEl>
                                          <p:spTgt spid="5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xEl>
                                              <p:pRg end="1" st="1"/>
                                            </p:txEl>
                                          </p:spTgt>
                                        </p:tgtEl>
                                        <p:attrNameLst>
                                          <p:attrName>style.visibility</p:attrName>
                                        </p:attrNameLst>
                                      </p:cBhvr>
                                      <p:to>
                                        <p:strVal val="visible"/>
                                      </p:to>
                                    </p:set>
                                    <p:animEffect filter="fade" transition="in">
                                      <p:cBhvr>
                                        <p:cTn dur="500"/>
                                        <p:tgtEl>
                                          <p:spTgt spid="5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xEl>
                                              <p:pRg end="2" st="2"/>
                                            </p:txEl>
                                          </p:spTgt>
                                        </p:tgtEl>
                                        <p:attrNameLst>
                                          <p:attrName>style.visibility</p:attrName>
                                        </p:attrNameLst>
                                      </p:cBhvr>
                                      <p:to>
                                        <p:strVal val="visible"/>
                                      </p:to>
                                    </p:set>
                                    <p:animEffect filter="fade" transition="in">
                                      <p:cBhvr>
                                        <p:cTn dur="500"/>
                                        <p:tgtEl>
                                          <p:spTgt spid="51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2"/>
          <p:cNvSpPr/>
          <p:nvPr/>
        </p:nvSpPr>
        <p:spPr>
          <a:xfrm>
            <a:off x="650160" y="915480"/>
            <a:ext cx="11701440" cy="1515600"/>
          </a:xfrm>
          <a:prstGeom prst="rect">
            <a:avLst/>
          </a:prstGeom>
          <a:noFill/>
          <a:ln>
            <a:noFill/>
          </a:ln>
        </p:spPr>
        <p:txBody>
          <a:bodyPr anchorCtr="0" anchor="ctr" bIns="45000" lIns="90000" spcFirstLastPara="1" rIns="90000" wrap="square" tIns="45000">
            <a:normAutofit/>
          </a:bodyPr>
          <a:lstStyle/>
          <a:p>
            <a:pPr indent="0" lvl="0" marL="0" marR="0" rtl="0" algn="l">
              <a:lnSpc>
                <a:spcPct val="100000"/>
              </a:lnSpc>
              <a:spcBef>
                <a:spcPts val="0"/>
              </a:spcBef>
              <a:spcAft>
                <a:spcPts val="0"/>
              </a:spcAft>
              <a:buNone/>
            </a:pPr>
            <a:r>
              <a:rPr b="0" i="0" lang="es-ES" sz="2352" u="none" cap="none" strike="noStrike">
                <a:solidFill>
                  <a:srgbClr val="424456"/>
                </a:solidFill>
                <a:latin typeface="Trebuchet MS"/>
                <a:ea typeface="Trebuchet MS"/>
                <a:cs typeface="Trebuchet MS"/>
                <a:sym typeface="Trebuchet MS"/>
              </a:rPr>
              <a:t>Modificando </a:t>
            </a:r>
            <a:r>
              <a:rPr b="1" i="0" lang="es-ES" sz="2352" u="none" cap="none" strike="noStrike">
                <a:solidFill>
                  <a:srgbClr val="424456"/>
                </a:solidFill>
                <a:latin typeface="Consolas"/>
                <a:ea typeface="Consolas"/>
                <a:cs typeface="Consolas"/>
                <a:sym typeface="Consolas"/>
              </a:rPr>
              <a:t>InfoActivity</a:t>
            </a:r>
            <a:r>
              <a:rPr b="0" i="0" lang="es-ES" sz="2352" u="none" cap="none" strike="noStrike">
                <a:solidFill>
                  <a:srgbClr val="424456"/>
                </a:solidFill>
                <a:latin typeface="Trebuchet MS"/>
                <a:ea typeface="Trebuchet MS"/>
                <a:cs typeface="Trebuchet MS"/>
                <a:sym typeface="Trebuchet MS"/>
              </a:rPr>
              <a:t> para que pueda iniciarse desde otra app</a:t>
            </a:r>
            <a:endParaRPr b="0" i="0" sz="2352" u="none" cap="none" strike="noStrike">
              <a:latin typeface="Arial"/>
              <a:ea typeface="Arial"/>
              <a:cs typeface="Arial"/>
              <a:sym typeface="Arial"/>
            </a:endParaRPr>
          </a:p>
        </p:txBody>
      </p:sp>
      <p:sp>
        <p:nvSpPr>
          <p:cNvPr id="524" name="Google Shape;524;p42"/>
          <p:cNvSpPr/>
          <p:nvPr/>
        </p:nvSpPr>
        <p:spPr>
          <a:xfrm>
            <a:off x="660247" y="2100365"/>
            <a:ext cx="11682600" cy="2158800"/>
          </a:xfrm>
          <a:prstGeom prst="rect">
            <a:avLst/>
          </a:prstGeom>
          <a:noFill/>
          <a:ln>
            <a:noFill/>
          </a:ln>
        </p:spPr>
        <p:txBody>
          <a:bodyPr anchorCtr="0" anchor="t" bIns="45000" lIns="90000" spcFirstLastPara="1" rIns="90000" wrap="square" tIns="45000">
            <a:normAutofit/>
          </a:bodyPr>
          <a:lstStyle/>
          <a:p>
            <a:pPr indent="0" lvl="0" marL="155520" marR="0" rtl="0" algn="l">
              <a:lnSpc>
                <a:spcPct val="100000"/>
              </a:lnSpc>
              <a:spcBef>
                <a:spcPts val="0"/>
              </a:spcBef>
              <a:spcAft>
                <a:spcPts val="0"/>
              </a:spcAft>
              <a:buNone/>
            </a:pPr>
            <a:r>
              <a:rPr b="0" i="0" lang="es-ES" sz="3000" u="none" cap="none" strike="noStrike">
                <a:solidFill>
                  <a:srgbClr val="000000"/>
                </a:solidFill>
                <a:latin typeface="Georgia"/>
                <a:ea typeface="Georgia"/>
                <a:cs typeface="Georgia"/>
                <a:sym typeface="Georgia"/>
              </a:rPr>
              <a:t>En </a:t>
            </a:r>
            <a:r>
              <a:rPr b="1" i="0" lang="es-ES" sz="3000" u="none" cap="none" strike="noStrike">
                <a:solidFill>
                  <a:srgbClr val="000000"/>
                </a:solidFill>
                <a:latin typeface="Consolas"/>
                <a:ea typeface="Consolas"/>
                <a:cs typeface="Consolas"/>
                <a:sym typeface="Consolas"/>
              </a:rPr>
              <a:t>androidManifest.xml</a:t>
            </a:r>
            <a:r>
              <a:rPr b="0" i="0" lang="es-ES" sz="3000" u="none" cap="none" strike="noStrike">
                <a:solidFill>
                  <a:srgbClr val="000000"/>
                </a:solidFill>
                <a:latin typeface="Georgia"/>
                <a:ea typeface="Georgia"/>
                <a:cs typeface="Georgia"/>
                <a:sym typeface="Georgia"/>
              </a:rPr>
              <a:t>  buscar la etiqueta correspondiente a </a:t>
            </a:r>
            <a:r>
              <a:rPr b="1" i="0" lang="es-ES" sz="3000" u="none" cap="none" strike="noStrike">
                <a:solidFill>
                  <a:srgbClr val="000000"/>
                </a:solidFill>
                <a:latin typeface="Consolas"/>
                <a:ea typeface="Consolas"/>
                <a:cs typeface="Consolas"/>
                <a:sym typeface="Consolas"/>
              </a:rPr>
              <a:t>infoActivity</a:t>
            </a:r>
            <a:r>
              <a:rPr b="0" i="0" lang="es-ES" sz="3000" u="none" cap="none" strike="noStrike">
                <a:solidFill>
                  <a:srgbClr val="000000"/>
                </a:solidFill>
                <a:latin typeface="Georgia"/>
                <a:ea typeface="Georgia"/>
                <a:cs typeface="Georgia"/>
                <a:sym typeface="Georgia"/>
              </a:rPr>
              <a:t>  y agregar el siguiente filtro:</a:t>
            </a:r>
            <a:endParaRPr b="0" i="0" sz="3000" u="none" cap="none" strike="noStrike">
              <a:latin typeface="Arial"/>
              <a:ea typeface="Arial"/>
              <a:cs typeface="Arial"/>
              <a:sym typeface="Arial"/>
            </a:endParaRPr>
          </a:p>
        </p:txBody>
      </p:sp>
      <p:sp>
        <p:nvSpPr>
          <p:cNvPr id="525" name="Google Shape;525;p42"/>
          <p:cNvSpPr/>
          <p:nvPr/>
        </p:nvSpPr>
        <p:spPr>
          <a:xfrm>
            <a:off x="740880" y="5007960"/>
            <a:ext cx="11742120" cy="2941200"/>
          </a:xfrm>
          <a:prstGeom prst="rect">
            <a:avLst/>
          </a:prstGeom>
          <a:solidFill>
            <a:srgbClr val="FFFFFF"/>
          </a:solidFill>
          <a:ln>
            <a:noFill/>
          </a:ln>
        </p:spPr>
        <p:txBody>
          <a:bodyPr anchorCtr="0" anchor="ctr" bIns="45000" lIns="90000" spcFirstLastPara="1" rIns="90000" wrap="square" tIns="45000">
            <a:spAutoFit/>
          </a:bodyPr>
          <a:lstStyle/>
          <a:p>
            <a:pPr indent="0" lvl="0" marL="0" marR="0" rtl="0" algn="l">
              <a:lnSpc>
                <a:spcPct val="130000"/>
              </a:lnSpc>
              <a:spcBef>
                <a:spcPts val="0"/>
              </a:spcBef>
              <a:spcAft>
                <a:spcPts val="0"/>
              </a:spcAft>
              <a:buNone/>
            </a:pPr>
            <a:r>
              <a:rPr b="0" i="0" lang="es-ES" sz="2400" u="none" cap="none" strike="noStrike">
                <a:solidFill>
                  <a:srgbClr val="000000"/>
                </a:solidFill>
                <a:latin typeface="Courier New"/>
                <a:ea typeface="Courier New"/>
                <a:cs typeface="Courier New"/>
                <a:sym typeface="Courier New"/>
              </a:rPr>
              <a:t>&lt;</a:t>
            </a:r>
            <a:r>
              <a:rPr b="1" i="0" lang="es-ES" sz="2400" u="none" cap="none" strike="noStrike">
                <a:solidFill>
                  <a:srgbClr val="000080"/>
                </a:solidFill>
                <a:latin typeface="Courier New"/>
                <a:ea typeface="Courier New"/>
                <a:cs typeface="Courier New"/>
                <a:sym typeface="Courier New"/>
              </a:rPr>
              <a:t>activity </a:t>
            </a:r>
            <a:endParaRPr b="1" i="0" sz="2400" u="none" cap="none" strike="noStrike">
              <a:solidFill>
                <a:srgbClr val="000080"/>
              </a:solidFill>
              <a:latin typeface="Courier New"/>
              <a:ea typeface="Courier New"/>
              <a:cs typeface="Courier New"/>
              <a:sym typeface="Courier New"/>
            </a:endParaRPr>
          </a:p>
          <a:p>
            <a:pPr indent="457200" lvl="0" marL="0" marR="0" rtl="0" algn="l">
              <a:lnSpc>
                <a:spcPct val="130000"/>
              </a:lnSpc>
              <a:spcBef>
                <a:spcPts val="0"/>
              </a:spcBef>
              <a:spcAft>
                <a:spcPts val="0"/>
              </a:spcAft>
              <a:buNone/>
            </a:pPr>
            <a:r>
              <a:rPr b="1" i="0" lang="es-ES" sz="2400" u="none" cap="none" strike="noStrike">
                <a:solidFill>
                  <a:srgbClr val="660E7A"/>
                </a:solidFill>
                <a:latin typeface="Courier New"/>
                <a:ea typeface="Courier New"/>
                <a:cs typeface="Courier New"/>
                <a:sym typeface="Courier New"/>
              </a:rPr>
              <a:t>android</a:t>
            </a:r>
            <a:r>
              <a:rPr b="1" i="0" lang="es-ES" sz="2400" u="none" cap="none" strike="noStrike">
                <a:solidFill>
                  <a:srgbClr val="0000FF"/>
                </a:solidFill>
                <a:latin typeface="Courier New"/>
                <a:ea typeface="Courier New"/>
                <a:cs typeface="Courier New"/>
                <a:sym typeface="Courier New"/>
              </a:rPr>
              <a:t>:name=</a:t>
            </a:r>
            <a:r>
              <a:rPr b="1" i="0" lang="es-ES" sz="2400" u="none" cap="none" strike="noStrike">
                <a:solidFill>
                  <a:srgbClr val="008000"/>
                </a:solidFill>
                <a:latin typeface="Courier New"/>
                <a:ea typeface="Courier New"/>
                <a:cs typeface="Courier New"/>
                <a:sym typeface="Courier New"/>
              </a:rPr>
              <a:t>".InfoActivity"</a:t>
            </a:r>
            <a:endParaRPr b="1" i="0" sz="2400" u="none" cap="none" strike="noStrike">
              <a:solidFill>
                <a:srgbClr val="008000"/>
              </a:solidFill>
              <a:latin typeface="Courier New"/>
              <a:ea typeface="Courier New"/>
              <a:cs typeface="Courier New"/>
              <a:sym typeface="Courier New"/>
            </a:endParaRPr>
          </a:p>
          <a:p>
            <a:pPr indent="457200" lvl="0" marL="0" marR="0" rtl="0" algn="l">
              <a:lnSpc>
                <a:spcPct val="130000"/>
              </a:lnSpc>
              <a:spcBef>
                <a:spcPts val="0"/>
              </a:spcBef>
              <a:spcAft>
                <a:spcPts val="0"/>
              </a:spcAft>
              <a:buSzPts val="1100"/>
              <a:buNone/>
            </a:pPr>
            <a:r>
              <a:rPr b="1" lang="es-ES" sz="2400">
                <a:solidFill>
                  <a:srgbClr val="871094"/>
                </a:solidFill>
                <a:latin typeface="Courier New"/>
                <a:ea typeface="Courier New"/>
                <a:cs typeface="Courier New"/>
                <a:sym typeface="Courier New"/>
              </a:rPr>
              <a:t>android</a:t>
            </a:r>
            <a:r>
              <a:rPr b="1" lang="es-ES" sz="2400">
                <a:solidFill>
                  <a:srgbClr val="174AD4"/>
                </a:solidFill>
                <a:latin typeface="Courier New"/>
                <a:ea typeface="Courier New"/>
                <a:cs typeface="Courier New"/>
                <a:sym typeface="Courier New"/>
              </a:rPr>
              <a:t>:exported</a:t>
            </a:r>
            <a:r>
              <a:rPr b="1" lang="es-ES" sz="2400">
                <a:solidFill>
                  <a:srgbClr val="067D17"/>
                </a:solidFill>
                <a:latin typeface="Courier New"/>
                <a:ea typeface="Courier New"/>
                <a:cs typeface="Courier New"/>
                <a:sym typeface="Courier New"/>
              </a:rPr>
              <a:t>="true"</a:t>
            </a:r>
            <a:r>
              <a:rPr b="0" i="0" lang="es-ES" sz="2400" u="none" cap="none" strike="noStrike">
                <a:solidFill>
                  <a:srgbClr val="000000"/>
                </a:solidFill>
                <a:latin typeface="Courier New"/>
                <a:ea typeface="Courier New"/>
                <a:cs typeface="Courier New"/>
                <a:sym typeface="Courier New"/>
              </a:rPr>
              <a:t>&gt;</a:t>
            </a:r>
            <a:br>
              <a:rPr b="0" i="0" lang="es-ES" sz="1800" u="none" cap="none" strike="noStrike">
                <a:latin typeface="Arial"/>
                <a:ea typeface="Arial"/>
                <a:cs typeface="Arial"/>
                <a:sym typeface="Arial"/>
              </a:rPr>
            </a:br>
            <a:r>
              <a:rPr b="0" i="0" lang="es-ES" sz="2400" u="none" cap="none" strike="noStrike">
                <a:solidFill>
                  <a:srgbClr val="000000"/>
                </a:solidFill>
                <a:latin typeface="Courier New"/>
                <a:ea typeface="Courier New"/>
                <a:cs typeface="Courier New"/>
                <a:sym typeface="Courier New"/>
              </a:rPr>
              <a:t>  &lt;</a:t>
            </a:r>
            <a:r>
              <a:rPr b="1" i="0" lang="es-ES" sz="2400" u="none" cap="none" strike="noStrike">
                <a:solidFill>
                  <a:srgbClr val="000080"/>
                </a:solidFill>
                <a:latin typeface="Courier New"/>
                <a:ea typeface="Courier New"/>
                <a:cs typeface="Courier New"/>
                <a:sym typeface="Courier New"/>
              </a:rPr>
              <a:t>intent-filter</a:t>
            </a:r>
            <a:r>
              <a:rPr b="0" i="0" lang="es-ES" sz="2400" u="none" cap="none" strike="noStrike">
                <a:solidFill>
                  <a:srgbClr val="000000"/>
                </a:solidFill>
                <a:latin typeface="Courier New"/>
                <a:ea typeface="Courier New"/>
                <a:cs typeface="Courier New"/>
                <a:sym typeface="Courier New"/>
              </a:rPr>
              <a:t>&gt;</a:t>
            </a:r>
            <a:br>
              <a:rPr b="0" i="0" lang="es-ES" sz="1800" u="none" cap="none" strike="noStrike">
                <a:latin typeface="Arial"/>
                <a:ea typeface="Arial"/>
                <a:cs typeface="Arial"/>
                <a:sym typeface="Arial"/>
              </a:rPr>
            </a:br>
            <a:r>
              <a:rPr b="0" i="0" lang="es-ES" sz="2400" u="none" cap="none" strike="noStrike">
                <a:solidFill>
                  <a:srgbClr val="000000"/>
                </a:solidFill>
                <a:latin typeface="Courier New"/>
                <a:ea typeface="Courier New"/>
                <a:cs typeface="Courier New"/>
                <a:sym typeface="Courier New"/>
              </a:rPr>
              <a:t>    &lt;</a:t>
            </a:r>
            <a:r>
              <a:rPr b="1" i="0" lang="es-ES" sz="2400" u="none" cap="none" strike="noStrike">
                <a:solidFill>
                  <a:srgbClr val="000080"/>
                </a:solidFill>
                <a:latin typeface="Courier New"/>
                <a:ea typeface="Courier New"/>
                <a:cs typeface="Courier New"/>
                <a:sym typeface="Courier New"/>
              </a:rPr>
              <a:t>action </a:t>
            </a:r>
            <a:r>
              <a:rPr b="1" i="0" lang="es-ES" sz="2400" u="none" cap="none" strike="noStrike">
                <a:solidFill>
                  <a:srgbClr val="660E7A"/>
                </a:solidFill>
                <a:latin typeface="Courier New"/>
                <a:ea typeface="Courier New"/>
                <a:cs typeface="Courier New"/>
                <a:sym typeface="Courier New"/>
              </a:rPr>
              <a:t>android</a:t>
            </a:r>
            <a:r>
              <a:rPr b="1" i="0" lang="es-ES" sz="2400" u="none" cap="none" strike="noStrike">
                <a:solidFill>
                  <a:srgbClr val="0000FF"/>
                </a:solidFill>
                <a:latin typeface="Courier New"/>
                <a:ea typeface="Courier New"/>
                <a:cs typeface="Courier New"/>
                <a:sym typeface="Courier New"/>
              </a:rPr>
              <a:t>:name=</a:t>
            </a:r>
            <a:r>
              <a:rPr b="1" i="0" lang="es-ES" sz="2400" u="none" cap="none" strike="noStrike">
                <a:solidFill>
                  <a:srgbClr val="008000"/>
                </a:solidFill>
                <a:latin typeface="Courier New"/>
                <a:ea typeface="Courier New"/>
                <a:cs typeface="Courier New"/>
                <a:sym typeface="Courier New"/>
              </a:rPr>
              <a:t>"GESTION_INFO"</a:t>
            </a:r>
            <a:r>
              <a:rPr b="0" i="0" lang="es-ES" sz="2400" u="none" cap="none" strike="noStrike">
                <a:solidFill>
                  <a:srgbClr val="000000"/>
                </a:solidFill>
                <a:latin typeface="Courier New"/>
                <a:ea typeface="Courier New"/>
                <a:cs typeface="Courier New"/>
                <a:sym typeface="Courier New"/>
              </a:rPr>
              <a:t>/&gt;</a:t>
            </a:r>
            <a:br>
              <a:rPr b="0" i="0" lang="es-ES" sz="1800" u="none" cap="none" strike="noStrike">
                <a:latin typeface="Arial"/>
                <a:ea typeface="Arial"/>
                <a:cs typeface="Arial"/>
                <a:sym typeface="Arial"/>
              </a:rPr>
            </a:br>
            <a:r>
              <a:rPr b="0" i="0" lang="es-ES" sz="2400" u="none" cap="none" strike="noStrike">
                <a:solidFill>
                  <a:srgbClr val="000000"/>
                </a:solidFill>
                <a:latin typeface="Courier New"/>
                <a:ea typeface="Courier New"/>
                <a:cs typeface="Courier New"/>
                <a:sym typeface="Courier New"/>
              </a:rPr>
              <a:t>    &lt;</a:t>
            </a:r>
            <a:r>
              <a:rPr b="1" i="0" lang="es-ES" sz="2400" u="none" cap="none" strike="noStrike">
                <a:solidFill>
                  <a:srgbClr val="000080"/>
                </a:solidFill>
                <a:latin typeface="Courier New"/>
                <a:ea typeface="Courier New"/>
                <a:cs typeface="Courier New"/>
                <a:sym typeface="Courier New"/>
              </a:rPr>
              <a:t>category </a:t>
            </a:r>
            <a:r>
              <a:rPr b="1" i="0" lang="es-ES" sz="2400" u="none" cap="none" strike="noStrike">
                <a:solidFill>
                  <a:srgbClr val="660E7A"/>
                </a:solidFill>
                <a:latin typeface="Courier New"/>
                <a:ea typeface="Courier New"/>
                <a:cs typeface="Courier New"/>
                <a:sym typeface="Courier New"/>
              </a:rPr>
              <a:t>android</a:t>
            </a:r>
            <a:r>
              <a:rPr b="1" i="0" lang="es-ES" sz="2400" u="none" cap="none" strike="noStrike">
                <a:solidFill>
                  <a:srgbClr val="0000FF"/>
                </a:solidFill>
                <a:latin typeface="Courier New"/>
                <a:ea typeface="Courier New"/>
                <a:cs typeface="Courier New"/>
                <a:sym typeface="Courier New"/>
              </a:rPr>
              <a:t>:name=</a:t>
            </a:r>
            <a:r>
              <a:rPr b="1" i="0" lang="es-ES" sz="2400" u="none" cap="none" strike="noStrike">
                <a:solidFill>
                  <a:srgbClr val="008000"/>
                </a:solidFill>
                <a:latin typeface="Courier New"/>
                <a:ea typeface="Courier New"/>
                <a:cs typeface="Courier New"/>
                <a:sym typeface="Courier New"/>
              </a:rPr>
              <a:t>"android.intent.category.DEFAULT"</a:t>
            </a:r>
            <a:r>
              <a:rPr b="0" i="0" lang="es-ES" sz="2400" u="none" cap="none" strike="noStrike">
                <a:solidFill>
                  <a:srgbClr val="000000"/>
                </a:solidFill>
                <a:latin typeface="Courier New"/>
                <a:ea typeface="Courier New"/>
                <a:cs typeface="Courier New"/>
                <a:sym typeface="Courier New"/>
              </a:rPr>
              <a:t>/&gt;</a:t>
            </a:r>
            <a:br>
              <a:rPr b="0" i="0" lang="es-ES" sz="1800" u="none" cap="none" strike="noStrike">
                <a:latin typeface="Arial"/>
                <a:ea typeface="Arial"/>
                <a:cs typeface="Arial"/>
                <a:sym typeface="Arial"/>
              </a:rPr>
            </a:br>
            <a:r>
              <a:rPr b="0" i="0" lang="es-ES" sz="2400" u="none" cap="none" strike="noStrike">
                <a:solidFill>
                  <a:srgbClr val="000000"/>
                </a:solidFill>
                <a:latin typeface="Courier New"/>
                <a:ea typeface="Courier New"/>
                <a:cs typeface="Courier New"/>
                <a:sym typeface="Courier New"/>
              </a:rPr>
              <a:t>  &lt;/</a:t>
            </a:r>
            <a:r>
              <a:rPr b="1" i="0" lang="es-ES" sz="2400" u="none" cap="none" strike="noStrike">
                <a:solidFill>
                  <a:srgbClr val="000080"/>
                </a:solidFill>
                <a:latin typeface="Courier New"/>
                <a:ea typeface="Courier New"/>
                <a:cs typeface="Courier New"/>
                <a:sym typeface="Courier New"/>
              </a:rPr>
              <a:t>intent-filter</a:t>
            </a:r>
            <a:r>
              <a:rPr b="0" i="0" lang="es-ES" sz="2400" u="none" cap="none" strike="noStrike">
                <a:solidFill>
                  <a:srgbClr val="000000"/>
                </a:solidFill>
                <a:latin typeface="Courier New"/>
                <a:ea typeface="Courier New"/>
                <a:cs typeface="Courier New"/>
                <a:sym typeface="Courier New"/>
              </a:rPr>
              <a:t>&gt;</a:t>
            </a:r>
            <a:br>
              <a:rPr b="0" i="0" lang="es-ES" sz="1800" u="none" cap="none" strike="noStrike">
                <a:latin typeface="Arial"/>
                <a:ea typeface="Arial"/>
                <a:cs typeface="Arial"/>
                <a:sym typeface="Arial"/>
              </a:rPr>
            </a:br>
            <a:r>
              <a:rPr b="0" i="0" lang="es-ES" sz="2400" u="none" cap="none" strike="noStrike">
                <a:solidFill>
                  <a:srgbClr val="000000"/>
                </a:solidFill>
                <a:latin typeface="Courier New"/>
                <a:ea typeface="Courier New"/>
                <a:cs typeface="Courier New"/>
                <a:sym typeface="Courier New"/>
              </a:rPr>
              <a:t>&lt;/</a:t>
            </a:r>
            <a:r>
              <a:rPr b="1" i="0" lang="es-ES" sz="2400" u="none" cap="none" strike="noStrike">
                <a:solidFill>
                  <a:srgbClr val="000080"/>
                </a:solidFill>
                <a:latin typeface="Courier New"/>
                <a:ea typeface="Courier New"/>
                <a:cs typeface="Courier New"/>
                <a:sym typeface="Courier New"/>
              </a:rPr>
              <a:t>activity</a:t>
            </a:r>
            <a:r>
              <a:rPr b="0" i="0" lang="es-ES" sz="2400" u="none" cap="none" strike="noStrike">
                <a:solidFill>
                  <a:srgbClr val="000000"/>
                </a:solidFill>
                <a:latin typeface="Courier New"/>
                <a:ea typeface="Courier New"/>
                <a:cs typeface="Courier New"/>
                <a:sym typeface="Courier New"/>
              </a:rPr>
              <a:t>&gt;</a:t>
            </a:r>
            <a:endParaRPr b="0" i="0" sz="2400" u="none" cap="none" strike="noStrike">
              <a:latin typeface="Arial"/>
              <a:ea typeface="Arial"/>
              <a:cs typeface="Arial"/>
              <a:sym typeface="Arial"/>
            </a:endParaRPr>
          </a:p>
        </p:txBody>
      </p:sp>
      <p:grpSp>
        <p:nvGrpSpPr>
          <p:cNvPr id="526" name="Google Shape;526;p42"/>
          <p:cNvGrpSpPr/>
          <p:nvPr/>
        </p:nvGrpSpPr>
        <p:grpSpPr>
          <a:xfrm>
            <a:off x="747360" y="7007400"/>
            <a:ext cx="11736000" cy="2395080"/>
            <a:chOff x="747360" y="7007400"/>
            <a:chExt cx="11736000" cy="2395080"/>
          </a:xfrm>
        </p:grpSpPr>
        <p:sp>
          <p:nvSpPr>
            <p:cNvPr id="527" name="Google Shape;527;p42"/>
            <p:cNvSpPr/>
            <p:nvPr/>
          </p:nvSpPr>
          <p:spPr>
            <a:xfrm flipH="1" rot="10800000">
              <a:off x="6940080" y="7007400"/>
              <a:ext cx="360" cy="1135080"/>
            </a:xfrm>
            <a:custGeom>
              <a:rect b="b" l="l" r="r" t="t"/>
              <a:pathLst>
                <a:path extrusionOk="0" h="21600" w="21600">
                  <a:moveTo>
                    <a:pt x="0" y="0"/>
                  </a:moveTo>
                  <a:lnTo>
                    <a:pt x="21600" y="21600"/>
                  </a:lnTo>
                </a:path>
              </a:pathLst>
            </a:custGeom>
            <a:noFill/>
            <a:ln cap="flat" cmpd="sng" w="50750">
              <a:solidFill>
                <a:srgbClr val="438086"/>
              </a:solidFill>
              <a:prstDash val="solid"/>
              <a:round/>
              <a:headEnd len="sm" w="sm" type="none"/>
              <a:tailEnd len="lg" w="lg" type="stealth"/>
            </a:ln>
          </p:spPr>
        </p:sp>
        <p:sp>
          <p:nvSpPr>
            <p:cNvPr id="528" name="Google Shape;528;p42"/>
            <p:cNvSpPr/>
            <p:nvPr/>
          </p:nvSpPr>
          <p:spPr>
            <a:xfrm>
              <a:off x="747360" y="7972200"/>
              <a:ext cx="11736000" cy="1430280"/>
            </a:xfrm>
            <a:prstGeom prst="rect">
              <a:avLst/>
            </a:prstGeom>
            <a:solidFill>
              <a:schemeClr val="accent2"/>
            </a:solid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s-ES" sz="2200" u="none" cap="none" strike="noStrike">
                  <a:solidFill>
                    <a:srgbClr val="FFFFFF"/>
                  </a:solidFill>
                  <a:latin typeface="Gill Sans"/>
                  <a:ea typeface="Gill Sans"/>
                  <a:cs typeface="Gill Sans"/>
                  <a:sym typeface="Gill Sans"/>
                </a:rPr>
                <a:t>Debe incluir la categoría CATEGORY_DEFAULT en el filtro de </a:t>
              </a:r>
              <a:r>
                <a:rPr b="0" i="1" lang="es-ES" sz="2200" u="none" cap="none" strike="noStrike">
                  <a:solidFill>
                    <a:srgbClr val="FFFFFF"/>
                  </a:solidFill>
                  <a:latin typeface="Gill Sans"/>
                  <a:ea typeface="Gill Sans"/>
                  <a:cs typeface="Gill Sans"/>
                  <a:sym typeface="Gill Sans"/>
                </a:rPr>
                <a:t>intents</a:t>
              </a:r>
              <a:r>
                <a:rPr b="0" i="0" lang="es-ES" sz="2200" u="none" cap="none" strike="noStrike">
                  <a:solidFill>
                    <a:srgbClr val="FFFFFF"/>
                  </a:solidFill>
                  <a:latin typeface="Gill Sans"/>
                  <a:ea typeface="Gill Sans"/>
                  <a:cs typeface="Gill Sans"/>
                  <a:sym typeface="Gill Sans"/>
                </a:rPr>
                <a:t> porque los métodos </a:t>
              </a:r>
              <a:r>
                <a:rPr b="1" i="0" lang="es-ES" sz="2200" u="none" cap="none" strike="noStrike">
                  <a:solidFill>
                    <a:srgbClr val="FFFFFF"/>
                  </a:solidFill>
                  <a:latin typeface="Consolas"/>
                  <a:ea typeface="Consolas"/>
                  <a:cs typeface="Consolas"/>
                  <a:sym typeface="Consolas"/>
                </a:rPr>
                <a:t>startActivity()</a:t>
              </a:r>
              <a:r>
                <a:rPr b="0" i="0" lang="es-ES" sz="2200" u="none" cap="none" strike="noStrike">
                  <a:solidFill>
                    <a:srgbClr val="FFFFFF"/>
                  </a:solidFill>
                  <a:latin typeface="Gill Sans"/>
                  <a:ea typeface="Gill Sans"/>
                  <a:cs typeface="Gill Sans"/>
                  <a:sym typeface="Gill Sans"/>
                </a:rPr>
                <a:t> y </a:t>
              </a:r>
              <a:r>
                <a:rPr b="1" i="0" lang="es-ES" sz="2200" u="none" cap="none" strike="noStrike">
                  <a:solidFill>
                    <a:srgbClr val="FFFFFF"/>
                  </a:solidFill>
                  <a:latin typeface="Consolas"/>
                  <a:ea typeface="Consolas"/>
                  <a:cs typeface="Consolas"/>
                  <a:sym typeface="Consolas"/>
                </a:rPr>
                <a:t>startActivityForResult()</a:t>
              </a:r>
              <a:r>
                <a:rPr b="0" i="0" lang="es-ES" sz="2200" u="none" cap="none" strike="noStrike">
                  <a:solidFill>
                    <a:srgbClr val="FFFFFF"/>
                  </a:solidFill>
                  <a:latin typeface="Gill Sans"/>
                  <a:ea typeface="Gill Sans"/>
                  <a:cs typeface="Gill Sans"/>
                  <a:sym typeface="Gill Sans"/>
                </a:rPr>
                <a:t> tratan todos los </a:t>
              </a:r>
              <a:r>
                <a:rPr b="0" i="1" lang="es-ES" sz="2200" u="none" cap="none" strike="noStrike">
                  <a:solidFill>
                    <a:srgbClr val="FFFFFF"/>
                  </a:solidFill>
                  <a:latin typeface="Gill Sans"/>
                  <a:ea typeface="Gill Sans"/>
                  <a:cs typeface="Gill Sans"/>
                  <a:sym typeface="Gill Sans"/>
                </a:rPr>
                <a:t>intents</a:t>
              </a:r>
              <a:r>
                <a:rPr b="0" i="0" lang="es-ES" sz="2200" u="none" cap="none" strike="noStrike">
                  <a:solidFill>
                    <a:srgbClr val="FFFFFF"/>
                  </a:solidFill>
                  <a:latin typeface="Gill Sans"/>
                  <a:ea typeface="Gill Sans"/>
                  <a:cs typeface="Gill Sans"/>
                  <a:sym typeface="Gill Sans"/>
                </a:rPr>
                <a:t> como si pertenecieran a la categoría CATEGORY_DEFAULT. Si no declara esta categoría en el filtro de </a:t>
              </a:r>
              <a:r>
                <a:rPr b="0" i="1" lang="es-ES" sz="2200" u="none" cap="none" strike="noStrike">
                  <a:solidFill>
                    <a:srgbClr val="FFFFFF"/>
                  </a:solidFill>
                  <a:latin typeface="Gill Sans"/>
                  <a:ea typeface="Gill Sans"/>
                  <a:cs typeface="Gill Sans"/>
                  <a:sym typeface="Gill Sans"/>
                </a:rPr>
                <a:t>intents</a:t>
              </a:r>
              <a:r>
                <a:rPr b="0" i="0" lang="es-ES" sz="2200" u="none" cap="none" strike="noStrike">
                  <a:solidFill>
                    <a:srgbClr val="FFFFFF"/>
                  </a:solidFill>
                  <a:latin typeface="Gill Sans"/>
                  <a:ea typeface="Gill Sans"/>
                  <a:cs typeface="Gill Sans"/>
                  <a:sym typeface="Gill Sans"/>
                </a:rPr>
                <a:t>, no se aplicará ningún intent implícito a la </a:t>
              </a:r>
              <a:r>
                <a:rPr b="0" i="1" lang="es-ES" sz="2200" u="none" cap="none" strike="noStrike">
                  <a:solidFill>
                    <a:srgbClr val="FFFFFF"/>
                  </a:solidFill>
                  <a:latin typeface="Gill Sans"/>
                  <a:ea typeface="Gill Sans"/>
                  <a:cs typeface="Gill Sans"/>
                  <a:sym typeface="Gill Sans"/>
                </a:rPr>
                <a:t>activity</a:t>
              </a:r>
              <a:endParaRPr b="0" i="0" sz="2200" u="none" cap="none" strike="noStrike">
                <a:latin typeface="Arial"/>
                <a:ea typeface="Arial"/>
                <a:cs typeface="Arial"/>
                <a:sym typeface="Arial"/>
              </a:endParaRPr>
            </a:p>
          </p:txBody>
        </p:sp>
      </p:grpSp>
      <p:sp>
        <p:nvSpPr>
          <p:cNvPr id="529" name="Google Shape;529;p42"/>
          <p:cNvSpPr/>
          <p:nvPr/>
        </p:nvSpPr>
        <p:spPr>
          <a:xfrm>
            <a:off x="963360" y="6504840"/>
            <a:ext cx="11250300" cy="495000"/>
          </a:xfrm>
          <a:prstGeom prst="rect">
            <a:avLst/>
          </a:prstGeom>
          <a:solidFill>
            <a:schemeClr val="accent2">
              <a:alpha val="17647"/>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2"/>
          <p:cNvSpPr/>
          <p:nvPr/>
        </p:nvSpPr>
        <p:spPr>
          <a:xfrm>
            <a:off x="8398760" y="4788528"/>
            <a:ext cx="4390800" cy="1369500"/>
          </a:xfrm>
          <a:prstGeom prst="rect">
            <a:avLst/>
          </a:prstGeom>
          <a:solidFill>
            <a:srgbClr val="C00000"/>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s-ES" sz="2800" u="none" cap="none" strike="noStrike">
                <a:solidFill>
                  <a:srgbClr val="FFFFFF"/>
                </a:solidFill>
                <a:latin typeface="Gill Sans"/>
                <a:ea typeface="Gill Sans"/>
                <a:cs typeface="Gill Sans"/>
                <a:sym typeface="Gill Sans"/>
              </a:rPr>
              <a:t>Correr en el emulador para actualizar la app en el dispositivo virtual</a:t>
            </a:r>
            <a:endParaRPr b="0" i="0" sz="2800" u="none" cap="none" strike="noStrike">
              <a:latin typeface="Arial"/>
              <a:ea typeface="Arial"/>
              <a:cs typeface="Arial"/>
              <a:sym typeface="Arial"/>
            </a:endParaRPr>
          </a:p>
        </p:txBody>
      </p:sp>
      <p:sp>
        <p:nvSpPr>
          <p:cNvPr id="531" name="Google Shape;531;p42"/>
          <p:cNvSpPr/>
          <p:nvPr/>
        </p:nvSpPr>
        <p:spPr>
          <a:xfrm>
            <a:off x="1243100" y="5565425"/>
            <a:ext cx="4390800" cy="495000"/>
          </a:xfrm>
          <a:prstGeom prst="rect">
            <a:avLst/>
          </a:prstGeom>
          <a:solidFill>
            <a:schemeClr val="accent2">
              <a:alpha val="17650"/>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2"/>
          <p:cNvSpPr/>
          <p:nvPr/>
        </p:nvSpPr>
        <p:spPr>
          <a:xfrm>
            <a:off x="632875" y="3554845"/>
            <a:ext cx="11736000" cy="886800"/>
          </a:xfrm>
          <a:prstGeom prst="rect">
            <a:avLst/>
          </a:prstGeom>
          <a:solidFill>
            <a:schemeClr val="accent2"/>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s-ES" sz="2200">
                <a:solidFill>
                  <a:srgbClr val="FFFFFF"/>
                </a:solidFill>
                <a:latin typeface="Gill Sans"/>
                <a:ea typeface="Gill Sans"/>
                <a:cs typeface="Gill Sans"/>
                <a:sym typeface="Gill Sans"/>
              </a:rPr>
              <a:t>Modificar el atributo “</a:t>
            </a:r>
            <a:r>
              <a:rPr b="1" lang="es-ES" sz="2200">
                <a:solidFill>
                  <a:srgbClr val="FFFFFF"/>
                </a:solidFill>
                <a:latin typeface="Gill Sans"/>
                <a:ea typeface="Gill Sans"/>
                <a:cs typeface="Gill Sans"/>
                <a:sym typeface="Gill Sans"/>
              </a:rPr>
              <a:t>exported</a:t>
            </a:r>
            <a:r>
              <a:rPr lang="es-ES" sz="2200">
                <a:solidFill>
                  <a:srgbClr val="FFFFFF"/>
                </a:solidFill>
                <a:latin typeface="Gill Sans"/>
                <a:ea typeface="Gill Sans"/>
                <a:cs typeface="Gill Sans"/>
                <a:sym typeface="Gill Sans"/>
              </a:rPr>
              <a:t>” declarado en la actividad </a:t>
            </a:r>
            <a:r>
              <a:rPr b="1" lang="es-ES" sz="2200">
                <a:solidFill>
                  <a:srgbClr val="FFFFFF"/>
                </a:solidFill>
                <a:latin typeface="Gill Sans"/>
                <a:ea typeface="Gill Sans"/>
                <a:cs typeface="Gill Sans"/>
                <a:sym typeface="Gill Sans"/>
              </a:rPr>
              <a:t>InfoActivity</a:t>
            </a:r>
            <a:r>
              <a:rPr lang="es-ES" sz="2200">
                <a:solidFill>
                  <a:srgbClr val="FFFFFF"/>
                </a:solidFill>
                <a:latin typeface="Gill Sans"/>
                <a:ea typeface="Gill Sans"/>
                <a:cs typeface="Gill Sans"/>
                <a:sym typeface="Gill Sans"/>
              </a:rPr>
              <a:t> con un valor “</a:t>
            </a:r>
            <a:r>
              <a:rPr b="1" lang="es-ES" sz="2200">
                <a:solidFill>
                  <a:srgbClr val="FFFFFF"/>
                </a:solidFill>
                <a:latin typeface="Gill Sans"/>
                <a:ea typeface="Gill Sans"/>
                <a:cs typeface="Gill Sans"/>
                <a:sym typeface="Gill Sans"/>
              </a:rPr>
              <a:t>true</a:t>
            </a:r>
            <a:r>
              <a:rPr lang="es-ES" sz="2200">
                <a:solidFill>
                  <a:srgbClr val="FFFFFF"/>
                </a:solidFill>
                <a:latin typeface="Gill Sans"/>
                <a:ea typeface="Gill Sans"/>
                <a:cs typeface="Gill Sans"/>
                <a:sym typeface="Gill Sans"/>
              </a:rPr>
              <a:t>” para que permita llamar a esa actividad desde otra aplicación.</a:t>
            </a:r>
            <a:endParaRPr b="0" i="0" sz="2200" u="none" cap="none" strike="noStrike">
              <a:latin typeface="Arial"/>
              <a:ea typeface="Arial"/>
              <a:cs typeface="Arial"/>
              <a:sym typeface="Arial"/>
            </a:endParaRPr>
          </a:p>
        </p:txBody>
      </p:sp>
      <p:sp>
        <p:nvSpPr>
          <p:cNvPr id="533" name="Google Shape;533;p42"/>
          <p:cNvSpPr/>
          <p:nvPr/>
        </p:nvSpPr>
        <p:spPr>
          <a:xfrm rot="2021404">
            <a:off x="6183480" y="4286087"/>
            <a:ext cx="30763" cy="1576776"/>
          </a:xfrm>
          <a:custGeom>
            <a:rect b="b" l="l" r="r" t="t"/>
            <a:pathLst>
              <a:path extrusionOk="0" h="21600" w="21600">
                <a:moveTo>
                  <a:pt x="0" y="0"/>
                </a:moveTo>
                <a:lnTo>
                  <a:pt x="21600" y="21600"/>
                </a:lnTo>
              </a:path>
            </a:pathLst>
          </a:custGeom>
          <a:noFill/>
          <a:ln cap="flat" cmpd="sng" w="50750">
            <a:solidFill>
              <a:srgbClr val="438086"/>
            </a:solidFill>
            <a:prstDash val="solid"/>
            <a:round/>
            <a:headEnd len="sm" w="sm" type="none"/>
            <a:tailEnd len="lg" w="lg" type="stealth"/>
          </a:ln>
        </p:spPr>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xEl>
                                              <p:pRg end="0" st="0"/>
                                            </p:txEl>
                                          </p:spTgt>
                                        </p:tgtEl>
                                        <p:attrNameLst>
                                          <p:attrName>style.visibility</p:attrName>
                                        </p:attrNameLst>
                                      </p:cBhvr>
                                      <p:to>
                                        <p:strVal val="visible"/>
                                      </p:to>
                                    </p:set>
                                    <p:animEffect filter="fade" transition="in">
                                      <p:cBhvr>
                                        <p:cTn dur="500"/>
                                        <p:tgtEl>
                                          <p:spTgt spid="524">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500"/>
                                        <p:tgtEl>
                                          <p:spTgt spid="525"/>
                                        </p:tgtEl>
                                      </p:cBhvr>
                                    </p:animEffect>
                                  </p:childTnLst>
                                </p:cTn>
                              </p:par>
                            </p:childTnLst>
                          </p:cTn>
                        </p:par>
                        <p:par>
                          <p:cTn fill="hold">
                            <p:stCondLst>
                              <p:cond delay="1000"/>
                            </p:stCondLst>
                            <p:childTnLst>
                              <p:par>
                                <p:cTn fill="hold" nodeType="afterEffect" presetClass="entr" presetID="23" presetSubtype="16">
                                  <p:stCondLst>
                                    <p:cond delay="3000"/>
                                  </p:stCondLst>
                                  <p:childTnLst>
                                    <p:set>
                                      <p:cBhvr>
                                        <p:cTn dur="1" fill="hold">
                                          <p:stCondLst>
                                            <p:cond delay="0"/>
                                          </p:stCondLst>
                                        </p:cTn>
                                        <p:tgtEl>
                                          <p:spTgt spid="530"/>
                                        </p:tgtEl>
                                        <p:attrNameLst>
                                          <p:attrName>style.visibility</p:attrName>
                                        </p:attrNameLst>
                                      </p:cBhvr>
                                      <p:to>
                                        <p:strVal val="visible"/>
                                      </p:to>
                                    </p:set>
                                    <p:anim calcmode="lin" valueType="num">
                                      <p:cBhvr additive="base">
                                        <p:cTn dur="500"/>
                                        <p:tgtEl>
                                          <p:spTgt spid="530"/>
                                        </p:tgtEl>
                                        <p:attrNameLst>
                                          <p:attrName>ppt_w</p:attrName>
                                        </p:attrNameLst>
                                      </p:cBhvr>
                                      <p:tavLst>
                                        <p:tav fmla="" tm="0">
                                          <p:val>
                                            <p:strVal val="0"/>
                                          </p:val>
                                        </p:tav>
                                        <p:tav fmla="" tm="100000">
                                          <p:val>
                                            <p:strVal val="#ppt_w"/>
                                          </p:val>
                                        </p:tav>
                                      </p:tavLst>
                                    </p:anim>
                                    <p:anim calcmode="lin" valueType="num">
                                      <p:cBhvr additive="base">
                                        <p:cTn dur="500"/>
                                        <p:tgtEl>
                                          <p:spTgt spid="53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3"/>
          <p:cNvSpPr/>
          <p:nvPr/>
        </p:nvSpPr>
        <p:spPr>
          <a:xfrm>
            <a:off x="650160" y="915480"/>
            <a:ext cx="11701440" cy="1515600"/>
          </a:xfrm>
          <a:prstGeom prst="rect">
            <a:avLst/>
          </a:prstGeom>
          <a:noFill/>
          <a:ln>
            <a:noFill/>
          </a:ln>
        </p:spPr>
        <p:txBody>
          <a:bodyPr anchorCtr="0" anchor="ctr" bIns="45000" lIns="90000" spcFirstLastPara="1" rIns="90000" wrap="square" tIns="45000">
            <a:normAutofit/>
          </a:bodyPr>
          <a:lstStyle/>
          <a:p>
            <a:pPr indent="0" lvl="0" marL="0" marR="0" rtl="0" algn="l">
              <a:lnSpc>
                <a:spcPct val="100000"/>
              </a:lnSpc>
              <a:spcBef>
                <a:spcPts val="0"/>
              </a:spcBef>
              <a:spcAft>
                <a:spcPts val="0"/>
              </a:spcAft>
              <a:buNone/>
            </a:pPr>
            <a:r>
              <a:rPr b="0" i="0" lang="es-ES" sz="5600" u="none" cap="none" strike="noStrike">
                <a:solidFill>
                  <a:srgbClr val="424456"/>
                </a:solidFill>
                <a:latin typeface="Trebuchet MS"/>
                <a:ea typeface="Trebuchet MS"/>
                <a:cs typeface="Trebuchet MS"/>
                <a:sym typeface="Trebuchet MS"/>
              </a:rPr>
              <a:t>Creando una nueva aplicación</a:t>
            </a:r>
            <a:endParaRPr b="0" i="0" sz="5600" u="none" cap="none" strike="noStrike">
              <a:latin typeface="Arial"/>
              <a:ea typeface="Arial"/>
              <a:cs typeface="Arial"/>
              <a:sym typeface="Arial"/>
            </a:endParaRPr>
          </a:p>
        </p:txBody>
      </p:sp>
      <p:sp>
        <p:nvSpPr>
          <p:cNvPr id="539" name="Google Shape;539;p43"/>
          <p:cNvSpPr/>
          <p:nvPr/>
        </p:nvSpPr>
        <p:spPr>
          <a:xfrm>
            <a:off x="650160" y="2571840"/>
            <a:ext cx="11682720" cy="2158920"/>
          </a:xfrm>
          <a:prstGeom prst="rect">
            <a:avLst/>
          </a:prstGeom>
          <a:noFill/>
          <a:ln>
            <a:noFill/>
          </a:ln>
        </p:spPr>
        <p:txBody>
          <a:bodyPr anchorCtr="0" anchor="t" bIns="45000" lIns="90000" spcFirstLastPara="1" rIns="90000" wrap="square" tIns="45000">
            <a:normAutofit/>
          </a:bodyPr>
          <a:lstStyle/>
          <a:p>
            <a:pPr indent="0" lvl="0" marL="155520" marR="0" rtl="0" algn="l">
              <a:lnSpc>
                <a:spcPct val="138888"/>
              </a:lnSpc>
              <a:spcBef>
                <a:spcPts val="0"/>
              </a:spcBef>
              <a:spcAft>
                <a:spcPts val="0"/>
              </a:spcAft>
              <a:buNone/>
            </a:pPr>
            <a:r>
              <a:rPr b="0" i="0" lang="es-ES" sz="3600" u="none" cap="none" strike="noStrike">
                <a:solidFill>
                  <a:srgbClr val="000000"/>
                </a:solidFill>
                <a:latin typeface="Georgia"/>
                <a:ea typeface="Georgia"/>
                <a:cs typeface="Georgia"/>
                <a:sym typeface="Georgia"/>
              </a:rPr>
              <a:t>Crear una nueva aplicación basada en la plantilla </a:t>
            </a:r>
            <a:r>
              <a:rPr b="1" i="0" lang="es-ES" sz="3600" u="none" cap="none" strike="noStrike">
                <a:solidFill>
                  <a:srgbClr val="000000"/>
                </a:solidFill>
                <a:latin typeface="Georgia"/>
                <a:ea typeface="Georgia"/>
                <a:cs typeface="Georgia"/>
                <a:sym typeface="Georgia"/>
              </a:rPr>
              <a:t>Empty Activity</a:t>
            </a:r>
            <a:r>
              <a:rPr b="0" i="0" lang="es-ES" sz="3600" u="none" cap="none" strike="noStrike">
                <a:solidFill>
                  <a:srgbClr val="000000"/>
                </a:solidFill>
                <a:latin typeface="Georgia"/>
                <a:ea typeface="Georgia"/>
                <a:cs typeface="Georgia"/>
                <a:sym typeface="Georgia"/>
              </a:rPr>
              <a:t>  y definir la siguiente interfaz</a:t>
            </a:r>
            <a:endParaRPr b="0" i="0" sz="3600" u="none" cap="none" strike="noStrike">
              <a:latin typeface="Arial"/>
              <a:ea typeface="Arial"/>
              <a:cs typeface="Arial"/>
              <a:sym typeface="Arial"/>
            </a:endParaRPr>
          </a:p>
        </p:txBody>
      </p:sp>
      <p:sp>
        <p:nvSpPr>
          <p:cNvPr id="540" name="Google Shape;540;p43"/>
          <p:cNvSpPr/>
          <p:nvPr/>
        </p:nvSpPr>
        <p:spPr>
          <a:xfrm>
            <a:off x="536040" y="4685040"/>
            <a:ext cx="12250800" cy="4111920"/>
          </a:xfrm>
          <a:prstGeom prst="rect">
            <a:avLst/>
          </a:prstGeom>
          <a:solidFill>
            <a:srgbClr val="FFFFFF"/>
          </a:solidFill>
          <a:ln>
            <a:noFill/>
          </a:ln>
        </p:spPr>
        <p:txBody>
          <a:bodyPr anchorCtr="0" anchor="ctr" bIns="45000" lIns="90000" spcFirstLastPara="1" rIns="90000" wrap="square" tIns="45000">
            <a:spAutoFit/>
          </a:bodyPr>
          <a:lstStyle/>
          <a:p>
            <a:pPr indent="0" lvl="0" marL="0" marR="0" rtl="0" algn="l">
              <a:lnSpc>
                <a:spcPct val="100000"/>
              </a:lnSpc>
              <a:spcBef>
                <a:spcPts val="0"/>
              </a:spcBef>
              <a:spcAft>
                <a:spcPts val="0"/>
              </a:spcAft>
              <a:buNone/>
            </a:pPr>
            <a:r>
              <a:rPr b="0" i="0" lang="es-ES" sz="2200" u="none" cap="none" strike="noStrike">
                <a:solidFill>
                  <a:srgbClr val="000000"/>
                </a:solidFill>
                <a:latin typeface="Courier New"/>
                <a:ea typeface="Courier New"/>
                <a:cs typeface="Courier New"/>
                <a:sym typeface="Courier New"/>
              </a:rPr>
              <a:t>&lt;</a:t>
            </a:r>
            <a:r>
              <a:rPr b="1" i="0" lang="es-ES" sz="2200" u="none" cap="none" strike="noStrike">
                <a:solidFill>
                  <a:srgbClr val="000080"/>
                </a:solidFill>
                <a:latin typeface="Courier New"/>
                <a:ea typeface="Courier New"/>
                <a:cs typeface="Courier New"/>
                <a:sym typeface="Courier New"/>
              </a:rPr>
              <a:t>LinearLayout </a:t>
            </a:r>
            <a:r>
              <a:rPr b="1" i="0" lang="es-ES" sz="2200" u="none" cap="none" strike="noStrike">
                <a:solidFill>
                  <a:srgbClr val="0000FF"/>
                </a:solidFill>
                <a:latin typeface="Courier New"/>
                <a:ea typeface="Courier New"/>
                <a:cs typeface="Courier New"/>
                <a:sym typeface="Courier New"/>
              </a:rPr>
              <a:t>xmlns:</a:t>
            </a:r>
            <a:r>
              <a:rPr b="1" i="0" lang="es-ES" sz="2200" u="none" cap="none" strike="noStrike">
                <a:solidFill>
                  <a:srgbClr val="660E7A"/>
                </a:solidFill>
                <a:latin typeface="Courier New"/>
                <a:ea typeface="Courier New"/>
                <a:cs typeface="Courier New"/>
                <a:sym typeface="Courier New"/>
              </a:rPr>
              <a:t>android</a:t>
            </a:r>
            <a:r>
              <a:rPr b="1" i="0" lang="es-ES" sz="2200" u="none" cap="none" strike="noStrike">
                <a:solidFill>
                  <a:srgbClr val="0000FF"/>
                </a:solidFill>
                <a:latin typeface="Courier New"/>
                <a:ea typeface="Courier New"/>
                <a:cs typeface="Courier New"/>
                <a:sym typeface="Courier New"/>
              </a:rPr>
              <a:t>=</a:t>
            </a:r>
            <a:r>
              <a:rPr b="1" i="0" lang="es-ES" sz="2200" u="none" cap="none" strike="noStrike">
                <a:solidFill>
                  <a:srgbClr val="008000"/>
                </a:solidFill>
                <a:latin typeface="Courier New"/>
                <a:ea typeface="Courier New"/>
                <a:cs typeface="Courier New"/>
                <a:sym typeface="Courier New"/>
              </a:rPr>
              <a:t>"http://schemas.android.com/apk/res/android"</a:t>
            </a:r>
            <a:br>
              <a:rPr b="0" i="0" lang="es-ES" sz="1800" u="none" cap="none" strike="noStrike">
                <a:latin typeface="Arial"/>
                <a:ea typeface="Arial"/>
                <a:cs typeface="Arial"/>
                <a:sym typeface="Arial"/>
              </a:rPr>
            </a:br>
            <a:r>
              <a:rPr b="1" i="0" lang="es-ES" sz="2200" u="none" cap="none" strike="noStrike">
                <a:solidFill>
                  <a:srgbClr val="008000"/>
                </a:solidFill>
                <a:latin typeface="Courier New"/>
                <a:ea typeface="Courier New"/>
                <a:cs typeface="Courier New"/>
                <a:sym typeface="Courier New"/>
              </a:rPr>
              <a:t>    </a:t>
            </a:r>
            <a:r>
              <a:rPr b="1" i="0" lang="es-ES" sz="2200" u="none" cap="none" strike="noStrike">
                <a:solidFill>
                  <a:srgbClr val="660E7A"/>
                </a:solidFill>
                <a:latin typeface="Courier New"/>
                <a:ea typeface="Courier New"/>
                <a:cs typeface="Courier New"/>
                <a:sym typeface="Courier New"/>
              </a:rPr>
              <a:t>android</a:t>
            </a:r>
            <a:r>
              <a:rPr b="1" i="0" lang="es-ES" sz="2200" u="none" cap="none" strike="noStrike">
                <a:solidFill>
                  <a:srgbClr val="0000FF"/>
                </a:solidFill>
                <a:latin typeface="Courier New"/>
                <a:ea typeface="Courier New"/>
                <a:cs typeface="Courier New"/>
                <a:sym typeface="Courier New"/>
              </a:rPr>
              <a:t>:layout_height=</a:t>
            </a:r>
            <a:r>
              <a:rPr b="1" i="0" lang="es-ES" sz="2200" u="none" cap="none" strike="noStrike">
                <a:solidFill>
                  <a:srgbClr val="008000"/>
                </a:solidFill>
                <a:latin typeface="Courier New"/>
                <a:ea typeface="Courier New"/>
                <a:cs typeface="Courier New"/>
                <a:sym typeface="Courier New"/>
              </a:rPr>
              <a:t>"match_parent"</a:t>
            </a:r>
            <a:br>
              <a:rPr b="0" i="0" lang="es-ES" sz="1800" u="none" cap="none" strike="noStrike">
                <a:latin typeface="Arial"/>
                <a:ea typeface="Arial"/>
                <a:cs typeface="Arial"/>
                <a:sym typeface="Arial"/>
              </a:rPr>
            </a:br>
            <a:r>
              <a:rPr b="1" i="0" lang="es-ES" sz="2200" u="none" cap="none" strike="noStrike">
                <a:solidFill>
                  <a:srgbClr val="008000"/>
                </a:solidFill>
                <a:latin typeface="Courier New"/>
                <a:ea typeface="Courier New"/>
                <a:cs typeface="Courier New"/>
                <a:sym typeface="Courier New"/>
              </a:rPr>
              <a:t>    </a:t>
            </a:r>
            <a:r>
              <a:rPr b="1" i="0" lang="es-ES" sz="2200" u="none" cap="none" strike="noStrike">
                <a:solidFill>
                  <a:srgbClr val="660E7A"/>
                </a:solidFill>
                <a:latin typeface="Courier New"/>
                <a:ea typeface="Courier New"/>
                <a:cs typeface="Courier New"/>
                <a:sym typeface="Courier New"/>
              </a:rPr>
              <a:t>android</a:t>
            </a:r>
            <a:r>
              <a:rPr b="1" i="0" lang="es-ES" sz="2200" u="none" cap="none" strike="noStrike">
                <a:solidFill>
                  <a:srgbClr val="0000FF"/>
                </a:solidFill>
                <a:latin typeface="Courier New"/>
                <a:ea typeface="Courier New"/>
                <a:cs typeface="Courier New"/>
                <a:sym typeface="Courier New"/>
              </a:rPr>
              <a:t>:layout_width=</a:t>
            </a:r>
            <a:r>
              <a:rPr b="1" i="0" lang="es-ES" sz="2200" u="none" cap="none" strike="noStrike">
                <a:solidFill>
                  <a:srgbClr val="008000"/>
                </a:solidFill>
                <a:latin typeface="Courier New"/>
                <a:ea typeface="Courier New"/>
                <a:cs typeface="Courier New"/>
                <a:sym typeface="Courier New"/>
              </a:rPr>
              <a:t>"match_parent"</a:t>
            </a:r>
            <a:br>
              <a:rPr b="0" i="0" lang="es-ES" sz="1800" u="none" cap="none" strike="noStrike">
                <a:latin typeface="Arial"/>
                <a:ea typeface="Arial"/>
                <a:cs typeface="Arial"/>
                <a:sym typeface="Arial"/>
              </a:rPr>
            </a:br>
            <a:r>
              <a:rPr b="1" i="0" lang="es-ES" sz="2200" u="none" cap="none" strike="noStrike">
                <a:solidFill>
                  <a:srgbClr val="008000"/>
                </a:solidFill>
                <a:latin typeface="Courier New"/>
                <a:ea typeface="Courier New"/>
                <a:cs typeface="Courier New"/>
                <a:sym typeface="Courier New"/>
              </a:rPr>
              <a:t>    </a:t>
            </a:r>
            <a:r>
              <a:rPr b="1" i="0" lang="es-ES" sz="2200" u="none" cap="none" strike="noStrike">
                <a:solidFill>
                  <a:srgbClr val="660E7A"/>
                </a:solidFill>
                <a:latin typeface="Courier New"/>
                <a:ea typeface="Courier New"/>
                <a:cs typeface="Courier New"/>
                <a:sym typeface="Courier New"/>
              </a:rPr>
              <a:t>android</a:t>
            </a:r>
            <a:r>
              <a:rPr b="1" i="0" lang="es-ES" sz="2200" u="none" cap="none" strike="noStrike">
                <a:solidFill>
                  <a:srgbClr val="0000FF"/>
                </a:solidFill>
                <a:latin typeface="Courier New"/>
                <a:ea typeface="Courier New"/>
                <a:cs typeface="Courier New"/>
                <a:sym typeface="Courier New"/>
              </a:rPr>
              <a:t>:orientation=</a:t>
            </a:r>
            <a:r>
              <a:rPr b="1" i="0" lang="es-ES" sz="2200" u="none" cap="none" strike="noStrike">
                <a:solidFill>
                  <a:srgbClr val="008000"/>
                </a:solidFill>
                <a:latin typeface="Courier New"/>
                <a:ea typeface="Courier New"/>
                <a:cs typeface="Courier New"/>
                <a:sym typeface="Courier New"/>
              </a:rPr>
              <a:t>"vertical"</a:t>
            </a:r>
            <a:br>
              <a:rPr b="0" i="0" lang="es-ES" sz="1800" u="none" cap="none" strike="noStrike">
                <a:latin typeface="Arial"/>
                <a:ea typeface="Arial"/>
                <a:cs typeface="Arial"/>
                <a:sym typeface="Arial"/>
              </a:rPr>
            </a:br>
            <a:r>
              <a:rPr b="1" i="0" lang="es-ES" sz="2200" u="none" cap="none" strike="noStrike">
                <a:solidFill>
                  <a:srgbClr val="008000"/>
                </a:solidFill>
                <a:latin typeface="Courier New"/>
                <a:ea typeface="Courier New"/>
                <a:cs typeface="Courier New"/>
                <a:sym typeface="Courier New"/>
              </a:rPr>
              <a:t>    </a:t>
            </a:r>
            <a:r>
              <a:rPr b="0" i="0" lang="es-ES" sz="2200" u="none" cap="none" strike="noStrike">
                <a:solidFill>
                  <a:srgbClr val="000000"/>
                </a:solidFill>
                <a:latin typeface="Courier New"/>
                <a:ea typeface="Courier New"/>
                <a:cs typeface="Courier New"/>
                <a:sym typeface="Courier New"/>
              </a:rPr>
              <a:t>&gt;</a:t>
            </a:r>
            <a:br>
              <a:rPr b="0" i="0" lang="es-ES" sz="1800" u="none" cap="none" strike="noStrike">
                <a:latin typeface="Arial"/>
                <a:ea typeface="Arial"/>
                <a:cs typeface="Arial"/>
                <a:sym typeface="Arial"/>
              </a:rPr>
            </a:br>
            <a:r>
              <a:rPr b="0" i="0" lang="es-ES" sz="2200" u="none" cap="none" strike="noStrike">
                <a:solidFill>
                  <a:srgbClr val="000000"/>
                </a:solidFill>
                <a:latin typeface="Courier New"/>
                <a:ea typeface="Courier New"/>
                <a:cs typeface="Courier New"/>
                <a:sym typeface="Courier New"/>
              </a:rPr>
              <a:t>    &lt;</a:t>
            </a:r>
            <a:r>
              <a:rPr b="1" i="0" lang="es-ES" sz="2200" u="none" cap="none" strike="noStrike">
                <a:solidFill>
                  <a:srgbClr val="000080"/>
                </a:solidFill>
                <a:latin typeface="Courier New"/>
                <a:ea typeface="Courier New"/>
                <a:cs typeface="Courier New"/>
                <a:sym typeface="Courier New"/>
              </a:rPr>
              <a:t>Button</a:t>
            </a:r>
            <a:br>
              <a:rPr b="0" i="0" lang="es-ES" sz="1800" u="none" cap="none" strike="noStrike">
                <a:latin typeface="Arial"/>
                <a:ea typeface="Arial"/>
                <a:cs typeface="Arial"/>
                <a:sym typeface="Arial"/>
              </a:rPr>
            </a:br>
            <a:r>
              <a:rPr b="1" i="0" lang="es-ES" sz="2200" u="none" cap="none" strike="noStrike">
                <a:solidFill>
                  <a:srgbClr val="000080"/>
                </a:solidFill>
                <a:latin typeface="Courier New"/>
                <a:ea typeface="Courier New"/>
                <a:cs typeface="Courier New"/>
                <a:sym typeface="Courier New"/>
              </a:rPr>
              <a:t>        </a:t>
            </a:r>
            <a:r>
              <a:rPr b="1" i="0" lang="es-ES" sz="2200" u="none" cap="none" strike="noStrike">
                <a:solidFill>
                  <a:srgbClr val="660E7A"/>
                </a:solidFill>
                <a:latin typeface="Courier New"/>
                <a:ea typeface="Courier New"/>
                <a:cs typeface="Courier New"/>
                <a:sym typeface="Courier New"/>
              </a:rPr>
              <a:t>android</a:t>
            </a:r>
            <a:r>
              <a:rPr b="1" i="0" lang="es-ES" sz="2200" u="none" cap="none" strike="noStrike">
                <a:solidFill>
                  <a:srgbClr val="0000FF"/>
                </a:solidFill>
                <a:latin typeface="Courier New"/>
                <a:ea typeface="Courier New"/>
                <a:cs typeface="Courier New"/>
                <a:sym typeface="Courier New"/>
              </a:rPr>
              <a:t>:layout_width=</a:t>
            </a:r>
            <a:r>
              <a:rPr b="1" i="0" lang="es-ES" sz="2200" u="none" cap="none" strike="noStrike">
                <a:solidFill>
                  <a:srgbClr val="008000"/>
                </a:solidFill>
                <a:latin typeface="Courier New"/>
                <a:ea typeface="Courier New"/>
                <a:cs typeface="Courier New"/>
                <a:sym typeface="Courier New"/>
              </a:rPr>
              <a:t>"match_parent"</a:t>
            </a:r>
            <a:br>
              <a:rPr b="0" i="0" lang="es-ES" sz="1800" u="none" cap="none" strike="noStrike">
                <a:latin typeface="Arial"/>
                <a:ea typeface="Arial"/>
                <a:cs typeface="Arial"/>
                <a:sym typeface="Arial"/>
              </a:rPr>
            </a:br>
            <a:r>
              <a:rPr b="1" i="0" lang="es-ES" sz="2200" u="none" cap="none" strike="noStrike">
                <a:solidFill>
                  <a:srgbClr val="008000"/>
                </a:solidFill>
                <a:latin typeface="Courier New"/>
                <a:ea typeface="Courier New"/>
                <a:cs typeface="Courier New"/>
                <a:sym typeface="Courier New"/>
              </a:rPr>
              <a:t>        </a:t>
            </a:r>
            <a:r>
              <a:rPr b="1" i="0" lang="es-ES" sz="2200" u="none" cap="none" strike="noStrike">
                <a:solidFill>
                  <a:srgbClr val="660E7A"/>
                </a:solidFill>
                <a:latin typeface="Courier New"/>
                <a:ea typeface="Courier New"/>
                <a:cs typeface="Courier New"/>
                <a:sym typeface="Courier New"/>
              </a:rPr>
              <a:t>android</a:t>
            </a:r>
            <a:r>
              <a:rPr b="1" i="0" lang="es-ES" sz="2200" u="none" cap="none" strike="noStrike">
                <a:solidFill>
                  <a:srgbClr val="0000FF"/>
                </a:solidFill>
                <a:latin typeface="Courier New"/>
                <a:ea typeface="Courier New"/>
                <a:cs typeface="Courier New"/>
                <a:sym typeface="Courier New"/>
              </a:rPr>
              <a:t>:layout_height=</a:t>
            </a:r>
            <a:r>
              <a:rPr b="1" i="0" lang="es-ES" sz="2200" u="none" cap="none" strike="noStrike">
                <a:solidFill>
                  <a:srgbClr val="008000"/>
                </a:solidFill>
                <a:latin typeface="Courier New"/>
                <a:ea typeface="Courier New"/>
                <a:cs typeface="Courier New"/>
                <a:sym typeface="Courier New"/>
              </a:rPr>
              <a:t>"wrap_content"</a:t>
            </a:r>
            <a:br>
              <a:rPr b="0" i="0" lang="es-ES" sz="1800" u="none" cap="none" strike="noStrike">
                <a:latin typeface="Arial"/>
                <a:ea typeface="Arial"/>
                <a:cs typeface="Arial"/>
                <a:sym typeface="Arial"/>
              </a:rPr>
            </a:br>
            <a:r>
              <a:rPr b="1" i="0" lang="es-ES" sz="2200" u="none" cap="none" strike="noStrike">
                <a:solidFill>
                  <a:srgbClr val="008000"/>
                </a:solidFill>
                <a:latin typeface="Courier New"/>
                <a:ea typeface="Courier New"/>
                <a:cs typeface="Courier New"/>
                <a:sym typeface="Courier New"/>
              </a:rPr>
              <a:t>        </a:t>
            </a:r>
            <a:r>
              <a:rPr b="1" i="0" lang="es-ES" sz="2200" u="none" cap="none" strike="noStrike">
                <a:solidFill>
                  <a:srgbClr val="660E7A"/>
                </a:solidFill>
                <a:latin typeface="Courier New"/>
                <a:ea typeface="Courier New"/>
                <a:cs typeface="Courier New"/>
                <a:sym typeface="Courier New"/>
              </a:rPr>
              <a:t>android</a:t>
            </a:r>
            <a:r>
              <a:rPr b="1" i="0" lang="es-ES" sz="2200" u="none" cap="none" strike="noStrike">
                <a:solidFill>
                  <a:srgbClr val="0000FF"/>
                </a:solidFill>
                <a:latin typeface="Courier New"/>
                <a:ea typeface="Courier New"/>
                <a:cs typeface="Courier New"/>
                <a:sym typeface="Courier New"/>
              </a:rPr>
              <a:t>:text=</a:t>
            </a:r>
            <a:r>
              <a:rPr b="1" i="0" lang="es-ES" sz="2200" u="none" cap="none" strike="noStrike">
                <a:solidFill>
                  <a:srgbClr val="008000"/>
                </a:solidFill>
                <a:latin typeface="Courier New"/>
                <a:ea typeface="Courier New"/>
                <a:cs typeface="Courier New"/>
                <a:sym typeface="Courier New"/>
              </a:rPr>
              <a:t>"Ver Info"</a:t>
            </a:r>
            <a:br>
              <a:rPr b="0" i="0" lang="es-ES" sz="1800" u="none" cap="none" strike="noStrike">
                <a:latin typeface="Arial"/>
                <a:ea typeface="Arial"/>
                <a:cs typeface="Arial"/>
                <a:sym typeface="Arial"/>
              </a:rPr>
            </a:br>
            <a:r>
              <a:rPr b="1" i="0" lang="es-ES" sz="2200" u="none" cap="none" strike="noStrike">
                <a:solidFill>
                  <a:srgbClr val="008000"/>
                </a:solidFill>
                <a:latin typeface="Courier New"/>
                <a:ea typeface="Courier New"/>
                <a:cs typeface="Courier New"/>
                <a:sym typeface="Courier New"/>
              </a:rPr>
              <a:t>        </a:t>
            </a:r>
            <a:r>
              <a:rPr b="1" i="0" lang="es-ES" sz="2200" u="none" cap="none" strike="noStrike">
                <a:solidFill>
                  <a:srgbClr val="660E7A"/>
                </a:solidFill>
                <a:latin typeface="Courier New"/>
                <a:ea typeface="Courier New"/>
                <a:cs typeface="Courier New"/>
                <a:sym typeface="Courier New"/>
              </a:rPr>
              <a:t>android</a:t>
            </a:r>
            <a:r>
              <a:rPr b="1" i="0" lang="es-ES" sz="2200" u="none" cap="none" strike="noStrike">
                <a:solidFill>
                  <a:srgbClr val="0000FF"/>
                </a:solidFill>
                <a:latin typeface="Courier New"/>
                <a:ea typeface="Courier New"/>
                <a:cs typeface="Courier New"/>
                <a:sym typeface="Courier New"/>
              </a:rPr>
              <a:t>:onClick=</a:t>
            </a:r>
            <a:r>
              <a:rPr b="1" i="0" lang="es-ES" sz="2200" u="none" cap="none" strike="noStrike">
                <a:solidFill>
                  <a:srgbClr val="008000"/>
                </a:solidFill>
                <a:latin typeface="Courier New"/>
                <a:ea typeface="Courier New"/>
                <a:cs typeface="Courier New"/>
                <a:sym typeface="Courier New"/>
              </a:rPr>
              <a:t>"verInfo"</a:t>
            </a:r>
            <a:br>
              <a:rPr b="0" i="0" lang="es-ES" sz="1800" u="none" cap="none" strike="noStrike">
                <a:latin typeface="Arial"/>
                <a:ea typeface="Arial"/>
                <a:cs typeface="Arial"/>
                <a:sym typeface="Arial"/>
              </a:rPr>
            </a:br>
            <a:r>
              <a:rPr b="1" i="0" lang="es-ES" sz="2200" u="none" cap="none" strike="noStrike">
                <a:solidFill>
                  <a:srgbClr val="008000"/>
                </a:solidFill>
                <a:latin typeface="Courier New"/>
                <a:ea typeface="Courier New"/>
                <a:cs typeface="Courier New"/>
                <a:sym typeface="Courier New"/>
              </a:rPr>
              <a:t>        </a:t>
            </a:r>
            <a:r>
              <a:rPr b="0" i="0" lang="es-ES" sz="2200" u="none" cap="none" strike="noStrike">
                <a:solidFill>
                  <a:srgbClr val="000000"/>
                </a:solidFill>
                <a:latin typeface="Courier New"/>
                <a:ea typeface="Courier New"/>
                <a:cs typeface="Courier New"/>
                <a:sym typeface="Courier New"/>
              </a:rPr>
              <a:t>/&gt;</a:t>
            </a:r>
            <a:br>
              <a:rPr b="0" i="0" lang="es-ES" sz="1800" u="none" cap="none" strike="noStrike">
                <a:latin typeface="Arial"/>
                <a:ea typeface="Arial"/>
                <a:cs typeface="Arial"/>
                <a:sym typeface="Arial"/>
              </a:rPr>
            </a:br>
            <a:r>
              <a:rPr b="0" i="0" lang="es-ES" sz="2200" u="none" cap="none" strike="noStrike">
                <a:solidFill>
                  <a:srgbClr val="000000"/>
                </a:solidFill>
                <a:latin typeface="Courier New"/>
                <a:ea typeface="Courier New"/>
                <a:cs typeface="Courier New"/>
                <a:sym typeface="Courier New"/>
              </a:rPr>
              <a:t>&lt;/</a:t>
            </a:r>
            <a:r>
              <a:rPr b="1" i="0" lang="es-ES" sz="2200" u="none" cap="none" strike="noStrike">
                <a:solidFill>
                  <a:srgbClr val="000080"/>
                </a:solidFill>
                <a:latin typeface="Courier New"/>
                <a:ea typeface="Courier New"/>
                <a:cs typeface="Courier New"/>
                <a:sym typeface="Courier New"/>
              </a:rPr>
              <a:t>LinearLayout</a:t>
            </a:r>
            <a:r>
              <a:rPr b="0" i="0" lang="es-ES" sz="2200" u="none" cap="none" strike="noStrike">
                <a:solidFill>
                  <a:srgbClr val="000000"/>
                </a:solidFill>
                <a:latin typeface="Courier New"/>
                <a:ea typeface="Courier New"/>
                <a:cs typeface="Courier New"/>
                <a:sym typeface="Courier New"/>
              </a:rPr>
              <a:t>&gt;</a:t>
            </a:r>
            <a:endParaRPr b="0" i="0" sz="2200" u="none" cap="none" strike="noStrike">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4"/>
          <p:cNvSpPr/>
          <p:nvPr/>
        </p:nvSpPr>
        <p:spPr>
          <a:xfrm>
            <a:off x="650160" y="915480"/>
            <a:ext cx="11701440" cy="1515600"/>
          </a:xfrm>
          <a:prstGeom prst="rect">
            <a:avLst/>
          </a:prstGeom>
          <a:noFill/>
          <a:ln>
            <a:noFill/>
          </a:ln>
        </p:spPr>
        <p:txBody>
          <a:bodyPr anchorCtr="0" anchor="ctr" bIns="45000" lIns="90000" spcFirstLastPara="1" rIns="90000" wrap="square" tIns="45000">
            <a:normAutofit/>
          </a:bodyPr>
          <a:lstStyle/>
          <a:p>
            <a:pPr indent="0" lvl="0" marL="0" marR="0" rtl="0" algn="l">
              <a:lnSpc>
                <a:spcPct val="100000"/>
              </a:lnSpc>
              <a:spcBef>
                <a:spcPts val="0"/>
              </a:spcBef>
              <a:spcAft>
                <a:spcPts val="0"/>
              </a:spcAft>
              <a:buNone/>
            </a:pPr>
            <a:r>
              <a:rPr b="0" i="0" lang="es-ES" sz="5600" u="none" cap="none" strike="noStrike">
                <a:solidFill>
                  <a:srgbClr val="424456"/>
                </a:solidFill>
                <a:latin typeface="Trebuchet MS"/>
                <a:ea typeface="Trebuchet MS"/>
                <a:cs typeface="Trebuchet MS"/>
                <a:sym typeface="Trebuchet MS"/>
              </a:rPr>
              <a:t>Creando una nueva aplicación</a:t>
            </a:r>
            <a:endParaRPr b="0" i="0" sz="5600" u="none" cap="none" strike="noStrike">
              <a:latin typeface="Arial"/>
              <a:ea typeface="Arial"/>
              <a:cs typeface="Arial"/>
              <a:sym typeface="Arial"/>
            </a:endParaRPr>
          </a:p>
        </p:txBody>
      </p:sp>
      <p:sp>
        <p:nvSpPr>
          <p:cNvPr id="546" name="Google Shape;546;p44"/>
          <p:cNvSpPr/>
          <p:nvPr/>
        </p:nvSpPr>
        <p:spPr>
          <a:xfrm>
            <a:off x="650160" y="2571840"/>
            <a:ext cx="11682720" cy="2158920"/>
          </a:xfrm>
          <a:prstGeom prst="rect">
            <a:avLst/>
          </a:prstGeom>
          <a:noFill/>
          <a:ln>
            <a:noFill/>
          </a:ln>
        </p:spPr>
        <p:txBody>
          <a:bodyPr anchorCtr="0" anchor="t" bIns="45000" lIns="90000" spcFirstLastPara="1" rIns="90000" wrap="square" tIns="45000">
            <a:normAutofit/>
          </a:bodyPr>
          <a:lstStyle/>
          <a:p>
            <a:pPr indent="0" lvl="0" marL="155520" marR="0" rtl="0" algn="l">
              <a:lnSpc>
                <a:spcPct val="178571"/>
              </a:lnSpc>
              <a:spcBef>
                <a:spcPts val="0"/>
              </a:spcBef>
              <a:spcAft>
                <a:spcPts val="0"/>
              </a:spcAft>
              <a:buNone/>
            </a:pPr>
            <a:r>
              <a:rPr b="0" i="0" lang="es-ES" sz="2800" u="none" cap="none" strike="noStrike">
                <a:solidFill>
                  <a:srgbClr val="000000"/>
                </a:solidFill>
                <a:latin typeface="Georgia"/>
                <a:ea typeface="Georgia"/>
                <a:cs typeface="Georgia"/>
                <a:sym typeface="Georgia"/>
              </a:rPr>
              <a:t>Codificar el método </a:t>
            </a:r>
            <a:r>
              <a:rPr b="1" i="0" lang="es-ES" sz="2800" u="none" cap="none" strike="noStrike">
                <a:solidFill>
                  <a:srgbClr val="000000"/>
                </a:solidFill>
                <a:latin typeface="Consolas"/>
                <a:ea typeface="Consolas"/>
                <a:cs typeface="Consolas"/>
                <a:sym typeface="Consolas"/>
              </a:rPr>
              <a:t>verInfo()</a:t>
            </a:r>
            <a:r>
              <a:rPr b="0" i="0" lang="es-ES" sz="2800" u="none" cap="none" strike="noStrike">
                <a:solidFill>
                  <a:srgbClr val="000000"/>
                </a:solidFill>
                <a:latin typeface="Georgia"/>
                <a:ea typeface="Georgia"/>
                <a:cs typeface="Georgia"/>
                <a:sym typeface="Georgia"/>
              </a:rPr>
              <a:t> de la siguiente manera:</a:t>
            </a:r>
            <a:endParaRPr b="0" i="0" sz="2800" u="none" cap="none" strike="noStrike">
              <a:latin typeface="Arial"/>
              <a:ea typeface="Arial"/>
              <a:cs typeface="Arial"/>
              <a:sym typeface="Arial"/>
            </a:endParaRPr>
          </a:p>
        </p:txBody>
      </p:sp>
      <p:sp>
        <p:nvSpPr>
          <p:cNvPr id="547" name="Google Shape;547;p44"/>
          <p:cNvSpPr/>
          <p:nvPr/>
        </p:nvSpPr>
        <p:spPr>
          <a:xfrm>
            <a:off x="1138320" y="3488760"/>
            <a:ext cx="11274840" cy="5847480"/>
          </a:xfrm>
          <a:prstGeom prst="rect">
            <a:avLst/>
          </a:prstGeom>
          <a:solidFill>
            <a:srgbClr val="FFFFFF"/>
          </a:solidFill>
          <a:ln>
            <a:noFill/>
          </a:ln>
        </p:spPr>
        <p:txBody>
          <a:bodyPr anchorCtr="0" anchor="ctr" bIns="45000" lIns="90000" spcFirstLastPara="1" rIns="90000" wrap="square" tIns="45000">
            <a:spAutoFit/>
          </a:bodyPr>
          <a:lstStyle/>
          <a:p>
            <a:pPr indent="0" lvl="0" marL="0" marR="0" rtl="0" algn="l">
              <a:lnSpc>
                <a:spcPct val="150000"/>
              </a:lnSpc>
              <a:spcBef>
                <a:spcPts val="0"/>
              </a:spcBef>
              <a:spcAft>
                <a:spcPts val="0"/>
              </a:spcAft>
              <a:buClr>
                <a:schemeClr val="dk1"/>
              </a:buClr>
              <a:buSzPts val="1100"/>
              <a:buFont typeface="Arial"/>
              <a:buNone/>
            </a:pPr>
            <a:r>
              <a:rPr b="1" lang="es-ES" sz="2700">
                <a:solidFill>
                  <a:srgbClr val="0033B3"/>
                </a:solidFill>
                <a:latin typeface="Courier New"/>
                <a:ea typeface="Courier New"/>
                <a:cs typeface="Courier New"/>
                <a:sym typeface="Courier New"/>
              </a:rPr>
              <a:t>fun </a:t>
            </a:r>
            <a:r>
              <a:rPr b="1" lang="es-ES" sz="2700">
                <a:solidFill>
                  <a:srgbClr val="00627A"/>
                </a:solidFill>
                <a:latin typeface="Courier New"/>
                <a:ea typeface="Courier New"/>
                <a:cs typeface="Courier New"/>
                <a:sym typeface="Courier New"/>
              </a:rPr>
              <a:t>verInfo</a:t>
            </a:r>
            <a:r>
              <a:rPr b="1" lang="es-ES" sz="2700">
                <a:solidFill>
                  <a:srgbClr val="080808"/>
                </a:solidFill>
                <a:latin typeface="Courier New"/>
                <a:ea typeface="Courier New"/>
                <a:cs typeface="Courier New"/>
                <a:sym typeface="Courier New"/>
              </a:rPr>
              <a:t>(v: </a:t>
            </a:r>
            <a:r>
              <a:rPr b="1" lang="es-ES" sz="2700">
                <a:solidFill>
                  <a:schemeClr val="dk1"/>
                </a:solidFill>
                <a:latin typeface="Courier New"/>
                <a:ea typeface="Courier New"/>
                <a:cs typeface="Courier New"/>
                <a:sym typeface="Courier New"/>
              </a:rPr>
              <a:t>View</a:t>
            </a:r>
            <a:r>
              <a:rPr b="1" lang="es-ES" sz="2700">
                <a:solidFill>
                  <a:srgbClr val="080808"/>
                </a:solidFill>
                <a:latin typeface="Courier New"/>
                <a:ea typeface="Courier New"/>
                <a:cs typeface="Courier New"/>
                <a:sym typeface="Courier New"/>
              </a:rPr>
              <a:t>){</a:t>
            </a:r>
            <a:endParaRPr b="1" sz="27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700">
                <a:solidFill>
                  <a:srgbClr val="080808"/>
                </a:solidFill>
                <a:latin typeface="Courier New"/>
                <a:ea typeface="Courier New"/>
                <a:cs typeface="Courier New"/>
                <a:sym typeface="Courier New"/>
              </a:rPr>
              <a:t>   </a:t>
            </a:r>
            <a:r>
              <a:rPr b="1" lang="es-ES" sz="2700">
                <a:solidFill>
                  <a:srgbClr val="0033B3"/>
                </a:solidFill>
                <a:latin typeface="Courier New"/>
                <a:ea typeface="Courier New"/>
                <a:cs typeface="Courier New"/>
                <a:sym typeface="Courier New"/>
              </a:rPr>
              <a:t>val </a:t>
            </a:r>
            <a:r>
              <a:rPr b="1" lang="es-ES" sz="2700">
                <a:solidFill>
                  <a:schemeClr val="dk1"/>
                </a:solidFill>
                <a:latin typeface="Courier New"/>
                <a:ea typeface="Courier New"/>
                <a:cs typeface="Courier New"/>
                <a:sym typeface="Courier New"/>
              </a:rPr>
              <a:t>i </a:t>
            </a:r>
            <a:r>
              <a:rPr b="1" lang="es-ES" sz="2700">
                <a:solidFill>
                  <a:srgbClr val="080808"/>
                </a:solidFill>
                <a:latin typeface="Courier New"/>
                <a:ea typeface="Courier New"/>
                <a:cs typeface="Courier New"/>
                <a:sym typeface="Courier New"/>
              </a:rPr>
              <a:t>= Intent();</a:t>
            </a:r>
            <a:endParaRPr b="1" sz="27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700">
                <a:solidFill>
                  <a:srgbClr val="080808"/>
                </a:solidFill>
                <a:latin typeface="Courier New"/>
                <a:ea typeface="Courier New"/>
                <a:cs typeface="Courier New"/>
                <a:sym typeface="Courier New"/>
              </a:rPr>
              <a:t>   </a:t>
            </a:r>
            <a:r>
              <a:rPr b="1" lang="es-ES" sz="2700">
                <a:solidFill>
                  <a:schemeClr val="dk1"/>
                </a:solidFill>
                <a:latin typeface="Courier New"/>
                <a:ea typeface="Courier New"/>
                <a:cs typeface="Courier New"/>
                <a:sym typeface="Courier New"/>
              </a:rPr>
              <a:t>i</a:t>
            </a:r>
            <a:r>
              <a:rPr b="1" lang="es-ES" sz="2700">
                <a:solidFill>
                  <a:srgbClr val="080808"/>
                </a:solidFill>
                <a:latin typeface="Courier New"/>
                <a:ea typeface="Courier New"/>
                <a:cs typeface="Courier New"/>
                <a:sym typeface="Courier New"/>
              </a:rPr>
              <a:t>.</a:t>
            </a:r>
            <a:r>
              <a:rPr b="1" i="1" lang="es-ES" sz="2700">
                <a:solidFill>
                  <a:srgbClr val="871094"/>
                </a:solidFill>
                <a:latin typeface="Courier New"/>
                <a:ea typeface="Courier New"/>
                <a:cs typeface="Courier New"/>
                <a:sym typeface="Courier New"/>
              </a:rPr>
              <a:t>action</a:t>
            </a:r>
            <a:r>
              <a:rPr b="1" lang="es-ES" sz="2700">
                <a:solidFill>
                  <a:srgbClr val="080808"/>
                </a:solidFill>
                <a:latin typeface="Courier New"/>
                <a:ea typeface="Courier New"/>
                <a:cs typeface="Courier New"/>
                <a:sym typeface="Courier New"/>
              </a:rPr>
              <a:t>= </a:t>
            </a:r>
            <a:r>
              <a:rPr b="1" lang="es-ES" sz="2700">
                <a:solidFill>
                  <a:srgbClr val="067D17"/>
                </a:solidFill>
                <a:latin typeface="Courier New"/>
                <a:ea typeface="Courier New"/>
                <a:cs typeface="Courier New"/>
                <a:sym typeface="Courier New"/>
              </a:rPr>
              <a:t>"GESTION_INFO"</a:t>
            </a:r>
            <a:r>
              <a:rPr b="1" lang="es-ES" sz="2700">
                <a:solidFill>
                  <a:srgbClr val="080808"/>
                </a:solidFill>
                <a:latin typeface="Courier New"/>
                <a:ea typeface="Courier New"/>
                <a:cs typeface="Courier New"/>
                <a:sym typeface="Courier New"/>
              </a:rPr>
              <a:t>;</a:t>
            </a:r>
            <a:endParaRPr b="1" sz="27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700">
                <a:solidFill>
                  <a:srgbClr val="080808"/>
                </a:solidFill>
                <a:latin typeface="Courier New"/>
                <a:ea typeface="Courier New"/>
                <a:cs typeface="Courier New"/>
                <a:sym typeface="Courier New"/>
              </a:rPr>
              <a:t>   </a:t>
            </a:r>
            <a:r>
              <a:rPr b="1" lang="es-ES" sz="2700">
                <a:solidFill>
                  <a:schemeClr val="dk1"/>
                </a:solidFill>
                <a:latin typeface="Courier New"/>
                <a:ea typeface="Courier New"/>
                <a:cs typeface="Courier New"/>
                <a:sym typeface="Courier New"/>
              </a:rPr>
              <a:t>i</a:t>
            </a:r>
            <a:r>
              <a:rPr b="1" lang="es-ES" sz="2700">
                <a:solidFill>
                  <a:srgbClr val="080808"/>
                </a:solidFill>
                <a:latin typeface="Courier New"/>
                <a:ea typeface="Courier New"/>
                <a:cs typeface="Courier New"/>
                <a:sym typeface="Courier New"/>
              </a:rPr>
              <a:t>.putExtra(</a:t>
            </a:r>
            <a:r>
              <a:rPr b="1" lang="es-ES" sz="2700">
                <a:solidFill>
                  <a:srgbClr val="067D17"/>
                </a:solidFill>
                <a:latin typeface="Courier New"/>
                <a:ea typeface="Courier New"/>
                <a:cs typeface="Courier New"/>
                <a:sym typeface="Courier New"/>
              </a:rPr>
              <a:t>"dato1"</a:t>
            </a:r>
            <a:r>
              <a:rPr b="1" lang="es-ES" sz="2700">
                <a:solidFill>
                  <a:srgbClr val="080808"/>
                </a:solidFill>
                <a:latin typeface="Courier New"/>
                <a:ea typeface="Courier New"/>
                <a:cs typeface="Courier New"/>
                <a:sym typeface="Courier New"/>
              </a:rPr>
              <a:t>, </a:t>
            </a:r>
            <a:r>
              <a:rPr b="1" lang="es-ES" sz="2700">
                <a:solidFill>
                  <a:srgbClr val="067D17"/>
                </a:solidFill>
                <a:latin typeface="Courier New"/>
                <a:ea typeface="Courier New"/>
                <a:cs typeface="Courier New"/>
                <a:sym typeface="Courier New"/>
              </a:rPr>
              <a:t>"El año mostrado es"</a:t>
            </a:r>
            <a:r>
              <a:rPr b="1" lang="es-ES" sz="2700">
                <a:solidFill>
                  <a:srgbClr val="080808"/>
                </a:solidFill>
                <a:latin typeface="Courier New"/>
                <a:ea typeface="Courier New"/>
                <a:cs typeface="Courier New"/>
                <a:sym typeface="Courier New"/>
              </a:rPr>
              <a:t>);</a:t>
            </a:r>
            <a:endParaRPr b="1" sz="27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700">
                <a:solidFill>
                  <a:srgbClr val="080808"/>
                </a:solidFill>
                <a:latin typeface="Courier New"/>
                <a:ea typeface="Courier New"/>
                <a:cs typeface="Courier New"/>
                <a:sym typeface="Courier New"/>
              </a:rPr>
              <a:t>   </a:t>
            </a:r>
            <a:r>
              <a:rPr b="1" lang="es-ES" sz="2700">
                <a:solidFill>
                  <a:schemeClr val="dk1"/>
                </a:solidFill>
                <a:latin typeface="Courier New"/>
                <a:ea typeface="Courier New"/>
                <a:cs typeface="Courier New"/>
                <a:sym typeface="Courier New"/>
              </a:rPr>
              <a:t>i</a:t>
            </a:r>
            <a:r>
              <a:rPr b="1" lang="es-ES" sz="2700">
                <a:solidFill>
                  <a:srgbClr val="080808"/>
                </a:solidFill>
                <a:latin typeface="Courier New"/>
                <a:ea typeface="Courier New"/>
                <a:cs typeface="Courier New"/>
                <a:sym typeface="Courier New"/>
              </a:rPr>
              <a:t>.putExtra(</a:t>
            </a:r>
            <a:r>
              <a:rPr b="1" lang="es-ES" sz="2700">
                <a:solidFill>
                  <a:srgbClr val="067D17"/>
                </a:solidFill>
                <a:latin typeface="Courier New"/>
                <a:ea typeface="Courier New"/>
                <a:cs typeface="Courier New"/>
                <a:sym typeface="Courier New"/>
              </a:rPr>
              <a:t>"dato2"</a:t>
            </a:r>
            <a:r>
              <a:rPr b="1" lang="es-ES" sz="2700">
                <a:solidFill>
                  <a:srgbClr val="080808"/>
                </a:solidFill>
                <a:latin typeface="Courier New"/>
                <a:ea typeface="Courier New"/>
                <a:cs typeface="Courier New"/>
                <a:sym typeface="Courier New"/>
              </a:rPr>
              <a:t>, </a:t>
            </a:r>
            <a:r>
              <a:rPr b="1" lang="es-ES" sz="2700">
                <a:solidFill>
                  <a:srgbClr val="1750EB"/>
                </a:solidFill>
                <a:latin typeface="Courier New"/>
                <a:ea typeface="Courier New"/>
                <a:cs typeface="Courier New"/>
                <a:sym typeface="Courier New"/>
              </a:rPr>
              <a:t>2023</a:t>
            </a:r>
            <a:r>
              <a:rPr b="1" lang="es-ES" sz="2700">
                <a:solidFill>
                  <a:srgbClr val="080808"/>
                </a:solidFill>
                <a:latin typeface="Courier New"/>
                <a:ea typeface="Courier New"/>
                <a:cs typeface="Courier New"/>
                <a:sym typeface="Courier New"/>
              </a:rPr>
              <a:t>);</a:t>
            </a:r>
            <a:endParaRPr b="1" sz="27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700">
                <a:solidFill>
                  <a:srgbClr val="080808"/>
                </a:solidFill>
                <a:latin typeface="Courier New"/>
                <a:ea typeface="Courier New"/>
                <a:cs typeface="Courier New"/>
                <a:sym typeface="Courier New"/>
              </a:rPr>
              <a:t>   </a:t>
            </a:r>
            <a:r>
              <a:rPr b="1" lang="es-ES" sz="2700">
                <a:solidFill>
                  <a:srgbClr val="0033B3"/>
                </a:solidFill>
                <a:latin typeface="Courier New"/>
                <a:ea typeface="Courier New"/>
                <a:cs typeface="Courier New"/>
                <a:sym typeface="Courier New"/>
              </a:rPr>
              <a:t>if </a:t>
            </a:r>
            <a:r>
              <a:rPr b="1" lang="es-ES" sz="2700">
                <a:solidFill>
                  <a:srgbClr val="080808"/>
                </a:solidFill>
                <a:latin typeface="Courier New"/>
                <a:ea typeface="Courier New"/>
                <a:cs typeface="Courier New"/>
                <a:sym typeface="Courier New"/>
              </a:rPr>
              <a:t>(</a:t>
            </a:r>
            <a:r>
              <a:rPr b="1" lang="es-ES" sz="2700">
                <a:solidFill>
                  <a:schemeClr val="dk1"/>
                </a:solidFill>
                <a:latin typeface="Courier New"/>
                <a:ea typeface="Courier New"/>
                <a:cs typeface="Courier New"/>
                <a:sym typeface="Courier New"/>
              </a:rPr>
              <a:t>i</a:t>
            </a:r>
            <a:r>
              <a:rPr b="1" lang="es-ES" sz="2700">
                <a:solidFill>
                  <a:srgbClr val="080808"/>
                </a:solidFill>
                <a:latin typeface="Courier New"/>
                <a:ea typeface="Courier New"/>
                <a:cs typeface="Courier New"/>
                <a:sym typeface="Courier New"/>
              </a:rPr>
              <a:t>.resolveActivity(</a:t>
            </a:r>
            <a:r>
              <a:rPr b="1" i="1" lang="es-ES" sz="2700">
                <a:solidFill>
                  <a:srgbClr val="871094"/>
                </a:solidFill>
                <a:latin typeface="Courier New"/>
                <a:ea typeface="Courier New"/>
                <a:cs typeface="Courier New"/>
                <a:sym typeface="Courier New"/>
              </a:rPr>
              <a:t>packageManager</a:t>
            </a:r>
            <a:r>
              <a:rPr b="1" lang="es-ES" sz="2700">
                <a:solidFill>
                  <a:srgbClr val="080808"/>
                </a:solidFill>
                <a:latin typeface="Courier New"/>
                <a:ea typeface="Courier New"/>
                <a:cs typeface="Courier New"/>
                <a:sym typeface="Courier New"/>
              </a:rPr>
              <a:t>) != </a:t>
            </a:r>
            <a:r>
              <a:rPr b="1" lang="es-ES" sz="2700">
                <a:solidFill>
                  <a:srgbClr val="0033B3"/>
                </a:solidFill>
                <a:latin typeface="Courier New"/>
                <a:ea typeface="Courier New"/>
                <a:cs typeface="Courier New"/>
                <a:sym typeface="Courier New"/>
              </a:rPr>
              <a:t>null</a:t>
            </a:r>
            <a:r>
              <a:rPr b="1" lang="es-ES" sz="2700">
                <a:solidFill>
                  <a:srgbClr val="080808"/>
                </a:solidFill>
                <a:latin typeface="Courier New"/>
                <a:ea typeface="Courier New"/>
                <a:cs typeface="Courier New"/>
                <a:sym typeface="Courier New"/>
              </a:rPr>
              <a:t>){</a:t>
            </a:r>
            <a:endParaRPr b="1" sz="27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700">
                <a:solidFill>
                  <a:srgbClr val="080808"/>
                </a:solidFill>
                <a:latin typeface="Courier New"/>
                <a:ea typeface="Courier New"/>
                <a:cs typeface="Courier New"/>
                <a:sym typeface="Courier New"/>
              </a:rPr>
              <a:t>       startActivity(</a:t>
            </a:r>
            <a:r>
              <a:rPr b="1" lang="es-ES" sz="2700">
                <a:solidFill>
                  <a:schemeClr val="dk1"/>
                </a:solidFill>
                <a:latin typeface="Courier New"/>
                <a:ea typeface="Courier New"/>
                <a:cs typeface="Courier New"/>
                <a:sym typeface="Courier New"/>
              </a:rPr>
              <a:t>i</a:t>
            </a:r>
            <a:r>
              <a:rPr b="1" lang="es-ES" sz="2700">
                <a:solidFill>
                  <a:srgbClr val="080808"/>
                </a:solidFill>
                <a:latin typeface="Courier New"/>
                <a:ea typeface="Courier New"/>
                <a:cs typeface="Courier New"/>
                <a:sym typeface="Courier New"/>
              </a:rPr>
              <a:t>);</a:t>
            </a:r>
            <a:endParaRPr b="1" sz="27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2700">
                <a:solidFill>
                  <a:srgbClr val="080808"/>
                </a:solidFill>
                <a:latin typeface="Courier New"/>
                <a:ea typeface="Courier New"/>
                <a:cs typeface="Courier New"/>
                <a:sym typeface="Courier New"/>
              </a:rPr>
              <a:t>   }</a:t>
            </a:r>
            <a:endParaRPr b="1" sz="2700">
              <a:solidFill>
                <a:srgbClr val="080808"/>
              </a:solidFill>
              <a:latin typeface="Courier New"/>
              <a:ea typeface="Courier New"/>
              <a:cs typeface="Courier New"/>
              <a:sym typeface="Courier New"/>
            </a:endParaRPr>
          </a:p>
          <a:p>
            <a:pPr indent="0" lvl="0" marL="0" marR="0" rtl="0" algn="l">
              <a:lnSpc>
                <a:spcPct val="150000"/>
              </a:lnSpc>
              <a:spcBef>
                <a:spcPts val="0"/>
              </a:spcBef>
              <a:spcAft>
                <a:spcPts val="0"/>
              </a:spcAft>
              <a:buSzPts val="1100"/>
              <a:buNone/>
            </a:pPr>
            <a:r>
              <a:rPr b="1" lang="es-ES" sz="2700">
                <a:solidFill>
                  <a:srgbClr val="080808"/>
                </a:solidFill>
                <a:latin typeface="Courier New"/>
                <a:ea typeface="Courier New"/>
                <a:cs typeface="Courier New"/>
                <a:sym typeface="Courier New"/>
              </a:rPr>
              <a:t>}</a:t>
            </a:r>
            <a:endParaRPr b="1" sz="4500">
              <a:solidFill>
                <a:srgbClr val="000080"/>
              </a:solidFill>
              <a:latin typeface="Courier New"/>
              <a:ea typeface="Courier New"/>
              <a:cs typeface="Courier New"/>
              <a:sym typeface="Courier New"/>
            </a:endParaRPr>
          </a:p>
        </p:txBody>
      </p:sp>
      <p:sp>
        <p:nvSpPr>
          <p:cNvPr id="548" name="Google Shape;548;p44"/>
          <p:cNvSpPr/>
          <p:nvPr/>
        </p:nvSpPr>
        <p:spPr>
          <a:xfrm>
            <a:off x="9899640" y="8407440"/>
            <a:ext cx="2793240" cy="1064520"/>
          </a:xfrm>
          <a:prstGeom prst="rect">
            <a:avLst/>
          </a:prstGeom>
          <a:solidFill>
            <a:srgbClr val="C00000"/>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s-ES" sz="3200" u="none" cap="none" strike="noStrike">
                <a:solidFill>
                  <a:srgbClr val="FFFFFF"/>
                </a:solidFill>
                <a:latin typeface="Gill Sans"/>
                <a:ea typeface="Gill Sans"/>
                <a:cs typeface="Gill Sans"/>
                <a:sym typeface="Gill Sans"/>
              </a:rPr>
              <a:t>Correr en el emulador</a:t>
            </a:r>
            <a:endParaRPr b="0" i="0" sz="3200" u="none" cap="none" strike="noStrike">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3000"/>
                                  </p:stCondLst>
                                  <p:childTnLst>
                                    <p:set>
                                      <p:cBhvr>
                                        <p:cTn dur="1" fill="hold">
                                          <p:stCondLst>
                                            <p:cond delay="0"/>
                                          </p:stCondLst>
                                        </p:cTn>
                                        <p:tgtEl>
                                          <p:spTgt spid="548"/>
                                        </p:tgtEl>
                                        <p:attrNameLst>
                                          <p:attrName>style.visibility</p:attrName>
                                        </p:attrNameLst>
                                      </p:cBhvr>
                                      <p:to>
                                        <p:strVal val="visible"/>
                                      </p:to>
                                    </p:set>
                                    <p:anim calcmode="lin" valueType="num">
                                      <p:cBhvr additive="base">
                                        <p:cTn dur="500"/>
                                        <p:tgtEl>
                                          <p:spTgt spid="548"/>
                                        </p:tgtEl>
                                        <p:attrNameLst>
                                          <p:attrName>ppt_w</p:attrName>
                                        </p:attrNameLst>
                                      </p:cBhvr>
                                      <p:tavLst>
                                        <p:tav fmla="" tm="0">
                                          <p:val>
                                            <p:strVal val="0"/>
                                          </p:val>
                                        </p:tav>
                                        <p:tav fmla="" tm="100000">
                                          <p:val>
                                            <p:strVal val="#ppt_w"/>
                                          </p:val>
                                        </p:tav>
                                      </p:tavLst>
                                    </p:anim>
                                    <p:anim calcmode="lin" valueType="num">
                                      <p:cBhvr additive="base">
                                        <p:cTn dur="500"/>
                                        <p:tgtEl>
                                          <p:spTgt spid="54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5"/>
          <p:cNvPicPr preferRelativeResize="0"/>
          <p:nvPr/>
        </p:nvPicPr>
        <p:blipFill rotWithShape="1">
          <a:blip r:embed="rId3">
            <a:alphaModFix/>
          </a:blip>
          <a:srcRect b="0" l="0" r="0" t="0"/>
          <a:stretch/>
        </p:blipFill>
        <p:spPr>
          <a:xfrm>
            <a:off x="740880" y="2184120"/>
            <a:ext cx="10122120" cy="7566480"/>
          </a:xfrm>
          <a:prstGeom prst="rect">
            <a:avLst/>
          </a:prstGeom>
          <a:noFill/>
          <a:ln>
            <a:noFill/>
          </a:ln>
        </p:spPr>
      </p:pic>
      <p:sp>
        <p:nvSpPr>
          <p:cNvPr id="163" name="Google Shape;163;p5"/>
          <p:cNvSpPr/>
          <p:nvPr/>
        </p:nvSpPr>
        <p:spPr>
          <a:xfrm>
            <a:off x="650160" y="915480"/>
            <a:ext cx="11701440" cy="15156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s-ES" sz="5600" u="none" cap="none" strike="noStrike">
                <a:solidFill>
                  <a:srgbClr val="424456"/>
                </a:solidFill>
                <a:latin typeface="Trebuchet MS"/>
                <a:ea typeface="Trebuchet MS"/>
                <a:cs typeface="Trebuchet MS"/>
                <a:sym typeface="Trebuchet MS"/>
              </a:rPr>
              <a:t>Ejemplo práctico</a:t>
            </a:r>
            <a:endParaRPr b="0" i="0" sz="5600" u="none" cap="none" strike="noStrike">
              <a:latin typeface="Arial"/>
              <a:ea typeface="Arial"/>
              <a:cs typeface="Arial"/>
              <a:sym typeface="Arial"/>
            </a:endParaRPr>
          </a:p>
        </p:txBody>
      </p:sp>
      <p:sp>
        <p:nvSpPr>
          <p:cNvPr id="164" name="Google Shape;164;p5"/>
          <p:cNvSpPr/>
          <p:nvPr/>
        </p:nvSpPr>
        <p:spPr>
          <a:xfrm>
            <a:off x="6717600" y="2139840"/>
            <a:ext cx="5975280" cy="4174920"/>
          </a:xfrm>
          <a:prstGeom prst="rect">
            <a:avLst/>
          </a:prstGeom>
          <a:noFill/>
          <a:ln>
            <a:noFill/>
          </a:ln>
        </p:spPr>
        <p:txBody>
          <a:bodyPr anchorCtr="0" anchor="t" bIns="45000" lIns="90000" spcFirstLastPara="1" rIns="90000" wrap="square" tIns="45000">
            <a:noAutofit/>
          </a:bodyPr>
          <a:lstStyle/>
          <a:p>
            <a:pPr indent="-362160" lvl="0" marL="519120" marR="0" rtl="0" algn="l">
              <a:lnSpc>
                <a:spcPct val="138888"/>
              </a:lnSpc>
              <a:spcBef>
                <a:spcPts val="0"/>
              </a:spcBef>
              <a:spcAft>
                <a:spcPts val="0"/>
              </a:spcAft>
              <a:buClr>
                <a:srgbClr val="A04DA3"/>
              </a:buClr>
              <a:buSzPts val="3600"/>
              <a:buFont typeface="Georgia"/>
              <a:buChar char="•"/>
            </a:pPr>
            <a:r>
              <a:rPr b="0" i="0" lang="es-ES" sz="3600" u="none" cap="none" strike="noStrike">
                <a:solidFill>
                  <a:srgbClr val="000000"/>
                </a:solidFill>
                <a:latin typeface="Georgia"/>
                <a:ea typeface="Georgia"/>
                <a:cs typeface="Georgia"/>
                <a:sym typeface="Georgia"/>
              </a:rPr>
              <a:t>Crear una segunda </a:t>
            </a:r>
            <a:r>
              <a:rPr b="0" i="1" lang="es-ES" sz="3600" u="none" cap="none" strike="noStrike">
                <a:solidFill>
                  <a:srgbClr val="000000"/>
                </a:solidFill>
                <a:latin typeface="Georgia"/>
                <a:ea typeface="Georgia"/>
                <a:cs typeface="Georgia"/>
                <a:sym typeface="Georgia"/>
              </a:rPr>
              <a:t>activity  </a:t>
            </a:r>
            <a:r>
              <a:rPr b="0" i="0" lang="es-ES" sz="3600" u="none" cap="none" strike="noStrike">
                <a:solidFill>
                  <a:srgbClr val="000000"/>
                </a:solidFill>
                <a:latin typeface="Georgia"/>
                <a:ea typeface="Georgia"/>
                <a:cs typeface="Georgia"/>
                <a:sym typeface="Georgia"/>
              </a:rPr>
              <a:t>(basada en la plantilla </a:t>
            </a:r>
            <a:r>
              <a:rPr b="1" i="0" lang="es-ES" sz="3600" u="none" cap="none" strike="noStrike">
                <a:solidFill>
                  <a:srgbClr val="000000"/>
                </a:solidFill>
                <a:latin typeface="Georgia"/>
                <a:ea typeface="Georgia"/>
                <a:cs typeface="Georgia"/>
                <a:sym typeface="Georgia"/>
              </a:rPr>
              <a:t>Empty Activity</a:t>
            </a:r>
            <a:r>
              <a:rPr b="0" i="0" lang="es-ES" sz="3600" u="none" cap="none" strike="noStrike">
                <a:solidFill>
                  <a:srgbClr val="000000"/>
                </a:solidFill>
                <a:latin typeface="Georgia"/>
                <a:ea typeface="Georgia"/>
                <a:cs typeface="Georgia"/>
                <a:sym typeface="Georgia"/>
              </a:rPr>
              <a:t>) y denominarla </a:t>
            </a:r>
            <a:r>
              <a:rPr b="1" i="0" lang="es-ES" sz="3600" u="none" cap="none" strike="noStrike">
                <a:solidFill>
                  <a:srgbClr val="000000"/>
                </a:solidFill>
                <a:latin typeface="Georgia"/>
                <a:ea typeface="Georgia"/>
                <a:cs typeface="Georgia"/>
                <a:sym typeface="Georgia"/>
              </a:rPr>
              <a:t>InfoActivity</a:t>
            </a:r>
            <a:endParaRPr b="0" i="0" sz="3600" u="none" cap="none" strike="noStrike">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p:nvPr/>
        </p:nvSpPr>
        <p:spPr>
          <a:xfrm>
            <a:off x="650160" y="915480"/>
            <a:ext cx="11701440" cy="15156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s-ES" sz="5600" u="none" cap="none" strike="noStrike">
                <a:solidFill>
                  <a:srgbClr val="424456"/>
                </a:solidFill>
                <a:latin typeface="Trebuchet MS"/>
                <a:ea typeface="Trebuchet MS"/>
                <a:cs typeface="Trebuchet MS"/>
                <a:sym typeface="Trebuchet MS"/>
              </a:rPr>
              <a:t>Ejemplo práctico</a:t>
            </a:r>
            <a:endParaRPr b="0" i="0" sz="5600" u="none" cap="none" strike="noStrike">
              <a:latin typeface="Arial"/>
              <a:ea typeface="Arial"/>
              <a:cs typeface="Arial"/>
              <a:sym typeface="Arial"/>
            </a:endParaRPr>
          </a:p>
        </p:txBody>
      </p:sp>
      <p:sp>
        <p:nvSpPr>
          <p:cNvPr id="170" name="Google Shape;170;p6"/>
          <p:cNvSpPr/>
          <p:nvPr/>
        </p:nvSpPr>
        <p:spPr>
          <a:xfrm>
            <a:off x="650160" y="2139840"/>
            <a:ext cx="11701440" cy="1798920"/>
          </a:xfrm>
          <a:prstGeom prst="rect">
            <a:avLst/>
          </a:prstGeom>
          <a:noFill/>
          <a:ln>
            <a:noFill/>
          </a:ln>
        </p:spPr>
        <p:txBody>
          <a:bodyPr anchorCtr="0" anchor="t" bIns="45000" lIns="90000" spcFirstLastPara="1" rIns="90000" wrap="square" tIns="45000">
            <a:noAutofit/>
          </a:bodyPr>
          <a:lstStyle/>
          <a:p>
            <a:pPr indent="-362160" lvl="0" marL="519120" marR="0" rtl="0" algn="l">
              <a:lnSpc>
                <a:spcPct val="138888"/>
              </a:lnSpc>
              <a:spcBef>
                <a:spcPts val="0"/>
              </a:spcBef>
              <a:spcAft>
                <a:spcPts val="0"/>
              </a:spcAft>
              <a:buClr>
                <a:srgbClr val="A04DA3"/>
              </a:buClr>
              <a:buSzPts val="3600"/>
              <a:buFont typeface="Georgia"/>
              <a:buChar char="•"/>
            </a:pPr>
            <a:r>
              <a:rPr b="0" i="0" lang="es-ES" sz="3600" u="none" cap="none" strike="noStrike">
                <a:solidFill>
                  <a:srgbClr val="000000"/>
                </a:solidFill>
                <a:latin typeface="Georgia"/>
                <a:ea typeface="Georgia"/>
                <a:cs typeface="Georgia"/>
                <a:sym typeface="Georgia"/>
              </a:rPr>
              <a:t>Definir este layout para </a:t>
            </a:r>
            <a:r>
              <a:rPr b="1" i="0" lang="es-ES" sz="3600" u="none" cap="none" strike="noStrike">
                <a:solidFill>
                  <a:srgbClr val="000000"/>
                </a:solidFill>
                <a:latin typeface="Georgia"/>
                <a:ea typeface="Georgia"/>
                <a:cs typeface="Georgia"/>
                <a:sym typeface="Georgia"/>
              </a:rPr>
              <a:t>InfoActivity</a:t>
            </a:r>
            <a:endParaRPr b="0" i="0" sz="3600" u="none" cap="none" strike="noStrike">
              <a:latin typeface="Arial"/>
              <a:ea typeface="Arial"/>
              <a:cs typeface="Arial"/>
              <a:sym typeface="Arial"/>
            </a:endParaRPr>
          </a:p>
        </p:txBody>
      </p:sp>
      <p:sp>
        <p:nvSpPr>
          <p:cNvPr id="171" name="Google Shape;171;p6"/>
          <p:cNvSpPr/>
          <p:nvPr/>
        </p:nvSpPr>
        <p:spPr>
          <a:xfrm>
            <a:off x="9318960" y="9038520"/>
            <a:ext cx="3032640" cy="517680"/>
          </a:xfrm>
          <a:prstGeom prst="rect">
            <a:avLst/>
          </a:prstGeom>
          <a:noFill/>
          <a:ln>
            <a:noFill/>
          </a:ln>
        </p:spPr>
        <p:txBody>
          <a:bodyPr anchorCtr="0" anchor="b" bIns="65150" lIns="129950" spcFirstLastPara="1" rIns="129950" wrap="square" tIns="65150">
            <a:noAutofit/>
          </a:bodyPr>
          <a:lstStyle/>
          <a:p>
            <a:pPr indent="0" lvl="0" marL="0" marR="0" rtl="0" algn="r">
              <a:lnSpc>
                <a:spcPct val="100000"/>
              </a:lnSpc>
              <a:spcBef>
                <a:spcPts val="0"/>
              </a:spcBef>
              <a:spcAft>
                <a:spcPts val="0"/>
              </a:spcAft>
              <a:buNone/>
            </a:pPr>
            <a:fld id="{00000000-1234-1234-1234-123412341234}" type="slidenum">
              <a:rPr b="0" i="0" lang="es-ES" sz="2500" u="none" cap="none" strike="noStrike">
                <a:solidFill>
                  <a:srgbClr val="FFFFFF"/>
                </a:solidFill>
                <a:latin typeface="Gill Sans"/>
                <a:ea typeface="Gill Sans"/>
                <a:cs typeface="Gill Sans"/>
                <a:sym typeface="Gill Sans"/>
              </a:rPr>
              <a:t>‹#›</a:t>
            </a:fld>
            <a:endParaRPr b="0" i="0" sz="2500" u="none" cap="none" strike="noStrike">
              <a:latin typeface="Arial"/>
              <a:ea typeface="Arial"/>
              <a:cs typeface="Arial"/>
              <a:sym typeface="Arial"/>
            </a:endParaRPr>
          </a:p>
        </p:txBody>
      </p:sp>
      <p:pic>
        <p:nvPicPr>
          <p:cNvPr id="172" name="Google Shape;172;p6"/>
          <p:cNvPicPr preferRelativeResize="0"/>
          <p:nvPr/>
        </p:nvPicPr>
        <p:blipFill rotWithShape="1">
          <a:blip r:embed="rId3">
            <a:alphaModFix/>
          </a:blip>
          <a:srcRect b="32098" l="0" r="0" t="0"/>
          <a:stretch/>
        </p:blipFill>
        <p:spPr>
          <a:xfrm>
            <a:off x="0" y="3003840"/>
            <a:ext cx="13001760" cy="6746760"/>
          </a:xfrm>
          <a:prstGeom prst="rect">
            <a:avLst/>
          </a:prstGeom>
          <a:noFill/>
          <a:ln>
            <a:noFill/>
          </a:ln>
        </p:spPr>
      </p:pic>
      <p:grpSp>
        <p:nvGrpSpPr>
          <p:cNvPr id="173" name="Google Shape;173;p6"/>
          <p:cNvGrpSpPr/>
          <p:nvPr/>
        </p:nvGrpSpPr>
        <p:grpSpPr>
          <a:xfrm>
            <a:off x="5070240" y="3948840"/>
            <a:ext cx="4668120" cy="1481400"/>
            <a:chOff x="5070240" y="3948840"/>
            <a:chExt cx="4668120" cy="1481400"/>
          </a:xfrm>
        </p:grpSpPr>
        <p:sp>
          <p:nvSpPr>
            <p:cNvPr id="174" name="Google Shape;174;p6"/>
            <p:cNvSpPr/>
            <p:nvPr/>
          </p:nvSpPr>
          <p:spPr>
            <a:xfrm flipH="1">
              <a:off x="5070240" y="5117400"/>
              <a:ext cx="2014920" cy="360"/>
            </a:xfrm>
            <a:custGeom>
              <a:rect b="b" l="l" r="r" t="t"/>
              <a:pathLst>
                <a:path extrusionOk="0" h="21600" w="21600">
                  <a:moveTo>
                    <a:pt x="0" y="0"/>
                  </a:moveTo>
                  <a:lnTo>
                    <a:pt x="21600" y="21600"/>
                  </a:lnTo>
                </a:path>
              </a:pathLst>
            </a:custGeom>
            <a:noFill/>
            <a:ln cap="flat" cmpd="sng" w="50750">
              <a:solidFill>
                <a:srgbClr val="438086"/>
              </a:solidFill>
              <a:prstDash val="solid"/>
              <a:round/>
              <a:headEnd len="sm" w="sm" type="none"/>
              <a:tailEnd len="lg" w="lg" type="stealth"/>
            </a:ln>
          </p:spPr>
        </p:sp>
        <p:sp>
          <p:nvSpPr>
            <p:cNvPr id="175" name="Google Shape;175;p6"/>
            <p:cNvSpPr/>
            <p:nvPr/>
          </p:nvSpPr>
          <p:spPr>
            <a:xfrm>
              <a:off x="7053120" y="3948840"/>
              <a:ext cx="2685240" cy="1481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6" name="Google Shape;176;p6"/>
            <p:cNvPicPr preferRelativeResize="0"/>
            <p:nvPr/>
          </p:nvPicPr>
          <p:blipFill rotWithShape="1">
            <a:blip r:embed="rId4">
              <a:alphaModFix/>
            </a:blip>
            <a:srcRect b="0" l="0" r="0" t="0"/>
            <a:stretch/>
          </p:blipFill>
          <p:spPr>
            <a:xfrm>
              <a:off x="7201440" y="4159800"/>
              <a:ext cx="2346480" cy="1078560"/>
            </a:xfrm>
            <a:prstGeom prst="rect">
              <a:avLst/>
            </a:prstGeom>
            <a:noFill/>
            <a:ln>
              <a:noFill/>
            </a:ln>
          </p:spPr>
        </p:pic>
      </p:grpSp>
      <p:grpSp>
        <p:nvGrpSpPr>
          <p:cNvPr id="177" name="Google Shape;177;p6"/>
          <p:cNvGrpSpPr/>
          <p:nvPr/>
        </p:nvGrpSpPr>
        <p:grpSpPr>
          <a:xfrm>
            <a:off x="3261240" y="7587360"/>
            <a:ext cx="4415040" cy="2109960"/>
            <a:chOff x="3261240" y="7587360"/>
            <a:chExt cx="4415040" cy="2109960"/>
          </a:xfrm>
        </p:grpSpPr>
        <p:sp>
          <p:nvSpPr>
            <p:cNvPr id="178" name="Google Shape;178;p6"/>
            <p:cNvSpPr/>
            <p:nvPr/>
          </p:nvSpPr>
          <p:spPr>
            <a:xfrm rot="10800000">
              <a:off x="4844160" y="7587360"/>
              <a:ext cx="392040" cy="526320"/>
            </a:xfrm>
            <a:custGeom>
              <a:rect b="b" l="l" r="r" t="t"/>
              <a:pathLst>
                <a:path extrusionOk="0" h="21600" w="21600">
                  <a:moveTo>
                    <a:pt x="0" y="0"/>
                  </a:moveTo>
                  <a:lnTo>
                    <a:pt x="21600" y="21600"/>
                  </a:lnTo>
                </a:path>
              </a:pathLst>
            </a:custGeom>
            <a:noFill/>
            <a:ln cap="flat" cmpd="sng" w="50750">
              <a:solidFill>
                <a:srgbClr val="438086"/>
              </a:solidFill>
              <a:prstDash val="solid"/>
              <a:round/>
              <a:headEnd len="sm" w="sm" type="none"/>
              <a:tailEnd len="lg" w="lg" type="stealth"/>
            </a:ln>
          </p:spPr>
        </p:sp>
        <p:sp>
          <p:nvSpPr>
            <p:cNvPr id="179" name="Google Shape;179;p6"/>
            <p:cNvSpPr/>
            <p:nvPr/>
          </p:nvSpPr>
          <p:spPr>
            <a:xfrm>
              <a:off x="3261240" y="8044200"/>
              <a:ext cx="4415040" cy="1653120"/>
            </a:xfrm>
            <a:prstGeom prst="rect">
              <a:avLst/>
            </a:prstGeom>
            <a:solidFill>
              <a:schemeClr val="accent2"/>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s-ES" sz="2800" u="none" cap="none" strike="noStrike">
                  <a:solidFill>
                    <a:srgbClr val="FFFFFF"/>
                  </a:solidFill>
                  <a:latin typeface="Gill Sans"/>
                  <a:ea typeface="Gill Sans"/>
                  <a:cs typeface="Gill Sans"/>
                  <a:sym typeface="Gill Sans"/>
                </a:rPr>
                <a:t>Importante</a:t>
              </a:r>
              <a:r>
                <a:rPr b="0" i="0" lang="es-ES" sz="2800" u="none" cap="none" strike="noStrike">
                  <a:solidFill>
                    <a:srgbClr val="FFFFFF"/>
                  </a:solidFill>
                  <a:latin typeface="Gill Sans"/>
                  <a:ea typeface="Gill Sans"/>
                  <a:cs typeface="Gill Sans"/>
                  <a:sym typeface="Gill Sans"/>
                </a:rPr>
                <a:t>: definir un </a:t>
              </a:r>
              <a:r>
                <a:rPr b="1" i="0" lang="es-ES" sz="2800" u="none" cap="none" strike="noStrike">
                  <a:solidFill>
                    <a:srgbClr val="FFFFFF"/>
                  </a:solidFill>
                  <a:latin typeface="Gill Sans"/>
                  <a:ea typeface="Gill Sans"/>
                  <a:cs typeface="Gill Sans"/>
                  <a:sym typeface="Gill Sans"/>
                </a:rPr>
                <a:t>id</a:t>
              </a:r>
              <a:r>
                <a:rPr b="0" i="0" lang="es-ES" sz="2800" u="none" cap="none" strike="noStrike">
                  <a:solidFill>
                    <a:srgbClr val="FFFFFF"/>
                  </a:solidFill>
                  <a:latin typeface="Gill Sans"/>
                  <a:ea typeface="Gill Sans"/>
                  <a:cs typeface="Gill Sans"/>
                  <a:sym typeface="Gill Sans"/>
                </a:rPr>
                <a:t> para el </a:t>
              </a:r>
              <a:r>
                <a:rPr b="1" i="0" lang="es-ES" sz="2800" u="none" cap="none" strike="noStrike">
                  <a:solidFill>
                    <a:srgbClr val="FFFFFF"/>
                  </a:solidFill>
                  <a:latin typeface="Gill Sans"/>
                  <a:ea typeface="Gill Sans"/>
                  <a:cs typeface="Gill Sans"/>
                  <a:sym typeface="Gill Sans"/>
                </a:rPr>
                <a:t>TextView</a:t>
              </a:r>
              <a:endParaRPr b="0" i="0" sz="2800" u="none" cap="none" strike="noStrike">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p:nvPr/>
        </p:nvSpPr>
        <p:spPr>
          <a:xfrm>
            <a:off x="650160" y="915480"/>
            <a:ext cx="11701440" cy="15156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s-ES" sz="5600" u="none" cap="none" strike="noStrike">
                <a:solidFill>
                  <a:srgbClr val="424456"/>
                </a:solidFill>
                <a:latin typeface="Trebuchet MS"/>
                <a:ea typeface="Trebuchet MS"/>
                <a:cs typeface="Trebuchet MS"/>
                <a:sym typeface="Trebuchet MS"/>
              </a:rPr>
              <a:t>Ejemplo práctico</a:t>
            </a:r>
            <a:endParaRPr b="0" i="0" sz="5600" u="none" cap="none" strike="noStrike">
              <a:latin typeface="Arial"/>
              <a:ea typeface="Arial"/>
              <a:cs typeface="Arial"/>
              <a:sym typeface="Arial"/>
            </a:endParaRPr>
          </a:p>
        </p:txBody>
      </p:sp>
      <p:sp>
        <p:nvSpPr>
          <p:cNvPr id="185" name="Google Shape;185;p7"/>
          <p:cNvSpPr/>
          <p:nvPr/>
        </p:nvSpPr>
        <p:spPr>
          <a:xfrm>
            <a:off x="650160" y="2715840"/>
            <a:ext cx="11701440" cy="4822920"/>
          </a:xfrm>
          <a:prstGeom prst="rect">
            <a:avLst/>
          </a:prstGeom>
          <a:noFill/>
          <a:ln>
            <a:noFill/>
          </a:ln>
        </p:spPr>
        <p:txBody>
          <a:bodyPr anchorCtr="0" anchor="t" bIns="45000" lIns="90000" spcFirstLastPara="1" rIns="90000" wrap="square" tIns="45000">
            <a:noAutofit/>
          </a:bodyPr>
          <a:lstStyle/>
          <a:p>
            <a:pPr indent="-570240" lvl="0" marL="571680" marR="0" rtl="0" algn="just">
              <a:lnSpc>
                <a:spcPct val="113636"/>
              </a:lnSpc>
              <a:spcBef>
                <a:spcPts val="0"/>
              </a:spcBef>
              <a:spcAft>
                <a:spcPts val="0"/>
              </a:spcAft>
              <a:buClr>
                <a:srgbClr val="A04DA3"/>
              </a:buClr>
              <a:buSzPts val="4400"/>
              <a:buFont typeface="Arial"/>
              <a:buChar char="•"/>
            </a:pPr>
            <a:r>
              <a:rPr b="0" i="0" lang="es-ES" sz="4400" u="none" cap="none" strike="noStrike">
                <a:solidFill>
                  <a:srgbClr val="000000"/>
                </a:solidFill>
                <a:latin typeface="Georgia"/>
                <a:ea typeface="Georgia"/>
                <a:cs typeface="Georgia"/>
                <a:sym typeface="Georgia"/>
              </a:rPr>
              <a:t>Ya tenemos definida la </a:t>
            </a:r>
            <a:r>
              <a:rPr b="0" i="1" lang="es-ES" sz="4400" u="none" cap="none" strike="noStrike">
                <a:solidFill>
                  <a:srgbClr val="000000"/>
                </a:solidFill>
                <a:latin typeface="Georgia"/>
                <a:ea typeface="Georgia"/>
                <a:cs typeface="Georgia"/>
                <a:sym typeface="Georgia"/>
              </a:rPr>
              <a:t>activity</a:t>
            </a:r>
            <a:r>
              <a:rPr b="0" i="0" lang="es-ES" sz="4400" u="none" cap="none" strike="noStrike">
                <a:solidFill>
                  <a:srgbClr val="000000"/>
                </a:solidFill>
                <a:latin typeface="Georgia"/>
                <a:ea typeface="Georgia"/>
                <a:cs typeface="Georgia"/>
                <a:sym typeface="Georgia"/>
              </a:rPr>
              <a:t> que queremos mostrar al presionar el botón "</a:t>
            </a:r>
            <a:r>
              <a:rPr b="0" i="0" lang="es-ES" sz="4400" u="none" cap="none" strike="noStrike">
                <a:solidFill>
                  <a:srgbClr val="C00000"/>
                </a:solidFill>
                <a:latin typeface="Georgia"/>
                <a:ea typeface="Georgia"/>
                <a:cs typeface="Georgia"/>
                <a:sym typeface="Georgia"/>
              </a:rPr>
              <a:t>Mostrar Información</a:t>
            </a:r>
            <a:r>
              <a:rPr b="0" i="0" lang="es-ES" sz="4400" u="none" cap="none" strike="noStrike">
                <a:solidFill>
                  <a:srgbClr val="000000"/>
                </a:solidFill>
                <a:latin typeface="Georgia"/>
                <a:ea typeface="Georgia"/>
                <a:cs typeface="Georgia"/>
                <a:sym typeface="Georgia"/>
              </a:rPr>
              <a:t>" </a:t>
            </a:r>
            <a:r>
              <a:rPr lang="es-ES" sz="4400">
                <a:latin typeface="Georgia"/>
                <a:ea typeface="Georgia"/>
                <a:cs typeface="Georgia"/>
                <a:sym typeface="Georgia"/>
              </a:rPr>
              <a:t>en</a:t>
            </a:r>
            <a:r>
              <a:rPr b="0" i="0" lang="es-ES" sz="4400" u="none" cap="none" strike="noStrike">
                <a:solidFill>
                  <a:srgbClr val="000000"/>
                </a:solidFill>
                <a:latin typeface="Georgia"/>
                <a:ea typeface="Georgia"/>
                <a:cs typeface="Georgia"/>
                <a:sym typeface="Georgia"/>
              </a:rPr>
              <a:t> la </a:t>
            </a:r>
            <a:r>
              <a:rPr b="0" i="1" lang="es-ES" sz="4400" u="none" cap="none" strike="noStrike">
                <a:solidFill>
                  <a:srgbClr val="000000"/>
                </a:solidFill>
                <a:latin typeface="Georgia"/>
                <a:ea typeface="Georgia"/>
                <a:cs typeface="Georgia"/>
                <a:sym typeface="Georgia"/>
              </a:rPr>
              <a:t>activity </a:t>
            </a:r>
            <a:r>
              <a:rPr b="0" i="0" lang="es-ES" sz="4400" u="none" cap="none" strike="noStrike">
                <a:solidFill>
                  <a:srgbClr val="000000"/>
                </a:solidFill>
                <a:latin typeface="Georgia"/>
                <a:ea typeface="Georgia"/>
                <a:cs typeface="Georgia"/>
                <a:sym typeface="Georgia"/>
              </a:rPr>
              <a:t>principal</a:t>
            </a:r>
            <a:endParaRPr b="0" i="0" sz="4400" u="none" cap="none" strike="noStrike">
              <a:latin typeface="Arial"/>
              <a:ea typeface="Arial"/>
              <a:cs typeface="Arial"/>
              <a:sym typeface="Arial"/>
            </a:endParaRPr>
          </a:p>
          <a:p>
            <a:pPr indent="-570240" lvl="0" marL="571680" marR="0" rtl="0" algn="just">
              <a:lnSpc>
                <a:spcPct val="113636"/>
              </a:lnSpc>
              <a:spcBef>
                <a:spcPts val="425"/>
              </a:spcBef>
              <a:spcAft>
                <a:spcPts val="0"/>
              </a:spcAft>
              <a:buClr>
                <a:srgbClr val="A04DA3"/>
              </a:buClr>
              <a:buSzPts val="4400"/>
              <a:buFont typeface="Arial"/>
              <a:buChar char="•"/>
            </a:pPr>
            <a:r>
              <a:rPr b="0" i="0" lang="es-ES" sz="4400" u="none" cap="none" strike="noStrike">
                <a:solidFill>
                  <a:srgbClr val="000000"/>
                </a:solidFill>
                <a:latin typeface="Georgia"/>
                <a:ea typeface="Georgia"/>
                <a:cs typeface="Georgia"/>
                <a:sym typeface="Georgia"/>
              </a:rPr>
              <a:t>Ahora debemos </a:t>
            </a:r>
            <a:r>
              <a:rPr lang="es-ES" sz="4400">
                <a:latin typeface="Georgia"/>
                <a:ea typeface="Georgia"/>
                <a:cs typeface="Georgia"/>
                <a:sym typeface="Georgia"/>
              </a:rPr>
              <a:t>programar</a:t>
            </a:r>
            <a:r>
              <a:rPr b="0" i="0" lang="es-ES" sz="4400" u="none" cap="none" strike="noStrike">
                <a:solidFill>
                  <a:srgbClr val="000000"/>
                </a:solidFill>
                <a:latin typeface="Georgia"/>
                <a:ea typeface="Georgia"/>
                <a:cs typeface="Georgia"/>
                <a:sym typeface="Georgia"/>
              </a:rPr>
              <a:t> el manejador del evento </a:t>
            </a:r>
            <a:r>
              <a:rPr b="1" i="0" lang="es-ES" sz="4400" u="none" cap="none" strike="noStrike">
                <a:solidFill>
                  <a:srgbClr val="000000"/>
                </a:solidFill>
                <a:latin typeface="Consolas"/>
                <a:ea typeface="Consolas"/>
                <a:cs typeface="Consolas"/>
                <a:sym typeface="Consolas"/>
              </a:rPr>
              <a:t>onClick</a:t>
            </a:r>
            <a:r>
              <a:rPr b="0" i="0" lang="es-ES" sz="4400" u="none" cap="none" strike="noStrike">
                <a:solidFill>
                  <a:srgbClr val="000000"/>
                </a:solidFill>
                <a:latin typeface="Georgia"/>
                <a:ea typeface="Georgia"/>
                <a:cs typeface="Georgia"/>
                <a:sym typeface="Georgia"/>
              </a:rPr>
              <a:t> de dicho botón</a:t>
            </a:r>
            <a:endParaRPr b="0" i="0" sz="4400" u="none" cap="none" strike="noStrike">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p:nvPr/>
        </p:nvSpPr>
        <p:spPr>
          <a:xfrm>
            <a:off x="380880" y="3443400"/>
            <a:ext cx="12024000" cy="6125040"/>
          </a:xfrm>
          <a:prstGeom prst="rect">
            <a:avLst/>
          </a:prstGeom>
          <a:solidFill>
            <a:srgbClr val="FFFFFF"/>
          </a:solidFill>
          <a:ln>
            <a:noFill/>
          </a:ln>
        </p:spPr>
        <p:txBody>
          <a:bodyPr anchorCtr="0" anchor="ctr" bIns="45000" lIns="90000" spcFirstLastPara="1" rIns="90000" wrap="square" tIns="45000">
            <a:spAutoFit/>
          </a:bodyPr>
          <a:lstStyle/>
          <a:p>
            <a:pPr indent="0" lvl="0" marL="0" marR="0" rtl="0" algn="l">
              <a:lnSpc>
                <a:spcPct val="100000"/>
              </a:lnSpc>
              <a:spcBef>
                <a:spcPts val="0"/>
              </a:spcBef>
              <a:spcAft>
                <a:spcPts val="0"/>
              </a:spcAft>
              <a:buClr>
                <a:schemeClr val="dk1"/>
              </a:buClr>
              <a:buSzPts val="1100"/>
              <a:buFont typeface="Arial"/>
              <a:buNone/>
            </a:pPr>
            <a:r>
              <a:rPr b="1" lang="es-ES" sz="2500">
                <a:solidFill>
                  <a:srgbClr val="0033B3"/>
                </a:solidFill>
                <a:highlight>
                  <a:srgbClr val="FFFFFF"/>
                </a:highlight>
                <a:latin typeface="Courier New"/>
                <a:ea typeface="Courier New"/>
                <a:cs typeface="Courier New"/>
                <a:sym typeface="Courier New"/>
              </a:rPr>
              <a:t>import </a:t>
            </a:r>
            <a:r>
              <a:rPr b="1" lang="es-ES" sz="2500">
                <a:solidFill>
                  <a:srgbClr val="080808"/>
                </a:solidFill>
                <a:highlight>
                  <a:srgbClr val="FFFFFF"/>
                </a:highlight>
                <a:latin typeface="Courier New"/>
                <a:ea typeface="Courier New"/>
                <a:cs typeface="Courier New"/>
                <a:sym typeface="Courier New"/>
              </a:rPr>
              <a:t>android.content.</a:t>
            </a:r>
            <a:r>
              <a:rPr b="1" lang="es-ES" sz="2500">
                <a:solidFill>
                  <a:schemeClr val="dk1"/>
                </a:solidFill>
                <a:highlight>
                  <a:srgbClr val="FFFFFF"/>
                </a:highlight>
                <a:latin typeface="Courier New"/>
                <a:ea typeface="Courier New"/>
                <a:cs typeface="Courier New"/>
                <a:sym typeface="Courier New"/>
              </a:rPr>
              <a:t>Intent</a:t>
            </a:r>
            <a:endParaRPr b="1" sz="25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500">
                <a:solidFill>
                  <a:srgbClr val="0033B3"/>
                </a:solidFill>
                <a:highlight>
                  <a:srgbClr val="FFFFFF"/>
                </a:highlight>
                <a:latin typeface="Courier New"/>
                <a:ea typeface="Courier New"/>
                <a:cs typeface="Courier New"/>
                <a:sym typeface="Courier New"/>
              </a:rPr>
              <a:t>import </a:t>
            </a:r>
            <a:r>
              <a:rPr b="1" lang="es-ES" sz="2500">
                <a:solidFill>
                  <a:srgbClr val="080808"/>
                </a:solidFill>
                <a:highlight>
                  <a:srgbClr val="FFFFFF"/>
                </a:highlight>
                <a:latin typeface="Courier New"/>
                <a:ea typeface="Courier New"/>
                <a:cs typeface="Courier New"/>
                <a:sym typeface="Courier New"/>
              </a:rPr>
              <a:t>androidx.appcompat.app.</a:t>
            </a:r>
            <a:r>
              <a:rPr b="1" lang="es-ES" sz="2500">
                <a:solidFill>
                  <a:schemeClr val="dk1"/>
                </a:solidFill>
                <a:highlight>
                  <a:srgbClr val="FFFFFF"/>
                </a:highlight>
                <a:latin typeface="Courier New"/>
                <a:ea typeface="Courier New"/>
                <a:cs typeface="Courier New"/>
                <a:sym typeface="Courier New"/>
              </a:rPr>
              <a:t>AppCompatActivity</a:t>
            </a:r>
            <a:endParaRPr b="1" sz="25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500">
                <a:solidFill>
                  <a:srgbClr val="0033B3"/>
                </a:solidFill>
                <a:highlight>
                  <a:srgbClr val="FFFFFF"/>
                </a:highlight>
                <a:latin typeface="Courier New"/>
                <a:ea typeface="Courier New"/>
                <a:cs typeface="Courier New"/>
                <a:sym typeface="Courier New"/>
              </a:rPr>
              <a:t>import </a:t>
            </a:r>
            <a:r>
              <a:rPr b="1" lang="es-ES" sz="2500">
                <a:solidFill>
                  <a:srgbClr val="080808"/>
                </a:solidFill>
                <a:highlight>
                  <a:srgbClr val="FFFFFF"/>
                </a:highlight>
                <a:latin typeface="Courier New"/>
                <a:ea typeface="Courier New"/>
                <a:cs typeface="Courier New"/>
                <a:sym typeface="Courier New"/>
              </a:rPr>
              <a:t>android.os.</a:t>
            </a:r>
            <a:r>
              <a:rPr b="1" lang="es-ES" sz="2500">
                <a:solidFill>
                  <a:schemeClr val="dk1"/>
                </a:solidFill>
                <a:highlight>
                  <a:srgbClr val="FFFFFF"/>
                </a:highlight>
                <a:latin typeface="Courier New"/>
                <a:ea typeface="Courier New"/>
                <a:cs typeface="Courier New"/>
                <a:sym typeface="Courier New"/>
              </a:rPr>
              <a:t>Bundle</a:t>
            </a:r>
            <a:endParaRPr b="1" sz="25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500">
                <a:solidFill>
                  <a:srgbClr val="0033B3"/>
                </a:solidFill>
                <a:highlight>
                  <a:srgbClr val="FFFFFF"/>
                </a:highlight>
                <a:latin typeface="Courier New"/>
                <a:ea typeface="Courier New"/>
                <a:cs typeface="Courier New"/>
                <a:sym typeface="Courier New"/>
              </a:rPr>
              <a:t>import </a:t>
            </a:r>
            <a:r>
              <a:rPr b="1" lang="es-ES" sz="2500">
                <a:solidFill>
                  <a:srgbClr val="080808"/>
                </a:solidFill>
                <a:highlight>
                  <a:srgbClr val="FFFFFF"/>
                </a:highlight>
                <a:latin typeface="Courier New"/>
                <a:ea typeface="Courier New"/>
                <a:cs typeface="Courier New"/>
                <a:sym typeface="Courier New"/>
              </a:rPr>
              <a:t>android.view.</a:t>
            </a:r>
            <a:r>
              <a:rPr b="1" lang="es-ES" sz="2500">
                <a:solidFill>
                  <a:schemeClr val="dk1"/>
                </a:solidFill>
                <a:highlight>
                  <a:srgbClr val="FFFFFF"/>
                </a:highlight>
                <a:latin typeface="Courier New"/>
                <a:ea typeface="Courier New"/>
                <a:cs typeface="Courier New"/>
                <a:sym typeface="Courier New"/>
              </a:rPr>
              <a:t>View</a:t>
            </a:r>
            <a:endParaRPr b="1" sz="25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sz="2500">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500">
                <a:solidFill>
                  <a:srgbClr val="0033B3"/>
                </a:solidFill>
                <a:highlight>
                  <a:srgbClr val="FFFFFF"/>
                </a:highlight>
                <a:latin typeface="Courier New"/>
                <a:ea typeface="Courier New"/>
                <a:cs typeface="Courier New"/>
                <a:sym typeface="Courier New"/>
              </a:rPr>
              <a:t>class </a:t>
            </a:r>
            <a:r>
              <a:rPr b="1" lang="es-ES" sz="2500">
                <a:solidFill>
                  <a:schemeClr val="dk1"/>
                </a:solidFill>
                <a:highlight>
                  <a:srgbClr val="FFFFFF"/>
                </a:highlight>
                <a:latin typeface="Courier New"/>
                <a:ea typeface="Courier New"/>
                <a:cs typeface="Courier New"/>
                <a:sym typeface="Courier New"/>
              </a:rPr>
              <a:t>MainActivity </a:t>
            </a:r>
            <a:r>
              <a:rPr b="1" lang="es-ES" sz="2500">
                <a:solidFill>
                  <a:srgbClr val="080808"/>
                </a:solidFill>
                <a:highlight>
                  <a:srgbClr val="FFFFFF"/>
                </a:highlight>
                <a:latin typeface="Courier New"/>
                <a:ea typeface="Courier New"/>
                <a:cs typeface="Courier New"/>
                <a:sym typeface="Courier New"/>
              </a:rPr>
              <a:t>: AppCompatActivity() {</a:t>
            </a:r>
            <a:endParaRPr b="1" sz="25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500">
                <a:solidFill>
                  <a:srgbClr val="080808"/>
                </a:solidFill>
                <a:highlight>
                  <a:srgbClr val="FFFFFF"/>
                </a:highlight>
                <a:latin typeface="Courier New"/>
                <a:ea typeface="Courier New"/>
                <a:cs typeface="Courier New"/>
                <a:sym typeface="Courier New"/>
              </a:rPr>
              <a:t>   </a:t>
            </a:r>
            <a:r>
              <a:rPr b="1" lang="es-ES" sz="2500">
                <a:solidFill>
                  <a:srgbClr val="0033B3"/>
                </a:solidFill>
                <a:highlight>
                  <a:srgbClr val="FFFFFF"/>
                </a:highlight>
                <a:latin typeface="Courier New"/>
                <a:ea typeface="Courier New"/>
                <a:cs typeface="Courier New"/>
                <a:sym typeface="Courier New"/>
              </a:rPr>
              <a:t>override fun </a:t>
            </a:r>
            <a:r>
              <a:rPr b="1" lang="es-ES" sz="2500">
                <a:solidFill>
                  <a:srgbClr val="00627A"/>
                </a:solidFill>
                <a:highlight>
                  <a:srgbClr val="FFFFFF"/>
                </a:highlight>
                <a:latin typeface="Courier New"/>
                <a:ea typeface="Courier New"/>
                <a:cs typeface="Courier New"/>
                <a:sym typeface="Courier New"/>
              </a:rPr>
              <a:t>onCreate</a:t>
            </a:r>
            <a:r>
              <a:rPr b="1" lang="es-ES" sz="2500">
                <a:solidFill>
                  <a:srgbClr val="080808"/>
                </a:solidFill>
                <a:highlight>
                  <a:srgbClr val="FFFFFF"/>
                </a:highlight>
                <a:latin typeface="Courier New"/>
                <a:ea typeface="Courier New"/>
                <a:cs typeface="Courier New"/>
                <a:sym typeface="Courier New"/>
              </a:rPr>
              <a:t>(savedInstanceState: </a:t>
            </a:r>
            <a:r>
              <a:rPr b="1" lang="es-ES" sz="2500">
                <a:solidFill>
                  <a:schemeClr val="dk1"/>
                </a:solidFill>
                <a:highlight>
                  <a:srgbClr val="FFFFFF"/>
                </a:highlight>
                <a:latin typeface="Courier New"/>
                <a:ea typeface="Courier New"/>
                <a:cs typeface="Courier New"/>
                <a:sym typeface="Courier New"/>
              </a:rPr>
              <a:t>Bundle</a:t>
            </a:r>
            <a:r>
              <a:rPr b="1" lang="es-ES" sz="2500">
                <a:solidFill>
                  <a:srgbClr val="080808"/>
                </a:solidFill>
                <a:highlight>
                  <a:srgbClr val="FFFFFF"/>
                </a:highlight>
                <a:latin typeface="Courier New"/>
                <a:ea typeface="Courier New"/>
                <a:cs typeface="Courier New"/>
                <a:sym typeface="Courier New"/>
              </a:rPr>
              <a:t>?) {</a:t>
            </a:r>
            <a:endParaRPr b="1" sz="25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500">
                <a:solidFill>
                  <a:srgbClr val="080808"/>
                </a:solidFill>
                <a:highlight>
                  <a:srgbClr val="FFFFFF"/>
                </a:highlight>
                <a:latin typeface="Courier New"/>
                <a:ea typeface="Courier New"/>
                <a:cs typeface="Courier New"/>
                <a:sym typeface="Courier New"/>
              </a:rPr>
              <a:t>       </a:t>
            </a:r>
            <a:r>
              <a:rPr b="1" lang="es-ES" sz="2500">
                <a:solidFill>
                  <a:srgbClr val="0033B3"/>
                </a:solidFill>
                <a:highlight>
                  <a:srgbClr val="FFFFFF"/>
                </a:highlight>
                <a:latin typeface="Courier New"/>
                <a:ea typeface="Courier New"/>
                <a:cs typeface="Courier New"/>
                <a:sym typeface="Courier New"/>
              </a:rPr>
              <a:t>super</a:t>
            </a:r>
            <a:r>
              <a:rPr b="1" lang="es-ES" sz="2500">
                <a:solidFill>
                  <a:srgbClr val="080808"/>
                </a:solidFill>
                <a:highlight>
                  <a:srgbClr val="FFFFFF"/>
                </a:highlight>
                <a:latin typeface="Courier New"/>
                <a:ea typeface="Courier New"/>
                <a:cs typeface="Courier New"/>
                <a:sym typeface="Courier New"/>
              </a:rPr>
              <a:t>.onCreate(savedInstanceState)</a:t>
            </a:r>
            <a:endParaRPr b="1" sz="25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500">
                <a:solidFill>
                  <a:srgbClr val="080808"/>
                </a:solidFill>
                <a:highlight>
                  <a:srgbClr val="FFFFFF"/>
                </a:highlight>
                <a:latin typeface="Courier New"/>
                <a:ea typeface="Courier New"/>
                <a:cs typeface="Courier New"/>
                <a:sym typeface="Courier New"/>
              </a:rPr>
              <a:t>       setContentView(</a:t>
            </a:r>
            <a:r>
              <a:rPr b="1" lang="es-ES" sz="2500">
                <a:solidFill>
                  <a:schemeClr val="dk1"/>
                </a:solidFill>
                <a:highlight>
                  <a:srgbClr val="FFFFFF"/>
                </a:highlight>
                <a:latin typeface="Courier New"/>
                <a:ea typeface="Courier New"/>
                <a:cs typeface="Courier New"/>
                <a:sym typeface="Courier New"/>
              </a:rPr>
              <a:t>R</a:t>
            </a:r>
            <a:r>
              <a:rPr b="1" lang="es-ES" sz="2500">
                <a:solidFill>
                  <a:srgbClr val="080808"/>
                </a:solidFill>
                <a:highlight>
                  <a:srgbClr val="FFFFFF"/>
                </a:highlight>
                <a:latin typeface="Courier New"/>
                <a:ea typeface="Courier New"/>
                <a:cs typeface="Courier New"/>
                <a:sym typeface="Courier New"/>
              </a:rPr>
              <a:t>.</a:t>
            </a:r>
            <a:r>
              <a:rPr b="1" lang="es-ES" sz="2500">
                <a:solidFill>
                  <a:schemeClr val="dk1"/>
                </a:solidFill>
                <a:highlight>
                  <a:srgbClr val="FFFFFF"/>
                </a:highlight>
                <a:latin typeface="Courier New"/>
                <a:ea typeface="Courier New"/>
                <a:cs typeface="Courier New"/>
                <a:sym typeface="Courier New"/>
              </a:rPr>
              <a:t>layout</a:t>
            </a:r>
            <a:r>
              <a:rPr b="1" lang="es-ES" sz="2500">
                <a:solidFill>
                  <a:srgbClr val="080808"/>
                </a:solidFill>
                <a:highlight>
                  <a:srgbClr val="FFFFFF"/>
                </a:highlight>
                <a:latin typeface="Courier New"/>
                <a:ea typeface="Courier New"/>
                <a:cs typeface="Courier New"/>
                <a:sym typeface="Courier New"/>
              </a:rPr>
              <a:t>.</a:t>
            </a:r>
            <a:r>
              <a:rPr b="1" i="1" lang="es-ES" sz="2500">
                <a:solidFill>
                  <a:srgbClr val="871094"/>
                </a:solidFill>
                <a:highlight>
                  <a:srgbClr val="FFFFFF"/>
                </a:highlight>
                <a:latin typeface="Courier New"/>
                <a:ea typeface="Courier New"/>
                <a:cs typeface="Courier New"/>
                <a:sym typeface="Courier New"/>
              </a:rPr>
              <a:t>activity_main</a:t>
            </a:r>
            <a:r>
              <a:rPr b="1" lang="es-ES" sz="2500">
                <a:solidFill>
                  <a:srgbClr val="080808"/>
                </a:solidFill>
                <a:highlight>
                  <a:srgbClr val="FFFFFF"/>
                </a:highlight>
                <a:latin typeface="Courier New"/>
                <a:ea typeface="Courier New"/>
                <a:cs typeface="Courier New"/>
                <a:sym typeface="Courier New"/>
              </a:rPr>
              <a:t>)</a:t>
            </a:r>
            <a:endParaRPr b="1" sz="25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500">
                <a:solidFill>
                  <a:srgbClr val="080808"/>
                </a:solidFill>
                <a:highlight>
                  <a:srgbClr val="FFFFFF"/>
                </a:highlight>
                <a:latin typeface="Courier New"/>
                <a:ea typeface="Courier New"/>
                <a:cs typeface="Courier New"/>
                <a:sym typeface="Courier New"/>
              </a:rPr>
              <a:t>   }</a:t>
            </a:r>
            <a:endParaRPr b="1" sz="25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500">
                <a:solidFill>
                  <a:srgbClr val="080808"/>
                </a:solidFill>
                <a:highlight>
                  <a:srgbClr val="FFFFFF"/>
                </a:highlight>
                <a:latin typeface="Courier New"/>
                <a:ea typeface="Courier New"/>
                <a:cs typeface="Courier New"/>
                <a:sym typeface="Courier New"/>
              </a:rPr>
              <a:t>   </a:t>
            </a:r>
            <a:r>
              <a:rPr b="1" lang="es-ES" sz="2500">
                <a:solidFill>
                  <a:srgbClr val="0033B3"/>
                </a:solidFill>
                <a:highlight>
                  <a:srgbClr val="FFFFFF"/>
                </a:highlight>
                <a:latin typeface="Courier New"/>
                <a:ea typeface="Courier New"/>
                <a:cs typeface="Courier New"/>
                <a:sym typeface="Courier New"/>
              </a:rPr>
              <a:t>fun </a:t>
            </a:r>
            <a:r>
              <a:rPr b="1" lang="es-ES" sz="2500">
                <a:solidFill>
                  <a:srgbClr val="00627A"/>
                </a:solidFill>
                <a:highlight>
                  <a:srgbClr val="FFFFFF"/>
                </a:highlight>
                <a:latin typeface="Courier New"/>
                <a:ea typeface="Courier New"/>
                <a:cs typeface="Courier New"/>
                <a:sym typeface="Courier New"/>
              </a:rPr>
              <a:t>mostrarInformacion</a:t>
            </a:r>
            <a:r>
              <a:rPr b="1" lang="es-ES" sz="2500">
                <a:solidFill>
                  <a:srgbClr val="080808"/>
                </a:solidFill>
                <a:highlight>
                  <a:srgbClr val="FFFFFF"/>
                </a:highlight>
                <a:latin typeface="Courier New"/>
                <a:ea typeface="Courier New"/>
                <a:cs typeface="Courier New"/>
                <a:sym typeface="Courier New"/>
              </a:rPr>
              <a:t>(v: </a:t>
            </a:r>
            <a:r>
              <a:rPr b="1" lang="es-ES" sz="2500">
                <a:solidFill>
                  <a:schemeClr val="dk1"/>
                </a:solidFill>
                <a:highlight>
                  <a:srgbClr val="FFFFFF"/>
                </a:highlight>
                <a:latin typeface="Courier New"/>
                <a:ea typeface="Courier New"/>
                <a:cs typeface="Courier New"/>
                <a:sym typeface="Courier New"/>
              </a:rPr>
              <a:t>View</a:t>
            </a:r>
            <a:r>
              <a:rPr b="1" lang="es-ES" sz="2500">
                <a:solidFill>
                  <a:srgbClr val="080808"/>
                </a:solidFill>
                <a:highlight>
                  <a:srgbClr val="FFFFFF"/>
                </a:highlight>
                <a:latin typeface="Courier New"/>
                <a:ea typeface="Courier New"/>
                <a:cs typeface="Courier New"/>
                <a:sym typeface="Courier New"/>
              </a:rPr>
              <a:t>) {</a:t>
            </a:r>
            <a:endParaRPr b="1" sz="25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500">
                <a:solidFill>
                  <a:srgbClr val="080808"/>
                </a:solidFill>
                <a:highlight>
                  <a:srgbClr val="FFFFFF"/>
                </a:highlight>
                <a:latin typeface="Courier New"/>
                <a:ea typeface="Courier New"/>
                <a:cs typeface="Courier New"/>
                <a:sym typeface="Courier New"/>
              </a:rPr>
              <a:t>       </a:t>
            </a:r>
            <a:r>
              <a:rPr b="1" lang="es-ES" sz="2500">
                <a:solidFill>
                  <a:srgbClr val="0033B3"/>
                </a:solidFill>
                <a:highlight>
                  <a:srgbClr val="FFFFFF"/>
                </a:highlight>
                <a:latin typeface="Courier New"/>
                <a:ea typeface="Courier New"/>
                <a:cs typeface="Courier New"/>
                <a:sym typeface="Courier New"/>
              </a:rPr>
              <a:t>val </a:t>
            </a:r>
            <a:r>
              <a:rPr b="1" lang="es-ES" sz="2500">
                <a:solidFill>
                  <a:schemeClr val="dk1"/>
                </a:solidFill>
                <a:highlight>
                  <a:srgbClr val="FFFFFF"/>
                </a:highlight>
                <a:latin typeface="Courier New"/>
                <a:ea typeface="Courier New"/>
                <a:cs typeface="Courier New"/>
                <a:sym typeface="Courier New"/>
              </a:rPr>
              <a:t>i </a:t>
            </a:r>
            <a:r>
              <a:rPr b="1" lang="es-ES" sz="2500">
                <a:solidFill>
                  <a:srgbClr val="080808"/>
                </a:solidFill>
                <a:highlight>
                  <a:srgbClr val="FFFFFF"/>
                </a:highlight>
                <a:latin typeface="Courier New"/>
                <a:ea typeface="Courier New"/>
                <a:cs typeface="Courier New"/>
                <a:sym typeface="Courier New"/>
              </a:rPr>
              <a:t>= Intent(</a:t>
            </a:r>
            <a:r>
              <a:rPr b="1" lang="es-ES" sz="2500">
                <a:solidFill>
                  <a:srgbClr val="0033B3"/>
                </a:solidFill>
                <a:highlight>
                  <a:srgbClr val="FFFFFF"/>
                </a:highlight>
                <a:latin typeface="Courier New"/>
                <a:ea typeface="Courier New"/>
                <a:cs typeface="Courier New"/>
                <a:sym typeface="Courier New"/>
              </a:rPr>
              <a:t>this</a:t>
            </a:r>
            <a:r>
              <a:rPr b="1" lang="es-ES" sz="2500">
                <a:solidFill>
                  <a:srgbClr val="080808"/>
                </a:solidFill>
                <a:highlight>
                  <a:srgbClr val="FFFFFF"/>
                </a:highlight>
                <a:latin typeface="Courier New"/>
                <a:ea typeface="Courier New"/>
                <a:cs typeface="Courier New"/>
                <a:sym typeface="Courier New"/>
              </a:rPr>
              <a:t>, </a:t>
            </a:r>
            <a:r>
              <a:rPr b="1" lang="es-ES" sz="2500">
                <a:solidFill>
                  <a:schemeClr val="dk1"/>
                </a:solidFill>
                <a:highlight>
                  <a:srgbClr val="FFFFFF"/>
                </a:highlight>
                <a:latin typeface="Courier New"/>
                <a:ea typeface="Courier New"/>
                <a:cs typeface="Courier New"/>
                <a:sym typeface="Courier New"/>
              </a:rPr>
              <a:t>InfoActivity</a:t>
            </a:r>
            <a:r>
              <a:rPr b="1" lang="es-ES" sz="2500">
                <a:solidFill>
                  <a:srgbClr val="080808"/>
                </a:solidFill>
                <a:highlight>
                  <a:srgbClr val="FFFFFF"/>
                </a:highlight>
                <a:latin typeface="Courier New"/>
                <a:ea typeface="Courier New"/>
                <a:cs typeface="Courier New"/>
                <a:sym typeface="Courier New"/>
              </a:rPr>
              <a:t>::</a:t>
            </a:r>
            <a:r>
              <a:rPr b="1" lang="es-ES" sz="2500">
                <a:solidFill>
                  <a:srgbClr val="0033B3"/>
                </a:solidFill>
                <a:highlight>
                  <a:srgbClr val="FFFFFF"/>
                </a:highlight>
                <a:latin typeface="Courier New"/>
                <a:ea typeface="Courier New"/>
                <a:cs typeface="Courier New"/>
                <a:sym typeface="Courier New"/>
              </a:rPr>
              <a:t>class</a:t>
            </a:r>
            <a:r>
              <a:rPr b="1" lang="es-ES" sz="2500">
                <a:solidFill>
                  <a:srgbClr val="080808"/>
                </a:solidFill>
                <a:highlight>
                  <a:srgbClr val="FFFFFF"/>
                </a:highlight>
                <a:latin typeface="Courier New"/>
                <a:ea typeface="Courier New"/>
                <a:cs typeface="Courier New"/>
                <a:sym typeface="Courier New"/>
              </a:rPr>
              <a:t>.</a:t>
            </a:r>
            <a:r>
              <a:rPr b="1" i="1" lang="es-ES" sz="2500">
                <a:solidFill>
                  <a:srgbClr val="871094"/>
                </a:solidFill>
                <a:highlight>
                  <a:srgbClr val="FFFFFF"/>
                </a:highlight>
                <a:latin typeface="Courier New"/>
                <a:ea typeface="Courier New"/>
                <a:cs typeface="Courier New"/>
                <a:sym typeface="Courier New"/>
              </a:rPr>
              <a:t>java</a:t>
            </a:r>
            <a:r>
              <a:rPr b="1" lang="es-ES" sz="2500">
                <a:solidFill>
                  <a:srgbClr val="080808"/>
                </a:solidFill>
                <a:highlight>
                  <a:srgbClr val="FFFFFF"/>
                </a:highlight>
                <a:latin typeface="Courier New"/>
                <a:ea typeface="Courier New"/>
                <a:cs typeface="Courier New"/>
                <a:sym typeface="Courier New"/>
              </a:rPr>
              <a:t>);</a:t>
            </a:r>
            <a:endParaRPr b="1" sz="25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500">
                <a:solidFill>
                  <a:srgbClr val="080808"/>
                </a:solidFill>
                <a:highlight>
                  <a:srgbClr val="FFFFFF"/>
                </a:highlight>
                <a:latin typeface="Courier New"/>
                <a:ea typeface="Courier New"/>
                <a:cs typeface="Courier New"/>
                <a:sym typeface="Courier New"/>
              </a:rPr>
              <a:t>       startActivity(</a:t>
            </a:r>
            <a:r>
              <a:rPr b="1" lang="es-ES" sz="2500">
                <a:solidFill>
                  <a:schemeClr val="dk1"/>
                </a:solidFill>
                <a:highlight>
                  <a:srgbClr val="FFFFFF"/>
                </a:highlight>
                <a:latin typeface="Courier New"/>
                <a:ea typeface="Courier New"/>
                <a:cs typeface="Courier New"/>
                <a:sym typeface="Courier New"/>
              </a:rPr>
              <a:t>i</a:t>
            </a:r>
            <a:r>
              <a:rPr b="1" lang="es-ES" sz="2500">
                <a:solidFill>
                  <a:srgbClr val="080808"/>
                </a:solidFill>
                <a:highlight>
                  <a:srgbClr val="FFFFFF"/>
                </a:highlight>
                <a:latin typeface="Courier New"/>
                <a:ea typeface="Courier New"/>
                <a:cs typeface="Courier New"/>
                <a:sym typeface="Courier New"/>
              </a:rPr>
              <a:t>)</a:t>
            </a:r>
            <a:endParaRPr b="1" sz="25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500">
                <a:solidFill>
                  <a:srgbClr val="080808"/>
                </a:solidFill>
                <a:highlight>
                  <a:srgbClr val="FFFFFF"/>
                </a:highlight>
                <a:latin typeface="Courier New"/>
                <a:ea typeface="Courier New"/>
                <a:cs typeface="Courier New"/>
                <a:sym typeface="Courier New"/>
              </a:rPr>
              <a:t>   }</a:t>
            </a:r>
            <a:endParaRPr b="1" sz="25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lang="es-ES" sz="2500">
                <a:solidFill>
                  <a:srgbClr val="080808"/>
                </a:solidFill>
                <a:highlight>
                  <a:srgbClr val="FFFFFF"/>
                </a:highlight>
                <a:latin typeface="Courier New"/>
                <a:ea typeface="Courier New"/>
                <a:cs typeface="Courier New"/>
                <a:sym typeface="Courier New"/>
              </a:rPr>
              <a:t>}</a:t>
            </a:r>
            <a:endParaRPr b="1" sz="25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sz="2400">
              <a:solidFill>
                <a:srgbClr val="000080"/>
              </a:solidFill>
              <a:latin typeface="Courier New"/>
              <a:ea typeface="Courier New"/>
              <a:cs typeface="Courier New"/>
              <a:sym typeface="Courier New"/>
            </a:endParaRPr>
          </a:p>
        </p:txBody>
      </p:sp>
      <p:sp>
        <p:nvSpPr>
          <p:cNvPr id="191" name="Google Shape;191;p8"/>
          <p:cNvSpPr/>
          <p:nvPr/>
        </p:nvSpPr>
        <p:spPr>
          <a:xfrm>
            <a:off x="489595" y="1090405"/>
            <a:ext cx="12024000" cy="1735200"/>
          </a:xfrm>
          <a:prstGeom prst="rect">
            <a:avLst/>
          </a:prstGeom>
          <a:solidFill>
            <a:schemeClr val="accent2"/>
          </a:solid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s-ES" sz="2800" u="none" cap="none" strike="noStrike">
                <a:solidFill>
                  <a:srgbClr val="FFFFFF"/>
                </a:solidFill>
                <a:latin typeface="Gill Sans"/>
                <a:ea typeface="Gill Sans"/>
                <a:cs typeface="Gill Sans"/>
                <a:sym typeface="Gill Sans"/>
              </a:rPr>
              <a:t>Agregar el método </a:t>
            </a:r>
            <a:r>
              <a:rPr b="1" i="0" lang="es-ES" sz="2800" u="none" cap="none" strike="noStrike">
                <a:solidFill>
                  <a:srgbClr val="FFFFFF"/>
                </a:solidFill>
                <a:latin typeface="Consolas"/>
                <a:ea typeface="Consolas"/>
                <a:cs typeface="Consolas"/>
                <a:sym typeface="Consolas"/>
              </a:rPr>
              <a:t>mostrarInfo</a:t>
            </a:r>
            <a:r>
              <a:rPr b="0" i="0" lang="es-ES" sz="2800" u="none" cap="none" strike="noStrike">
                <a:solidFill>
                  <a:srgbClr val="FFFFFF"/>
                </a:solidFill>
                <a:latin typeface="Gill Sans"/>
                <a:ea typeface="Gill Sans"/>
                <a:cs typeface="Gill Sans"/>
                <a:sym typeface="Gill Sans"/>
              </a:rPr>
              <a:t> en la clase </a:t>
            </a:r>
            <a:r>
              <a:rPr b="1" i="0" lang="es-ES" sz="2800" u="none" cap="none" strike="noStrike">
                <a:solidFill>
                  <a:srgbClr val="FFFFFF"/>
                </a:solidFill>
                <a:latin typeface="Consolas"/>
                <a:ea typeface="Consolas"/>
                <a:cs typeface="Consolas"/>
                <a:sym typeface="Consolas"/>
              </a:rPr>
              <a:t>MainActivity</a:t>
            </a:r>
            <a:endParaRPr b="0" i="0" sz="2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FFFFFF"/>
                </a:solidFill>
                <a:latin typeface="Gill Sans"/>
                <a:ea typeface="Gill Sans"/>
                <a:cs typeface="Gill Sans"/>
                <a:sym typeface="Gill Sans"/>
              </a:rPr>
              <a:t>Este método lo establecimos en el </a:t>
            </a:r>
            <a:r>
              <a:rPr b="1" i="0" lang="es-ES" sz="2800" u="none" cap="none" strike="noStrike">
                <a:solidFill>
                  <a:srgbClr val="FFFFFF"/>
                </a:solidFill>
                <a:latin typeface="Consolas"/>
                <a:ea typeface="Consolas"/>
                <a:cs typeface="Consolas"/>
                <a:sym typeface="Consolas"/>
              </a:rPr>
              <a:t>onClick</a:t>
            </a:r>
            <a:r>
              <a:rPr b="0" i="0" lang="es-ES" sz="2800" u="none" cap="none" strike="noStrike">
                <a:solidFill>
                  <a:srgbClr val="FFFFFF"/>
                </a:solidFill>
                <a:latin typeface="Gill Sans"/>
                <a:ea typeface="Gill Sans"/>
                <a:cs typeface="Gill Sans"/>
                <a:sym typeface="Gill Sans"/>
              </a:rPr>
              <a:t> del botón de esta </a:t>
            </a:r>
            <a:r>
              <a:rPr b="0" i="1" lang="es-ES" sz="2800" u="none" cap="none" strike="noStrike">
                <a:solidFill>
                  <a:srgbClr val="FFFFFF"/>
                </a:solidFill>
                <a:latin typeface="Gill Sans"/>
                <a:ea typeface="Gill Sans"/>
                <a:cs typeface="Gill Sans"/>
                <a:sym typeface="Gill Sans"/>
              </a:rPr>
              <a:t>activity</a:t>
            </a:r>
            <a:endParaRPr b="0" i="0" sz="28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i="0" lang="es-ES" sz="2400" u="none" cap="none" strike="noStrike">
                <a:solidFill>
                  <a:srgbClr val="FFFFFF"/>
                </a:solidFill>
                <a:latin typeface="Gill Sans"/>
                <a:ea typeface="Gill Sans"/>
                <a:cs typeface="Gill Sans"/>
                <a:sym typeface="Gill Sans"/>
              </a:rPr>
              <a:t>(análisis de este código en la siguiente diapositiva)</a:t>
            </a:r>
            <a:endParaRPr b="0" i="0" sz="2400" u="none" cap="none" strike="noStrike">
              <a:latin typeface="Arial"/>
              <a:ea typeface="Arial"/>
              <a:cs typeface="Arial"/>
              <a:sym typeface="Arial"/>
            </a:endParaRPr>
          </a:p>
        </p:txBody>
      </p:sp>
      <p:sp>
        <p:nvSpPr>
          <p:cNvPr id="192" name="Google Shape;192;p8"/>
          <p:cNvSpPr/>
          <p:nvPr/>
        </p:nvSpPr>
        <p:spPr>
          <a:xfrm>
            <a:off x="632225" y="7287575"/>
            <a:ext cx="11215200" cy="1572600"/>
          </a:xfrm>
          <a:prstGeom prst="rect">
            <a:avLst/>
          </a:prstGeom>
          <a:solidFill>
            <a:schemeClr val="accent2">
              <a:alpha val="17650"/>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p:nvPr/>
        </p:nvSpPr>
        <p:spPr>
          <a:xfrm>
            <a:off x="380880" y="3125520"/>
            <a:ext cx="12384000" cy="3745800"/>
          </a:xfrm>
          <a:prstGeom prst="rect">
            <a:avLst/>
          </a:prstGeom>
          <a:solidFill>
            <a:srgbClr val="FFFFFF"/>
          </a:solidFill>
          <a:ln>
            <a:noFill/>
          </a:ln>
        </p:spPr>
        <p:txBody>
          <a:bodyPr anchorCtr="0" anchor="ctr" bIns="45000" lIns="90000" spcFirstLastPara="1" rIns="90000" wrap="square" tIns="45000">
            <a:spAutoFit/>
          </a:bodyPr>
          <a:lstStyle/>
          <a:p>
            <a:pPr indent="0" lvl="0" marL="0" marR="0" rtl="0" algn="l">
              <a:lnSpc>
                <a:spcPct val="150000"/>
              </a:lnSpc>
              <a:spcBef>
                <a:spcPts val="0"/>
              </a:spcBef>
              <a:spcAft>
                <a:spcPts val="0"/>
              </a:spcAft>
              <a:buClr>
                <a:schemeClr val="dk1"/>
              </a:buClr>
              <a:buSzPts val="1100"/>
              <a:buFont typeface="Arial"/>
              <a:buNone/>
            </a:pPr>
            <a:r>
              <a:rPr b="1" lang="es-ES" sz="3000">
                <a:solidFill>
                  <a:srgbClr val="0033B3"/>
                </a:solidFill>
                <a:highlight>
                  <a:srgbClr val="FFFFFF"/>
                </a:highlight>
                <a:latin typeface="Courier New"/>
                <a:ea typeface="Courier New"/>
                <a:cs typeface="Courier New"/>
                <a:sym typeface="Courier New"/>
              </a:rPr>
              <a:t>fun </a:t>
            </a:r>
            <a:r>
              <a:rPr b="1" lang="es-ES" sz="3000">
                <a:solidFill>
                  <a:srgbClr val="00627A"/>
                </a:solidFill>
                <a:highlight>
                  <a:srgbClr val="FFFFFF"/>
                </a:highlight>
                <a:latin typeface="Courier New"/>
                <a:ea typeface="Courier New"/>
                <a:cs typeface="Courier New"/>
                <a:sym typeface="Courier New"/>
              </a:rPr>
              <a:t>mostrarInformacion</a:t>
            </a:r>
            <a:r>
              <a:rPr b="1" lang="es-ES" sz="3000">
                <a:solidFill>
                  <a:srgbClr val="080808"/>
                </a:solidFill>
                <a:highlight>
                  <a:srgbClr val="FFFFFF"/>
                </a:highlight>
                <a:latin typeface="Courier New"/>
                <a:ea typeface="Courier New"/>
                <a:cs typeface="Courier New"/>
                <a:sym typeface="Courier New"/>
              </a:rPr>
              <a:t>(v: </a:t>
            </a:r>
            <a:r>
              <a:rPr b="1" lang="es-ES" sz="3000">
                <a:solidFill>
                  <a:schemeClr val="dk1"/>
                </a:solidFill>
                <a:highlight>
                  <a:srgbClr val="FFFFFF"/>
                </a:highlight>
                <a:latin typeface="Courier New"/>
                <a:ea typeface="Courier New"/>
                <a:cs typeface="Courier New"/>
                <a:sym typeface="Courier New"/>
              </a:rPr>
              <a:t>View</a:t>
            </a:r>
            <a:r>
              <a:rPr b="1" lang="es-ES" sz="3000">
                <a:solidFill>
                  <a:srgbClr val="080808"/>
                </a:solidFill>
                <a:highlight>
                  <a:srgbClr val="FFFFFF"/>
                </a:highlight>
                <a:latin typeface="Courier New"/>
                <a:ea typeface="Courier New"/>
                <a:cs typeface="Courier New"/>
                <a:sym typeface="Courier New"/>
              </a:rPr>
              <a:t>) {</a:t>
            </a:r>
            <a:endParaRPr b="1" sz="30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3000">
                <a:solidFill>
                  <a:srgbClr val="080808"/>
                </a:solidFill>
                <a:highlight>
                  <a:srgbClr val="FFFFFF"/>
                </a:highlight>
                <a:latin typeface="Courier New"/>
                <a:ea typeface="Courier New"/>
                <a:cs typeface="Courier New"/>
                <a:sym typeface="Courier New"/>
              </a:rPr>
              <a:t>   </a:t>
            </a:r>
            <a:r>
              <a:rPr b="1" lang="es-ES" sz="3000">
                <a:solidFill>
                  <a:srgbClr val="0033B3"/>
                </a:solidFill>
                <a:highlight>
                  <a:srgbClr val="FFFFFF"/>
                </a:highlight>
                <a:latin typeface="Courier New"/>
                <a:ea typeface="Courier New"/>
                <a:cs typeface="Courier New"/>
                <a:sym typeface="Courier New"/>
              </a:rPr>
              <a:t>val </a:t>
            </a:r>
            <a:r>
              <a:rPr b="1" lang="es-ES" sz="3000">
                <a:solidFill>
                  <a:schemeClr val="dk1"/>
                </a:solidFill>
                <a:highlight>
                  <a:srgbClr val="FFFFFF"/>
                </a:highlight>
                <a:latin typeface="Courier New"/>
                <a:ea typeface="Courier New"/>
                <a:cs typeface="Courier New"/>
                <a:sym typeface="Courier New"/>
              </a:rPr>
              <a:t>i </a:t>
            </a:r>
            <a:r>
              <a:rPr b="1" lang="es-ES" sz="3000">
                <a:solidFill>
                  <a:srgbClr val="080808"/>
                </a:solidFill>
                <a:highlight>
                  <a:srgbClr val="FFFFFF"/>
                </a:highlight>
                <a:latin typeface="Courier New"/>
                <a:ea typeface="Courier New"/>
                <a:cs typeface="Courier New"/>
                <a:sym typeface="Courier New"/>
              </a:rPr>
              <a:t>= Intent(</a:t>
            </a:r>
            <a:r>
              <a:rPr b="1" lang="es-ES" sz="3000">
                <a:solidFill>
                  <a:srgbClr val="0033B3"/>
                </a:solidFill>
                <a:highlight>
                  <a:srgbClr val="FFFFFF"/>
                </a:highlight>
                <a:latin typeface="Courier New"/>
                <a:ea typeface="Courier New"/>
                <a:cs typeface="Courier New"/>
                <a:sym typeface="Courier New"/>
              </a:rPr>
              <a:t>this</a:t>
            </a:r>
            <a:r>
              <a:rPr b="1" lang="es-ES" sz="3000">
                <a:solidFill>
                  <a:srgbClr val="080808"/>
                </a:solidFill>
                <a:highlight>
                  <a:srgbClr val="FFFFFF"/>
                </a:highlight>
                <a:latin typeface="Courier New"/>
                <a:ea typeface="Courier New"/>
                <a:cs typeface="Courier New"/>
                <a:sym typeface="Courier New"/>
              </a:rPr>
              <a:t>, </a:t>
            </a:r>
            <a:r>
              <a:rPr b="1" lang="es-ES" sz="3000">
                <a:solidFill>
                  <a:schemeClr val="dk1"/>
                </a:solidFill>
                <a:highlight>
                  <a:srgbClr val="FFFFFF"/>
                </a:highlight>
                <a:latin typeface="Courier New"/>
                <a:ea typeface="Courier New"/>
                <a:cs typeface="Courier New"/>
                <a:sym typeface="Courier New"/>
              </a:rPr>
              <a:t>InfoActivity</a:t>
            </a:r>
            <a:r>
              <a:rPr b="1" lang="es-ES" sz="3000">
                <a:solidFill>
                  <a:srgbClr val="080808"/>
                </a:solidFill>
                <a:highlight>
                  <a:srgbClr val="FFFFFF"/>
                </a:highlight>
                <a:latin typeface="Courier New"/>
                <a:ea typeface="Courier New"/>
                <a:cs typeface="Courier New"/>
                <a:sym typeface="Courier New"/>
              </a:rPr>
              <a:t>::</a:t>
            </a:r>
            <a:r>
              <a:rPr b="1" lang="es-ES" sz="3000">
                <a:solidFill>
                  <a:srgbClr val="0033B3"/>
                </a:solidFill>
                <a:highlight>
                  <a:srgbClr val="FFFFFF"/>
                </a:highlight>
                <a:latin typeface="Courier New"/>
                <a:ea typeface="Courier New"/>
                <a:cs typeface="Courier New"/>
                <a:sym typeface="Courier New"/>
              </a:rPr>
              <a:t>class</a:t>
            </a:r>
            <a:r>
              <a:rPr b="1" lang="es-ES" sz="3000">
                <a:solidFill>
                  <a:srgbClr val="080808"/>
                </a:solidFill>
                <a:highlight>
                  <a:srgbClr val="FFFFFF"/>
                </a:highlight>
                <a:latin typeface="Courier New"/>
                <a:ea typeface="Courier New"/>
                <a:cs typeface="Courier New"/>
                <a:sym typeface="Courier New"/>
              </a:rPr>
              <a:t>.</a:t>
            </a:r>
            <a:r>
              <a:rPr b="1" i="1" lang="es-ES" sz="3000">
                <a:solidFill>
                  <a:srgbClr val="871094"/>
                </a:solidFill>
                <a:highlight>
                  <a:srgbClr val="FFFFFF"/>
                </a:highlight>
                <a:latin typeface="Courier New"/>
                <a:ea typeface="Courier New"/>
                <a:cs typeface="Courier New"/>
                <a:sym typeface="Courier New"/>
              </a:rPr>
              <a:t>java</a:t>
            </a:r>
            <a:r>
              <a:rPr b="1" lang="es-ES" sz="3000">
                <a:solidFill>
                  <a:srgbClr val="080808"/>
                </a:solidFill>
                <a:highlight>
                  <a:srgbClr val="FFFFFF"/>
                </a:highlight>
                <a:latin typeface="Courier New"/>
                <a:ea typeface="Courier New"/>
                <a:cs typeface="Courier New"/>
                <a:sym typeface="Courier New"/>
              </a:rPr>
              <a:t>);</a:t>
            </a:r>
            <a:endParaRPr b="1" sz="30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3000">
                <a:solidFill>
                  <a:srgbClr val="080808"/>
                </a:solidFill>
                <a:highlight>
                  <a:srgbClr val="FFFFFF"/>
                </a:highlight>
                <a:latin typeface="Courier New"/>
                <a:ea typeface="Courier New"/>
                <a:cs typeface="Courier New"/>
                <a:sym typeface="Courier New"/>
              </a:rPr>
              <a:t>   startActivity(</a:t>
            </a:r>
            <a:r>
              <a:rPr b="1" lang="es-ES" sz="3000">
                <a:solidFill>
                  <a:schemeClr val="dk1"/>
                </a:solidFill>
                <a:highlight>
                  <a:srgbClr val="FFFFFF"/>
                </a:highlight>
                <a:latin typeface="Courier New"/>
                <a:ea typeface="Courier New"/>
                <a:cs typeface="Courier New"/>
                <a:sym typeface="Courier New"/>
              </a:rPr>
              <a:t>i</a:t>
            </a:r>
            <a:r>
              <a:rPr b="1" lang="es-ES" sz="3000">
                <a:solidFill>
                  <a:srgbClr val="080808"/>
                </a:solidFill>
                <a:highlight>
                  <a:srgbClr val="FFFFFF"/>
                </a:highlight>
                <a:latin typeface="Courier New"/>
                <a:ea typeface="Courier New"/>
                <a:cs typeface="Courier New"/>
                <a:sym typeface="Courier New"/>
              </a:rPr>
              <a:t>)</a:t>
            </a:r>
            <a:endParaRPr b="1" sz="30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1" lang="es-ES" sz="3000">
                <a:solidFill>
                  <a:srgbClr val="080808"/>
                </a:solidFill>
                <a:highlight>
                  <a:srgbClr val="FFFFFF"/>
                </a:highlight>
                <a:latin typeface="Courier New"/>
                <a:ea typeface="Courier New"/>
                <a:cs typeface="Courier New"/>
                <a:sym typeface="Courier New"/>
              </a:rPr>
              <a:t>}</a:t>
            </a:r>
            <a:endParaRPr b="1" sz="3000">
              <a:solidFill>
                <a:srgbClr val="080808"/>
              </a:solidFill>
              <a:highlight>
                <a:srgbClr val="FFFFFF"/>
              </a:highlight>
              <a:latin typeface="Courier New"/>
              <a:ea typeface="Courier New"/>
              <a:cs typeface="Courier New"/>
              <a:sym typeface="Courier New"/>
            </a:endParaRPr>
          </a:p>
          <a:p>
            <a:pPr indent="0" lvl="0" marL="0" marR="0" rtl="0" algn="l">
              <a:lnSpc>
                <a:spcPct val="150000"/>
              </a:lnSpc>
              <a:spcBef>
                <a:spcPts val="0"/>
              </a:spcBef>
              <a:spcAft>
                <a:spcPts val="0"/>
              </a:spcAft>
              <a:buNone/>
            </a:pPr>
            <a:r>
              <a:t/>
            </a:r>
            <a:endParaRPr b="1" sz="3200">
              <a:solidFill>
                <a:srgbClr val="000080"/>
              </a:solidFill>
              <a:latin typeface="Courier New"/>
              <a:ea typeface="Courier New"/>
              <a:cs typeface="Courier New"/>
              <a:sym typeface="Courier New"/>
            </a:endParaRPr>
          </a:p>
        </p:txBody>
      </p:sp>
      <p:grpSp>
        <p:nvGrpSpPr>
          <p:cNvPr id="198" name="Google Shape;198;p9"/>
          <p:cNvGrpSpPr/>
          <p:nvPr/>
        </p:nvGrpSpPr>
        <p:grpSpPr>
          <a:xfrm>
            <a:off x="236880" y="1203480"/>
            <a:ext cx="12132000" cy="3369615"/>
            <a:chOff x="236880" y="1203480"/>
            <a:chExt cx="12132000" cy="3369615"/>
          </a:xfrm>
        </p:grpSpPr>
        <p:sp>
          <p:nvSpPr>
            <p:cNvPr id="199" name="Google Shape;199;p9"/>
            <p:cNvSpPr/>
            <p:nvPr/>
          </p:nvSpPr>
          <p:spPr>
            <a:xfrm>
              <a:off x="236880" y="1203480"/>
              <a:ext cx="11445120" cy="1186920"/>
            </a:xfrm>
            <a:prstGeom prst="rect">
              <a:avLst/>
            </a:prstGeom>
            <a:solidFill>
              <a:schemeClr val="accent2"/>
            </a:solid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s-ES" sz="3600" u="none" cap="none" strike="noStrike">
                  <a:solidFill>
                    <a:srgbClr val="FFFFFF"/>
                  </a:solidFill>
                  <a:latin typeface="Gill Sans"/>
                  <a:ea typeface="Gill Sans"/>
                  <a:cs typeface="Gill Sans"/>
                  <a:sym typeface="Gill Sans"/>
                </a:rPr>
                <a:t>Se crea el </a:t>
              </a:r>
              <a:r>
                <a:rPr b="1" i="0" lang="es-ES" sz="3600" u="none" cap="none" strike="noStrike">
                  <a:solidFill>
                    <a:srgbClr val="FFFFFF"/>
                  </a:solidFill>
                  <a:latin typeface="Consolas"/>
                  <a:ea typeface="Consolas"/>
                  <a:cs typeface="Consolas"/>
                  <a:sym typeface="Consolas"/>
                </a:rPr>
                <a:t>intent i </a:t>
              </a:r>
              <a:r>
                <a:rPr b="0" i="0" lang="es-ES" sz="3600" u="none" cap="none" strike="noStrike">
                  <a:solidFill>
                    <a:srgbClr val="FFFFFF"/>
                  </a:solidFill>
                  <a:latin typeface="Gill Sans"/>
                  <a:ea typeface="Gill Sans"/>
                  <a:cs typeface="Gill Sans"/>
                  <a:sym typeface="Gill Sans"/>
                </a:rPr>
                <a:t>que referencia a la </a:t>
              </a:r>
              <a:r>
                <a:rPr b="0" i="1" lang="es-ES" sz="3600" u="none" cap="none" strike="noStrike">
                  <a:solidFill>
                    <a:srgbClr val="FFFFFF"/>
                  </a:solidFill>
                  <a:latin typeface="Gill Sans"/>
                  <a:ea typeface="Gill Sans"/>
                  <a:cs typeface="Gill Sans"/>
                  <a:sym typeface="Gill Sans"/>
                </a:rPr>
                <a:t>activity </a:t>
              </a:r>
              <a:r>
                <a:rPr b="0" i="0" lang="es-ES" sz="3600" u="none" cap="none" strike="noStrike">
                  <a:solidFill>
                    <a:srgbClr val="FFFFFF"/>
                  </a:solidFill>
                  <a:latin typeface="Gill Sans"/>
                  <a:ea typeface="Gill Sans"/>
                  <a:cs typeface="Gill Sans"/>
                  <a:sym typeface="Gill Sans"/>
                </a:rPr>
                <a:t>que se va a iniciar</a:t>
              </a:r>
              <a:endParaRPr b="0" i="0" sz="3600" u="none" cap="none" strike="noStrike">
                <a:latin typeface="Arial"/>
                <a:ea typeface="Arial"/>
                <a:cs typeface="Arial"/>
                <a:sym typeface="Arial"/>
              </a:endParaRPr>
            </a:p>
          </p:txBody>
        </p:sp>
        <p:sp>
          <p:nvSpPr>
            <p:cNvPr id="200" name="Google Shape;200;p9"/>
            <p:cNvSpPr/>
            <p:nvPr/>
          </p:nvSpPr>
          <p:spPr>
            <a:xfrm>
              <a:off x="776880" y="4027095"/>
              <a:ext cx="11592000" cy="546000"/>
            </a:xfrm>
            <a:prstGeom prst="rect">
              <a:avLst/>
            </a:prstGeom>
            <a:solidFill>
              <a:schemeClr val="accent2">
                <a:alpha val="17647"/>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
            <p:cNvSpPr/>
            <p:nvPr/>
          </p:nvSpPr>
          <p:spPr>
            <a:xfrm flipH="1">
              <a:off x="7523824" y="2527200"/>
              <a:ext cx="38876" cy="802346"/>
            </a:xfrm>
            <a:custGeom>
              <a:rect b="b" l="l" r="r" t="t"/>
              <a:pathLst>
                <a:path extrusionOk="0" h="53903" w="569">
                  <a:moveTo>
                    <a:pt x="0" y="0"/>
                  </a:moveTo>
                  <a:lnTo>
                    <a:pt x="569" y="53903"/>
                  </a:lnTo>
                </a:path>
              </a:pathLst>
            </a:custGeom>
            <a:noFill/>
            <a:ln cap="flat" cmpd="sng" w="50750">
              <a:solidFill>
                <a:srgbClr val="438086"/>
              </a:solidFill>
              <a:prstDash val="solid"/>
              <a:round/>
              <a:headEnd len="sm" w="sm" type="none"/>
              <a:tailEnd len="lg" w="lg" type="stealth"/>
            </a:ln>
          </p:spPr>
        </p:sp>
      </p:grpSp>
      <p:grpSp>
        <p:nvGrpSpPr>
          <p:cNvPr id="202" name="Google Shape;202;p9"/>
          <p:cNvGrpSpPr/>
          <p:nvPr/>
        </p:nvGrpSpPr>
        <p:grpSpPr>
          <a:xfrm>
            <a:off x="869755" y="4725425"/>
            <a:ext cx="10545485" cy="4421095"/>
            <a:chOff x="869755" y="4725425"/>
            <a:chExt cx="10545485" cy="4421095"/>
          </a:xfrm>
        </p:grpSpPr>
        <p:sp>
          <p:nvSpPr>
            <p:cNvPr id="203" name="Google Shape;203;p9"/>
            <p:cNvSpPr/>
            <p:nvPr/>
          </p:nvSpPr>
          <p:spPr>
            <a:xfrm>
              <a:off x="869760" y="7837920"/>
              <a:ext cx="10545480" cy="1308600"/>
            </a:xfrm>
            <a:prstGeom prst="rect">
              <a:avLst/>
            </a:prstGeom>
            <a:solidFill>
              <a:schemeClr val="accent2"/>
            </a:solid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s-ES" sz="4000" u="none" cap="none" strike="noStrike">
                  <a:solidFill>
                    <a:srgbClr val="FFFFFF"/>
                  </a:solidFill>
                  <a:latin typeface="Gill Sans"/>
                  <a:ea typeface="Gill Sans"/>
                  <a:cs typeface="Gill Sans"/>
                  <a:sym typeface="Gill Sans"/>
                </a:rPr>
                <a:t>Se inicia la nueva </a:t>
              </a:r>
              <a:r>
                <a:rPr b="0" i="1" lang="es-ES" sz="4000" u="none" cap="none" strike="noStrike">
                  <a:solidFill>
                    <a:srgbClr val="FFFFFF"/>
                  </a:solidFill>
                  <a:latin typeface="Gill Sans"/>
                  <a:ea typeface="Gill Sans"/>
                  <a:cs typeface="Gill Sans"/>
                  <a:sym typeface="Gill Sans"/>
                </a:rPr>
                <a:t>activity</a:t>
              </a:r>
              <a:r>
                <a:rPr b="0" i="0" lang="es-ES" sz="4000" u="none" cap="none" strike="noStrike">
                  <a:solidFill>
                    <a:srgbClr val="FFFFFF"/>
                  </a:solidFill>
                  <a:latin typeface="Gill Sans"/>
                  <a:ea typeface="Gill Sans"/>
                  <a:cs typeface="Gill Sans"/>
                  <a:sym typeface="Gill Sans"/>
                </a:rPr>
                <a:t> por medio del </a:t>
              </a:r>
              <a:r>
                <a:rPr b="1" i="0" lang="es-ES" sz="4000" u="none" cap="none" strike="noStrike">
                  <a:solidFill>
                    <a:srgbClr val="FFFFFF"/>
                  </a:solidFill>
                  <a:latin typeface="Consolas"/>
                  <a:ea typeface="Consolas"/>
                  <a:cs typeface="Consolas"/>
                  <a:sym typeface="Consolas"/>
                </a:rPr>
                <a:t>Intent i</a:t>
              </a:r>
              <a:endParaRPr b="0" i="0" sz="4000" u="none" cap="none" strike="noStrike">
                <a:latin typeface="Arial"/>
                <a:ea typeface="Arial"/>
                <a:cs typeface="Arial"/>
                <a:sym typeface="Arial"/>
              </a:endParaRPr>
            </a:p>
          </p:txBody>
        </p:sp>
        <p:sp>
          <p:nvSpPr>
            <p:cNvPr id="204" name="Google Shape;204;p9"/>
            <p:cNvSpPr/>
            <p:nvPr/>
          </p:nvSpPr>
          <p:spPr>
            <a:xfrm>
              <a:off x="869755" y="4725425"/>
              <a:ext cx="4065000" cy="546000"/>
            </a:xfrm>
            <a:prstGeom prst="rect">
              <a:avLst/>
            </a:prstGeom>
            <a:solidFill>
              <a:schemeClr val="accent2">
                <a:alpha val="17647"/>
              </a:schemeClr>
            </a:solidFill>
            <a:ln cap="flat" cmpd="sng" w="25400">
              <a:solidFill>
                <a:srgbClr val="4380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rot="10800000">
              <a:off x="1677576" y="5361649"/>
              <a:ext cx="139374" cy="2751678"/>
            </a:xfrm>
            <a:custGeom>
              <a:rect b="b" l="l" r="r" t="t"/>
              <a:pathLst>
                <a:path extrusionOk="0" h="21600" w="21600">
                  <a:moveTo>
                    <a:pt x="0" y="0"/>
                  </a:moveTo>
                  <a:lnTo>
                    <a:pt x="21600" y="21600"/>
                  </a:lnTo>
                </a:path>
              </a:pathLst>
            </a:custGeom>
            <a:noFill/>
            <a:ln cap="flat" cmpd="sng" w="50750">
              <a:solidFill>
                <a:srgbClr val="438086"/>
              </a:solidFill>
              <a:prstDash val="solid"/>
              <a:round/>
              <a:headEnd len="sm" w="sm" type="none"/>
              <a:tailEnd len="lg" w="lg" type="stealth"/>
            </a:ln>
          </p:spPr>
        </p:sp>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Lisandro Delía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LinksUpToDate">
    <vt:bool>false</vt:bool>
  </property>
  <property fmtid="{D5CDD505-2E9C-101B-9397-08002B2CF9AE}" pid="5" name="MMClips">
    <vt:i4>0</vt:i4>
  </property>
  <property fmtid="{D5CDD505-2E9C-101B-9397-08002B2CF9AE}" pid="6" name="Notes">
    <vt:i4>16</vt:i4>
  </property>
  <property fmtid="{D5CDD505-2E9C-101B-9397-08002B2CF9AE}" pid="7" name="PresentationFormat">
    <vt:lpwstr>Personalizado</vt:lpwstr>
  </property>
  <property fmtid="{D5CDD505-2E9C-101B-9397-08002B2CF9AE}" pid="8" name="ScaleCrop">
    <vt:bool>false</vt:bool>
  </property>
  <property fmtid="{D5CDD505-2E9C-101B-9397-08002B2CF9AE}" pid="9" name="ShareDoc">
    <vt:bool>false</vt:bool>
  </property>
  <property fmtid="{D5CDD505-2E9C-101B-9397-08002B2CF9AE}" pid="10" name="Slides">
    <vt:i4>45</vt:i4>
  </property>
</Properties>
</file>