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9752000" cx="13003200"/>
  <p:notesSz cx="7559675" cy="10691800"/>
  <p:embeddedFontLst>
    <p:embeddedFont>
      <p:font typeface="Roboto"/>
      <p:regular r:id="rId59"/>
      <p:bold r:id="rId60"/>
      <p:italic r:id="rId61"/>
      <p:boldItalic r:id="rId62"/>
    </p:embeddedFont>
    <p:embeddedFont>
      <p:font typeface="Gill Sans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5" roundtripDataSignature="AMtx7mj4BJZUm5XgrNCqxV1i/kZ/zA4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GillSans-bold.fntdata"/><Relationship Id="rId63" Type="http://schemas.openxmlformats.org/officeDocument/2006/relationships/font" Target="fonts/Gill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e7a0a9290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4e7a0a9290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2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3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3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5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6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7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7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9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0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0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0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1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1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1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2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2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2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3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3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4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4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4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4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4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5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5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5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5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5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5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4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4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5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8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8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8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9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9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/>
          <p:nvPr/>
        </p:nvSpPr>
        <p:spPr>
          <a:xfrm flipH="1" rot="10800000">
            <a:off x="7693200" y="5415120"/>
            <a:ext cx="5308200" cy="126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7"/>
          <p:cNvSpPr/>
          <p:nvPr/>
        </p:nvSpPr>
        <p:spPr>
          <a:xfrm flipH="1" rot="10800000">
            <a:off x="7693200" y="5538960"/>
            <a:ext cx="5308200" cy="2707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7"/>
          <p:cNvSpPr/>
          <p:nvPr/>
        </p:nvSpPr>
        <p:spPr>
          <a:xfrm flipH="1" rot="10800000">
            <a:off x="7693200" y="5848560"/>
            <a:ext cx="5308200" cy="1044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7"/>
          <p:cNvSpPr/>
          <p:nvPr/>
        </p:nvSpPr>
        <p:spPr>
          <a:xfrm flipH="1" rot="10800000">
            <a:off x="7693200" y="5918400"/>
            <a:ext cx="2793600" cy="2484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57"/>
          <p:cNvSpPr/>
          <p:nvPr/>
        </p:nvSpPr>
        <p:spPr>
          <a:xfrm flipH="1" rot="10800000">
            <a:off x="7693200" y="5969160"/>
            <a:ext cx="2793600" cy="1044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57"/>
          <p:cNvSpPr/>
          <p:nvPr/>
        </p:nvSpPr>
        <p:spPr>
          <a:xfrm>
            <a:off x="7693200" y="5634000"/>
            <a:ext cx="4353840" cy="374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7"/>
          <p:cNvSpPr/>
          <p:nvPr/>
        </p:nvSpPr>
        <p:spPr>
          <a:xfrm>
            <a:off x="10490040" y="5775480"/>
            <a:ext cx="2272680" cy="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57"/>
          <p:cNvSpPr/>
          <p:nvPr/>
        </p:nvSpPr>
        <p:spPr>
          <a:xfrm>
            <a:off x="0" y="5189400"/>
            <a:ext cx="13001040" cy="3456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57"/>
          <p:cNvSpPr/>
          <p:nvPr/>
        </p:nvSpPr>
        <p:spPr>
          <a:xfrm>
            <a:off x="0" y="5226120"/>
            <a:ext cx="13001040" cy="19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57"/>
          <p:cNvSpPr/>
          <p:nvPr/>
        </p:nvSpPr>
        <p:spPr>
          <a:xfrm flipH="1" rot="10800000">
            <a:off x="9121680" y="5177160"/>
            <a:ext cx="3879360" cy="351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7"/>
          <p:cNvSpPr/>
          <p:nvPr/>
        </p:nvSpPr>
        <p:spPr>
          <a:xfrm>
            <a:off x="0" y="0"/>
            <a:ext cx="13001040" cy="526212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7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/>
          <p:nvPr/>
        </p:nvSpPr>
        <p:spPr>
          <a:xfrm>
            <a:off x="0" y="522360"/>
            <a:ext cx="13001040" cy="1170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1"/>
          <p:cNvSpPr/>
          <p:nvPr/>
        </p:nvSpPr>
        <p:spPr>
          <a:xfrm>
            <a:off x="0" y="0"/>
            <a:ext cx="13001040" cy="439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1"/>
          <p:cNvSpPr/>
          <p:nvPr/>
        </p:nvSpPr>
        <p:spPr>
          <a:xfrm>
            <a:off x="0" y="438120"/>
            <a:ext cx="13001040" cy="128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1"/>
          <p:cNvSpPr/>
          <p:nvPr/>
        </p:nvSpPr>
        <p:spPr>
          <a:xfrm flipH="1" rot="10800000">
            <a:off x="7693200" y="509760"/>
            <a:ext cx="5308200" cy="126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1"/>
          <p:cNvSpPr/>
          <p:nvPr/>
        </p:nvSpPr>
        <p:spPr>
          <a:xfrm flipH="1" rot="10800000">
            <a:off x="7693200" y="622440"/>
            <a:ext cx="5308200" cy="2534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1"/>
          <p:cNvSpPr/>
          <p:nvPr/>
        </p:nvSpPr>
        <p:spPr>
          <a:xfrm>
            <a:off x="7689960" y="708120"/>
            <a:ext cx="4353840" cy="3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1"/>
          <p:cNvSpPr/>
          <p:nvPr/>
        </p:nvSpPr>
        <p:spPr>
          <a:xfrm>
            <a:off x="10485360" y="838080"/>
            <a:ext cx="2274480" cy="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1"/>
          <p:cNvSpPr/>
          <p:nvPr/>
        </p:nvSpPr>
        <p:spPr>
          <a:xfrm>
            <a:off x="12918960" y="-3240"/>
            <a:ext cx="80280" cy="8820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1"/>
          <p:cNvSpPr/>
          <p:nvPr/>
        </p:nvSpPr>
        <p:spPr>
          <a:xfrm>
            <a:off x="12862080" y="-3240"/>
            <a:ext cx="36000" cy="8820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1"/>
          <p:cNvSpPr/>
          <p:nvPr/>
        </p:nvSpPr>
        <p:spPr>
          <a:xfrm>
            <a:off x="12835080" y="-3240"/>
            <a:ext cx="10440" cy="882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1"/>
          <p:cNvSpPr/>
          <p:nvPr/>
        </p:nvSpPr>
        <p:spPr>
          <a:xfrm>
            <a:off x="12763440" y="-3240"/>
            <a:ext cx="37440" cy="882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1"/>
          <p:cNvSpPr/>
          <p:nvPr/>
        </p:nvSpPr>
        <p:spPr>
          <a:xfrm>
            <a:off x="12677760" y="0"/>
            <a:ext cx="77040" cy="83124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1"/>
          <p:cNvSpPr/>
          <p:nvPr/>
        </p:nvSpPr>
        <p:spPr>
          <a:xfrm>
            <a:off x="12619080" y="0"/>
            <a:ext cx="10440" cy="83124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612720" y="3147840"/>
            <a:ext cx="1202472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353960" y="7396200"/>
            <a:ext cx="1054188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Almacenamiento de datos.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080" marR="0" rtl="0" algn="r">
              <a:lnSpc>
                <a:spcPct val="100000"/>
              </a:lnSpc>
              <a:spcBef>
                <a:spcPts val="1706"/>
              </a:spcBef>
              <a:spcAft>
                <a:spcPts val="0"/>
              </a:spcAft>
              <a:buNone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Esp. Fernández Sosa Juan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760" y="6915240"/>
            <a:ext cx="3683880" cy="28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1831760" y="1440"/>
            <a:ext cx="106164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>
            <a:off x="11625120" y="3240"/>
            <a:ext cx="1080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155520" y="-160020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307800" y="-144792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460440" y="-129528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612720" y="-114300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5387760" y="2355840"/>
            <a:ext cx="7318080" cy="2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en el sistema de archivos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04" y="3995656"/>
            <a:ext cx="7318101" cy="4390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hereda el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sistema de archivos 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Linux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2401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Cuando se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instala una aplicación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se crea un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nuevo usuario 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esa aplicación, por lo tanto los archivos guardados en el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espacio de la aplicación sólo son accesibles por la aplicación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ni siquiera el usuario del dispositivo puede accederlos.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2401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Existen mecanismos (hoy desaconsejados) para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dar acceso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lectura o escritura a los archivos internos 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al resto de las aplicaciones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−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Antes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 N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(versión API &lt;= 23 ), otras apps podían acceder a los archivos internos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flexibilizando los permisos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sistema de archivos.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−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A partir de la versión 24 de la API esto ya no es posible. Para dar acceso al contenido de un archivo privado, nuestra app puede usar un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FileProvider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Almacenamiento interno vs. Almacenamiento externo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En los primeros años de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la mayoría de los dispositivos proveían una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memoria interna no volátil 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la posibilidad de ampliarla con una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memoria externa SD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Sin embargo, hoy en día, la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memoria externa 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puede ser una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partición no extraíble 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del espacio de almacenamiento permanente del dispositivo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Almacenamiento interno vs. Almacenamiento externo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El comportamiento de la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 el mismo, independientemente de que el almacenamiento externo sea extraíble o no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El almacenamiento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interno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está siempre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disponible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todos los dispositivos, sin embargo el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externo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puede estar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ausente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Almacenamiento interno vs. Almacenamiento externo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Sólo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nuestra aplicación 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puede acceder a sus propios archivos guardados en el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almacenamiento interno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Sin embargo los archivos que se guarden en el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almacenamiento externo 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pueden ser accedidos por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cualquier usuario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Almacenamiento interno vs. Almacenamiento externo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Cuando el usuario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desinstala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nuestra app, se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borran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los archivos de la app del almacenamiento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interno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Sin embargo sólo se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borrarán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los archivos de la memoria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externa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si se guardaron en el directorio que se obtiene con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getExternalFileDir() 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Almacenando datos en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Almacenamiento interno vs. Almacenamiento externo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El almacenamiento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interno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 ideal si queremos asegurar que ni el usuario del dispositivo ni otras apps puedan acceder a nuestros archivos.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21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Noto Sans Symbols"/>
              <a:buChar char="−"/>
            </a:pP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El almacenamiento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externo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 ideal  para los archivos que no requieren restricciones de acceso, </a:t>
            </a:r>
            <a:r>
              <a:rPr b="0" i="0" lang="es-ES" sz="3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compartiéndolo</a:t>
            </a:r>
            <a:r>
              <a:rPr b="0" i="0" lang="es-ES" sz="3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otras apps y permitiendo que el usuario pueda accederlos desde una computadora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Cree una nueva aplicación en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 Studio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denominada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Almacenamiento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(Minimun SDK = Api </a:t>
            </a:r>
            <a:r>
              <a:rPr b="1" lang="es-ES" sz="3200">
                <a:latin typeface="Georgia"/>
                <a:ea typeface="Georgia"/>
                <a:cs typeface="Georgia"/>
                <a:sym typeface="Georgia"/>
              </a:rPr>
              <a:t>24</a:t>
            </a:r>
            <a:r>
              <a:rPr b="1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b="1" lang="es-ES" sz="3200">
                <a:latin typeface="Georgia"/>
                <a:ea typeface="Georgia"/>
                <a:cs typeface="Georgia"/>
                <a:sym typeface="Georgia"/>
              </a:rPr>
              <a:t>Nougat</a:t>
            </a:r>
            <a:r>
              <a:rPr b="1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una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Empty Activity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al layout de la activity un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un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para visualizar información.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00" y="5546774"/>
            <a:ext cx="4412325" cy="42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650160" y="915480"/>
            <a:ext cx="1189800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activity_main.xml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812880" y="2689200"/>
            <a:ext cx="11972160" cy="618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1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"Visualizar"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:onClick=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"visualizar"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"@+id/visualizador"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:background=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"@android:color/holo_orange_light"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:textSize=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"20sp"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0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"Visualizador"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Existen distintas alternativas para almacenar datos en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Archivos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Preferencias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Base de datos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Proveedores de Contenido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Servicios a través de la Red (Internet, nube)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ctr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363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Cuando el usuario presiona el botón se debe visualizar en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el path de los directorios en el almacenamiento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interno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externo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aplicación.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Utilice para ello los métodos de activity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getFilesDir()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getExternalFilesDir(null)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(null para el directorio raíz asociado a nuestra aplicación, si no debe especificarse un string que identifica el tipo de archivos).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Observe que estos métodos devuelven un objeto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Utilice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(info. de autocompletar) para averiguar cómo obtener a partir de ellos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path completo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MainActivity.</a:t>
            </a:r>
            <a:r>
              <a:rPr lang="es-ES"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kt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308880" y="2383920"/>
            <a:ext cx="12095280" cy="579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visualizar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s-ES" sz="2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filesDir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 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8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+=getExternalFilesDir(</a:t>
            </a: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2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8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findViewById&lt;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visualizador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28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4" name="Google Shape;284;p21"/>
          <p:cNvGrpSpPr/>
          <p:nvPr/>
        </p:nvGrpSpPr>
        <p:grpSpPr>
          <a:xfrm>
            <a:off x="114330" y="4241750"/>
            <a:ext cx="12110040" cy="3720060"/>
            <a:chOff x="380880" y="6063300"/>
            <a:chExt cx="12110040" cy="3720060"/>
          </a:xfrm>
        </p:grpSpPr>
        <p:sp>
          <p:nvSpPr>
            <p:cNvPr id="285" name="Google Shape;285;p21"/>
            <p:cNvSpPr/>
            <p:nvPr/>
          </p:nvSpPr>
          <p:spPr>
            <a:xfrm>
              <a:off x="5089150" y="6063300"/>
              <a:ext cx="2710200" cy="35850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7491500" y="6611475"/>
              <a:ext cx="2373600" cy="35850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80880" y="8233200"/>
              <a:ext cx="12110040" cy="1550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Puede usarse </a:t>
              </a:r>
              <a:r>
                <a:rPr b="1" i="0" lang="es-ES" sz="32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toString()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o </a:t>
              </a:r>
              <a:r>
                <a:rPr b="1" i="0" lang="es-ES" sz="32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getAbsolutePath()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para obtener el string correspondiente al path completo del objeto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File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devuelto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22"/>
          <p:cNvGrpSpPr/>
          <p:nvPr/>
        </p:nvGrpSpPr>
        <p:grpSpPr>
          <a:xfrm>
            <a:off x="495705" y="3632055"/>
            <a:ext cx="6406560" cy="454320"/>
            <a:chOff x="596880" y="4920480"/>
            <a:chExt cx="6406560" cy="454320"/>
          </a:xfrm>
        </p:grpSpPr>
        <p:sp>
          <p:nvSpPr>
            <p:cNvPr id="295" name="Google Shape;295;p22"/>
            <p:cNvSpPr/>
            <p:nvPr/>
          </p:nvSpPr>
          <p:spPr>
            <a:xfrm>
              <a:off x="5709600" y="5188680"/>
              <a:ext cx="129384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FCD5B5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96" name="Google Shape;296;p22"/>
            <p:cNvSpPr/>
            <p:nvPr/>
          </p:nvSpPr>
          <p:spPr>
            <a:xfrm>
              <a:off x="596880" y="4920480"/>
              <a:ext cx="5110560" cy="45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Almacenamiento interno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495697" y="4502400"/>
            <a:ext cx="6406552" cy="1551000"/>
            <a:chOff x="650160" y="4835590"/>
            <a:chExt cx="6252125" cy="1551000"/>
          </a:xfrm>
        </p:grpSpPr>
        <p:sp>
          <p:nvSpPr>
            <p:cNvPr id="298" name="Google Shape;298;p22"/>
            <p:cNvSpPr/>
            <p:nvPr/>
          </p:nvSpPr>
          <p:spPr>
            <a:xfrm>
              <a:off x="5608445" y="5209015"/>
              <a:ext cx="1293840" cy="37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FCD5B5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99" name="Google Shape;299;p22"/>
            <p:cNvSpPr/>
            <p:nvPr/>
          </p:nvSpPr>
          <p:spPr>
            <a:xfrm>
              <a:off x="650160" y="4835590"/>
              <a:ext cx="5110500" cy="155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Partición del espacio de almacenamiento interno montada como memoria externa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275" y="2296902"/>
            <a:ext cx="5600876" cy="725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7" y="3162260"/>
            <a:ext cx="13003202" cy="625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Inspección del dispositivo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542160" y="6297775"/>
            <a:ext cx="12114720" cy="2680625"/>
            <a:chOff x="542160" y="6297775"/>
            <a:chExt cx="12114720" cy="2680625"/>
          </a:xfrm>
        </p:grpSpPr>
        <p:sp>
          <p:nvSpPr>
            <p:cNvPr id="309" name="Google Shape;309;p23"/>
            <p:cNvSpPr/>
            <p:nvPr/>
          </p:nvSpPr>
          <p:spPr>
            <a:xfrm>
              <a:off x="7958880" y="6964200"/>
              <a:ext cx="4698000" cy="20142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10" name="Google Shape;310;p23"/>
            <p:cNvSpPr/>
            <p:nvPr/>
          </p:nvSpPr>
          <p:spPr>
            <a:xfrm>
              <a:off x="542160" y="6297775"/>
              <a:ext cx="8566800" cy="222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Desde el panel lateral Device File Explorer, es posible analizar el file system del dispositivo, y en caso de un dispositivo emulado obtiene acceso total (permisos de root) incluido el almacenamiento interno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23"/>
          <p:cNvSpPr/>
          <p:nvPr/>
        </p:nvSpPr>
        <p:spPr>
          <a:xfrm>
            <a:off x="4197960" y="2388240"/>
            <a:ext cx="8566920" cy="576000"/>
          </a:xfrm>
          <a:prstGeom prst="rect">
            <a:avLst/>
          </a:prstGeom>
          <a:solidFill>
            <a:srgbClr val="FA6666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Para versiones de Android Studio &gt;= 3.1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75" y="1917575"/>
            <a:ext cx="6017850" cy="7834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4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7843725" y="5490225"/>
            <a:ext cx="4864800" cy="388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Observamos que el directorio </a:t>
            </a:r>
            <a:r>
              <a:rPr b="1" i="0" lang="es-ES" sz="28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data/user/0/</a:t>
            </a: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es un link a </a:t>
            </a:r>
            <a:r>
              <a:rPr b="1" i="0" lang="es-ES" sz="28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/data/data/ </a:t>
            </a: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dónde Android reserva espacio privado de almacenamiento para cada aplicación instalada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4" y="2318263"/>
            <a:ext cx="10870925" cy="562602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25"/>
          <p:cNvGrpSpPr/>
          <p:nvPr/>
        </p:nvGrpSpPr>
        <p:grpSpPr>
          <a:xfrm>
            <a:off x="1749240" y="3003840"/>
            <a:ext cx="10582920" cy="2157840"/>
            <a:chOff x="1749240" y="3003840"/>
            <a:chExt cx="10582920" cy="2157840"/>
          </a:xfrm>
        </p:grpSpPr>
        <p:sp>
          <p:nvSpPr>
            <p:cNvPr id="328" name="Google Shape;328;p25"/>
            <p:cNvSpPr/>
            <p:nvPr/>
          </p:nvSpPr>
          <p:spPr>
            <a:xfrm flipH="1">
              <a:off x="4123080" y="4142520"/>
              <a:ext cx="1293840" cy="10191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29" name="Google Shape;329;p25"/>
            <p:cNvSpPr/>
            <p:nvPr/>
          </p:nvSpPr>
          <p:spPr>
            <a:xfrm>
              <a:off x="1749240" y="3003840"/>
              <a:ext cx="10582920" cy="941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28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/data/data/com.</a:t>
              </a:r>
              <a:r>
                <a:rPr b="1" lang="es-ES" sz="2800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example</a:t>
              </a:r>
              <a:r>
                <a:rPr b="1" i="0" lang="es-ES" sz="28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.myapplication 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espacio privado de nuestra aplicación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25"/>
          <p:cNvGrpSpPr/>
          <p:nvPr/>
        </p:nvGrpSpPr>
        <p:grpSpPr>
          <a:xfrm>
            <a:off x="1890000" y="6098040"/>
            <a:ext cx="9145800" cy="1269720"/>
            <a:chOff x="1890000" y="6098040"/>
            <a:chExt cx="9145800" cy="1269720"/>
          </a:xfrm>
        </p:grpSpPr>
        <p:sp>
          <p:nvSpPr>
            <p:cNvPr id="331" name="Google Shape;331;p25"/>
            <p:cNvSpPr/>
            <p:nvPr/>
          </p:nvSpPr>
          <p:spPr>
            <a:xfrm rot="10800000">
              <a:off x="4915440" y="6098040"/>
              <a:ext cx="501840" cy="861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32" name="Google Shape;332;p25"/>
            <p:cNvSpPr/>
            <p:nvPr/>
          </p:nvSpPr>
          <p:spPr>
            <a:xfrm>
              <a:off x="1890000" y="6852600"/>
              <a:ext cx="9145800" cy="515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 el directorio devuelto por </a:t>
              </a:r>
              <a:r>
                <a:rPr b="1" i="0" lang="es-ES" sz="28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getFileDirs()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o</a:t>
              </a:r>
              <a:r>
                <a:rPr b="1" lang="es-ES" sz="2800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 filesDir</a:t>
              </a:r>
              <a:endParaRPr b="1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3" name="Google Shape;333;p25"/>
          <p:cNvSpPr/>
          <p:nvPr/>
        </p:nvSpPr>
        <p:spPr>
          <a:xfrm>
            <a:off x="164880" y="8243640"/>
            <a:ext cx="12743280" cy="13683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Nota: Es bien conocido que el Android Device Monitor tiene un problema cuando el emulador corre un Android con API &gt; 23 no pudiendo visualizar el espacio de almacenamiento interno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738000" y="2356920"/>
            <a:ext cx="11700720" cy="67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getExternalFilesDir</a:t>
            </a:r>
            <a:r>
              <a:rPr b="1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(null)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(observar que termina con una </a:t>
            </a:r>
            <a:r>
              <a:rPr b="1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diferencia del visto anteriormente) es un método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(versión de API &gt;=19) que devuelve un vector de objetos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identificando los directorios asociados a nuestra aplicación en todas las memorias externas disponibles en el dispositivo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Modifique la aplicación para mostrar también esta información en el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/>
          <p:nvPr/>
        </p:nvSpPr>
        <p:spPr>
          <a:xfrm>
            <a:off x="540360" y="2526120"/>
            <a:ext cx="12244680" cy="572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visualizar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s-E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filesDir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+=getExternalFilesDir(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2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"TODAS LAS MEMORIAS EXTERNAS </a:t>
            </a:r>
            <a:r>
              <a:rPr b="1" lang="es-ES" sz="26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directoriosExternos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getExternalFilesDirs(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directoriosExternos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it.</a:t>
            </a:r>
            <a:r>
              <a:rPr b="1" i="1" lang="es-E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findViewById&lt;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visualizador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MainActivity.</a:t>
            </a:r>
            <a:r>
              <a:rPr lang="es-ES" sz="48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kt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1200225" y="4722701"/>
            <a:ext cx="11302800" cy="2328300"/>
          </a:xfrm>
          <a:prstGeom prst="rect">
            <a:avLst/>
          </a:prstGeom>
          <a:solidFill>
            <a:schemeClr val="accent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600" y="2228040"/>
            <a:ext cx="6581160" cy="7521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28"/>
          <p:cNvGrpSpPr/>
          <p:nvPr/>
        </p:nvGrpSpPr>
        <p:grpSpPr>
          <a:xfrm>
            <a:off x="524880" y="6075000"/>
            <a:ext cx="6118560" cy="1872720"/>
            <a:chOff x="524880" y="6075000"/>
            <a:chExt cx="6118560" cy="1872720"/>
          </a:xfrm>
        </p:grpSpPr>
        <p:sp>
          <p:nvSpPr>
            <p:cNvPr id="357" name="Google Shape;357;p28"/>
            <p:cNvSpPr/>
            <p:nvPr/>
          </p:nvSpPr>
          <p:spPr>
            <a:xfrm>
              <a:off x="5637600" y="7947360"/>
              <a:ext cx="100584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FCD5B5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58" name="Google Shape;358;p28"/>
            <p:cNvSpPr/>
            <p:nvPr/>
          </p:nvSpPr>
          <p:spPr>
            <a:xfrm>
              <a:off x="524880" y="6075000"/>
              <a:ext cx="5110560" cy="1794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Partición del espacio de almacenamiento interno montada como memoria externa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8"/>
          <p:cNvGrpSpPr/>
          <p:nvPr/>
        </p:nvGrpSpPr>
        <p:grpSpPr>
          <a:xfrm>
            <a:off x="524880" y="8489880"/>
            <a:ext cx="6118560" cy="941760"/>
            <a:chOff x="524880" y="8489880"/>
            <a:chExt cx="6118560" cy="941760"/>
          </a:xfrm>
        </p:grpSpPr>
        <p:sp>
          <p:nvSpPr>
            <p:cNvPr id="360" name="Google Shape;360;p28"/>
            <p:cNvSpPr/>
            <p:nvPr/>
          </p:nvSpPr>
          <p:spPr>
            <a:xfrm>
              <a:off x="5637600" y="8777880"/>
              <a:ext cx="100584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FCD5B5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61" name="Google Shape;361;p28"/>
            <p:cNvSpPr/>
            <p:nvPr/>
          </p:nvSpPr>
          <p:spPr>
            <a:xfrm>
              <a:off x="524880" y="8489880"/>
              <a:ext cx="5110560" cy="941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Almacenamiento externo extraíble (memoria SD)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Almacenamiento – Actividad guiada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2428560"/>
            <a:ext cx="12260160" cy="676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9"/>
          <p:cNvSpPr/>
          <p:nvPr/>
        </p:nvSpPr>
        <p:spPr>
          <a:xfrm>
            <a:off x="812880" y="3939840"/>
            <a:ext cx="4246200" cy="1221840"/>
          </a:xfrm>
          <a:prstGeom prst="rect">
            <a:avLst/>
          </a:prstGeom>
          <a:solidFill>
            <a:schemeClr val="accent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957600" y="6172200"/>
            <a:ext cx="4246200" cy="1726200"/>
          </a:xfrm>
          <a:prstGeom prst="rect">
            <a:avLst/>
          </a:prstGeom>
          <a:solidFill>
            <a:schemeClr val="accent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2203200" y="5045040"/>
            <a:ext cx="9789840" cy="2159280"/>
            <a:chOff x="2203200" y="5045040"/>
            <a:chExt cx="9789840" cy="2159280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203200" y="5812560"/>
              <a:ext cx="4675320" cy="501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73" name="Google Shape;373;p29"/>
            <p:cNvSpPr/>
            <p:nvPr/>
          </p:nvSpPr>
          <p:spPr>
            <a:xfrm>
              <a:off x="6882480" y="5045040"/>
              <a:ext cx="5110560" cy="2159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Partición del espacio de almacenamiento interno montada como memoria externa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29"/>
          <p:cNvGrpSpPr/>
          <p:nvPr/>
        </p:nvGrpSpPr>
        <p:grpSpPr>
          <a:xfrm>
            <a:off x="2203200" y="3060360"/>
            <a:ext cx="8400960" cy="1640880"/>
            <a:chOff x="2203200" y="3060360"/>
            <a:chExt cx="8400960" cy="1640880"/>
          </a:xfrm>
        </p:grpSpPr>
        <p:sp>
          <p:nvSpPr>
            <p:cNvPr id="375" name="Google Shape;375;p29"/>
            <p:cNvSpPr/>
            <p:nvPr/>
          </p:nvSpPr>
          <p:spPr>
            <a:xfrm flipH="1">
              <a:off x="2203200" y="3459600"/>
              <a:ext cx="3310200" cy="567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76" name="Google Shape;376;p29"/>
            <p:cNvSpPr/>
            <p:nvPr/>
          </p:nvSpPr>
          <p:spPr>
            <a:xfrm>
              <a:off x="5493600" y="3060360"/>
              <a:ext cx="5110560" cy="1640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Almacenamiento externo extraíble (memoria SD)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800"/>
              <a:buFont typeface="Georgia"/>
              <a:buChar char="•"/>
            </a:pP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Podemos usar el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sistema de archivos </a:t>
            </a: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almacenar información permanente.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599"/>
              </a:spcBef>
              <a:spcAft>
                <a:spcPts val="0"/>
              </a:spcAft>
              <a:buClr>
                <a:srgbClr val="A04DA3"/>
              </a:buClr>
              <a:buSzPts val="3800"/>
              <a:buFont typeface="Georgia"/>
              <a:buChar char="•"/>
            </a:pP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archivos pueden guardarse en la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memoria interna</a:t>
            </a: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dispositivo o en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memoria externa</a:t>
            </a: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como puede ser una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tarjeta SD </a:t>
            </a: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(medio de almacenamiento removible). 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599"/>
              </a:spcBef>
              <a:spcAft>
                <a:spcPts val="0"/>
              </a:spcAft>
              <a:buClr>
                <a:srgbClr val="A04DA3"/>
              </a:buClr>
              <a:buSzPts val="3800"/>
              <a:buFont typeface="Georgia"/>
              <a:buChar char="•"/>
            </a:pP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También se puede utilizar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archivos añadidos </a:t>
            </a: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nuestra aplicación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como recursos</a:t>
            </a:r>
            <a:r>
              <a:rPr b="0" i="0" lang="es-ES" sz="3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pero en este caso el acceso es de </a:t>
            </a:r>
            <a:r>
              <a:rPr b="0" i="0" lang="es-ES" sz="3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sólo lectura.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Archivos en la memoria interna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738000" y="2356920"/>
            <a:ext cx="11700720" cy="69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Además de las clases del paquete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java.io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que pueden utilizarse, para trabajar con archivos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en el espacio privado de la aplicación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se han agregado métodos muy útiles a la clase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(superclase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openFileInput()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openFileOutput()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utilizan para abrir un archivo (lectura o escritura respectivamente). Se indica el nombre del archivo (sin la ruta) pues trabaja sobre el directorio privado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aplicación.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Guardando archivos en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738000" y="2644920"/>
            <a:ext cx="11700720" cy="69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openFileOutput()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devuelve un objeto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 es útil para escribir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bytes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el archivo.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Sin embargo, para escribir datos de distintos tipos utilizaremos un objeto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aprovechándonos métodos como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writeInt()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writeDouble()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writeChar()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writeChars()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writeBoolean()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etc.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Guardando archivos en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738000" y="2644920"/>
            <a:ext cx="11700720" cy="10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Codificar el siguiente método e invocarlo en el onCreate de la Activity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924120" y="4023000"/>
            <a:ext cx="11158920" cy="557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guardarArchivoDatos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openFileOutput(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"datos.bin"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DataOutputStream(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.writeDouble(</a:t>
            </a:r>
            <a:r>
              <a:rPr b="1" lang="es-ES" sz="2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9" name="Google Shape;399;p32"/>
          <p:cNvGrpSpPr/>
          <p:nvPr/>
        </p:nvGrpSpPr>
        <p:grpSpPr>
          <a:xfrm>
            <a:off x="1005850" y="4044600"/>
            <a:ext cx="11254200" cy="2813525"/>
            <a:chOff x="1005850" y="4044600"/>
            <a:chExt cx="11254200" cy="2813525"/>
          </a:xfrm>
        </p:grpSpPr>
        <p:sp>
          <p:nvSpPr>
            <p:cNvPr id="400" name="Google Shape;400;p32"/>
            <p:cNvSpPr/>
            <p:nvPr/>
          </p:nvSpPr>
          <p:spPr>
            <a:xfrm flipH="1">
              <a:off x="8894880" y="4719600"/>
              <a:ext cx="454680" cy="8884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01" name="Google Shape;401;p32"/>
            <p:cNvSpPr/>
            <p:nvPr/>
          </p:nvSpPr>
          <p:spPr>
            <a:xfrm>
              <a:off x="1005850" y="5343125"/>
              <a:ext cx="11254200" cy="1515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916040" y="4044600"/>
              <a:ext cx="3879720" cy="63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abre el archivo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991751" y="6858015"/>
            <a:ext cx="11282410" cy="891113"/>
            <a:chOff x="977750" y="6970324"/>
            <a:chExt cx="11282410" cy="738716"/>
          </a:xfrm>
        </p:grpSpPr>
        <p:sp>
          <p:nvSpPr>
            <p:cNvPr id="404" name="Google Shape;404;p32"/>
            <p:cNvSpPr/>
            <p:nvPr/>
          </p:nvSpPr>
          <p:spPr>
            <a:xfrm flipH="1">
              <a:off x="7402680" y="7387200"/>
              <a:ext cx="153612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05" name="Google Shape;405;p32"/>
            <p:cNvSpPr/>
            <p:nvPr/>
          </p:nvSpPr>
          <p:spPr>
            <a:xfrm>
              <a:off x="977750" y="6970324"/>
              <a:ext cx="6424800" cy="576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373960" y="7133040"/>
              <a:ext cx="3886200" cy="57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escriben datos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32"/>
          <p:cNvGrpSpPr/>
          <p:nvPr/>
        </p:nvGrpSpPr>
        <p:grpSpPr>
          <a:xfrm>
            <a:off x="991760" y="7587950"/>
            <a:ext cx="11282400" cy="1062720"/>
            <a:chOff x="977760" y="7972200"/>
            <a:chExt cx="11282400" cy="1062720"/>
          </a:xfrm>
        </p:grpSpPr>
        <p:sp>
          <p:nvSpPr>
            <p:cNvPr id="408" name="Google Shape;408;p32"/>
            <p:cNvSpPr/>
            <p:nvPr/>
          </p:nvSpPr>
          <p:spPr>
            <a:xfrm flipH="1">
              <a:off x="7386480" y="8245080"/>
              <a:ext cx="153612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09" name="Google Shape;409;p32"/>
            <p:cNvSpPr/>
            <p:nvPr/>
          </p:nvSpPr>
          <p:spPr>
            <a:xfrm>
              <a:off x="977760" y="8005680"/>
              <a:ext cx="6424920" cy="4687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8373960" y="7972200"/>
              <a:ext cx="3886200" cy="1062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cierra el archivo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e7a0a9290_0_10"/>
          <p:cNvSpPr/>
          <p:nvPr/>
        </p:nvSpPr>
        <p:spPr>
          <a:xfrm>
            <a:off x="650160" y="915480"/>
            <a:ext cx="117006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Guardando archivos en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4e7a0a9290_0_10"/>
          <p:cNvSpPr/>
          <p:nvPr/>
        </p:nvSpPr>
        <p:spPr>
          <a:xfrm>
            <a:off x="738000" y="2644920"/>
            <a:ext cx="11700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Codificar el siguiente método e invocarlo en el onCreate de la Activity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4e7a0a9290_0_10"/>
          <p:cNvSpPr/>
          <p:nvPr/>
        </p:nvSpPr>
        <p:spPr>
          <a:xfrm>
            <a:off x="9471240" y="36360"/>
            <a:ext cx="3031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4e7a0a9290_0_10"/>
          <p:cNvSpPr/>
          <p:nvPr/>
        </p:nvSpPr>
        <p:spPr>
          <a:xfrm>
            <a:off x="924120" y="4023000"/>
            <a:ext cx="11158800" cy="557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guardarArchivoDatos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openFileOutput(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"datos.bin"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DataOutputStream(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.writeDouble(</a:t>
            </a:r>
            <a:r>
              <a:rPr b="1" lang="es-ES" sz="2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9" name="Google Shape;419;g24e7a0a9290_0_10"/>
          <p:cNvGrpSpPr/>
          <p:nvPr/>
        </p:nvGrpSpPr>
        <p:grpSpPr>
          <a:xfrm>
            <a:off x="738000" y="4719600"/>
            <a:ext cx="11612700" cy="4347925"/>
            <a:chOff x="738000" y="4719600"/>
            <a:chExt cx="11612700" cy="4347925"/>
          </a:xfrm>
        </p:grpSpPr>
        <p:sp>
          <p:nvSpPr>
            <p:cNvPr id="420" name="Google Shape;420;g24e7a0a9290_0_10"/>
            <p:cNvSpPr/>
            <p:nvPr/>
          </p:nvSpPr>
          <p:spPr>
            <a:xfrm flipH="1">
              <a:off x="8894880" y="4719600"/>
              <a:ext cx="454680" cy="88846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21" name="Google Shape;421;g24e7a0a9290_0_10"/>
            <p:cNvSpPr/>
            <p:nvPr/>
          </p:nvSpPr>
          <p:spPr>
            <a:xfrm>
              <a:off x="6129275" y="5714825"/>
              <a:ext cx="2604000" cy="5169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24e7a0a9290_0_10"/>
            <p:cNvSpPr/>
            <p:nvPr/>
          </p:nvSpPr>
          <p:spPr>
            <a:xfrm>
              <a:off x="738000" y="6678025"/>
              <a:ext cx="11612700" cy="238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s-ES" sz="2800" u="sng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Nota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: Actualmente los modos válidos para abrir un </a:t>
              </a:r>
              <a:r>
                <a:rPr b="1" lang="es-E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FileOutputStream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son </a:t>
              </a:r>
              <a:r>
                <a:rPr b="1" lang="es-E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MODE_PRIVATE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y </a:t>
              </a:r>
              <a:r>
                <a:rPr b="1" lang="es-E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MODE_APPEND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, los modos </a:t>
              </a:r>
              <a:r>
                <a:rPr b="1" lang="es-E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MODE_WORLD_READABLE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y </a:t>
              </a:r>
              <a:r>
                <a:rPr b="1" lang="es-E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MODE_WORLD_WRITABLE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(para permitir a otras aplicaciones acceder al archivo) han sido declarados obsoletos (</a:t>
              </a:r>
              <a:r>
                <a:rPr i="1"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deprecated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) en la </a:t>
              </a:r>
              <a:r>
                <a:rPr b="1" lang="es-ES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API 17</a:t>
              </a:r>
              <a:r>
                <a:rPr lang="es-ES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por considerarse riesgosos</a:t>
              </a:r>
              <a:endParaRPr sz="2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4"/>
          <p:cNvPicPr preferRelativeResize="0"/>
          <p:nvPr/>
        </p:nvPicPr>
        <p:blipFill rotWithShape="1">
          <a:blip r:embed="rId3">
            <a:alphaModFix/>
          </a:blip>
          <a:srcRect b="24002" l="0" r="0" t="25295"/>
          <a:stretch/>
        </p:blipFill>
        <p:spPr>
          <a:xfrm>
            <a:off x="0" y="2151675"/>
            <a:ext cx="12353424" cy="62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4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Guardando archivos en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34"/>
          <p:cNvGrpSpPr/>
          <p:nvPr/>
        </p:nvGrpSpPr>
        <p:grpSpPr>
          <a:xfrm>
            <a:off x="453953" y="6949540"/>
            <a:ext cx="12095280" cy="2229120"/>
            <a:chOff x="332640" y="5545440"/>
            <a:chExt cx="12095280" cy="2229120"/>
          </a:xfrm>
        </p:grpSpPr>
        <p:sp>
          <p:nvSpPr>
            <p:cNvPr id="431" name="Google Shape;431;p34"/>
            <p:cNvSpPr/>
            <p:nvPr/>
          </p:nvSpPr>
          <p:spPr>
            <a:xfrm rot="10800000">
              <a:off x="2994840" y="5545440"/>
              <a:ext cx="861840" cy="1128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32" name="Google Shape;432;p34"/>
            <p:cNvSpPr/>
            <p:nvPr/>
          </p:nvSpPr>
          <p:spPr>
            <a:xfrm>
              <a:off x="332640" y="6678360"/>
              <a:ext cx="12095280" cy="109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/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data/data/com.</a:t>
              </a:r>
              <a:r>
                <a:rPr lang="es-ES" sz="2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example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-ES" sz="2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myapplication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/files/datos.bin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Leyendo archivos desde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740880" y="2427840"/>
            <a:ext cx="11700720" cy="69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openFileInput()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devuelve un objeto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FileInputStream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 es útil para leer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bytes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desde el archivo.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Sin embargo, para leer datos de distintos tipos utilizaremos un objeto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DataInputStream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aprovechándonos métodos como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readInt()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readDouble()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readChar()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readBoolean()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etc. (Nota: el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readLine()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está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deprecated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/>
          <p:nvPr/>
        </p:nvSpPr>
        <p:spPr>
          <a:xfrm>
            <a:off x="452880" y="2899440"/>
            <a:ext cx="12390120" cy="630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leerArchivoDatos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openFileInput(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"datos.bin"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DataInputStream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DataInputStream(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.readDouble();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.readUTF();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findViewById&lt;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visualizador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"Contenido del archivo: "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Leyendo archivos desde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36"/>
          <p:cNvGrpSpPr/>
          <p:nvPr/>
        </p:nvGrpSpPr>
        <p:grpSpPr>
          <a:xfrm>
            <a:off x="1386725" y="2792497"/>
            <a:ext cx="10227600" cy="2318117"/>
            <a:chOff x="1312560" y="3484440"/>
            <a:chExt cx="10227600" cy="2207520"/>
          </a:xfrm>
        </p:grpSpPr>
        <p:sp>
          <p:nvSpPr>
            <p:cNvPr id="448" name="Google Shape;448;p36"/>
            <p:cNvSpPr/>
            <p:nvPr/>
          </p:nvSpPr>
          <p:spPr>
            <a:xfrm flipH="1">
              <a:off x="8427240" y="4100040"/>
              <a:ext cx="455400" cy="8096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49" name="Google Shape;449;p36"/>
            <p:cNvSpPr/>
            <p:nvPr/>
          </p:nvSpPr>
          <p:spPr>
            <a:xfrm>
              <a:off x="1312560" y="4935960"/>
              <a:ext cx="10227600" cy="756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653600" y="3484440"/>
              <a:ext cx="3886200" cy="11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abre el archivo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36"/>
          <p:cNvGrpSpPr/>
          <p:nvPr/>
        </p:nvGrpSpPr>
        <p:grpSpPr>
          <a:xfrm>
            <a:off x="1386360" y="5110635"/>
            <a:ext cx="11232000" cy="831960"/>
            <a:chOff x="1312560" y="5889960"/>
            <a:chExt cx="11232000" cy="831960"/>
          </a:xfrm>
        </p:grpSpPr>
        <p:sp>
          <p:nvSpPr>
            <p:cNvPr id="452" name="Google Shape;452;p36"/>
            <p:cNvSpPr/>
            <p:nvPr/>
          </p:nvSpPr>
          <p:spPr>
            <a:xfrm flipH="1">
              <a:off x="7737480" y="6307200"/>
              <a:ext cx="91692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53" name="Google Shape;453;p36"/>
            <p:cNvSpPr/>
            <p:nvPr/>
          </p:nvSpPr>
          <p:spPr>
            <a:xfrm>
              <a:off x="1312560" y="5889960"/>
              <a:ext cx="6424920" cy="83196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8658360" y="5999400"/>
              <a:ext cx="3886200" cy="606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leen los datos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386730" y="5839020"/>
            <a:ext cx="11231280" cy="1123200"/>
            <a:chOff x="1316880" y="6885720"/>
            <a:chExt cx="11231280" cy="1123200"/>
          </a:xfrm>
        </p:grpSpPr>
        <p:sp>
          <p:nvSpPr>
            <p:cNvPr id="456" name="Google Shape;456;p36"/>
            <p:cNvSpPr/>
            <p:nvPr/>
          </p:nvSpPr>
          <p:spPr>
            <a:xfrm flipH="1">
              <a:off x="7741800" y="7193520"/>
              <a:ext cx="91548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57" name="Google Shape;457;p36"/>
            <p:cNvSpPr/>
            <p:nvPr/>
          </p:nvSpPr>
          <p:spPr>
            <a:xfrm>
              <a:off x="1316880" y="6958080"/>
              <a:ext cx="6424920" cy="4687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8661960" y="6885720"/>
              <a:ext cx="3886200" cy="11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cierra el archivo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/>
          <p:nvPr/>
        </p:nvSpPr>
        <p:spPr>
          <a:xfrm>
            <a:off x="288000" y="2774880"/>
            <a:ext cx="12476160" cy="612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4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filesDir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+=getExternalFilesDir(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24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"TODAS LAS MEMORIAS EXTERNAS </a:t>
            </a:r>
            <a:r>
              <a:rPr b="1" lang="es-ES" sz="24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directoriosExternos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getExternalFilesDirs(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directoriosExternos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it.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findViewById&lt;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visualizador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leerArchivoDatos();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8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Leyendo archivos desde la memoria interna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7"/>
          <p:cNvSpPr/>
          <p:nvPr/>
        </p:nvSpPr>
        <p:spPr>
          <a:xfrm rot="10800000">
            <a:off x="2949840" y="8354880"/>
            <a:ext cx="455400" cy="560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467" name="Google Shape;467;p37"/>
          <p:cNvSpPr/>
          <p:nvPr/>
        </p:nvSpPr>
        <p:spPr>
          <a:xfrm>
            <a:off x="935640" y="7839000"/>
            <a:ext cx="4462920" cy="51588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2544120" y="8667360"/>
            <a:ext cx="9910440" cy="11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Agregar esta invocación en el método visualizar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425" y="2123979"/>
            <a:ext cx="7092725" cy="1097505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8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Archivos en la memoria interna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38"/>
          <p:cNvGrpSpPr/>
          <p:nvPr/>
        </p:nvGrpSpPr>
        <p:grpSpPr>
          <a:xfrm>
            <a:off x="603720" y="6206400"/>
            <a:ext cx="11206440" cy="3242880"/>
            <a:chOff x="603720" y="6206400"/>
            <a:chExt cx="11206440" cy="3242880"/>
          </a:xfrm>
        </p:grpSpPr>
        <p:sp>
          <p:nvSpPr>
            <p:cNvPr id="477" name="Google Shape;477;p38"/>
            <p:cNvSpPr/>
            <p:nvPr/>
          </p:nvSpPr>
          <p:spPr>
            <a:xfrm>
              <a:off x="4629240" y="8332560"/>
              <a:ext cx="753480" cy="645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78" name="Google Shape;478;p38"/>
            <p:cNvSpPr/>
            <p:nvPr/>
          </p:nvSpPr>
          <p:spPr>
            <a:xfrm>
              <a:off x="5385240" y="8980560"/>
              <a:ext cx="6424920" cy="4687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603720" y="6206400"/>
              <a:ext cx="4401360" cy="2676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Este es el contenido guardado en el archivo datos.bin y luego recuperado 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En caso de un archivo de texto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</a:t>
            </a:r>
            <a:r>
              <a:rPr b="1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escribir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un archivo de texto puede utilizarse un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su método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s-ES" sz="4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UTF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</a:t>
            </a:r>
            <a:r>
              <a:rPr b="1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leer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un archivo de texto, </a:t>
            </a:r>
            <a:r>
              <a:rPr lang="es-ES" sz="4000">
                <a:latin typeface="Georgia"/>
                <a:ea typeface="Georgia"/>
                <a:cs typeface="Georgia"/>
                <a:sym typeface="Georgia"/>
              </a:rPr>
              <a:t>se hace uso de la clase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DataInputStream</a:t>
            </a:r>
            <a:r>
              <a:rPr lang="es-ES" sz="4000">
                <a:latin typeface="Georgia"/>
                <a:ea typeface="Georgia"/>
                <a:cs typeface="Georgia"/>
                <a:sym typeface="Georgia"/>
              </a:rPr>
              <a:t> y el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método </a:t>
            </a:r>
            <a:r>
              <a:rPr lang="es-ES" sz="4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readUTF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También existen facilidades para guardar información estructurada en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archivos XML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XML es un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estándar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universalmente aceptado para la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representación de datos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en Internet y en muchos otros entornos.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disponemos de las librerías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SAX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DOM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manipular datos en XML.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En caso de un archivo de texto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576000" y="3030480"/>
            <a:ext cx="12404160" cy="557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guardarArchivoTexto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openFileOutput(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"datos.txt"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DataOutputStream(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"Seminario"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 + Kotlin"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596875" y="5102651"/>
            <a:ext cx="11447400" cy="1515000"/>
          </a:xfrm>
          <a:prstGeom prst="rect">
            <a:avLst/>
          </a:prstGeom>
          <a:solidFill>
            <a:schemeClr val="accent2">
              <a:alpha val="1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3"/>
          <p:cNvSpPr/>
          <p:nvPr/>
        </p:nvSpPr>
        <p:spPr>
          <a:xfrm>
            <a:off x="7613280" y="7492320"/>
            <a:ext cx="440136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400" u="sng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</a:t>
            </a:r>
            <a:r>
              <a:rPr b="0" i="0" lang="es-ES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Escribiendo un archivo de texto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10188350" y="4203850"/>
            <a:ext cx="2162400" cy="516900"/>
          </a:xfrm>
          <a:prstGeom prst="rect">
            <a:avLst/>
          </a:prstGeom>
          <a:solidFill>
            <a:schemeClr val="accent2">
              <a:alpha val="176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/>
          <p:nvPr/>
        </p:nvSpPr>
        <p:spPr>
          <a:xfrm>
            <a:off x="144000" y="2389680"/>
            <a:ext cx="12764160" cy="70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leerArchivoTexto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1" sz="2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1" sz="2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openFileInput(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"datos.txt"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DataInputStream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DataInputStream(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     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.readUTF();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s-ES" sz="22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2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     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entrada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.readUTF();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findViewById&lt;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visualizador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"Contenido del archivo de Texto: " 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6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44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En caso de un archivo de texto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4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596880" y="4271400"/>
            <a:ext cx="11447280" cy="2302200"/>
          </a:xfrm>
          <a:prstGeom prst="rect">
            <a:avLst/>
          </a:prstGeom>
          <a:solidFill>
            <a:schemeClr val="accent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4"/>
          <p:cNvSpPr/>
          <p:nvPr/>
        </p:nvSpPr>
        <p:spPr>
          <a:xfrm>
            <a:off x="7642800" y="2328120"/>
            <a:ext cx="4401360" cy="112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400" u="sng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</a:t>
            </a:r>
            <a:r>
              <a:rPr b="0" i="0" lang="es-ES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Leyendo un archivo de texto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Escribiendo en memoria externa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5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diferencia de la memoria interna, la memoria externa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puede no estar presente en el dispositivo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 el método estático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getExternalStorageStatus()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 la clase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es posible consultar el estado de la memoria externa. Devuelve un string que nos indicará el estado de la misma.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Alguno de los valores devueltos más importantes se muestran en la siguiente diapositiva.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5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Escribiendo en memoria externa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6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MEDIA_MOUNTED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Memoria externa disponible para leer y escribir en ella.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MEDIA_MOUNTED_READ_ONLY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disponible sólo para lectura.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Otra serie de valores que indicarán que existe algún problema y que por lo tanto no podemos ni leer ni escribir en la memoria externa (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MEDIA_UNMOUNTED, MEDIA_REMOVED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… etc.).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6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Escribiendo en memoria externa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7"/>
          <p:cNvSpPr/>
          <p:nvPr/>
        </p:nvSpPr>
        <p:spPr>
          <a:xfrm>
            <a:off x="308880" y="2356920"/>
            <a:ext cx="11700720" cy="143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Por ejemplo podríamos chequear la memoria externa de esta manera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7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452880" y="4148640"/>
            <a:ext cx="12332160" cy="511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2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sdDisponible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sdAccesoEscritura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estado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.getExternalStorageState();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MEDIA_MOUNTED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sdDisponible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sdAccesoEscritura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MEDIA_MOUNTED_READ_ONLY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sdDisponible 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31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Escribiendo en memoria externa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8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8"/>
          <p:cNvSpPr/>
          <p:nvPr/>
        </p:nvSpPr>
        <p:spPr>
          <a:xfrm>
            <a:off x="576000" y="2639880"/>
            <a:ext cx="12476160" cy="630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guardarArchivoTextoEnMemoriaExterna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nombreArchivo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getExternalFilesDir(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)?.</a:t>
            </a:r>
            <a:r>
              <a:rPr b="1" i="1" lang="es-E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absolutePath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"prueba_mem_externa.txt"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FileOutputStream(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nombreArchivo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DataOutputStream(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fos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"ESCRIBIENDO EN MEMORIA EXTERNA"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 el espacio de la aplicación"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salida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48"/>
          <p:cNvSpPr/>
          <p:nvPr/>
        </p:nvSpPr>
        <p:spPr>
          <a:xfrm flipH="1" rot="10800000">
            <a:off x="1216440" y="5734440"/>
            <a:ext cx="360" cy="297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536" name="Google Shape;536;p48"/>
          <p:cNvSpPr/>
          <p:nvPr/>
        </p:nvSpPr>
        <p:spPr>
          <a:xfrm>
            <a:off x="576005" y="5041255"/>
            <a:ext cx="10654800" cy="8319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8"/>
          <p:cNvSpPr/>
          <p:nvPr/>
        </p:nvSpPr>
        <p:spPr>
          <a:xfrm>
            <a:off x="907200" y="8620560"/>
            <a:ext cx="4872240" cy="118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crea un </a:t>
            </a:r>
            <a:r>
              <a:rPr b="0" i="0" lang="es-ES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DataOutputStream </a:t>
            </a:r>
            <a:r>
              <a:rPr b="0" i="0" lang="es-E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base a un </a:t>
            </a:r>
            <a:r>
              <a:rPr b="0" i="0" lang="es-ES" sz="2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FileOutputStream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8"/>
          <p:cNvSpPr/>
          <p:nvPr/>
        </p:nvSpPr>
        <p:spPr>
          <a:xfrm flipH="1" rot="10800000">
            <a:off x="11830320" y="4228200"/>
            <a:ext cx="360" cy="3052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539" name="Google Shape;539;p48"/>
          <p:cNvSpPr/>
          <p:nvPr/>
        </p:nvSpPr>
        <p:spPr>
          <a:xfrm>
            <a:off x="576000" y="4228200"/>
            <a:ext cx="11462400" cy="4146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8"/>
          <p:cNvSpPr/>
          <p:nvPr/>
        </p:nvSpPr>
        <p:spPr>
          <a:xfrm>
            <a:off x="8824680" y="6857280"/>
            <a:ext cx="3526200" cy="118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Espacio de la aplicación en la memoria externa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8"/>
          <p:cNvSpPr/>
          <p:nvPr/>
        </p:nvSpPr>
        <p:spPr>
          <a:xfrm>
            <a:off x="8481960" y="8484120"/>
            <a:ext cx="440136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sng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</a:t>
            </a: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Escribiendo en memoria externa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125" y="2430350"/>
            <a:ext cx="8994769" cy="73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9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Escribiendo en memoria externa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9"/>
          <p:cNvSpPr/>
          <p:nvPr/>
        </p:nvSpPr>
        <p:spPr>
          <a:xfrm flipH="1">
            <a:off x="5853582" y="5749245"/>
            <a:ext cx="378" cy="17607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C0504D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550" name="Google Shape;550;p49"/>
          <p:cNvSpPr/>
          <p:nvPr/>
        </p:nvSpPr>
        <p:spPr>
          <a:xfrm>
            <a:off x="2465690" y="4885270"/>
            <a:ext cx="9286800" cy="14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Archivo creado en el espacio de la aplicación en la memoria externa. Se eliminará automáticamente al desinstalar la aplicación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Escribiendo en memoria externa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Nota:</a:t>
            </a:r>
            <a:r>
              <a:rPr b="0" i="0" lang="es-ES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A partir de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Android 4.4 (API 19)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ya no es necesario contar con permisos para acceder al espacio de la aplicación en la memoria externa. Sin embargo, si la app debe correr en versiones anteriores o se necesita acceso a un directorio en la memoria externa fuera del área de la app, deben definirse los permisos correspondientes en el </a:t>
            </a:r>
            <a:r>
              <a:rPr b="0" i="0" lang="es-E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manifest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0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884880" y="7322400"/>
            <a:ext cx="11663280" cy="16808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1587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&lt;uses-permission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20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b="0" i="0" lang="es-ES" sz="20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2000" u="none" cap="none" strike="noStrik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"android.permission.WRITE_EXTERNAL_STORAGE"</a:t>
            </a: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...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1830960"/>
            <a:ext cx="7219440" cy="721944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1"/>
          <p:cNvSpPr/>
          <p:nvPr/>
        </p:nvSpPr>
        <p:spPr>
          <a:xfrm>
            <a:off x="11625120" y="3240"/>
            <a:ext cx="1080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1"/>
          <p:cNvSpPr/>
          <p:nvPr/>
        </p:nvSpPr>
        <p:spPr>
          <a:xfrm>
            <a:off x="155520" y="-160020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>
            <a:off x="307800" y="-144792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1"/>
          <p:cNvSpPr/>
          <p:nvPr/>
        </p:nvSpPr>
        <p:spPr>
          <a:xfrm>
            <a:off x="460440" y="-129528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"/>
          <p:cNvSpPr/>
          <p:nvPr/>
        </p:nvSpPr>
        <p:spPr>
          <a:xfrm>
            <a:off x="612720" y="-1143000"/>
            <a:ext cx="4379400" cy="33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1"/>
          <p:cNvSpPr/>
          <p:nvPr/>
        </p:nvSpPr>
        <p:spPr>
          <a:xfrm>
            <a:off x="7725600" y="3291840"/>
            <a:ext cx="4617360" cy="136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2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clase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SharedPreferences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nos permite almacenar y recuperar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datos primitivos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la forma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clave/valor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preferencias son almacenadas en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archivos xml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dentro de la carpeta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shared_prefs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los datos privados de la aplicación.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preferencias de una aplicación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se eliminan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cuando se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desinstala la aplicación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2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Constituye otra alternativa para almacenar información. Es un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mecanismo liviano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 permite almacenar y recuperar datos primitivos en la forma de pares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clave/valor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Este mecanismo se suele utilizar para almacenar los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parámetros de configuración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una aplicación pero también es útil para propósitos generales.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ctr">
              <a:lnSpc>
                <a:spcPct val="12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2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25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3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getSharedPreferences()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permite indicar el nombre del archivo de preferencias.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getPreferences()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Utiliza un nombre de archivo por defecto para la actividad.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20000"/>
              </a:lnSpc>
              <a:spcBef>
                <a:spcPts val="1199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ambos casos debe indicarse el tipo de permiso. </a:t>
            </a:r>
            <a:r>
              <a:rPr lang="es-ES" sz="3600"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aconseja utilizar sólo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MODE_PRIVATE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4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163440" y="3395520"/>
            <a:ext cx="12755160" cy="4088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4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guardarPreferencias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preferencias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getPreferences(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preferencias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.edit();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.putString(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"articulo"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"Paleta"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.putInt(</a:t>
            </a:r>
            <a:r>
              <a:rPr b="1" lang="es-ES" sz="24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"cantidad"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4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editor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.commit();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6804720" y="7462440"/>
            <a:ext cx="5527440" cy="215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400" u="sng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</a:t>
            </a:r>
            <a:r>
              <a:rPr b="0" i="0" lang="es-ES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Escribiendo en el archivo de preferencias por defecto de la activity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2488"/>
            <a:ext cx="13003201" cy="470916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5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5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55"/>
          <p:cNvGrpSpPr/>
          <p:nvPr/>
        </p:nvGrpSpPr>
        <p:grpSpPr>
          <a:xfrm>
            <a:off x="380880" y="4320000"/>
            <a:ext cx="10582920" cy="2642040"/>
            <a:chOff x="380880" y="4320000"/>
            <a:chExt cx="10582920" cy="2642040"/>
          </a:xfrm>
        </p:grpSpPr>
        <p:sp>
          <p:nvSpPr>
            <p:cNvPr id="600" name="Google Shape;600;p55"/>
            <p:cNvSpPr/>
            <p:nvPr/>
          </p:nvSpPr>
          <p:spPr>
            <a:xfrm flipH="1">
              <a:off x="3835080" y="5078520"/>
              <a:ext cx="1834200" cy="18835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C0504D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601" name="Google Shape;601;p55"/>
            <p:cNvSpPr/>
            <p:nvPr/>
          </p:nvSpPr>
          <p:spPr>
            <a:xfrm>
              <a:off x="380880" y="4320000"/>
              <a:ext cx="10582920" cy="1260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31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/data/data/com.androidcursos.almacenamiento </a:t>
              </a:r>
              <a:r>
                <a:rPr b="0" i="0" lang="es-ES" sz="31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espacio privado de nuestra aplicación</a:t>
              </a:r>
              <a:endParaRPr b="0" i="0" sz="31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6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Preferencias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92880" y="3524040"/>
            <a:ext cx="12815280" cy="351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s-ES" sz="2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leerPreferencias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SharedPreferences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getPreferences(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MODE_PRIVATE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.getString(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"articulo"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por defecto"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cant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.getInt(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"cantidad"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findViewById&lt;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visualizador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"Contenido del Share Preferences: "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cant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6804720" y="7462440"/>
            <a:ext cx="5527440" cy="2158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400" u="sng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</a:t>
            </a:r>
            <a:r>
              <a:rPr b="0" i="0" lang="es-ES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Leyendo desde el archivo de preferencias por defecto de la activity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Bases de Datos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738000" y="2356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APIs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contienen soporte para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SQLite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Una aplicación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puede crear y usar base de datos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SQLite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forma muy sencilla y con toda la potencia que nos da el lenguaje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SQL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es mucho más complejo que almacenar los datos en archivos ni requiere muchos más recursos, sin embargo es mucho más potente.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Providers (proveedor de contenido)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738000" y="2572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proveedor de contenido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expone el acceso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lectura / escritura de sus datos 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otras aplicaciones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Implementan una sintaxis estándar para acceder a sus datos mediante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URI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(Uniform Resource Identifiers) y un mecanismo de acceso para devolver los datos similar 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SQL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Servicios a través de la red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738000" y="2572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También es posible utilizar la red para almacenar y recuperar información.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Podemos definir nuestros propios protocolos usando </a:t>
            </a:r>
            <a:r>
              <a:rPr b="0" i="0" lang="es-ES" sz="4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sockets</a:t>
            </a: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 utilizar protocolos de transferencias de archivos como </a:t>
            </a:r>
            <a:r>
              <a:rPr b="0" i="0" lang="es-ES" sz="4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FTP</a:t>
            </a: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 </a:t>
            </a:r>
            <a:r>
              <a:rPr b="0" i="0" lang="es-ES" sz="4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HTTP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200"/>
              <a:buFont typeface="Georgia"/>
              <a:buChar char="•"/>
            </a:pPr>
            <a:r>
              <a:rPr b="0" i="0" lang="es-ES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Otra alternativa es utilizar </a:t>
            </a:r>
            <a:r>
              <a:rPr b="0" i="0" lang="es-ES" sz="4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Servicios Web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650160" y="915480"/>
            <a:ext cx="11700720" cy="151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Servicios a través de la red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738000" y="2572920"/>
            <a:ext cx="11700720" cy="611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44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Una de las alternativas más atractivas es utilizar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FireBase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(servicio de Google).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44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FireBase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 una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base de datos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la nube en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tiempo real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Cualquier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cambio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realizado en los datos por cualquier cliente (usuario, aplicación, dispositivo…) se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sincronizará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 forma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inmediata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(siempre que la conexión lo permita) en el resto de clientes, sin necesidad de que éstos vuelvan a consultar los datos.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9471240" y="36360"/>
            <a:ext cx="30319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59</vt:i4>
  </property>
</Properties>
</file>