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9752000" cx="13003200"/>
  <p:notesSz cx="6858000" cy="9144000"/>
  <p:embeddedFontLst>
    <p:embeddedFont>
      <p:font typeface="Gill Sans"/>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baBlIH38hv7M0iKh4YdyjQL9K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GillSans-regular.fntdata"/><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GillSans-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0: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10: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25" name="Google Shape;425;p10: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1: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11: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58" name="Google Shape;458;p11: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2: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12: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92" name="Google Shape;492;p12: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3: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p13: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27" name="Google Shape;527;p13: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4: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14: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60" name="Google Shape;560;p14: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5: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2" name="Google Shape;592;p15: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93" name="Google Shape;593;p15: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6: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16: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26" name="Google Shape;626;p16: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7: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17: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59" name="Google Shape;659;p17: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8: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p18: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93" name="Google Shape;693;p18: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9" name="Google Shape;729;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8" name="Google Shape;738;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8" name="Google Shape;748;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5" name="Google Shape;755;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2" name="Google Shape;762;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0" name="Google Shape;770;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2b8233b77d_0_7: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6" name="Google Shape;776;g22b8233b77d_0_7: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2" name="Google Shape;782;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0" name="Google Shape;820;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9" name="Google Shape;829;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8" name="Google Shape;838;p2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5" name="Google Shape;845;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4" name="Google Shape;854;p3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3" name="Google Shape;863;p3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1" name="Google Shape;871;p3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0" name="Google Shape;880;p3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3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1" name="Google Shape;891;p3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4: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8" name="Google Shape;288;p4: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5: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6" name="Google Shape;306;p5: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6: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8" name="Google Shape;328;p6: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7: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7: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7" name="Google Shape;357;p7: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7" name="Google Shape;387;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p:nvPr>
            <p:ph idx="2" type="sldImg"/>
          </p:nvPr>
        </p:nvSpPr>
        <p:spPr>
          <a:xfrm>
            <a:off x="1143000" y="685800"/>
            <a:ext cx="4568400" cy="342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9:notes"/>
          <p:cNvSpPr txBox="1"/>
          <p:nvPr>
            <p:ph idx="1" type="body"/>
          </p:nvPr>
        </p:nvSpPr>
        <p:spPr>
          <a:xfrm>
            <a:off x="685800" y="4343400"/>
            <a:ext cx="5482800" cy="41112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4" name="Google Shape;394;p9:notes"/>
          <p:cNvSpPr/>
          <p:nvPr/>
        </p:nvSpPr>
        <p:spPr>
          <a:xfrm>
            <a:off x="3884760" y="8685360"/>
            <a:ext cx="2971440" cy="458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4300" u="none" cap="none" strike="noStrike">
                <a:solidFill>
                  <a:srgbClr val="000000"/>
                </a:solidFill>
                <a:latin typeface="Gill Sans"/>
                <a:ea typeface="Gill Sans"/>
                <a:cs typeface="Gill Sans"/>
                <a:sym typeface="Gill Sans"/>
              </a:rPr>
              <a:t>‹#›</a:t>
            </a:fld>
            <a:endParaRPr b="0" i="0" sz="4300" u="none" cap="none"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 name="Shape 26"/>
        <p:cNvGrpSpPr/>
        <p:nvPr/>
      </p:nvGrpSpPr>
      <p:grpSpPr>
        <a:xfrm>
          <a:off x="0" y="0"/>
          <a:ext cx="0" cy="0"/>
          <a:chOff x="0" y="0"/>
          <a:chExt cx="0" cy="0"/>
        </a:xfrm>
      </p:grpSpPr>
      <p:sp>
        <p:nvSpPr>
          <p:cNvPr id="27" name="Google Shape;27;p37"/>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 type="subTitle"/>
          </p:nvPr>
        </p:nvSpPr>
        <p:spPr>
          <a:xfrm>
            <a:off x="650880" y="2274840"/>
            <a:ext cx="11701080" cy="6435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6" name="Shape 56"/>
        <p:cNvGrpSpPr/>
        <p:nvPr/>
      </p:nvGrpSpPr>
      <p:grpSpPr>
        <a:xfrm>
          <a:off x="0" y="0"/>
          <a:ext cx="0" cy="0"/>
          <a:chOff x="0" y="0"/>
          <a:chExt cx="0" cy="0"/>
        </a:xfrm>
      </p:grpSpPr>
      <p:sp>
        <p:nvSpPr>
          <p:cNvPr id="57" name="Google Shape;57;p62"/>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2"/>
          <p:cNvSpPr txBox="1"/>
          <p:nvPr>
            <p:ph idx="1" type="body"/>
          </p:nvPr>
        </p:nvSpPr>
        <p:spPr>
          <a:xfrm>
            <a:off x="650880" y="227484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2"/>
          <p:cNvSpPr txBox="1"/>
          <p:nvPr>
            <p:ph idx="2" type="body"/>
          </p:nvPr>
        </p:nvSpPr>
        <p:spPr>
          <a:xfrm>
            <a:off x="650880" y="563616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0" name="Shape 60"/>
        <p:cNvGrpSpPr/>
        <p:nvPr/>
      </p:nvGrpSpPr>
      <p:grpSpPr>
        <a:xfrm>
          <a:off x="0" y="0"/>
          <a:ext cx="0" cy="0"/>
          <a:chOff x="0" y="0"/>
          <a:chExt cx="0" cy="0"/>
        </a:xfrm>
      </p:grpSpPr>
      <p:sp>
        <p:nvSpPr>
          <p:cNvPr id="61" name="Google Shape;61;p63"/>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3"/>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63"/>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63"/>
          <p:cNvSpPr txBox="1"/>
          <p:nvPr>
            <p:ph idx="3" type="body"/>
          </p:nvPr>
        </p:nvSpPr>
        <p:spPr>
          <a:xfrm>
            <a:off x="6508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63"/>
          <p:cNvSpPr txBox="1"/>
          <p:nvPr>
            <p:ph idx="4" type="body"/>
          </p:nvPr>
        </p:nvSpPr>
        <p:spPr>
          <a:xfrm>
            <a:off x="66466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6" name="Shape 66"/>
        <p:cNvGrpSpPr/>
        <p:nvPr/>
      </p:nvGrpSpPr>
      <p:grpSpPr>
        <a:xfrm>
          <a:off x="0" y="0"/>
          <a:ext cx="0" cy="0"/>
          <a:chOff x="0" y="0"/>
          <a:chExt cx="0" cy="0"/>
        </a:xfrm>
      </p:grpSpPr>
      <p:sp>
        <p:nvSpPr>
          <p:cNvPr id="67" name="Google Shape;67;p64"/>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4"/>
          <p:cNvSpPr txBox="1"/>
          <p:nvPr>
            <p:ph idx="1" type="body"/>
          </p:nvPr>
        </p:nvSpPr>
        <p:spPr>
          <a:xfrm>
            <a:off x="65088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64"/>
          <p:cNvSpPr txBox="1"/>
          <p:nvPr>
            <p:ph idx="2" type="body"/>
          </p:nvPr>
        </p:nvSpPr>
        <p:spPr>
          <a:xfrm>
            <a:off x="460692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64"/>
          <p:cNvSpPr txBox="1"/>
          <p:nvPr>
            <p:ph idx="3" type="body"/>
          </p:nvPr>
        </p:nvSpPr>
        <p:spPr>
          <a:xfrm>
            <a:off x="856332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64"/>
          <p:cNvSpPr txBox="1"/>
          <p:nvPr>
            <p:ph idx="4" type="body"/>
          </p:nvPr>
        </p:nvSpPr>
        <p:spPr>
          <a:xfrm>
            <a:off x="65088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64"/>
          <p:cNvSpPr txBox="1"/>
          <p:nvPr>
            <p:ph idx="5" type="body"/>
          </p:nvPr>
        </p:nvSpPr>
        <p:spPr>
          <a:xfrm>
            <a:off x="460692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64"/>
          <p:cNvSpPr txBox="1"/>
          <p:nvPr>
            <p:ph idx="6" type="body"/>
          </p:nvPr>
        </p:nvSpPr>
        <p:spPr>
          <a:xfrm>
            <a:off x="856332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2" name="Shape 92"/>
        <p:cNvGrpSpPr/>
        <p:nvPr/>
      </p:nvGrpSpPr>
      <p:grpSpPr>
        <a:xfrm>
          <a:off x="0" y="0"/>
          <a:ext cx="0" cy="0"/>
          <a:chOff x="0" y="0"/>
          <a:chExt cx="0" cy="0"/>
        </a:xfrm>
      </p:grpSpPr>
      <p:sp>
        <p:nvSpPr>
          <p:cNvPr id="93" name="Google Shape;93;p120"/>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0"/>
          <p:cNvSpPr txBox="1"/>
          <p:nvPr>
            <p:ph idx="1" type="subTitle"/>
          </p:nvPr>
        </p:nvSpPr>
        <p:spPr>
          <a:xfrm>
            <a:off x="650880" y="2274840"/>
            <a:ext cx="11701080" cy="6435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5" name="Shape 95"/>
        <p:cNvGrpSpPr/>
        <p:nvPr/>
      </p:nvGrpSpPr>
      <p:grpSpPr>
        <a:xfrm>
          <a:off x="0" y="0"/>
          <a:ext cx="0" cy="0"/>
          <a:chOff x="0" y="0"/>
          <a:chExt cx="0" cy="0"/>
        </a:xfrm>
      </p:grpSpPr>
      <p:sp>
        <p:nvSpPr>
          <p:cNvPr id="96" name="Google Shape;96;p121"/>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1"/>
          <p:cNvSpPr txBox="1"/>
          <p:nvPr>
            <p:ph idx="1" type="body"/>
          </p:nvPr>
        </p:nvSpPr>
        <p:spPr>
          <a:xfrm>
            <a:off x="650880" y="2274840"/>
            <a:ext cx="1170108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8" name="Shape 98"/>
        <p:cNvGrpSpPr/>
        <p:nvPr/>
      </p:nvGrpSpPr>
      <p:grpSpPr>
        <a:xfrm>
          <a:off x="0" y="0"/>
          <a:ext cx="0" cy="0"/>
          <a:chOff x="0" y="0"/>
          <a:chExt cx="0" cy="0"/>
        </a:xfrm>
      </p:grpSpPr>
      <p:sp>
        <p:nvSpPr>
          <p:cNvPr id="99" name="Google Shape;99;p122"/>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2"/>
          <p:cNvSpPr txBox="1"/>
          <p:nvPr>
            <p:ph idx="1" type="body"/>
          </p:nvPr>
        </p:nvSpPr>
        <p:spPr>
          <a:xfrm>
            <a:off x="6508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22"/>
          <p:cNvSpPr txBox="1"/>
          <p:nvPr>
            <p:ph idx="2" type="body"/>
          </p:nvPr>
        </p:nvSpPr>
        <p:spPr>
          <a:xfrm>
            <a:off x="66466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23"/>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4" name="Shape 104"/>
        <p:cNvGrpSpPr/>
        <p:nvPr/>
      </p:nvGrpSpPr>
      <p:grpSpPr>
        <a:xfrm>
          <a:off x="0" y="0"/>
          <a:ext cx="0" cy="0"/>
          <a:chOff x="0" y="0"/>
          <a:chExt cx="0" cy="0"/>
        </a:xfrm>
      </p:grpSpPr>
      <p:sp>
        <p:nvSpPr>
          <p:cNvPr id="105" name="Google Shape;105;p124"/>
          <p:cNvSpPr txBox="1"/>
          <p:nvPr>
            <p:ph idx="1" type="subTitle"/>
          </p:nvPr>
        </p:nvSpPr>
        <p:spPr>
          <a:xfrm>
            <a:off x="650880" y="390600"/>
            <a:ext cx="11701080" cy="7535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6" name="Shape 106"/>
        <p:cNvGrpSpPr/>
        <p:nvPr/>
      </p:nvGrpSpPr>
      <p:grpSpPr>
        <a:xfrm>
          <a:off x="0" y="0"/>
          <a:ext cx="0" cy="0"/>
          <a:chOff x="0" y="0"/>
          <a:chExt cx="0" cy="0"/>
        </a:xfrm>
      </p:grpSpPr>
      <p:sp>
        <p:nvSpPr>
          <p:cNvPr id="107" name="Google Shape;107;p125"/>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5"/>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125"/>
          <p:cNvSpPr txBox="1"/>
          <p:nvPr>
            <p:ph idx="2" type="body"/>
          </p:nvPr>
        </p:nvSpPr>
        <p:spPr>
          <a:xfrm>
            <a:off x="66466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125"/>
          <p:cNvSpPr txBox="1"/>
          <p:nvPr>
            <p:ph idx="3" type="body"/>
          </p:nvPr>
        </p:nvSpPr>
        <p:spPr>
          <a:xfrm>
            <a:off x="6508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1" name="Shape 111"/>
        <p:cNvGrpSpPr/>
        <p:nvPr/>
      </p:nvGrpSpPr>
      <p:grpSpPr>
        <a:xfrm>
          <a:off x="0" y="0"/>
          <a:ext cx="0" cy="0"/>
          <a:chOff x="0" y="0"/>
          <a:chExt cx="0" cy="0"/>
        </a:xfrm>
      </p:grpSpPr>
      <p:sp>
        <p:nvSpPr>
          <p:cNvPr id="112" name="Google Shape;112;p126"/>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6"/>
          <p:cNvSpPr txBox="1"/>
          <p:nvPr>
            <p:ph idx="1" type="body"/>
          </p:nvPr>
        </p:nvSpPr>
        <p:spPr>
          <a:xfrm>
            <a:off x="6508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126"/>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126"/>
          <p:cNvSpPr txBox="1"/>
          <p:nvPr>
            <p:ph idx="3" type="body"/>
          </p:nvPr>
        </p:nvSpPr>
        <p:spPr>
          <a:xfrm>
            <a:off x="66466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6" name="Shape 116"/>
        <p:cNvGrpSpPr/>
        <p:nvPr/>
      </p:nvGrpSpPr>
      <p:grpSpPr>
        <a:xfrm>
          <a:off x="0" y="0"/>
          <a:ext cx="0" cy="0"/>
          <a:chOff x="0" y="0"/>
          <a:chExt cx="0" cy="0"/>
        </a:xfrm>
      </p:grpSpPr>
      <p:sp>
        <p:nvSpPr>
          <p:cNvPr id="117" name="Google Shape;117;p127"/>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7"/>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127"/>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127"/>
          <p:cNvSpPr txBox="1"/>
          <p:nvPr>
            <p:ph idx="3" type="body"/>
          </p:nvPr>
        </p:nvSpPr>
        <p:spPr>
          <a:xfrm>
            <a:off x="650880" y="563616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1" name="Shape 121"/>
        <p:cNvGrpSpPr/>
        <p:nvPr/>
      </p:nvGrpSpPr>
      <p:grpSpPr>
        <a:xfrm>
          <a:off x="0" y="0"/>
          <a:ext cx="0" cy="0"/>
          <a:chOff x="0" y="0"/>
          <a:chExt cx="0" cy="0"/>
        </a:xfrm>
      </p:grpSpPr>
      <p:sp>
        <p:nvSpPr>
          <p:cNvPr id="122" name="Google Shape;122;p128"/>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8"/>
          <p:cNvSpPr txBox="1"/>
          <p:nvPr>
            <p:ph idx="1" type="body"/>
          </p:nvPr>
        </p:nvSpPr>
        <p:spPr>
          <a:xfrm>
            <a:off x="650880" y="227484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128"/>
          <p:cNvSpPr txBox="1"/>
          <p:nvPr>
            <p:ph idx="2" type="body"/>
          </p:nvPr>
        </p:nvSpPr>
        <p:spPr>
          <a:xfrm>
            <a:off x="650880" y="563616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5" name="Shape 125"/>
        <p:cNvGrpSpPr/>
        <p:nvPr/>
      </p:nvGrpSpPr>
      <p:grpSpPr>
        <a:xfrm>
          <a:off x="0" y="0"/>
          <a:ext cx="0" cy="0"/>
          <a:chOff x="0" y="0"/>
          <a:chExt cx="0" cy="0"/>
        </a:xfrm>
      </p:grpSpPr>
      <p:sp>
        <p:nvSpPr>
          <p:cNvPr id="126" name="Google Shape;126;p129"/>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9"/>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129"/>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129"/>
          <p:cNvSpPr txBox="1"/>
          <p:nvPr>
            <p:ph idx="3" type="body"/>
          </p:nvPr>
        </p:nvSpPr>
        <p:spPr>
          <a:xfrm>
            <a:off x="6508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129"/>
          <p:cNvSpPr txBox="1"/>
          <p:nvPr>
            <p:ph idx="4" type="body"/>
          </p:nvPr>
        </p:nvSpPr>
        <p:spPr>
          <a:xfrm>
            <a:off x="66466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1" name="Shape 131"/>
        <p:cNvGrpSpPr/>
        <p:nvPr/>
      </p:nvGrpSpPr>
      <p:grpSpPr>
        <a:xfrm>
          <a:off x="0" y="0"/>
          <a:ext cx="0" cy="0"/>
          <a:chOff x="0" y="0"/>
          <a:chExt cx="0" cy="0"/>
        </a:xfrm>
      </p:grpSpPr>
      <p:sp>
        <p:nvSpPr>
          <p:cNvPr id="132" name="Google Shape;132;p130"/>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30"/>
          <p:cNvSpPr txBox="1"/>
          <p:nvPr>
            <p:ph idx="1" type="body"/>
          </p:nvPr>
        </p:nvSpPr>
        <p:spPr>
          <a:xfrm>
            <a:off x="65088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130"/>
          <p:cNvSpPr txBox="1"/>
          <p:nvPr>
            <p:ph idx="2" type="body"/>
          </p:nvPr>
        </p:nvSpPr>
        <p:spPr>
          <a:xfrm>
            <a:off x="460692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130"/>
          <p:cNvSpPr txBox="1"/>
          <p:nvPr>
            <p:ph idx="3" type="body"/>
          </p:nvPr>
        </p:nvSpPr>
        <p:spPr>
          <a:xfrm>
            <a:off x="856332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130"/>
          <p:cNvSpPr txBox="1"/>
          <p:nvPr>
            <p:ph idx="4" type="body"/>
          </p:nvPr>
        </p:nvSpPr>
        <p:spPr>
          <a:xfrm>
            <a:off x="65088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130"/>
          <p:cNvSpPr txBox="1"/>
          <p:nvPr>
            <p:ph idx="5" type="body"/>
          </p:nvPr>
        </p:nvSpPr>
        <p:spPr>
          <a:xfrm>
            <a:off x="460692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130"/>
          <p:cNvSpPr txBox="1"/>
          <p:nvPr>
            <p:ph idx="6" type="body"/>
          </p:nvPr>
        </p:nvSpPr>
        <p:spPr>
          <a:xfrm>
            <a:off x="856332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5" name="Shape 14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6" name="Shape 146"/>
        <p:cNvGrpSpPr/>
        <p:nvPr/>
      </p:nvGrpSpPr>
      <p:grpSpPr>
        <a:xfrm>
          <a:off x="0" y="0"/>
          <a:ext cx="0" cy="0"/>
          <a:chOff x="0" y="0"/>
          <a:chExt cx="0" cy="0"/>
        </a:xfrm>
      </p:grpSpPr>
      <p:sp>
        <p:nvSpPr>
          <p:cNvPr id="147" name="Google Shape;147;p142"/>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42"/>
          <p:cNvSpPr txBox="1"/>
          <p:nvPr>
            <p:ph idx="1" type="subTitle"/>
          </p:nvPr>
        </p:nvSpPr>
        <p:spPr>
          <a:xfrm>
            <a:off x="650880" y="2274840"/>
            <a:ext cx="11701080" cy="6435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9" name="Shape 149"/>
        <p:cNvGrpSpPr/>
        <p:nvPr/>
      </p:nvGrpSpPr>
      <p:grpSpPr>
        <a:xfrm>
          <a:off x="0" y="0"/>
          <a:ext cx="0" cy="0"/>
          <a:chOff x="0" y="0"/>
          <a:chExt cx="0" cy="0"/>
        </a:xfrm>
      </p:grpSpPr>
      <p:sp>
        <p:nvSpPr>
          <p:cNvPr id="150" name="Google Shape;150;p143"/>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43"/>
          <p:cNvSpPr txBox="1"/>
          <p:nvPr>
            <p:ph idx="1" type="body"/>
          </p:nvPr>
        </p:nvSpPr>
        <p:spPr>
          <a:xfrm>
            <a:off x="650880" y="2274840"/>
            <a:ext cx="1170108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2" name="Shape 152"/>
        <p:cNvGrpSpPr/>
        <p:nvPr/>
      </p:nvGrpSpPr>
      <p:grpSpPr>
        <a:xfrm>
          <a:off x="0" y="0"/>
          <a:ext cx="0" cy="0"/>
          <a:chOff x="0" y="0"/>
          <a:chExt cx="0" cy="0"/>
        </a:xfrm>
      </p:grpSpPr>
      <p:sp>
        <p:nvSpPr>
          <p:cNvPr id="153" name="Google Shape;153;p144"/>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44"/>
          <p:cNvSpPr txBox="1"/>
          <p:nvPr>
            <p:ph idx="1" type="body"/>
          </p:nvPr>
        </p:nvSpPr>
        <p:spPr>
          <a:xfrm>
            <a:off x="6508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144"/>
          <p:cNvSpPr txBox="1"/>
          <p:nvPr>
            <p:ph idx="2" type="body"/>
          </p:nvPr>
        </p:nvSpPr>
        <p:spPr>
          <a:xfrm>
            <a:off x="66466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145"/>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5"/>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 type="body"/>
          </p:nvPr>
        </p:nvSpPr>
        <p:spPr>
          <a:xfrm>
            <a:off x="650880" y="2274840"/>
            <a:ext cx="1170108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8" name="Shape 158"/>
        <p:cNvGrpSpPr/>
        <p:nvPr/>
      </p:nvGrpSpPr>
      <p:grpSpPr>
        <a:xfrm>
          <a:off x="0" y="0"/>
          <a:ext cx="0" cy="0"/>
          <a:chOff x="0" y="0"/>
          <a:chExt cx="0" cy="0"/>
        </a:xfrm>
      </p:grpSpPr>
      <p:sp>
        <p:nvSpPr>
          <p:cNvPr id="159" name="Google Shape;159;p146"/>
          <p:cNvSpPr txBox="1"/>
          <p:nvPr>
            <p:ph idx="1" type="subTitle"/>
          </p:nvPr>
        </p:nvSpPr>
        <p:spPr>
          <a:xfrm>
            <a:off x="650880" y="390600"/>
            <a:ext cx="11701080" cy="7535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0" name="Shape 160"/>
        <p:cNvGrpSpPr/>
        <p:nvPr/>
      </p:nvGrpSpPr>
      <p:grpSpPr>
        <a:xfrm>
          <a:off x="0" y="0"/>
          <a:ext cx="0" cy="0"/>
          <a:chOff x="0" y="0"/>
          <a:chExt cx="0" cy="0"/>
        </a:xfrm>
      </p:grpSpPr>
      <p:sp>
        <p:nvSpPr>
          <p:cNvPr id="161" name="Google Shape;161;p147"/>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47"/>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147"/>
          <p:cNvSpPr txBox="1"/>
          <p:nvPr>
            <p:ph idx="2" type="body"/>
          </p:nvPr>
        </p:nvSpPr>
        <p:spPr>
          <a:xfrm>
            <a:off x="66466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147"/>
          <p:cNvSpPr txBox="1"/>
          <p:nvPr>
            <p:ph idx="3" type="body"/>
          </p:nvPr>
        </p:nvSpPr>
        <p:spPr>
          <a:xfrm>
            <a:off x="6508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5" name="Shape 165"/>
        <p:cNvGrpSpPr/>
        <p:nvPr/>
      </p:nvGrpSpPr>
      <p:grpSpPr>
        <a:xfrm>
          <a:off x="0" y="0"/>
          <a:ext cx="0" cy="0"/>
          <a:chOff x="0" y="0"/>
          <a:chExt cx="0" cy="0"/>
        </a:xfrm>
      </p:grpSpPr>
      <p:sp>
        <p:nvSpPr>
          <p:cNvPr id="166" name="Google Shape;166;p148"/>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48"/>
          <p:cNvSpPr txBox="1"/>
          <p:nvPr>
            <p:ph idx="1" type="body"/>
          </p:nvPr>
        </p:nvSpPr>
        <p:spPr>
          <a:xfrm>
            <a:off x="6508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148"/>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148"/>
          <p:cNvSpPr txBox="1"/>
          <p:nvPr>
            <p:ph idx="3" type="body"/>
          </p:nvPr>
        </p:nvSpPr>
        <p:spPr>
          <a:xfrm>
            <a:off x="66466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0" name="Shape 170"/>
        <p:cNvGrpSpPr/>
        <p:nvPr/>
      </p:nvGrpSpPr>
      <p:grpSpPr>
        <a:xfrm>
          <a:off x="0" y="0"/>
          <a:ext cx="0" cy="0"/>
          <a:chOff x="0" y="0"/>
          <a:chExt cx="0" cy="0"/>
        </a:xfrm>
      </p:grpSpPr>
      <p:sp>
        <p:nvSpPr>
          <p:cNvPr id="171" name="Google Shape;171;p149"/>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49"/>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149"/>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149"/>
          <p:cNvSpPr txBox="1"/>
          <p:nvPr>
            <p:ph idx="3" type="body"/>
          </p:nvPr>
        </p:nvSpPr>
        <p:spPr>
          <a:xfrm>
            <a:off x="650880" y="563616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5" name="Shape 175"/>
        <p:cNvGrpSpPr/>
        <p:nvPr/>
      </p:nvGrpSpPr>
      <p:grpSpPr>
        <a:xfrm>
          <a:off x="0" y="0"/>
          <a:ext cx="0" cy="0"/>
          <a:chOff x="0" y="0"/>
          <a:chExt cx="0" cy="0"/>
        </a:xfrm>
      </p:grpSpPr>
      <p:sp>
        <p:nvSpPr>
          <p:cNvPr id="176" name="Google Shape;176;p150"/>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50"/>
          <p:cNvSpPr txBox="1"/>
          <p:nvPr>
            <p:ph idx="1" type="body"/>
          </p:nvPr>
        </p:nvSpPr>
        <p:spPr>
          <a:xfrm>
            <a:off x="650880" y="227484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150"/>
          <p:cNvSpPr txBox="1"/>
          <p:nvPr>
            <p:ph idx="2" type="body"/>
          </p:nvPr>
        </p:nvSpPr>
        <p:spPr>
          <a:xfrm>
            <a:off x="650880" y="563616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9" name="Shape 179"/>
        <p:cNvGrpSpPr/>
        <p:nvPr/>
      </p:nvGrpSpPr>
      <p:grpSpPr>
        <a:xfrm>
          <a:off x="0" y="0"/>
          <a:ext cx="0" cy="0"/>
          <a:chOff x="0" y="0"/>
          <a:chExt cx="0" cy="0"/>
        </a:xfrm>
      </p:grpSpPr>
      <p:sp>
        <p:nvSpPr>
          <p:cNvPr id="180" name="Google Shape;180;p151"/>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51"/>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151"/>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151"/>
          <p:cNvSpPr txBox="1"/>
          <p:nvPr>
            <p:ph idx="3" type="body"/>
          </p:nvPr>
        </p:nvSpPr>
        <p:spPr>
          <a:xfrm>
            <a:off x="6508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151"/>
          <p:cNvSpPr txBox="1"/>
          <p:nvPr>
            <p:ph idx="4" type="body"/>
          </p:nvPr>
        </p:nvSpPr>
        <p:spPr>
          <a:xfrm>
            <a:off x="66466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5" name="Shape 185"/>
        <p:cNvGrpSpPr/>
        <p:nvPr/>
      </p:nvGrpSpPr>
      <p:grpSpPr>
        <a:xfrm>
          <a:off x="0" y="0"/>
          <a:ext cx="0" cy="0"/>
          <a:chOff x="0" y="0"/>
          <a:chExt cx="0" cy="0"/>
        </a:xfrm>
      </p:grpSpPr>
      <p:sp>
        <p:nvSpPr>
          <p:cNvPr id="186" name="Google Shape;186;p152"/>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52"/>
          <p:cNvSpPr txBox="1"/>
          <p:nvPr>
            <p:ph idx="1" type="body"/>
          </p:nvPr>
        </p:nvSpPr>
        <p:spPr>
          <a:xfrm>
            <a:off x="65088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152"/>
          <p:cNvSpPr txBox="1"/>
          <p:nvPr>
            <p:ph idx="2" type="body"/>
          </p:nvPr>
        </p:nvSpPr>
        <p:spPr>
          <a:xfrm>
            <a:off x="460692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152"/>
          <p:cNvSpPr txBox="1"/>
          <p:nvPr>
            <p:ph idx="3" type="body"/>
          </p:nvPr>
        </p:nvSpPr>
        <p:spPr>
          <a:xfrm>
            <a:off x="8563320" y="227484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152"/>
          <p:cNvSpPr txBox="1"/>
          <p:nvPr>
            <p:ph idx="4" type="body"/>
          </p:nvPr>
        </p:nvSpPr>
        <p:spPr>
          <a:xfrm>
            <a:off x="65088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152"/>
          <p:cNvSpPr txBox="1"/>
          <p:nvPr>
            <p:ph idx="5" type="body"/>
          </p:nvPr>
        </p:nvSpPr>
        <p:spPr>
          <a:xfrm>
            <a:off x="460692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152"/>
          <p:cNvSpPr txBox="1"/>
          <p:nvPr>
            <p:ph idx="6" type="body"/>
          </p:nvPr>
        </p:nvSpPr>
        <p:spPr>
          <a:xfrm>
            <a:off x="8563320" y="5636160"/>
            <a:ext cx="376740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3" name="Shape 33"/>
        <p:cNvGrpSpPr/>
        <p:nvPr/>
      </p:nvGrpSpPr>
      <p:grpSpPr>
        <a:xfrm>
          <a:off x="0" y="0"/>
          <a:ext cx="0" cy="0"/>
          <a:chOff x="0" y="0"/>
          <a:chExt cx="0" cy="0"/>
        </a:xfrm>
      </p:grpSpPr>
      <p:sp>
        <p:nvSpPr>
          <p:cNvPr id="34" name="Google Shape;34;p56"/>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 type="body"/>
          </p:nvPr>
        </p:nvSpPr>
        <p:spPr>
          <a:xfrm>
            <a:off x="6508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6"/>
          <p:cNvSpPr txBox="1"/>
          <p:nvPr>
            <p:ph idx="2" type="body"/>
          </p:nvPr>
        </p:nvSpPr>
        <p:spPr>
          <a:xfrm>
            <a:off x="66466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7"/>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58"/>
          <p:cNvSpPr txBox="1"/>
          <p:nvPr>
            <p:ph idx="1" type="subTitle"/>
          </p:nvPr>
        </p:nvSpPr>
        <p:spPr>
          <a:xfrm>
            <a:off x="650880" y="390600"/>
            <a:ext cx="11701080" cy="7535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1" name="Shape 41"/>
        <p:cNvGrpSpPr/>
        <p:nvPr/>
      </p:nvGrpSpPr>
      <p:grpSpPr>
        <a:xfrm>
          <a:off x="0" y="0"/>
          <a:ext cx="0" cy="0"/>
          <a:chOff x="0" y="0"/>
          <a:chExt cx="0" cy="0"/>
        </a:xfrm>
      </p:grpSpPr>
      <p:sp>
        <p:nvSpPr>
          <p:cNvPr id="42" name="Google Shape;42;p59"/>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9"/>
          <p:cNvSpPr txBox="1"/>
          <p:nvPr>
            <p:ph idx="2" type="body"/>
          </p:nvPr>
        </p:nvSpPr>
        <p:spPr>
          <a:xfrm>
            <a:off x="66466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3" type="body"/>
          </p:nvPr>
        </p:nvSpPr>
        <p:spPr>
          <a:xfrm>
            <a:off x="6508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6" name="Shape 46"/>
        <p:cNvGrpSpPr/>
        <p:nvPr/>
      </p:nvGrpSpPr>
      <p:grpSpPr>
        <a:xfrm>
          <a:off x="0" y="0"/>
          <a:ext cx="0" cy="0"/>
          <a:chOff x="0" y="0"/>
          <a:chExt cx="0" cy="0"/>
        </a:xfrm>
      </p:grpSpPr>
      <p:sp>
        <p:nvSpPr>
          <p:cNvPr id="47" name="Google Shape;47;p60"/>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650880" y="2274840"/>
            <a:ext cx="5709960" cy="6435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6646680" y="563616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1" name="Shape 51"/>
        <p:cNvGrpSpPr/>
        <p:nvPr/>
      </p:nvGrpSpPr>
      <p:grpSpPr>
        <a:xfrm>
          <a:off x="0" y="0"/>
          <a:ext cx="0" cy="0"/>
          <a:chOff x="0" y="0"/>
          <a:chExt cx="0" cy="0"/>
        </a:xfrm>
      </p:grpSpPr>
      <p:sp>
        <p:nvSpPr>
          <p:cNvPr id="52" name="Google Shape;52;p61"/>
          <p:cNvSpPr txBox="1"/>
          <p:nvPr>
            <p:ph type="title"/>
          </p:nvPr>
        </p:nvSpPr>
        <p:spPr>
          <a:xfrm>
            <a:off x="650880" y="390600"/>
            <a:ext cx="11701080" cy="1625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1"/>
          <p:cNvSpPr txBox="1"/>
          <p:nvPr>
            <p:ph idx="1" type="body"/>
          </p:nvPr>
        </p:nvSpPr>
        <p:spPr>
          <a:xfrm>
            <a:off x="6508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61"/>
          <p:cNvSpPr txBox="1"/>
          <p:nvPr>
            <p:ph idx="2" type="body"/>
          </p:nvPr>
        </p:nvSpPr>
        <p:spPr>
          <a:xfrm>
            <a:off x="6646680" y="2274840"/>
            <a:ext cx="570996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3" type="body"/>
          </p:nvPr>
        </p:nvSpPr>
        <p:spPr>
          <a:xfrm>
            <a:off x="650880" y="5636160"/>
            <a:ext cx="11701080" cy="306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6"/>
          <p:cNvSpPr/>
          <p:nvPr/>
        </p:nvSpPr>
        <p:spPr>
          <a:xfrm flipH="1" rot="10800000">
            <a:off x="7693200" y="5418720"/>
            <a:ext cx="5310000" cy="12816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6"/>
          <p:cNvSpPr/>
          <p:nvPr/>
        </p:nvSpPr>
        <p:spPr>
          <a:xfrm flipH="1" rot="10800000">
            <a:off x="7693200" y="5542560"/>
            <a:ext cx="5310000" cy="272520"/>
          </a:xfrm>
          <a:prstGeom prst="rect">
            <a:avLst/>
          </a:prstGeom>
          <a:solidFill>
            <a:schemeClr val="accent2">
              <a:alpha val="4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6"/>
          <p:cNvSpPr/>
          <p:nvPr/>
        </p:nvSpPr>
        <p:spPr>
          <a:xfrm flipH="1" rot="10800000">
            <a:off x="7693200" y="5852160"/>
            <a:ext cx="5310000" cy="12240"/>
          </a:xfrm>
          <a:prstGeom prst="rect">
            <a:avLst/>
          </a:prstGeom>
          <a:solidFill>
            <a:schemeClr val="accent2">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6"/>
          <p:cNvSpPr/>
          <p:nvPr/>
        </p:nvSpPr>
        <p:spPr>
          <a:xfrm flipH="1" rot="10800000">
            <a:off x="7692480" y="5921640"/>
            <a:ext cx="2795400" cy="26640"/>
          </a:xfrm>
          <a:prstGeom prst="rect">
            <a:avLst/>
          </a:prstGeom>
          <a:solidFill>
            <a:schemeClr val="accent2">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6"/>
          <p:cNvSpPr/>
          <p:nvPr/>
        </p:nvSpPr>
        <p:spPr>
          <a:xfrm flipH="1" rot="10800000">
            <a:off x="7692480" y="5972760"/>
            <a:ext cx="2795400" cy="12240"/>
          </a:xfrm>
          <a:prstGeom prst="rect">
            <a:avLst/>
          </a:prstGeom>
          <a:solidFill>
            <a:schemeClr val="accent2">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6"/>
          <p:cNvSpPr/>
          <p:nvPr/>
        </p:nvSpPr>
        <p:spPr>
          <a:xfrm>
            <a:off x="7693200" y="5634000"/>
            <a:ext cx="4355640" cy="3924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6"/>
          <p:cNvSpPr/>
          <p:nvPr/>
        </p:nvSpPr>
        <p:spPr>
          <a:xfrm>
            <a:off x="10490040" y="5775480"/>
            <a:ext cx="2274480" cy="5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6"/>
          <p:cNvSpPr/>
          <p:nvPr/>
        </p:nvSpPr>
        <p:spPr>
          <a:xfrm>
            <a:off x="0" y="5189400"/>
            <a:ext cx="13002840" cy="347400"/>
          </a:xfrm>
          <a:prstGeom prst="rect">
            <a:avLst/>
          </a:prstGeom>
          <a:solidFill>
            <a:schemeClr val="accent2">
              <a:alpha val="4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6"/>
          <p:cNvSpPr/>
          <p:nvPr/>
        </p:nvSpPr>
        <p:spPr>
          <a:xfrm>
            <a:off x="0" y="5226120"/>
            <a:ext cx="13002840" cy="199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6"/>
          <p:cNvSpPr/>
          <p:nvPr/>
        </p:nvSpPr>
        <p:spPr>
          <a:xfrm flipH="1" rot="10800000">
            <a:off x="9121320" y="5180400"/>
            <a:ext cx="3881160" cy="353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p:nvPr/>
        </p:nvSpPr>
        <p:spPr>
          <a:xfrm>
            <a:off x="0" y="0"/>
            <a:ext cx="13002840" cy="526392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6"/>
          <p:cNvSpPr txBox="1"/>
          <p:nvPr>
            <p:ph type="title"/>
          </p:nvPr>
        </p:nvSpPr>
        <p:spPr>
          <a:xfrm>
            <a:off x="650160" y="3415320"/>
            <a:ext cx="12027600" cy="2090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36"/>
          <p:cNvSpPr txBox="1"/>
          <p:nvPr>
            <p:ph idx="10" type="dt"/>
          </p:nvPr>
        </p:nvSpPr>
        <p:spPr>
          <a:xfrm>
            <a:off x="9536040" y="5981760"/>
            <a:ext cx="1364760" cy="649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 name="Google Shape;23;p36"/>
          <p:cNvSpPr txBox="1"/>
          <p:nvPr>
            <p:ph idx="11" type="ftr"/>
          </p:nvPr>
        </p:nvSpPr>
        <p:spPr>
          <a:xfrm>
            <a:off x="7693200" y="5979960"/>
            <a:ext cx="1842840" cy="6490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 name="Google Shape;24;p36"/>
          <p:cNvSpPr txBox="1"/>
          <p:nvPr>
            <p:ph idx="12" type="sldNum"/>
          </p:nvPr>
        </p:nvSpPr>
        <p:spPr>
          <a:xfrm>
            <a:off x="11831760" y="1440"/>
            <a:ext cx="1063440" cy="520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1pPr>
            <a:lvl2pPr indent="0" lvl="1"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2pPr>
            <a:lvl3pPr indent="0" lvl="2"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3pPr>
            <a:lvl4pPr indent="0" lvl="3"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4pPr>
            <a:lvl5pPr indent="0" lvl="4"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5pPr>
            <a:lvl6pPr indent="0" lvl="5"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6pPr>
            <a:lvl7pPr indent="0" lvl="6"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7pPr>
            <a:lvl8pPr indent="0" lvl="7"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8pPr>
            <a:lvl9pPr indent="0" lvl="8"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5" name="Google Shape;25;p36"/>
          <p:cNvSpPr txBox="1"/>
          <p:nvPr>
            <p:ph idx="1" type="body"/>
          </p:nvPr>
        </p:nvSpPr>
        <p:spPr>
          <a:xfrm>
            <a:off x="650160" y="2281680"/>
            <a:ext cx="11702520" cy="5655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48"/>
          <p:cNvSpPr/>
          <p:nvPr/>
        </p:nvSpPr>
        <p:spPr>
          <a:xfrm>
            <a:off x="0" y="522360"/>
            <a:ext cx="13002840" cy="118800"/>
          </a:xfrm>
          <a:prstGeom prst="rect">
            <a:avLst/>
          </a:prstGeom>
          <a:solidFill>
            <a:schemeClr val="accent2">
              <a:alpha val="4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8"/>
          <p:cNvSpPr/>
          <p:nvPr/>
        </p:nvSpPr>
        <p:spPr>
          <a:xfrm>
            <a:off x="0" y="0"/>
            <a:ext cx="13002840" cy="44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8"/>
          <p:cNvSpPr/>
          <p:nvPr/>
        </p:nvSpPr>
        <p:spPr>
          <a:xfrm>
            <a:off x="0" y="438120"/>
            <a:ext cx="13002840" cy="12996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8"/>
          <p:cNvSpPr/>
          <p:nvPr/>
        </p:nvSpPr>
        <p:spPr>
          <a:xfrm flipH="1" rot="10800000">
            <a:off x="7693200" y="513360"/>
            <a:ext cx="5310000" cy="12816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8"/>
          <p:cNvSpPr/>
          <p:nvPr/>
        </p:nvSpPr>
        <p:spPr>
          <a:xfrm flipH="1" rot="10800000">
            <a:off x="7693200" y="625680"/>
            <a:ext cx="5310000" cy="255240"/>
          </a:xfrm>
          <a:prstGeom prst="rect">
            <a:avLst/>
          </a:prstGeom>
          <a:solidFill>
            <a:schemeClr val="accent2">
              <a:alpha val="4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8"/>
          <p:cNvSpPr/>
          <p:nvPr/>
        </p:nvSpPr>
        <p:spPr>
          <a:xfrm>
            <a:off x="7689960" y="708120"/>
            <a:ext cx="4355640" cy="37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8"/>
          <p:cNvSpPr/>
          <p:nvPr/>
        </p:nvSpPr>
        <p:spPr>
          <a:xfrm>
            <a:off x="10485360" y="838080"/>
            <a:ext cx="2276280" cy="5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8"/>
          <p:cNvSpPr/>
          <p:nvPr/>
        </p:nvSpPr>
        <p:spPr>
          <a:xfrm>
            <a:off x="12918960" y="-3240"/>
            <a:ext cx="82080" cy="88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8"/>
          <p:cNvSpPr/>
          <p:nvPr/>
        </p:nvSpPr>
        <p:spPr>
          <a:xfrm>
            <a:off x="12862080" y="-3240"/>
            <a:ext cx="37800" cy="88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8"/>
          <p:cNvSpPr/>
          <p:nvPr/>
        </p:nvSpPr>
        <p:spPr>
          <a:xfrm>
            <a:off x="12835080" y="-3240"/>
            <a:ext cx="12240" cy="88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8"/>
          <p:cNvSpPr/>
          <p:nvPr/>
        </p:nvSpPr>
        <p:spPr>
          <a:xfrm>
            <a:off x="12763440" y="-3240"/>
            <a:ext cx="39240" cy="88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8"/>
          <p:cNvSpPr/>
          <p:nvPr/>
        </p:nvSpPr>
        <p:spPr>
          <a:xfrm>
            <a:off x="12677760" y="0"/>
            <a:ext cx="78840" cy="8330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8"/>
          <p:cNvSpPr/>
          <p:nvPr/>
        </p:nvSpPr>
        <p:spPr>
          <a:xfrm>
            <a:off x="12619080" y="0"/>
            <a:ext cx="12240" cy="8330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8"/>
          <p:cNvSpPr txBox="1"/>
          <p:nvPr>
            <p:ph type="title"/>
          </p:nvPr>
        </p:nvSpPr>
        <p:spPr>
          <a:xfrm>
            <a:off x="650160" y="915480"/>
            <a:ext cx="11702520" cy="1516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9" name="Google Shape;89;p48"/>
          <p:cNvSpPr txBox="1"/>
          <p:nvPr>
            <p:ph idx="1" type="body"/>
          </p:nvPr>
        </p:nvSpPr>
        <p:spPr>
          <a:xfrm>
            <a:off x="650160" y="2571840"/>
            <a:ext cx="11702520" cy="6777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0" name="Google Shape;90;p48"/>
          <p:cNvSpPr txBox="1"/>
          <p:nvPr>
            <p:ph idx="12" type="sldNum"/>
          </p:nvPr>
        </p:nvSpPr>
        <p:spPr>
          <a:xfrm>
            <a:off x="11625120" y="3240"/>
            <a:ext cx="1082160" cy="520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1pPr>
            <a:lvl2pPr indent="0" lvl="1"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2pPr>
            <a:lvl3pPr indent="0" lvl="2"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3pPr>
            <a:lvl4pPr indent="0" lvl="3"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4pPr>
            <a:lvl5pPr indent="0" lvl="4"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5pPr>
            <a:lvl6pPr indent="0" lvl="5"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6pPr>
            <a:lvl7pPr indent="0" lvl="6"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7pPr>
            <a:lvl8pPr indent="0" lvl="7"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8pPr>
            <a:lvl9pPr indent="0" lvl="8" marL="0" marR="0" rtl="0" algn="r">
              <a:lnSpc>
                <a:spcPct val="100000"/>
              </a:lnSpc>
              <a:spcBef>
                <a:spcPts val="0"/>
              </a:spcBef>
              <a:buNone/>
              <a:defRPr b="0" i="0" sz="2500"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52"/>
          <p:cNvSpPr txBox="1"/>
          <p:nvPr>
            <p:ph type="title"/>
          </p:nvPr>
        </p:nvSpPr>
        <p:spPr>
          <a:xfrm>
            <a:off x="650880" y="390600"/>
            <a:ext cx="11701080" cy="1625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1" name="Google Shape;141;p52"/>
          <p:cNvSpPr txBox="1"/>
          <p:nvPr>
            <p:ph idx="1" type="body"/>
          </p:nvPr>
        </p:nvSpPr>
        <p:spPr>
          <a:xfrm>
            <a:off x="650880" y="2274840"/>
            <a:ext cx="11701080" cy="64353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2" name="Google Shape;142;p52"/>
          <p:cNvSpPr txBox="1"/>
          <p:nvPr>
            <p:ph idx="10" type="dt"/>
          </p:nvPr>
        </p:nvSpPr>
        <p:spPr>
          <a:xfrm>
            <a:off x="650880" y="9039240"/>
            <a:ext cx="3033360" cy="518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3" name="Google Shape;143;p52"/>
          <p:cNvSpPr txBox="1"/>
          <p:nvPr>
            <p:ph idx="11" type="ftr"/>
          </p:nvPr>
        </p:nvSpPr>
        <p:spPr>
          <a:xfrm>
            <a:off x="4443480" y="9039240"/>
            <a:ext cx="4115880" cy="518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4" name="Google Shape;144;p52"/>
          <p:cNvSpPr txBox="1"/>
          <p:nvPr>
            <p:ph idx="12" type="sldNum"/>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700" strike="noStrike">
                <a:solidFill>
                  <a:srgbClr val="898989"/>
                </a:solidFill>
                <a:latin typeface="Gill Sans"/>
                <a:ea typeface="Gill Sans"/>
                <a:cs typeface="Gill Sans"/>
                <a:sym typeface="Gill Sans"/>
              </a:defRPr>
            </a:lvl1pPr>
            <a:lvl2pPr indent="0" lvl="1" marL="0" marR="0" rtl="0" algn="r">
              <a:lnSpc>
                <a:spcPct val="100000"/>
              </a:lnSpc>
              <a:spcBef>
                <a:spcPts val="0"/>
              </a:spcBef>
              <a:buNone/>
              <a:defRPr b="0" sz="1700" strike="noStrike">
                <a:solidFill>
                  <a:srgbClr val="898989"/>
                </a:solidFill>
                <a:latin typeface="Gill Sans"/>
                <a:ea typeface="Gill Sans"/>
                <a:cs typeface="Gill Sans"/>
                <a:sym typeface="Gill Sans"/>
              </a:defRPr>
            </a:lvl2pPr>
            <a:lvl3pPr indent="0" lvl="2" marL="0" marR="0" rtl="0" algn="r">
              <a:lnSpc>
                <a:spcPct val="100000"/>
              </a:lnSpc>
              <a:spcBef>
                <a:spcPts val="0"/>
              </a:spcBef>
              <a:buNone/>
              <a:defRPr b="0" sz="1700" strike="noStrike">
                <a:solidFill>
                  <a:srgbClr val="898989"/>
                </a:solidFill>
                <a:latin typeface="Gill Sans"/>
                <a:ea typeface="Gill Sans"/>
                <a:cs typeface="Gill Sans"/>
                <a:sym typeface="Gill Sans"/>
              </a:defRPr>
            </a:lvl3pPr>
            <a:lvl4pPr indent="0" lvl="3" marL="0" marR="0" rtl="0" algn="r">
              <a:lnSpc>
                <a:spcPct val="100000"/>
              </a:lnSpc>
              <a:spcBef>
                <a:spcPts val="0"/>
              </a:spcBef>
              <a:buNone/>
              <a:defRPr b="0" sz="1700" strike="noStrike">
                <a:solidFill>
                  <a:srgbClr val="898989"/>
                </a:solidFill>
                <a:latin typeface="Gill Sans"/>
                <a:ea typeface="Gill Sans"/>
                <a:cs typeface="Gill Sans"/>
                <a:sym typeface="Gill Sans"/>
              </a:defRPr>
            </a:lvl4pPr>
            <a:lvl5pPr indent="0" lvl="4" marL="0" marR="0" rtl="0" algn="r">
              <a:lnSpc>
                <a:spcPct val="100000"/>
              </a:lnSpc>
              <a:spcBef>
                <a:spcPts val="0"/>
              </a:spcBef>
              <a:buNone/>
              <a:defRPr b="0" sz="1700" strike="noStrike">
                <a:solidFill>
                  <a:srgbClr val="898989"/>
                </a:solidFill>
                <a:latin typeface="Gill Sans"/>
                <a:ea typeface="Gill Sans"/>
                <a:cs typeface="Gill Sans"/>
                <a:sym typeface="Gill Sans"/>
              </a:defRPr>
            </a:lvl5pPr>
            <a:lvl6pPr indent="0" lvl="5" marL="0" marR="0" rtl="0" algn="r">
              <a:lnSpc>
                <a:spcPct val="100000"/>
              </a:lnSpc>
              <a:spcBef>
                <a:spcPts val="0"/>
              </a:spcBef>
              <a:buNone/>
              <a:defRPr b="0" sz="1700" strike="noStrike">
                <a:solidFill>
                  <a:srgbClr val="898989"/>
                </a:solidFill>
                <a:latin typeface="Gill Sans"/>
                <a:ea typeface="Gill Sans"/>
                <a:cs typeface="Gill Sans"/>
                <a:sym typeface="Gill Sans"/>
              </a:defRPr>
            </a:lvl6pPr>
            <a:lvl7pPr indent="0" lvl="6" marL="0" marR="0" rtl="0" algn="r">
              <a:lnSpc>
                <a:spcPct val="100000"/>
              </a:lnSpc>
              <a:spcBef>
                <a:spcPts val="0"/>
              </a:spcBef>
              <a:buNone/>
              <a:defRPr b="0" sz="1700" strike="noStrike">
                <a:solidFill>
                  <a:srgbClr val="898989"/>
                </a:solidFill>
                <a:latin typeface="Gill Sans"/>
                <a:ea typeface="Gill Sans"/>
                <a:cs typeface="Gill Sans"/>
                <a:sym typeface="Gill Sans"/>
              </a:defRPr>
            </a:lvl7pPr>
            <a:lvl8pPr indent="0" lvl="7" marL="0" marR="0" rtl="0" algn="r">
              <a:lnSpc>
                <a:spcPct val="100000"/>
              </a:lnSpc>
              <a:spcBef>
                <a:spcPts val="0"/>
              </a:spcBef>
              <a:buNone/>
              <a:defRPr b="0" sz="1700" strike="noStrike">
                <a:solidFill>
                  <a:srgbClr val="898989"/>
                </a:solidFill>
                <a:latin typeface="Gill Sans"/>
                <a:ea typeface="Gill Sans"/>
                <a:cs typeface="Gill Sans"/>
                <a:sym typeface="Gill Sans"/>
              </a:defRPr>
            </a:lvl8pPr>
            <a:lvl9pPr indent="0" lvl="8" marL="0" marR="0" rtl="0" algn="r">
              <a:lnSpc>
                <a:spcPct val="100000"/>
              </a:lnSpc>
              <a:spcBef>
                <a:spcPts val="0"/>
              </a:spcBef>
              <a:buNone/>
              <a:defRPr b="0" sz="1700" strike="noStrike">
                <a:solidFill>
                  <a:srgbClr val="8989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
          <p:cNvSpPr txBox="1"/>
          <p:nvPr/>
        </p:nvSpPr>
        <p:spPr>
          <a:xfrm>
            <a:off x="612720" y="3147840"/>
            <a:ext cx="12026520" cy="20905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5100" u="none" cap="none" strike="noStrike">
                <a:solidFill>
                  <a:srgbClr val="FFFFFF"/>
                </a:solidFill>
                <a:latin typeface="Trebuchet MS"/>
                <a:ea typeface="Trebuchet MS"/>
                <a:cs typeface="Trebuchet MS"/>
                <a:sym typeface="Trebuchet MS"/>
              </a:rPr>
              <a:t>SEMINARIO DE LENGUAJES</a:t>
            </a:r>
            <a:br>
              <a:rPr b="0" i="0" lang="en-US" sz="1800" u="none" cap="none" strike="noStrike"/>
            </a:br>
            <a:r>
              <a:rPr b="1" i="0" lang="en-US" sz="5100" u="none" cap="none" strike="noStrike">
                <a:solidFill>
                  <a:srgbClr val="FFFFFF"/>
                </a:solidFill>
                <a:latin typeface="Trebuchet MS"/>
                <a:ea typeface="Trebuchet MS"/>
                <a:cs typeface="Trebuchet MS"/>
                <a:sym typeface="Trebuchet MS"/>
              </a:rPr>
              <a:t>OPCIÓN ANDROID</a:t>
            </a:r>
            <a:endParaRPr b="0" i="0" sz="5100" u="none" cap="none" strike="noStrike">
              <a:solidFill>
                <a:srgbClr val="000000"/>
              </a:solidFill>
              <a:latin typeface="Arial"/>
              <a:ea typeface="Arial"/>
              <a:cs typeface="Arial"/>
              <a:sym typeface="Arial"/>
            </a:endParaRPr>
          </a:p>
        </p:txBody>
      </p:sp>
      <p:sp>
        <p:nvSpPr>
          <p:cNvPr id="198" name="Google Shape;198;p1"/>
          <p:cNvSpPr txBox="1"/>
          <p:nvPr/>
        </p:nvSpPr>
        <p:spPr>
          <a:xfrm>
            <a:off x="1353960" y="7396200"/>
            <a:ext cx="10543680" cy="1515600"/>
          </a:xfrm>
          <a:prstGeom prst="rect">
            <a:avLst/>
          </a:prstGeom>
          <a:noFill/>
          <a:ln>
            <a:noFill/>
          </a:ln>
        </p:spPr>
        <p:txBody>
          <a:bodyPr anchorCtr="0" anchor="t" bIns="45700" lIns="91425" spcFirstLastPara="1" rIns="91425" wrap="square" tIns="45700">
            <a:normAutofit/>
          </a:bodyPr>
          <a:lstStyle/>
          <a:p>
            <a:pPr indent="0" lvl="0" marL="90360" marR="0" rtl="0" algn="r">
              <a:lnSpc>
                <a:spcPct val="100000"/>
              </a:lnSpc>
              <a:spcBef>
                <a:spcPts val="0"/>
              </a:spcBef>
              <a:spcAft>
                <a:spcPts val="0"/>
              </a:spcAft>
              <a:buNone/>
            </a:pPr>
            <a:r>
              <a:rPr b="0" i="0" lang="en-US" sz="3900" u="none" cap="none" strike="noStrike">
                <a:solidFill>
                  <a:srgbClr val="000000"/>
                </a:solidFill>
                <a:latin typeface="Georgia"/>
                <a:ea typeface="Georgia"/>
                <a:cs typeface="Georgia"/>
                <a:sym typeface="Georgia"/>
              </a:rPr>
              <a:t>Ciclo de vida de una Activity</a:t>
            </a:r>
            <a:endParaRPr b="0" i="0" sz="3900" u="none" cap="none" strike="noStrike">
              <a:latin typeface="Arial"/>
              <a:ea typeface="Arial"/>
              <a:cs typeface="Arial"/>
              <a:sym typeface="Arial"/>
            </a:endParaRPr>
          </a:p>
          <a:p>
            <a:pPr indent="0" lvl="0" marL="90360" marR="0" rtl="0" algn="r">
              <a:lnSpc>
                <a:spcPct val="100000"/>
              </a:lnSpc>
              <a:spcBef>
                <a:spcPts val="1701"/>
              </a:spcBef>
              <a:spcAft>
                <a:spcPts val="0"/>
              </a:spcAft>
              <a:buNone/>
            </a:pPr>
            <a:r>
              <a:rPr lang="en-US" sz="2800">
                <a:latin typeface="Georgia"/>
                <a:ea typeface="Georgia"/>
                <a:cs typeface="Georgia"/>
                <a:sym typeface="Georgia"/>
              </a:rPr>
              <a:t>Esp. Fernández Sosa Juan Francisco</a:t>
            </a:r>
            <a:endParaRPr b="0" i="0" sz="2800" u="none" cap="none" strike="noStrike">
              <a:latin typeface="Arial"/>
              <a:ea typeface="Arial"/>
              <a:cs typeface="Arial"/>
              <a:sym typeface="Arial"/>
            </a:endParaRPr>
          </a:p>
        </p:txBody>
      </p:sp>
      <p:pic>
        <p:nvPicPr>
          <p:cNvPr id="199" name="Google Shape;199;p1"/>
          <p:cNvPicPr preferRelativeResize="0"/>
          <p:nvPr/>
        </p:nvPicPr>
        <p:blipFill rotWithShape="1">
          <a:blip r:embed="rId3">
            <a:alphaModFix/>
          </a:blip>
          <a:srcRect b="0" l="0" r="0" t="0"/>
          <a:stretch/>
        </p:blipFill>
        <p:spPr>
          <a:xfrm>
            <a:off x="-50760" y="6915240"/>
            <a:ext cx="3685680" cy="2857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0"/>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428" name="Google Shape;428;p10"/>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429" name="Google Shape;429;p10"/>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430" name="Google Shape;430;p10"/>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431" name="Google Shape;431;p10"/>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432" name="Google Shape;432;p10"/>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sp>
        <p:nvSpPr>
          <p:cNvPr id="433" name="Google Shape;433;p10"/>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34" name="Google Shape;434;p10"/>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35" name="Google Shape;435;p10"/>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436" name="Google Shape;436;p10"/>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sp>
        <p:nvSpPr>
          <p:cNvPr id="437" name="Google Shape;437;p10"/>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38" name="Google Shape;438;p10"/>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439" name="Google Shape;439;p10"/>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sp>
        <p:nvSpPr>
          <p:cNvPr id="440" name="Google Shape;440;p10"/>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41" name="Google Shape;441;p10"/>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42" name="Google Shape;442;p10"/>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cxnSp>
        <p:nvCxnSpPr>
          <p:cNvPr id="443" name="Google Shape;443;p10"/>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444" name="Google Shape;444;p10"/>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445" name="Google Shape;445;p10"/>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446" name="Google Shape;446;p10"/>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447" name="Google Shape;447;p10"/>
          <p:cNvSpPr/>
          <p:nvPr/>
        </p:nvSpPr>
        <p:spPr>
          <a:xfrm>
            <a:off x="0" y="63360"/>
            <a:ext cx="13002840" cy="982944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0"/>
          <p:cNvGrpSpPr/>
          <p:nvPr/>
        </p:nvGrpSpPr>
        <p:grpSpPr>
          <a:xfrm>
            <a:off x="9539280" y="65160"/>
            <a:ext cx="3671640" cy="1333080"/>
            <a:chOff x="9539280" y="65160"/>
            <a:chExt cx="3671640" cy="1333080"/>
          </a:xfrm>
        </p:grpSpPr>
        <p:pic>
          <p:nvPicPr>
            <p:cNvPr id="449" name="Google Shape;449;p10"/>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450" name="Google Shape;450;p10"/>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451" name="Google Shape;451;p10"/>
          <p:cNvSpPr/>
          <p:nvPr/>
        </p:nvSpPr>
        <p:spPr>
          <a:xfrm>
            <a:off x="4960800" y="53640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453" name="Google Shape;453;p10"/>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454" name="Google Shape;454;p10"/>
          <p:cNvSpPr/>
          <p:nvPr/>
        </p:nvSpPr>
        <p:spPr>
          <a:xfrm>
            <a:off x="0" y="5491080"/>
            <a:ext cx="12542400" cy="3299400"/>
          </a:xfrm>
          <a:prstGeom prst="rect">
            <a:avLst/>
          </a:prstGeom>
          <a:solidFill>
            <a:schemeClr val="lt1"/>
          </a:solidFill>
          <a:ln>
            <a:noFill/>
          </a:ln>
        </p:spPr>
        <p:txBody>
          <a:bodyPr anchorCtr="0" anchor="t" bIns="45700" lIns="91425" spcFirstLastPara="1" rIns="91425" wrap="square" tIns="45700">
            <a:spAutoFit/>
          </a:bodyPr>
          <a:lstStyle/>
          <a:p>
            <a:pPr indent="-333000" lvl="0" marL="91764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onCreate</a:t>
            </a:r>
            <a:r>
              <a:rPr b="0" i="0" lang="en-US" sz="2800" u="none" cap="none" strike="noStrike">
                <a:solidFill>
                  <a:srgbClr val="000000"/>
                </a:solidFill>
                <a:latin typeface="Calibri"/>
                <a:ea typeface="Calibri"/>
                <a:cs typeface="Calibri"/>
                <a:sym typeface="Calibri"/>
              </a:rPr>
              <a:t>() se ejecuta justo después del constructor. Aquí se inicializa la </a:t>
            </a:r>
            <a:r>
              <a:rPr b="0" i="1" lang="en-US" sz="2800" u="none" cap="none" strike="noStrike">
                <a:solidFill>
                  <a:srgbClr val="000000"/>
                </a:solidFill>
                <a:latin typeface="Calibri"/>
                <a:ea typeface="Calibri"/>
                <a:cs typeface="Calibri"/>
                <a:sym typeface="Calibri"/>
              </a:rPr>
              <a:t>activity</a:t>
            </a:r>
            <a:r>
              <a:rPr b="0" i="0" lang="en-US" sz="2800" u="none" cap="none" strike="noStrike">
                <a:solidFill>
                  <a:srgbClr val="000000"/>
                </a:solidFill>
                <a:latin typeface="Calibri"/>
                <a:ea typeface="Calibri"/>
                <a:cs typeface="Calibri"/>
                <a:sym typeface="Calibri"/>
              </a:rPr>
              <a:t> y se define la vista de la misma.</a:t>
            </a:r>
            <a:endParaRPr b="0" i="0" sz="2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Este método recibe un parámetro nulo si es la primera vez que se crea la </a:t>
            </a:r>
            <a:r>
              <a:rPr b="0" i="1" lang="en-US" sz="2800" u="none" cap="none" strike="noStrike">
                <a:solidFill>
                  <a:srgbClr val="000000"/>
                </a:solidFill>
                <a:latin typeface="Calibri"/>
                <a:ea typeface="Calibri"/>
                <a:cs typeface="Calibri"/>
                <a:sym typeface="Calibri"/>
              </a:rPr>
              <a:t>activity </a:t>
            </a:r>
            <a:r>
              <a:rPr b="0" i="0" lang="en-US" sz="2800" u="none" cap="none" strike="noStrike">
                <a:solidFill>
                  <a:srgbClr val="000000"/>
                </a:solidFill>
                <a:latin typeface="Calibri"/>
                <a:ea typeface="Calibri"/>
                <a:cs typeface="Calibri"/>
                <a:sym typeface="Calibri"/>
              </a:rPr>
              <a:t>o con datos para recuperar el estado anterior en caso contrario.</a:t>
            </a:r>
            <a:endParaRPr b="0" i="0" sz="2800" u="none" cap="none"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i="0" sz="2800" u="none" cap="none" strike="noStrike">
              <a:latin typeface="Arial"/>
              <a:ea typeface="Arial"/>
              <a:cs typeface="Arial"/>
              <a:sym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1"/>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461" name="Google Shape;461;p11"/>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462" name="Google Shape;462;p11"/>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463" name="Google Shape;463;p11"/>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464" name="Google Shape;464;p11"/>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465" name="Google Shape;465;p11"/>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sp>
        <p:nvSpPr>
          <p:cNvPr id="466" name="Google Shape;466;p11"/>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67" name="Google Shape;467;p11"/>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468" name="Google Shape;468;p11"/>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sp>
        <p:nvSpPr>
          <p:cNvPr id="469" name="Google Shape;469;p11"/>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70" name="Google Shape;470;p11"/>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471" name="Google Shape;471;p11"/>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sp>
        <p:nvSpPr>
          <p:cNvPr id="472" name="Google Shape;472;p11"/>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73" name="Google Shape;473;p11"/>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cxnSp>
        <p:nvCxnSpPr>
          <p:cNvPr id="474" name="Google Shape;474;p11"/>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475" name="Google Shape;475;p11"/>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476" name="Google Shape;476;p11"/>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477" name="Google Shape;477;p11"/>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478" name="Google Shape;478;p11"/>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479" name="Google Shape;479;p11"/>
          <p:cNvSpPr/>
          <p:nvPr/>
        </p:nvSpPr>
        <p:spPr>
          <a:xfrm>
            <a:off x="-52560" y="-39600"/>
            <a:ext cx="13002840" cy="983088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1279440" y="340056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4965840" y="91296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83" name="Google Shape;483;p11"/>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grpSp>
        <p:nvGrpSpPr>
          <p:cNvPr id="484" name="Google Shape;484;p11"/>
          <p:cNvGrpSpPr/>
          <p:nvPr/>
        </p:nvGrpSpPr>
        <p:grpSpPr>
          <a:xfrm>
            <a:off x="9539280" y="65160"/>
            <a:ext cx="3671640" cy="1333080"/>
            <a:chOff x="9539280" y="65160"/>
            <a:chExt cx="3671640" cy="1333080"/>
          </a:xfrm>
        </p:grpSpPr>
        <p:pic>
          <p:nvPicPr>
            <p:cNvPr id="485" name="Google Shape;485;p11"/>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486" name="Google Shape;486;p11"/>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487" name="Google Shape;487;p11"/>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488" name="Google Shape;488;p11"/>
          <p:cNvSpPr/>
          <p:nvPr/>
        </p:nvSpPr>
        <p:spPr>
          <a:xfrm>
            <a:off x="0" y="5380200"/>
            <a:ext cx="12542400" cy="3726000"/>
          </a:xfrm>
          <a:prstGeom prst="rect">
            <a:avLst/>
          </a:prstGeom>
          <a:solidFill>
            <a:schemeClr val="lt1"/>
          </a:solidFill>
          <a:ln>
            <a:noFill/>
          </a:ln>
        </p:spPr>
        <p:txBody>
          <a:bodyPr anchorCtr="0" anchor="t" bIns="45700" lIns="91425" spcFirstLastPara="1" rIns="91425" wrap="square" tIns="45700">
            <a:spAutoFit/>
          </a:bodyPr>
          <a:lstStyle/>
          <a:p>
            <a:pPr indent="-333000" lvl="0" marL="91764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onStart</a:t>
            </a:r>
            <a:r>
              <a:rPr b="0" i="0" lang="en-US" sz="2800" u="none" cap="none" strike="noStrike">
                <a:solidFill>
                  <a:srgbClr val="000000"/>
                </a:solidFill>
                <a:latin typeface="Calibri"/>
                <a:ea typeface="Calibri"/>
                <a:cs typeface="Calibri"/>
                <a:sym typeface="Calibri"/>
              </a:rPr>
              <a:t>() hace que el usuario pueda ver la actividad, mientras la app se prepara para que esta entre en primer plano y se convierta en interactiva. Por ejemplo, este método es donde la app inicializa el código que mantiene la IU. </a:t>
            </a:r>
            <a:endParaRPr b="0" i="0" sz="2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Puede utilizarse para crear procesos cuyo objetivo es actualizar la interfaz de usuario: animaciones, temporizadores, localización GPS etc. </a:t>
            </a:r>
            <a:endParaRPr b="0" i="0" sz="2800" u="none" cap="none"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i="0" sz="2800" u="none" cap="none" strike="noStrike">
              <a:latin typeface="Arial"/>
              <a:ea typeface="Arial"/>
              <a:cs typeface="Arial"/>
              <a:sym typeface="Aria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2"/>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sp>
        <p:nvSpPr>
          <p:cNvPr id="495" name="Google Shape;495;p12"/>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96" name="Google Shape;496;p12"/>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97" name="Google Shape;497;p12"/>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498" name="Google Shape;498;p12"/>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499" name="Google Shape;499;p12"/>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500" name="Google Shape;500;p12"/>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501" name="Google Shape;501;p12"/>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502" name="Google Shape;502;p12"/>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sp>
        <p:nvSpPr>
          <p:cNvPr id="503" name="Google Shape;503;p12"/>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504" name="Google Shape;504;p12"/>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sp>
        <p:nvSpPr>
          <p:cNvPr id="505" name="Google Shape;505;p12"/>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506" name="Google Shape;506;p12"/>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507" name="Google Shape;507;p12"/>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508" name="Google Shape;508;p12"/>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509" name="Google Shape;509;p12"/>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510" name="Google Shape;510;p12"/>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511" name="Google Shape;511;p12"/>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512" name="Google Shape;512;p12"/>
          <p:cNvSpPr/>
          <p:nvPr/>
        </p:nvSpPr>
        <p:spPr>
          <a:xfrm>
            <a:off x="-52560" y="-39600"/>
            <a:ext cx="13002840" cy="983088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2"/>
          <p:cNvSpPr/>
          <p:nvPr/>
        </p:nvSpPr>
        <p:spPr>
          <a:xfrm>
            <a:off x="1303200" y="3029040"/>
            <a:ext cx="2404800" cy="43776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2"/>
          <p:cNvSpPr/>
          <p:nvPr/>
        </p:nvSpPr>
        <p:spPr>
          <a:xfrm>
            <a:off x="4915080" y="129240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12"/>
          <p:cNvGrpSpPr/>
          <p:nvPr/>
        </p:nvGrpSpPr>
        <p:grpSpPr>
          <a:xfrm>
            <a:off x="9539280" y="65160"/>
            <a:ext cx="3671640" cy="1333080"/>
            <a:chOff x="9539280" y="65160"/>
            <a:chExt cx="3671640" cy="1333080"/>
          </a:xfrm>
        </p:grpSpPr>
        <p:pic>
          <p:nvPicPr>
            <p:cNvPr id="516" name="Google Shape;516;p12"/>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517" name="Google Shape;517;p12"/>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518" name="Google Shape;518;p12"/>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19" name="Google Shape;519;p12"/>
          <p:cNvSpPr/>
          <p:nvPr/>
        </p:nvSpPr>
        <p:spPr>
          <a:xfrm>
            <a:off x="4757760" y="3780000"/>
            <a:ext cx="240480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2"/>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21" name="Google Shape;521;p12"/>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22" name="Google Shape;522;p12"/>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523" name="Google Shape;523;p12"/>
          <p:cNvSpPr/>
          <p:nvPr/>
        </p:nvSpPr>
        <p:spPr>
          <a:xfrm>
            <a:off x="0" y="5491080"/>
            <a:ext cx="12542400" cy="3299400"/>
          </a:xfrm>
          <a:prstGeom prst="rect">
            <a:avLst/>
          </a:prstGeom>
          <a:solidFill>
            <a:schemeClr val="lt1"/>
          </a:solidFill>
          <a:ln>
            <a:noFill/>
          </a:ln>
        </p:spPr>
        <p:txBody>
          <a:bodyPr anchorCtr="0" anchor="t" bIns="45700" lIns="91425" spcFirstLastPara="1" rIns="91425" wrap="square" tIns="45700">
            <a:spAutoFit/>
          </a:bodyPr>
          <a:lstStyle/>
          <a:p>
            <a:pPr indent="-333000" lvl="0" marL="91764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onResume</a:t>
            </a:r>
            <a:r>
              <a:rPr b="0" i="0" lang="en-US" sz="2800" u="none" cap="none" strike="noStrike">
                <a:solidFill>
                  <a:srgbClr val="000000"/>
                </a:solidFill>
                <a:latin typeface="Calibri"/>
                <a:ea typeface="Calibri"/>
                <a:cs typeface="Calibri"/>
                <a:sym typeface="Calibri"/>
              </a:rPr>
              <a:t>() se ejecuta justo antes de que la actividad sea completamente visible y obtenga el foco. </a:t>
            </a:r>
            <a:endParaRPr b="0" i="0" sz="2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Es el sitio indicado para iniciar animaciones, acceder a recursos de forma exclusiva como la cámara, etc. </a:t>
            </a:r>
            <a:endParaRPr b="0" i="0" sz="2800" u="none" cap="none"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i="0" sz="2800" u="none" cap="none" strike="noStrike">
              <a:latin typeface="Arial"/>
              <a:ea typeface="Arial"/>
              <a:cs typeface="Arial"/>
              <a:sym typeface="Aria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3"/>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30" name="Google Shape;530;p13"/>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31" name="Google Shape;531;p13"/>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32" name="Google Shape;532;p13"/>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sp>
        <p:nvSpPr>
          <p:cNvPr id="533" name="Google Shape;533;p13"/>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534" name="Google Shape;534;p13"/>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535" name="Google Shape;535;p13"/>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536" name="Google Shape;536;p13"/>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537" name="Google Shape;537;p13"/>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538" name="Google Shape;538;p13"/>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539" name="Google Shape;539;p13"/>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540" name="Google Shape;540;p13"/>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cxnSp>
        <p:nvCxnSpPr>
          <p:cNvPr id="541" name="Google Shape;541;p13"/>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sp>
        <p:nvSpPr>
          <p:cNvPr id="542" name="Google Shape;542;p13"/>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543" name="Google Shape;543;p13"/>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544" name="Google Shape;544;p13"/>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545" name="Google Shape;545;p13"/>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546" name="Google Shape;546;p13"/>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547" name="Google Shape;547;p13"/>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548" name="Google Shape;548;p13"/>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549" name="Google Shape;549;p13"/>
          <p:cNvSpPr/>
          <p:nvPr/>
        </p:nvSpPr>
        <p:spPr>
          <a:xfrm>
            <a:off x="-52560" y="63360"/>
            <a:ext cx="13002840" cy="982944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7781760" y="331308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13"/>
          <p:cNvGrpSpPr/>
          <p:nvPr/>
        </p:nvGrpSpPr>
        <p:grpSpPr>
          <a:xfrm>
            <a:off x="9539280" y="65160"/>
            <a:ext cx="3671640" cy="1333080"/>
            <a:chOff x="9539280" y="65160"/>
            <a:chExt cx="3671640" cy="1333080"/>
          </a:xfrm>
        </p:grpSpPr>
        <p:pic>
          <p:nvPicPr>
            <p:cNvPr id="552" name="Google Shape;552;p13"/>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553" name="Google Shape;553;p13"/>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554" name="Google Shape;554;p13"/>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sp>
        <p:nvSpPr>
          <p:cNvPr id="555" name="Google Shape;555;p13"/>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556" name="Google Shape;556;p13"/>
          <p:cNvSpPr/>
          <p:nvPr/>
        </p:nvSpPr>
        <p:spPr>
          <a:xfrm>
            <a:off x="0" y="5491080"/>
            <a:ext cx="12542400" cy="4368600"/>
          </a:xfrm>
          <a:prstGeom prst="rect">
            <a:avLst/>
          </a:prstGeom>
          <a:solidFill>
            <a:schemeClr val="lt1"/>
          </a:solidFill>
          <a:ln>
            <a:noFill/>
          </a:ln>
        </p:spPr>
        <p:txBody>
          <a:bodyPr anchorCtr="0" anchor="t" bIns="45700" lIns="91425" spcFirstLastPara="1" rIns="91425" wrap="square" tIns="45700">
            <a:spAutoFit/>
          </a:bodyPr>
          <a:lstStyle/>
          <a:p>
            <a:pPr indent="-333000" lvl="0" marL="91764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onPause</a:t>
            </a:r>
            <a:r>
              <a:rPr b="0" i="0" lang="en-US" sz="2800" u="none" cap="none" strike="noStrike">
                <a:solidFill>
                  <a:srgbClr val="000000"/>
                </a:solidFill>
                <a:latin typeface="Calibri"/>
                <a:ea typeface="Calibri"/>
                <a:cs typeface="Calibri"/>
                <a:sym typeface="Calibri"/>
              </a:rPr>
              <a:t>() se ejecuta cuando la </a:t>
            </a:r>
            <a:r>
              <a:rPr b="0" i="1" lang="en-US" sz="2800" u="none" cap="none" strike="noStrike">
                <a:solidFill>
                  <a:srgbClr val="000000"/>
                </a:solidFill>
                <a:latin typeface="Calibri"/>
                <a:ea typeface="Calibri"/>
                <a:cs typeface="Calibri"/>
                <a:sym typeface="Calibri"/>
              </a:rPr>
              <a:t>activity</a:t>
            </a:r>
            <a:r>
              <a:rPr b="0" i="0" lang="en-US" sz="2800" u="none" cap="none" strike="noStrike">
                <a:solidFill>
                  <a:srgbClr val="000000"/>
                </a:solidFill>
                <a:latin typeface="Calibri"/>
                <a:ea typeface="Calibri"/>
                <a:cs typeface="Calibri"/>
                <a:sym typeface="Calibri"/>
              </a:rPr>
              <a:t> actual pierde el foco, porque va a ser reemplazada por otra. Es el sitio ideal para detener todo lo que se ha activado en </a:t>
            </a:r>
            <a:r>
              <a:rPr b="1" i="0" lang="en-US" sz="2800" u="none" cap="none" strike="noStrike">
                <a:solidFill>
                  <a:srgbClr val="000000"/>
                </a:solidFill>
                <a:latin typeface="Calibri"/>
                <a:ea typeface="Calibri"/>
                <a:cs typeface="Calibri"/>
                <a:sym typeface="Calibri"/>
              </a:rPr>
              <a:t>onResume</a:t>
            </a:r>
            <a:r>
              <a:rPr b="0" i="0" lang="en-US" sz="2800" u="none" cap="none" strike="noStrike">
                <a:solidFill>
                  <a:srgbClr val="000000"/>
                </a:solidFill>
                <a:latin typeface="Calibri"/>
                <a:ea typeface="Calibri"/>
                <a:cs typeface="Calibri"/>
                <a:sym typeface="Calibri"/>
              </a:rPr>
              <a:t>() y liberar los recursos de uso exclusivo. </a:t>
            </a:r>
            <a:endParaRPr b="0" i="0" sz="2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La ejecución de este método debería ser lo más rápida posible, puesto que el usuario no podrá utilizar la nueva actividad hasta que éste finalice</a:t>
            </a:r>
            <a:endParaRPr b="0" i="0" sz="2800" u="none" cap="none" strike="noStrike">
              <a:latin typeface="Arial"/>
              <a:ea typeface="Arial"/>
              <a:cs typeface="Arial"/>
              <a:sym typeface="Arial"/>
            </a:endParaRPr>
          </a:p>
          <a:p>
            <a:pPr indent="-333000" lvl="0" marL="917640" marR="0" rtl="0" algn="l">
              <a:lnSpc>
                <a:spcPct val="100000"/>
              </a:lnSpc>
              <a:spcBef>
                <a:spcPts val="170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i="0" sz="2800" u="none" cap="none" strike="noStrike">
              <a:latin typeface="Arial"/>
              <a:ea typeface="Arial"/>
              <a:cs typeface="Arial"/>
              <a:sym typeface="Aria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4"/>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sp>
        <p:nvSpPr>
          <p:cNvPr id="563" name="Google Shape;563;p14"/>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64" name="Google Shape;564;p14"/>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65" name="Google Shape;565;p14"/>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66" name="Google Shape;566;p14"/>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sp>
        <p:nvSpPr>
          <p:cNvPr id="567" name="Google Shape;567;p14"/>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568" name="Google Shape;568;p14"/>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569" name="Google Shape;569;p14"/>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570" name="Google Shape;570;p14"/>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571" name="Google Shape;571;p14"/>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572" name="Google Shape;572;p14"/>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573" name="Google Shape;573;p14"/>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574" name="Google Shape;574;p14"/>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cxnSp>
        <p:nvCxnSpPr>
          <p:cNvPr id="575" name="Google Shape;575;p14"/>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cxnSp>
        <p:nvCxnSpPr>
          <p:cNvPr id="576" name="Google Shape;576;p14"/>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577" name="Google Shape;577;p14"/>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578" name="Google Shape;578;p14"/>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579" name="Google Shape;579;p14"/>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580" name="Google Shape;580;p14"/>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581" name="Google Shape;581;p14"/>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582" name="Google Shape;582;p14"/>
          <p:cNvSpPr/>
          <p:nvPr/>
        </p:nvSpPr>
        <p:spPr>
          <a:xfrm>
            <a:off x="-52560" y="63360"/>
            <a:ext cx="13002840" cy="982944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3730680" y="4878360"/>
            <a:ext cx="2406240" cy="43776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14"/>
          <p:cNvGrpSpPr/>
          <p:nvPr/>
        </p:nvGrpSpPr>
        <p:grpSpPr>
          <a:xfrm>
            <a:off x="9539280" y="65160"/>
            <a:ext cx="3671640" cy="1333080"/>
            <a:chOff x="9539280" y="65160"/>
            <a:chExt cx="3671640" cy="1333080"/>
          </a:xfrm>
        </p:grpSpPr>
        <p:pic>
          <p:nvPicPr>
            <p:cNvPr id="585" name="Google Shape;585;p14"/>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586" name="Google Shape;586;p14"/>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587" name="Google Shape;587;p14"/>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sp>
        <p:nvSpPr>
          <p:cNvPr id="588" name="Google Shape;588;p14"/>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589" name="Google Shape;589;p14"/>
          <p:cNvSpPr/>
          <p:nvPr/>
        </p:nvSpPr>
        <p:spPr>
          <a:xfrm>
            <a:off x="0" y="5491080"/>
            <a:ext cx="12542400" cy="3515400"/>
          </a:xfrm>
          <a:prstGeom prst="rect">
            <a:avLst/>
          </a:prstGeom>
          <a:solidFill>
            <a:schemeClr val="lt1"/>
          </a:solidFill>
          <a:ln>
            <a:noFill/>
          </a:ln>
        </p:spPr>
        <p:txBody>
          <a:bodyPr anchorCtr="0" anchor="t" bIns="45700" lIns="91425" spcFirstLastPara="1" rIns="91425" wrap="square" tIns="45700">
            <a:spAutoFit/>
          </a:bodyPr>
          <a:lstStyle/>
          <a:p>
            <a:pPr indent="-333000" lvl="0" marL="91764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onStop</a:t>
            </a:r>
            <a:r>
              <a:rPr b="0" i="0" lang="en-US" sz="2800" u="none" cap="none" strike="noStrike">
                <a:solidFill>
                  <a:srgbClr val="000000"/>
                </a:solidFill>
                <a:latin typeface="Calibri"/>
                <a:ea typeface="Calibri"/>
                <a:cs typeface="Calibri"/>
                <a:sym typeface="Calibri"/>
              </a:rPr>
              <a:t>() es invocado cuando la </a:t>
            </a:r>
            <a:r>
              <a:rPr b="0" i="1" lang="en-US" sz="2800" u="none" cap="none" strike="noStrike">
                <a:solidFill>
                  <a:srgbClr val="000000"/>
                </a:solidFill>
                <a:latin typeface="Calibri"/>
                <a:ea typeface="Calibri"/>
                <a:cs typeface="Calibri"/>
                <a:sym typeface="Calibri"/>
              </a:rPr>
              <a:t>activity</a:t>
            </a:r>
            <a:r>
              <a:rPr b="0" i="0" lang="en-US" sz="2800" u="none" cap="none" strike="noStrike">
                <a:solidFill>
                  <a:srgbClr val="000000"/>
                </a:solidFill>
                <a:latin typeface="Calibri"/>
                <a:ea typeface="Calibri"/>
                <a:cs typeface="Calibri"/>
                <a:sym typeface="Calibri"/>
              </a:rPr>
              <a:t> ha sido ocultada completamente por otra que ya está interactuando con el usuario. </a:t>
            </a:r>
            <a:endParaRPr b="0" i="0" sz="2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Aquí se suelen destruir los procesos creados en el método </a:t>
            </a:r>
            <a:r>
              <a:rPr b="1" i="0" lang="en-US" sz="2800" u="none" cap="none" strike="noStrike">
                <a:solidFill>
                  <a:srgbClr val="000000"/>
                </a:solidFill>
                <a:latin typeface="Calibri"/>
                <a:ea typeface="Calibri"/>
                <a:cs typeface="Calibri"/>
                <a:sym typeface="Calibri"/>
              </a:rPr>
              <a:t>onStart</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333000" lvl="0" marL="917640" marR="0" rtl="0" algn="l">
              <a:lnSpc>
                <a:spcPct val="100000"/>
              </a:lnSpc>
              <a:spcBef>
                <a:spcPts val="170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i="0" sz="2800" u="none" cap="none" strike="noStrike">
              <a:latin typeface="Arial"/>
              <a:ea typeface="Arial"/>
              <a:cs typeface="Arial"/>
              <a:sym typeface="Aria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5"/>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sp>
        <p:nvSpPr>
          <p:cNvPr id="596" name="Google Shape;596;p15"/>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sp>
        <p:nvSpPr>
          <p:cNvPr id="597" name="Google Shape;597;p15"/>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98" name="Google Shape;598;p15"/>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599" name="Google Shape;599;p15"/>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00" name="Google Shape;600;p15"/>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601" name="Google Shape;601;p15"/>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602" name="Google Shape;602;p15"/>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603" name="Google Shape;603;p15"/>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604" name="Google Shape;604;p15"/>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05" name="Google Shape;605;p15"/>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606" name="Google Shape;606;p15"/>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607" name="Google Shape;607;p15"/>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cxnSp>
        <p:nvCxnSpPr>
          <p:cNvPr id="608" name="Google Shape;608;p15"/>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cxnSp>
        <p:nvCxnSpPr>
          <p:cNvPr id="609" name="Google Shape;609;p15"/>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610" name="Google Shape;610;p15"/>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611" name="Google Shape;611;p15"/>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612" name="Google Shape;612;p15"/>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613" name="Google Shape;613;p15"/>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14" name="Google Shape;614;p15"/>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615" name="Google Shape;615;p15"/>
          <p:cNvSpPr/>
          <p:nvPr/>
        </p:nvSpPr>
        <p:spPr>
          <a:xfrm>
            <a:off x="0" y="176040"/>
            <a:ext cx="13002840" cy="982944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1346040" y="380196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15"/>
          <p:cNvGrpSpPr/>
          <p:nvPr/>
        </p:nvGrpSpPr>
        <p:grpSpPr>
          <a:xfrm>
            <a:off x="9539280" y="65160"/>
            <a:ext cx="3671640" cy="1333080"/>
            <a:chOff x="9539280" y="65160"/>
            <a:chExt cx="3671640" cy="1333080"/>
          </a:xfrm>
        </p:grpSpPr>
        <p:pic>
          <p:nvPicPr>
            <p:cNvPr id="618" name="Google Shape;618;p15"/>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619" name="Google Shape;619;p15"/>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620" name="Google Shape;620;p15"/>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sp>
        <p:nvSpPr>
          <p:cNvPr id="621" name="Google Shape;621;p15"/>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622" name="Google Shape;622;p15"/>
          <p:cNvSpPr/>
          <p:nvPr/>
        </p:nvSpPr>
        <p:spPr>
          <a:xfrm>
            <a:off x="0" y="5491080"/>
            <a:ext cx="12542400" cy="3515400"/>
          </a:xfrm>
          <a:prstGeom prst="rect">
            <a:avLst/>
          </a:prstGeom>
          <a:solidFill>
            <a:schemeClr val="lt1"/>
          </a:solidFill>
          <a:ln>
            <a:noFill/>
          </a:ln>
        </p:spPr>
        <p:txBody>
          <a:bodyPr anchorCtr="0" anchor="t" bIns="45700" lIns="91425" spcFirstLastPara="1" rIns="91425" wrap="square" tIns="45700">
            <a:spAutoFit/>
          </a:bodyPr>
          <a:lstStyle/>
          <a:p>
            <a:pPr indent="-333000" lvl="0" marL="91764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onRestart</a:t>
            </a:r>
            <a:r>
              <a:rPr b="0" i="0" lang="en-US" sz="2800" u="none" cap="none" strike="noStrike">
                <a:solidFill>
                  <a:srgbClr val="000000"/>
                </a:solidFill>
                <a:latin typeface="Calibri"/>
                <a:ea typeface="Calibri"/>
                <a:cs typeface="Calibri"/>
                <a:sym typeface="Calibri"/>
              </a:rPr>
              <a:t>() se ejecuta cuando una </a:t>
            </a:r>
            <a:r>
              <a:rPr b="0" i="1" lang="en-US" sz="2800" u="none" cap="none" strike="noStrike">
                <a:solidFill>
                  <a:srgbClr val="000000"/>
                </a:solidFill>
                <a:latin typeface="Calibri"/>
                <a:ea typeface="Calibri"/>
                <a:cs typeface="Calibri"/>
                <a:sym typeface="Calibri"/>
              </a:rPr>
              <a:t>activity</a:t>
            </a:r>
            <a:r>
              <a:rPr b="0" i="0" lang="en-US" sz="2800" u="none" cap="none" strike="noStrike">
                <a:solidFill>
                  <a:srgbClr val="000000"/>
                </a:solidFill>
                <a:latin typeface="Calibri"/>
                <a:ea typeface="Calibri"/>
                <a:cs typeface="Calibri"/>
                <a:sym typeface="Calibri"/>
              </a:rPr>
              <a:t> que había sido ocultada (pero no destruida) tiene que mostrarse de nuevo. </a:t>
            </a:r>
            <a:endParaRPr b="0" i="0" sz="2800" u="none" cap="none" strike="noStrike">
              <a:latin typeface="Arial"/>
              <a:ea typeface="Arial"/>
              <a:cs typeface="Arial"/>
              <a:sym typeface="Arial"/>
            </a:endParaRPr>
          </a:p>
          <a:p>
            <a:pPr indent="-510840" lvl="0" marL="9176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Es poco utilizado pero puede ser útil en algunos casos.</a:t>
            </a:r>
            <a:endParaRPr b="0" i="0" sz="2800" u="none" cap="none" strike="noStrike">
              <a:latin typeface="Arial"/>
              <a:ea typeface="Arial"/>
              <a:cs typeface="Arial"/>
              <a:sym typeface="Arial"/>
            </a:endParaRPr>
          </a:p>
          <a:p>
            <a:pPr indent="-333000" lvl="0" marL="917640" marR="0" rtl="0" algn="l">
              <a:lnSpc>
                <a:spcPct val="100000"/>
              </a:lnSpc>
              <a:spcBef>
                <a:spcPts val="170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i="0" sz="2800" u="none" cap="none" strike="noStrike">
              <a:latin typeface="Arial"/>
              <a:ea typeface="Arial"/>
              <a:cs typeface="Arial"/>
              <a:sym typeface="Aria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6"/>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sp>
        <p:nvSpPr>
          <p:cNvPr id="629" name="Google Shape;629;p16"/>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sp>
        <p:nvSpPr>
          <p:cNvPr id="630" name="Google Shape;630;p16"/>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sp>
        <p:nvSpPr>
          <p:cNvPr id="631" name="Google Shape;631;p16"/>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32" name="Google Shape;632;p16"/>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33" name="Google Shape;633;p16"/>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34" name="Google Shape;634;p16"/>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635" name="Google Shape;635;p16"/>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636" name="Google Shape;636;p16"/>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637" name="Google Shape;637;p16"/>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638" name="Google Shape;638;p16"/>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39" name="Google Shape;639;p16"/>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640" name="Google Shape;640;p16"/>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641" name="Google Shape;641;p16"/>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cxnSp>
        <p:nvCxnSpPr>
          <p:cNvPr id="642" name="Google Shape;642;p16"/>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cxnSp>
        <p:nvCxnSpPr>
          <p:cNvPr id="643" name="Google Shape;643;p16"/>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644" name="Google Shape;644;p16"/>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cxnSp>
        <p:nvCxnSpPr>
          <p:cNvPr id="645" name="Google Shape;645;p16"/>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646" name="Google Shape;646;p16"/>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47" name="Google Shape;647;p16"/>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648" name="Google Shape;648;p16"/>
          <p:cNvSpPr/>
          <p:nvPr/>
        </p:nvSpPr>
        <p:spPr>
          <a:xfrm>
            <a:off x="-23760" y="176040"/>
            <a:ext cx="13002840" cy="9829440"/>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1224000" y="6794640"/>
            <a:ext cx="2406240" cy="436320"/>
          </a:xfrm>
          <a:prstGeom prst="rect">
            <a:avLst/>
          </a:prstGeom>
          <a:solidFill>
            <a:srgbClr val="69E36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16"/>
          <p:cNvGrpSpPr/>
          <p:nvPr/>
        </p:nvGrpSpPr>
        <p:grpSpPr>
          <a:xfrm>
            <a:off x="9539280" y="65160"/>
            <a:ext cx="3671640" cy="1333080"/>
            <a:chOff x="9539280" y="65160"/>
            <a:chExt cx="3671640" cy="1333080"/>
          </a:xfrm>
        </p:grpSpPr>
        <p:pic>
          <p:nvPicPr>
            <p:cNvPr id="651" name="Google Shape;651;p16"/>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652" name="Google Shape;652;p16"/>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653" name="Google Shape;653;p16"/>
          <p:cNvSpPr/>
          <p:nvPr/>
        </p:nvSpPr>
        <p:spPr>
          <a:xfrm>
            <a:off x="1404000" y="6761160"/>
            <a:ext cx="22273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sp>
        <p:nvSpPr>
          <p:cNvPr id="654" name="Google Shape;654;p16"/>
          <p:cNvSpPr/>
          <p:nvPr/>
        </p:nvSpPr>
        <p:spPr>
          <a:xfrm>
            <a:off x="6253200" y="5843520"/>
            <a:ext cx="6597360" cy="3339360"/>
          </a:xfrm>
          <a:prstGeom prst="rect">
            <a:avLst/>
          </a:prstGeom>
          <a:solidFill>
            <a:schemeClr val="lt1"/>
          </a:solidFill>
          <a:ln>
            <a:noFill/>
          </a:ln>
        </p:spPr>
        <p:txBody>
          <a:bodyPr anchorCtr="0" anchor="t" bIns="45700" lIns="153700" spcFirstLastPara="1" rIns="511900" wrap="square" tIns="0">
            <a:spAutoFit/>
          </a:bodyPr>
          <a:lstStyle/>
          <a:p>
            <a:pPr indent="-487080" lvl="0" marL="48744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El sistema ejecuta este método cuando ya no tiene intención de reutilizar más la </a:t>
            </a:r>
            <a:r>
              <a:rPr b="0" i="1" lang="en-US" sz="2800" u="none" cap="none" strike="noStrike">
                <a:solidFill>
                  <a:srgbClr val="000000"/>
                </a:solidFill>
                <a:latin typeface="Calibri"/>
                <a:ea typeface="Calibri"/>
                <a:cs typeface="Calibri"/>
                <a:sym typeface="Calibri"/>
              </a:rPr>
              <a:t>activity</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487080" lvl="0" marL="487440" marR="0" rtl="0" algn="l">
              <a:lnSpc>
                <a:spcPct val="100000"/>
              </a:lnSpc>
              <a:spcBef>
                <a:spcPts val="17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Aquí ya no se puede hacer otra cosa que destruir los objetos, hilos y demás que hayamos creado en </a:t>
            </a:r>
            <a:r>
              <a:rPr b="1" i="0" lang="en-US" sz="2800" u="none" cap="none" strike="noStrike">
                <a:solidFill>
                  <a:srgbClr val="000000"/>
                </a:solidFill>
                <a:latin typeface="Calibri"/>
                <a:ea typeface="Calibri"/>
                <a:cs typeface="Calibri"/>
                <a:sym typeface="Calibri"/>
              </a:rPr>
              <a:t>onCreate</a:t>
            </a:r>
            <a:r>
              <a:rPr b="0" i="0" lang="en-US" sz="2800" u="none" cap="none" strike="noStrike">
                <a:solidFill>
                  <a:srgbClr val="000000"/>
                </a:solidFill>
                <a:latin typeface="Calibri"/>
                <a:ea typeface="Calibri"/>
                <a:cs typeface="Calibri"/>
                <a:sym typeface="Calibri"/>
              </a:rPr>
              <a:t>()</a:t>
            </a:r>
            <a:r>
              <a:rPr b="0" i="0" lang="en-US" sz="3400" u="none" cap="none" strike="noStrike">
                <a:solidFill>
                  <a:srgbClr val="000000"/>
                </a:solidFill>
                <a:latin typeface="Calibri"/>
                <a:ea typeface="Calibri"/>
                <a:cs typeface="Calibri"/>
                <a:sym typeface="Calibri"/>
              </a:rPr>
              <a:t>.</a:t>
            </a:r>
            <a:endParaRPr b="0" i="0" sz="3400" u="none" cap="none" strike="noStrike">
              <a:latin typeface="Arial"/>
              <a:ea typeface="Arial"/>
              <a:cs typeface="Arial"/>
              <a:sym typeface="Arial"/>
            </a:endParaRPr>
          </a:p>
        </p:txBody>
      </p:sp>
      <p:sp>
        <p:nvSpPr>
          <p:cNvPr id="655" name="Google Shape;655;p16"/>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7"/>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662" name="Google Shape;662;p17"/>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663" name="Google Shape;663;p17"/>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64" name="Google Shape;664;p17"/>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665" name="Google Shape;665;p17"/>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666" name="Google Shape;666;p17"/>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sp>
        <p:nvSpPr>
          <p:cNvPr id="667" name="Google Shape;667;p17"/>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668" name="Google Shape;668;p17"/>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669" name="Google Shape;669;p17"/>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70" name="Google Shape;670;p17"/>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671" name="Google Shape;671;p17"/>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sp>
        <p:nvSpPr>
          <p:cNvPr id="672" name="Google Shape;672;p17"/>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73" name="Google Shape;673;p17"/>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674" name="Google Shape;674;p17"/>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sp>
        <p:nvSpPr>
          <p:cNvPr id="675" name="Google Shape;675;p17"/>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676" name="Google Shape;676;p17"/>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677" name="Google Shape;677;p17"/>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cxnSp>
        <p:nvCxnSpPr>
          <p:cNvPr id="678" name="Google Shape;678;p17"/>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679" name="Google Shape;679;p17"/>
          <p:cNvSpPr/>
          <p:nvPr/>
        </p:nvSpPr>
        <p:spPr>
          <a:xfrm>
            <a:off x="1440000" y="6761160"/>
            <a:ext cx="20473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680" name="Google Shape;680;p17"/>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681" name="Google Shape;681;p17"/>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82" name="Google Shape;682;p17"/>
          <p:cNvSpPr/>
          <p:nvPr/>
        </p:nvSpPr>
        <p:spPr>
          <a:xfrm>
            <a:off x="2344680" y="5367240"/>
            <a:ext cx="2268000" cy="1874520"/>
          </a:xfrm>
          <a:custGeom>
            <a:rect b="b" l="l" r="r" t="t"/>
            <a:pathLst>
              <a:path extrusionOk="0" h="21600" w="21600">
                <a:moveTo>
                  <a:pt x="0" y="0"/>
                </a:moveTo>
                <a:lnTo>
                  <a:pt x="21600" y="21600"/>
                </a:lnTo>
              </a:path>
            </a:pathLst>
          </a:custGeom>
          <a:noFill/>
          <a:ln cap="flat" cmpd="sng" w="31750">
            <a:solidFill>
              <a:srgbClr val="C00000"/>
            </a:solidFill>
            <a:prstDash val="solid"/>
            <a:miter lim="8000"/>
            <a:headEnd len="sm" w="sm" type="none"/>
            <a:tailEnd len="lg" w="lg" type="stealth"/>
          </a:ln>
        </p:spPr>
      </p:sp>
      <p:sp>
        <p:nvSpPr>
          <p:cNvPr id="683" name="Google Shape;683;p17"/>
          <p:cNvSpPr/>
          <p:nvPr/>
        </p:nvSpPr>
        <p:spPr>
          <a:xfrm flipH="1">
            <a:off x="5496840" y="5423040"/>
            <a:ext cx="1858680" cy="1819080"/>
          </a:xfrm>
          <a:custGeom>
            <a:rect b="b" l="l" r="r" t="t"/>
            <a:pathLst>
              <a:path extrusionOk="0" h="21600" w="21600">
                <a:moveTo>
                  <a:pt x="0" y="0"/>
                </a:moveTo>
                <a:lnTo>
                  <a:pt x="21600" y="21600"/>
                </a:lnTo>
              </a:path>
            </a:pathLst>
          </a:custGeom>
          <a:noFill/>
          <a:ln cap="flat" cmpd="sng" w="31750">
            <a:solidFill>
              <a:srgbClr val="C00000"/>
            </a:solidFill>
            <a:prstDash val="solid"/>
            <a:miter lim="8000"/>
            <a:headEnd len="sm" w="sm" type="none"/>
            <a:tailEnd len="lg" w="lg" type="stealth"/>
          </a:ln>
        </p:spPr>
      </p:sp>
      <p:sp>
        <p:nvSpPr>
          <p:cNvPr id="684" name="Google Shape;684;p17"/>
          <p:cNvSpPr/>
          <p:nvPr/>
        </p:nvSpPr>
        <p:spPr>
          <a:xfrm rot="-2700000">
            <a:off x="5615280" y="5849640"/>
            <a:ext cx="1487160" cy="9903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C00000"/>
                </a:solidFill>
                <a:latin typeface="Calibri"/>
                <a:ea typeface="Calibri"/>
                <a:cs typeface="Calibri"/>
                <a:sym typeface="Calibri"/>
              </a:rPr>
              <a:t>KILL</a:t>
            </a:r>
            <a:endParaRPr b="0" i="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200" u="none" cap="none" strike="noStrike">
                <a:solidFill>
                  <a:srgbClr val="C00000"/>
                </a:solidFill>
                <a:latin typeface="Calibri"/>
                <a:ea typeface="Calibri"/>
                <a:cs typeface="Calibri"/>
                <a:sym typeface="Calibri"/>
              </a:rPr>
              <a:t>(API &lt; 11)</a:t>
            </a:r>
            <a:endParaRPr b="0" i="0" sz="2200" u="none" cap="none" strike="noStrike">
              <a:latin typeface="Arial"/>
              <a:ea typeface="Arial"/>
              <a:cs typeface="Arial"/>
              <a:sym typeface="Arial"/>
            </a:endParaRPr>
          </a:p>
        </p:txBody>
      </p:sp>
      <p:sp>
        <p:nvSpPr>
          <p:cNvPr id="685" name="Google Shape;685;p17"/>
          <p:cNvSpPr/>
          <p:nvPr/>
        </p:nvSpPr>
        <p:spPr>
          <a:xfrm rot="2220000">
            <a:off x="2923920" y="5973480"/>
            <a:ext cx="1774440" cy="4269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C00000"/>
                </a:solidFill>
                <a:latin typeface="Calibri"/>
                <a:ea typeface="Calibri"/>
                <a:cs typeface="Calibri"/>
                <a:sym typeface="Calibri"/>
              </a:rPr>
              <a:t>KILL</a:t>
            </a:r>
            <a:endParaRPr b="0" i="0" sz="2200" u="none" cap="none" strike="noStrike">
              <a:latin typeface="Arial"/>
              <a:ea typeface="Arial"/>
              <a:cs typeface="Arial"/>
              <a:sym typeface="Arial"/>
            </a:endParaRPr>
          </a:p>
        </p:txBody>
      </p:sp>
      <p:sp>
        <p:nvSpPr>
          <p:cNvPr id="686" name="Google Shape;686;p17"/>
          <p:cNvSpPr/>
          <p:nvPr/>
        </p:nvSpPr>
        <p:spPr>
          <a:xfrm>
            <a:off x="7457760" y="5439960"/>
            <a:ext cx="4812120" cy="2951640"/>
          </a:xfrm>
          <a:prstGeom prst="rect">
            <a:avLst/>
          </a:prstGeom>
          <a:gradFill>
            <a:gsLst>
              <a:gs pos="0">
                <a:srgbClr val="FF9595">
                  <a:alpha val="72941"/>
                </a:srgbClr>
              </a:gs>
              <a:gs pos="100000">
                <a:srgbClr val="FF9B9B">
                  <a:alpha val="21960"/>
                </a:srgbClr>
              </a:gs>
            </a:gsLst>
            <a:lin ang="2700000" scaled="0"/>
          </a:gradFill>
          <a:ln cap="flat" cmpd="sng" w="31750">
            <a:solidFill>
              <a:srgbClr val="C0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80" u="none" cap="none" strike="noStrike">
                <a:solidFill>
                  <a:srgbClr val="C00000"/>
                </a:solidFill>
                <a:latin typeface="Calibri"/>
                <a:ea typeface="Calibri"/>
                <a:cs typeface="Calibri"/>
                <a:sym typeface="Calibri"/>
              </a:rPr>
              <a:t>En caso de falta de recursos el S.O. puede eliminar el proceso que contiene todas sus </a:t>
            </a:r>
            <a:r>
              <a:rPr b="0" i="1" lang="en-US" sz="2280" u="none" cap="none" strike="noStrike">
                <a:solidFill>
                  <a:srgbClr val="C00000"/>
                </a:solidFill>
                <a:latin typeface="Calibri"/>
                <a:ea typeface="Calibri"/>
                <a:cs typeface="Calibri"/>
                <a:sym typeface="Calibri"/>
              </a:rPr>
              <a:t>activities</a:t>
            </a:r>
            <a:r>
              <a:rPr b="0" i="0" lang="en-US" sz="2280" u="none" cap="none" strike="noStrike">
                <a:solidFill>
                  <a:srgbClr val="C00000"/>
                </a:solidFill>
                <a:latin typeface="Calibri"/>
                <a:ea typeface="Calibri"/>
                <a:cs typeface="Calibri"/>
                <a:sym typeface="Calibri"/>
              </a:rPr>
              <a:t> en </a:t>
            </a:r>
            <a:r>
              <a:rPr b="0" i="1" lang="en-US" sz="2280" u="none" cap="none" strike="noStrike">
                <a:solidFill>
                  <a:srgbClr val="C00000"/>
                </a:solidFill>
                <a:latin typeface="Calibri"/>
                <a:ea typeface="Calibri"/>
                <a:cs typeface="Calibri"/>
                <a:sym typeface="Calibri"/>
              </a:rPr>
              <a:t>Paused</a:t>
            </a:r>
            <a:r>
              <a:rPr b="0" i="0" lang="en-US" sz="2280" u="none" cap="none" strike="noStrike">
                <a:solidFill>
                  <a:srgbClr val="C00000"/>
                </a:solidFill>
                <a:latin typeface="Calibri"/>
                <a:ea typeface="Calibri"/>
                <a:cs typeface="Calibri"/>
                <a:sym typeface="Calibri"/>
              </a:rPr>
              <a:t> o </a:t>
            </a:r>
            <a:r>
              <a:rPr b="0" i="1" lang="en-US" sz="2280" u="none" cap="none" strike="noStrike">
                <a:solidFill>
                  <a:srgbClr val="C00000"/>
                </a:solidFill>
                <a:latin typeface="Calibri"/>
                <a:ea typeface="Calibri"/>
                <a:cs typeface="Calibri"/>
                <a:sym typeface="Calibri"/>
              </a:rPr>
              <a:t>Stopped</a:t>
            </a:r>
            <a:r>
              <a:rPr b="0" i="0" lang="en-US" sz="2280" u="none" cap="none" strike="noStrike">
                <a:solidFill>
                  <a:srgbClr val="C00000"/>
                </a:solidFill>
                <a:latin typeface="Calibri"/>
                <a:ea typeface="Calibri"/>
                <a:cs typeface="Calibri"/>
                <a:sym typeface="Calibri"/>
              </a:rPr>
              <a:t>.</a:t>
            </a:r>
            <a:endParaRPr b="0" i="0" sz="228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8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560" u="sng" cap="none" strike="noStrike">
                <a:solidFill>
                  <a:srgbClr val="C00000"/>
                </a:solidFill>
                <a:latin typeface="Calibri"/>
                <a:ea typeface="Calibri"/>
                <a:cs typeface="Calibri"/>
                <a:sym typeface="Calibri"/>
              </a:rPr>
              <a:t>IMPORTANTE:</a:t>
            </a:r>
            <a:endParaRPr b="0" i="0" sz="256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560" u="none" cap="none" strike="noStrike">
                <a:solidFill>
                  <a:srgbClr val="C00000"/>
                </a:solidFill>
                <a:latin typeface="Calibri"/>
                <a:ea typeface="Calibri"/>
                <a:cs typeface="Calibri"/>
                <a:sym typeface="Calibri"/>
              </a:rPr>
              <a:t>En este caso NO se ejecuta </a:t>
            </a:r>
            <a:r>
              <a:rPr b="1" i="0" lang="en-US" sz="2280" u="none" cap="none" strike="noStrike">
                <a:solidFill>
                  <a:srgbClr val="C00000"/>
                </a:solidFill>
                <a:latin typeface="Calibri"/>
                <a:ea typeface="Calibri"/>
                <a:cs typeface="Calibri"/>
                <a:sym typeface="Calibri"/>
              </a:rPr>
              <a:t>onDestroy()</a:t>
            </a:r>
            <a:endParaRPr b="0" i="0" sz="2280" u="none" cap="none" strike="noStrike">
              <a:latin typeface="Arial"/>
              <a:ea typeface="Arial"/>
              <a:cs typeface="Arial"/>
              <a:sym typeface="Arial"/>
            </a:endParaRPr>
          </a:p>
        </p:txBody>
      </p:sp>
      <p:grpSp>
        <p:nvGrpSpPr>
          <p:cNvPr id="687" name="Google Shape;687;p17"/>
          <p:cNvGrpSpPr/>
          <p:nvPr/>
        </p:nvGrpSpPr>
        <p:grpSpPr>
          <a:xfrm>
            <a:off x="9539280" y="65160"/>
            <a:ext cx="3671640" cy="1333080"/>
            <a:chOff x="9539280" y="65160"/>
            <a:chExt cx="3671640" cy="1333080"/>
          </a:xfrm>
        </p:grpSpPr>
        <p:pic>
          <p:nvPicPr>
            <p:cNvPr id="688" name="Google Shape;688;p17"/>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689" name="Google Shape;689;p17"/>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8"/>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696" name="Google Shape;696;p18"/>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697" name="Google Shape;697;p18"/>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698" name="Google Shape;698;p18"/>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699" name="Google Shape;699;p18"/>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700" name="Google Shape;700;p18"/>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sp>
        <p:nvSpPr>
          <p:cNvPr id="701" name="Google Shape;701;p18"/>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702" name="Google Shape;702;p18"/>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703" name="Google Shape;703;p18"/>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704" name="Google Shape;704;p18"/>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705" name="Google Shape;705;p18"/>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sp>
        <p:nvSpPr>
          <p:cNvPr id="706" name="Google Shape;706;p18"/>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707" name="Google Shape;707;p18"/>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708" name="Google Shape;708;p18"/>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sp>
        <p:nvSpPr>
          <p:cNvPr id="709" name="Google Shape;709;p18"/>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710" name="Google Shape;710;p18"/>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711" name="Google Shape;711;p18"/>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cxnSp>
        <p:nvCxnSpPr>
          <p:cNvPr id="712" name="Google Shape;712;p18"/>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713" name="Google Shape;713;p18"/>
          <p:cNvSpPr/>
          <p:nvPr/>
        </p:nvSpPr>
        <p:spPr>
          <a:xfrm>
            <a:off x="1260000" y="6761160"/>
            <a:ext cx="22273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714" name="Google Shape;714;p18"/>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715" name="Google Shape;715;p18"/>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grpSp>
        <p:nvGrpSpPr>
          <p:cNvPr id="716" name="Google Shape;716;p18"/>
          <p:cNvGrpSpPr/>
          <p:nvPr/>
        </p:nvGrpSpPr>
        <p:grpSpPr>
          <a:xfrm>
            <a:off x="2344680" y="5367240"/>
            <a:ext cx="5010840" cy="1874880"/>
            <a:chOff x="2344680" y="5367240"/>
            <a:chExt cx="5010840" cy="1874880"/>
          </a:xfrm>
        </p:grpSpPr>
        <p:sp>
          <p:nvSpPr>
            <p:cNvPr id="717" name="Google Shape;717;p18"/>
            <p:cNvSpPr/>
            <p:nvPr/>
          </p:nvSpPr>
          <p:spPr>
            <a:xfrm>
              <a:off x="2344680" y="5367240"/>
              <a:ext cx="2269800" cy="1874520"/>
            </a:xfrm>
            <a:custGeom>
              <a:rect b="b" l="l" r="r" t="t"/>
              <a:pathLst>
                <a:path extrusionOk="0" h="21600" w="21600">
                  <a:moveTo>
                    <a:pt x="0" y="0"/>
                  </a:moveTo>
                  <a:lnTo>
                    <a:pt x="21600" y="21600"/>
                  </a:lnTo>
                </a:path>
              </a:pathLst>
            </a:custGeom>
            <a:noFill/>
            <a:ln cap="flat" cmpd="sng" w="31750">
              <a:solidFill>
                <a:srgbClr val="C00000"/>
              </a:solidFill>
              <a:prstDash val="solid"/>
              <a:miter lim="8000"/>
              <a:headEnd len="sm" w="sm" type="none"/>
              <a:tailEnd len="lg" w="lg" type="stealth"/>
            </a:ln>
          </p:spPr>
        </p:sp>
        <p:sp>
          <p:nvSpPr>
            <p:cNvPr id="718" name="Google Shape;718;p18"/>
            <p:cNvSpPr/>
            <p:nvPr/>
          </p:nvSpPr>
          <p:spPr>
            <a:xfrm flipH="1">
              <a:off x="5496840" y="5423040"/>
              <a:ext cx="1858680" cy="1819080"/>
            </a:xfrm>
            <a:custGeom>
              <a:rect b="b" l="l" r="r" t="t"/>
              <a:pathLst>
                <a:path extrusionOk="0" h="21600" w="21600">
                  <a:moveTo>
                    <a:pt x="0" y="0"/>
                  </a:moveTo>
                  <a:lnTo>
                    <a:pt x="21600" y="21600"/>
                  </a:lnTo>
                </a:path>
              </a:pathLst>
            </a:custGeom>
            <a:noFill/>
            <a:ln cap="flat" cmpd="sng" w="31750">
              <a:solidFill>
                <a:srgbClr val="C00000"/>
              </a:solidFill>
              <a:prstDash val="solid"/>
              <a:miter lim="8000"/>
              <a:headEnd len="sm" w="sm" type="none"/>
              <a:tailEnd len="lg" w="lg" type="stealth"/>
            </a:ln>
          </p:spPr>
        </p:sp>
        <p:sp>
          <p:nvSpPr>
            <p:cNvPr id="719" name="Google Shape;719;p18"/>
            <p:cNvSpPr/>
            <p:nvPr/>
          </p:nvSpPr>
          <p:spPr>
            <a:xfrm rot="-2701200">
              <a:off x="5614920" y="5848200"/>
              <a:ext cx="1488960" cy="9903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C00000"/>
                  </a:solidFill>
                  <a:latin typeface="Calibri"/>
                  <a:ea typeface="Calibri"/>
                  <a:cs typeface="Calibri"/>
                  <a:sym typeface="Calibri"/>
                </a:rPr>
                <a:t>KILL</a:t>
              </a:r>
              <a:endParaRPr b="0" i="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200" u="none" cap="none" strike="noStrike">
                  <a:solidFill>
                    <a:srgbClr val="C00000"/>
                  </a:solidFill>
                  <a:latin typeface="Calibri"/>
                  <a:ea typeface="Calibri"/>
                  <a:cs typeface="Calibri"/>
                  <a:sym typeface="Calibri"/>
                </a:rPr>
                <a:t>(API &lt; 11)</a:t>
              </a:r>
              <a:endParaRPr b="0" i="0" sz="2200" u="none" cap="none" strike="noStrike">
                <a:latin typeface="Arial"/>
                <a:ea typeface="Arial"/>
                <a:cs typeface="Arial"/>
                <a:sym typeface="Arial"/>
              </a:endParaRPr>
            </a:p>
          </p:txBody>
        </p:sp>
      </p:grpSp>
      <p:grpSp>
        <p:nvGrpSpPr>
          <p:cNvPr id="720" name="Google Shape;720;p18"/>
          <p:cNvGrpSpPr/>
          <p:nvPr/>
        </p:nvGrpSpPr>
        <p:grpSpPr>
          <a:xfrm>
            <a:off x="9539280" y="65160"/>
            <a:ext cx="3671640" cy="1333080"/>
            <a:chOff x="9539280" y="65160"/>
            <a:chExt cx="3671640" cy="1333080"/>
          </a:xfrm>
        </p:grpSpPr>
        <p:pic>
          <p:nvPicPr>
            <p:cNvPr id="721" name="Google Shape;721;p18"/>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722" name="Google Shape;722;p18"/>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grpSp>
        <p:nvGrpSpPr>
          <p:cNvPr id="723" name="Google Shape;723;p18"/>
          <p:cNvGrpSpPr/>
          <p:nvPr/>
        </p:nvGrpSpPr>
        <p:grpSpPr>
          <a:xfrm>
            <a:off x="4167360" y="3408480"/>
            <a:ext cx="7835400" cy="4446000"/>
            <a:chOff x="4167360" y="3408480"/>
            <a:chExt cx="7835400" cy="4446000"/>
          </a:xfrm>
        </p:grpSpPr>
        <p:sp>
          <p:nvSpPr>
            <p:cNvPr id="724" name="Google Shape;724;p18"/>
            <p:cNvSpPr/>
            <p:nvPr/>
          </p:nvSpPr>
          <p:spPr>
            <a:xfrm>
              <a:off x="7015320" y="4006800"/>
              <a:ext cx="4987440" cy="3847680"/>
            </a:xfrm>
            <a:prstGeom prst="rect">
              <a:avLst/>
            </a:prstGeom>
            <a:solidFill>
              <a:schemeClr val="dk1">
                <a:alpha val="94901"/>
              </a:schemeClr>
            </a:solidFill>
            <a:ln cap="flat" cmpd="sng" w="47625">
              <a:solidFill>
                <a:srgbClr val="FF0000"/>
              </a:solidFill>
              <a:prstDash val="solid"/>
              <a:miter lim="8000"/>
              <a:headEnd len="sm" w="sm" type="none"/>
              <a:tailEnd len="sm" w="sm" type="none"/>
            </a:ln>
          </p:spPr>
          <p:txBody>
            <a:bodyPr anchorCtr="0" anchor="ctr" bIns="65150" lIns="129950" spcFirstLastPara="1" rIns="129950" wrap="square" tIns="6515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En situaciones muy extremas el S.O. podría incluso eliminar un proceso con una </a:t>
              </a:r>
              <a:r>
                <a:rPr b="1" i="1" lang="en-US" sz="2500" u="none" cap="none" strike="noStrike">
                  <a:solidFill>
                    <a:srgbClr val="FFFFFF"/>
                  </a:solidFill>
                  <a:latin typeface="Calibri"/>
                  <a:ea typeface="Calibri"/>
                  <a:cs typeface="Calibri"/>
                  <a:sym typeface="Calibri"/>
                </a:rPr>
                <a:t>activity Resumed</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2500" u="none" cap="none" strike="noStrike">
                  <a:solidFill>
                    <a:srgbClr val="FFFFFF"/>
                  </a:solidFill>
                  <a:latin typeface="Calibri"/>
                  <a:ea typeface="Calibri"/>
                  <a:cs typeface="Calibri"/>
                  <a:sym typeface="Calibri"/>
                </a:rPr>
                <a:t>Nosotros como programadores no tenemos forma de protegernos contra esta situación</a:t>
              </a:r>
              <a:r>
                <a:rPr b="1" i="0" lang="en-US" sz="2500" u="none" cap="none" strike="noStrike">
                  <a:solidFill>
                    <a:srgbClr val="FFFFFF"/>
                  </a:solidFill>
                  <a:latin typeface="Calibri"/>
                  <a:ea typeface="Calibri"/>
                  <a:cs typeface="Calibri"/>
                  <a:sym typeface="Calibri"/>
                </a:rPr>
                <a:t>  </a:t>
              </a:r>
              <a:endParaRPr b="0" i="0" sz="2500" u="none" cap="none" strike="noStrike">
                <a:latin typeface="Arial"/>
                <a:ea typeface="Arial"/>
                <a:cs typeface="Arial"/>
                <a:sym typeface="Arial"/>
              </a:endParaRPr>
            </a:p>
          </p:txBody>
        </p:sp>
        <p:sp>
          <p:nvSpPr>
            <p:cNvPr id="725" name="Google Shape;725;p18"/>
            <p:cNvSpPr/>
            <p:nvPr/>
          </p:nvSpPr>
          <p:spPr>
            <a:xfrm>
              <a:off x="4167360" y="3408480"/>
              <a:ext cx="1766520" cy="3958920"/>
            </a:xfrm>
            <a:prstGeom prst="downArrow">
              <a:avLst>
                <a:gd fmla="val 16779" name="adj1"/>
                <a:gd fmla="val 50000" name="adj2"/>
              </a:avLst>
            </a:prstGeom>
            <a:solidFill>
              <a:schemeClr val="dk1">
                <a:alpha val="94901"/>
              </a:schemeClr>
            </a:solidFill>
            <a:ln cap="flat" cmpd="sng" w="47625">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KILL</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500" u="none" cap="none" strike="noStrike">
                <a:latin typeface="Arial"/>
                <a:ea typeface="Arial"/>
                <a:cs typeface="Arial"/>
                <a:sym typeface="Arial"/>
              </a:endParaRPr>
            </a:p>
          </p:txBody>
        </p:sp>
      </p:grpSp>
      <p:sp>
        <p:nvSpPr>
          <p:cNvPr id="726" name="Google Shape;726;p18"/>
          <p:cNvSpPr/>
          <p:nvPr/>
        </p:nvSpPr>
        <p:spPr>
          <a:xfrm rot="2220000">
            <a:off x="2923920" y="5973480"/>
            <a:ext cx="1774440" cy="4269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C00000"/>
                </a:solidFill>
                <a:latin typeface="Calibri"/>
                <a:ea typeface="Calibri"/>
                <a:cs typeface="Calibri"/>
                <a:sym typeface="Calibri"/>
              </a:rPr>
              <a:t>KILL</a:t>
            </a:r>
            <a:endParaRPr b="0" i="0" sz="2200" u="none" cap="none" strike="noStrike">
              <a:latin typeface="Arial"/>
              <a:ea typeface="Arial"/>
              <a:cs typeface="Arial"/>
              <a:sym typeface="Aria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9"/>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732" name="Google Shape;732;p19"/>
          <p:cNvSpPr/>
          <p:nvPr/>
        </p:nvSpPr>
        <p:spPr>
          <a:xfrm>
            <a:off x="357120" y="1598760"/>
            <a:ext cx="12313800" cy="738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500" u="none" cap="none" strike="noStrike">
                <a:solidFill>
                  <a:srgbClr val="000000"/>
                </a:solidFill>
                <a:latin typeface="Calibri"/>
                <a:ea typeface="Calibri"/>
                <a:cs typeface="Calibri"/>
                <a:sym typeface="Calibri"/>
              </a:rPr>
              <a:t>Además existen otras situaciones en las que programáticamente se pueden conseguir </a:t>
            </a:r>
            <a:r>
              <a:rPr b="1" i="0" lang="en-US" sz="4500" u="none" cap="none" strike="noStrike">
                <a:solidFill>
                  <a:srgbClr val="C00000"/>
                </a:solidFill>
                <a:latin typeface="Calibri"/>
                <a:ea typeface="Calibri"/>
                <a:cs typeface="Calibri"/>
                <a:sym typeface="Calibri"/>
              </a:rPr>
              <a:t>circuitos infrecuentes </a:t>
            </a:r>
            <a:r>
              <a:rPr b="0" i="0" lang="en-US" sz="4500" u="none" cap="none" strike="noStrike">
                <a:solidFill>
                  <a:srgbClr val="000000"/>
                </a:solidFill>
                <a:latin typeface="Calibri"/>
                <a:ea typeface="Calibri"/>
                <a:cs typeface="Calibri"/>
                <a:sym typeface="Calibri"/>
              </a:rPr>
              <a:t>en el ciclo de vida, por ejemplo:</a:t>
            </a:r>
            <a:endParaRPr b="0" i="0" sz="4500" u="none" cap="none" strike="noStrike">
              <a:latin typeface="Arial"/>
              <a:ea typeface="Arial"/>
              <a:cs typeface="Arial"/>
              <a:sym typeface="Arial"/>
            </a:endParaRPr>
          </a:p>
          <a:p>
            <a:pPr indent="0" lvl="0" marL="0" marR="0" rtl="0" algn="l">
              <a:lnSpc>
                <a:spcPct val="100000"/>
              </a:lnSpc>
              <a:spcBef>
                <a:spcPts val="1701"/>
              </a:spcBef>
              <a:spcAft>
                <a:spcPts val="0"/>
              </a:spcAft>
              <a:buNone/>
            </a:pPr>
            <a:r>
              <a:rPr b="0" i="0" lang="en-US" sz="4500" u="none" cap="none" strike="noStrike">
                <a:solidFill>
                  <a:srgbClr val="000000"/>
                </a:solidFill>
                <a:latin typeface="Calibri"/>
                <a:ea typeface="Calibri"/>
                <a:cs typeface="Calibri"/>
                <a:sym typeface="Calibri"/>
              </a:rPr>
              <a:t>Si en el método </a:t>
            </a:r>
            <a:r>
              <a:rPr b="1" i="0" lang="en-US" sz="4500" u="none" cap="none" strike="noStrike">
                <a:solidFill>
                  <a:srgbClr val="000000"/>
                </a:solidFill>
                <a:latin typeface="Calibri"/>
                <a:ea typeface="Calibri"/>
                <a:cs typeface="Calibri"/>
                <a:sym typeface="Calibri"/>
              </a:rPr>
              <a:t>onCreate()</a:t>
            </a:r>
            <a:r>
              <a:rPr b="0" i="0" lang="en-US" sz="4500" u="none" cap="none" strike="noStrike">
                <a:solidFill>
                  <a:srgbClr val="000000"/>
                </a:solidFill>
                <a:latin typeface="Calibri"/>
                <a:ea typeface="Calibri"/>
                <a:cs typeface="Calibri"/>
                <a:sym typeface="Calibri"/>
              </a:rPr>
              <a:t> llamamos a </a:t>
            </a:r>
            <a:r>
              <a:rPr b="1" i="0" lang="en-US" sz="4500" u="none" cap="none" strike="noStrike">
                <a:solidFill>
                  <a:srgbClr val="000000"/>
                </a:solidFill>
                <a:latin typeface="Calibri"/>
                <a:ea typeface="Calibri"/>
                <a:cs typeface="Calibri"/>
                <a:sym typeface="Calibri"/>
              </a:rPr>
              <a:t>this.finish()</a:t>
            </a:r>
            <a:r>
              <a:rPr b="0" i="0" lang="en-US" sz="4500" u="none" cap="none" strike="noStrike">
                <a:solidFill>
                  <a:srgbClr val="000000"/>
                </a:solidFill>
                <a:latin typeface="Calibri"/>
                <a:ea typeface="Calibri"/>
                <a:cs typeface="Calibri"/>
                <a:sym typeface="Calibri"/>
              </a:rPr>
              <a:t> se invoca inmediatamente </a:t>
            </a:r>
            <a:r>
              <a:rPr b="1" i="0" lang="en-US" sz="4500" u="none" cap="none" strike="noStrike">
                <a:solidFill>
                  <a:srgbClr val="000000"/>
                </a:solidFill>
                <a:latin typeface="Calibri"/>
                <a:ea typeface="Calibri"/>
                <a:cs typeface="Calibri"/>
                <a:sym typeface="Calibri"/>
              </a:rPr>
              <a:t>onDestroy()</a:t>
            </a:r>
            <a:r>
              <a:rPr b="0" i="0" lang="en-US" sz="4500" u="none" cap="none" strike="noStrike">
                <a:solidFill>
                  <a:srgbClr val="000000"/>
                </a:solidFill>
                <a:latin typeface="Calibri"/>
                <a:ea typeface="Calibri"/>
                <a:cs typeface="Calibri"/>
                <a:sym typeface="Calibri"/>
              </a:rPr>
              <a:t> y se pasa directamente al estado </a:t>
            </a:r>
            <a:r>
              <a:rPr b="0" i="1" lang="en-US" sz="4500" u="none" cap="none" strike="noStrike">
                <a:solidFill>
                  <a:srgbClr val="000000"/>
                </a:solidFill>
                <a:latin typeface="Calibri"/>
                <a:ea typeface="Calibri"/>
                <a:cs typeface="Calibri"/>
                <a:sym typeface="Calibri"/>
              </a:rPr>
              <a:t>Destroyed.</a:t>
            </a:r>
            <a:r>
              <a:rPr b="0" i="0" lang="en-US" sz="4500" u="none" cap="none" strike="noStrike">
                <a:solidFill>
                  <a:srgbClr val="000000"/>
                </a:solidFill>
                <a:latin typeface="Calibri"/>
                <a:ea typeface="Calibri"/>
                <a:cs typeface="Calibri"/>
                <a:sym typeface="Calibri"/>
              </a:rPr>
              <a:t> </a:t>
            </a:r>
            <a:endParaRPr b="0" i="0" sz="4500" u="none" cap="none" strike="noStrike">
              <a:latin typeface="Arial"/>
              <a:ea typeface="Arial"/>
              <a:cs typeface="Arial"/>
              <a:sym typeface="Arial"/>
            </a:endParaRPr>
          </a:p>
          <a:p>
            <a:pPr indent="0" lvl="0" marL="0" marR="0" rtl="0" algn="l">
              <a:lnSpc>
                <a:spcPct val="100000"/>
              </a:lnSpc>
              <a:spcBef>
                <a:spcPts val="1701"/>
              </a:spcBef>
              <a:spcAft>
                <a:spcPts val="0"/>
              </a:spcAft>
              <a:buNone/>
            </a:pPr>
            <a:r>
              <a:rPr b="0" i="0" lang="en-US" sz="4500" u="none" cap="none" strike="noStrike">
                <a:solidFill>
                  <a:srgbClr val="000000"/>
                </a:solidFill>
                <a:latin typeface="Calibri"/>
                <a:ea typeface="Calibri"/>
                <a:cs typeface="Calibri"/>
                <a:sym typeface="Calibri"/>
              </a:rPr>
              <a:t>Si en el método </a:t>
            </a:r>
            <a:r>
              <a:rPr b="1" i="0" lang="en-US" sz="4500" u="none" cap="none" strike="noStrike">
                <a:solidFill>
                  <a:srgbClr val="000000"/>
                </a:solidFill>
                <a:latin typeface="Calibri"/>
                <a:ea typeface="Calibri"/>
                <a:cs typeface="Calibri"/>
                <a:sym typeface="Calibri"/>
              </a:rPr>
              <a:t>onStart()</a:t>
            </a:r>
            <a:r>
              <a:rPr b="0" i="0" lang="en-US" sz="4500" u="none" cap="none" strike="noStrike">
                <a:solidFill>
                  <a:srgbClr val="000000"/>
                </a:solidFill>
                <a:latin typeface="Calibri"/>
                <a:ea typeface="Calibri"/>
                <a:cs typeface="Calibri"/>
                <a:sym typeface="Calibri"/>
              </a:rPr>
              <a:t> invocamos </a:t>
            </a:r>
            <a:r>
              <a:rPr b="1" i="0" lang="en-US" sz="4500" u="none" cap="none" strike="noStrike">
                <a:solidFill>
                  <a:srgbClr val="000000"/>
                </a:solidFill>
                <a:latin typeface="Calibri"/>
                <a:ea typeface="Calibri"/>
                <a:cs typeface="Calibri"/>
                <a:sym typeface="Calibri"/>
              </a:rPr>
              <a:t>this.finish()</a:t>
            </a:r>
            <a:r>
              <a:rPr b="0" i="0" lang="en-US" sz="4500" u="none" cap="none" strike="noStrike">
                <a:solidFill>
                  <a:srgbClr val="000000"/>
                </a:solidFill>
                <a:latin typeface="Calibri"/>
                <a:ea typeface="Calibri"/>
                <a:cs typeface="Calibri"/>
                <a:sym typeface="Calibri"/>
              </a:rPr>
              <a:t> se saltea el estado </a:t>
            </a:r>
            <a:r>
              <a:rPr b="0" i="1" lang="en-US" sz="4500" u="none" cap="none" strike="noStrike">
                <a:solidFill>
                  <a:srgbClr val="000000"/>
                </a:solidFill>
                <a:latin typeface="Calibri"/>
                <a:ea typeface="Calibri"/>
                <a:cs typeface="Calibri"/>
                <a:sym typeface="Calibri"/>
              </a:rPr>
              <a:t>Resumed</a:t>
            </a:r>
            <a:r>
              <a:rPr b="0" i="0" lang="en-US" sz="4500" u="none" cap="none" strike="noStrike">
                <a:solidFill>
                  <a:srgbClr val="000000"/>
                </a:solidFill>
                <a:latin typeface="Calibri"/>
                <a:ea typeface="Calibri"/>
                <a:cs typeface="Calibri"/>
                <a:sym typeface="Calibri"/>
              </a:rPr>
              <a:t> y pasa directamente a </a:t>
            </a:r>
            <a:r>
              <a:rPr b="0" i="1" lang="en-US" sz="4500" u="none" cap="none" strike="noStrike">
                <a:solidFill>
                  <a:srgbClr val="000000"/>
                </a:solidFill>
                <a:latin typeface="Calibri"/>
                <a:ea typeface="Calibri"/>
                <a:cs typeface="Calibri"/>
                <a:sym typeface="Calibri"/>
              </a:rPr>
              <a:t>Stopped</a:t>
            </a:r>
            <a:r>
              <a:rPr b="0" i="0" lang="en-US" sz="4500" u="none" cap="none" strike="noStrike">
                <a:solidFill>
                  <a:srgbClr val="000000"/>
                </a:solidFill>
                <a:latin typeface="Calibri"/>
                <a:ea typeface="Calibri"/>
                <a:cs typeface="Calibri"/>
                <a:sym typeface="Calibri"/>
              </a:rPr>
              <a:t> para luego alcanzar </a:t>
            </a:r>
            <a:r>
              <a:rPr b="0" i="1" lang="en-US" sz="4500" u="none" cap="none" strike="noStrike">
                <a:solidFill>
                  <a:srgbClr val="000000"/>
                </a:solidFill>
                <a:latin typeface="Calibri"/>
                <a:ea typeface="Calibri"/>
                <a:cs typeface="Calibri"/>
                <a:sym typeface="Calibri"/>
              </a:rPr>
              <a:t>Destroyed</a:t>
            </a:r>
            <a:r>
              <a:rPr b="0" i="0" lang="en-US" sz="4500" u="none" cap="none" strike="noStrike">
                <a:solidFill>
                  <a:srgbClr val="000000"/>
                </a:solidFill>
                <a:latin typeface="Calibri"/>
                <a:ea typeface="Calibri"/>
                <a:cs typeface="Calibri"/>
                <a:sym typeface="Calibri"/>
              </a:rPr>
              <a:t>, es decir, a </a:t>
            </a:r>
            <a:r>
              <a:rPr b="1" i="0" lang="en-US" sz="4500" u="none" cap="none" strike="noStrike">
                <a:solidFill>
                  <a:srgbClr val="000000"/>
                </a:solidFill>
                <a:latin typeface="Calibri"/>
                <a:ea typeface="Calibri"/>
                <a:cs typeface="Calibri"/>
                <a:sym typeface="Calibri"/>
              </a:rPr>
              <a:t>onStart</a:t>
            </a:r>
            <a:r>
              <a:rPr b="0" i="0" lang="en-US" sz="4500" u="none" cap="none" strike="noStrike">
                <a:solidFill>
                  <a:srgbClr val="000000"/>
                </a:solidFill>
                <a:latin typeface="Calibri"/>
                <a:ea typeface="Calibri"/>
                <a:cs typeface="Calibri"/>
                <a:sym typeface="Calibri"/>
              </a:rPr>
              <a:t>() le sigue </a:t>
            </a:r>
            <a:r>
              <a:rPr b="1" i="0" lang="en-US" sz="4500" u="none" cap="none" strike="noStrike">
                <a:solidFill>
                  <a:srgbClr val="000000"/>
                </a:solidFill>
                <a:latin typeface="Calibri"/>
                <a:ea typeface="Calibri"/>
                <a:cs typeface="Calibri"/>
                <a:sym typeface="Calibri"/>
              </a:rPr>
              <a:t>onStop() </a:t>
            </a:r>
            <a:r>
              <a:rPr b="0" i="0" lang="en-US" sz="4500" u="none" cap="none" strike="noStrike">
                <a:solidFill>
                  <a:srgbClr val="000000"/>
                </a:solidFill>
                <a:latin typeface="Calibri"/>
                <a:ea typeface="Calibri"/>
                <a:cs typeface="Calibri"/>
                <a:sym typeface="Calibri"/>
              </a:rPr>
              <a:t>y luego </a:t>
            </a:r>
            <a:r>
              <a:rPr b="1" i="0" lang="en-US" sz="4500" u="none" cap="none" strike="noStrike">
                <a:solidFill>
                  <a:srgbClr val="000000"/>
                </a:solidFill>
                <a:latin typeface="Calibri"/>
                <a:ea typeface="Calibri"/>
                <a:cs typeface="Calibri"/>
                <a:sym typeface="Calibri"/>
              </a:rPr>
              <a:t>onDestroy().</a:t>
            </a:r>
            <a:endParaRPr b="0" i="0" sz="4500" u="none" cap="none" strike="noStrike">
              <a:latin typeface="Arial"/>
              <a:ea typeface="Arial"/>
              <a:cs typeface="Arial"/>
              <a:sym typeface="Arial"/>
            </a:endParaRPr>
          </a:p>
        </p:txBody>
      </p:sp>
      <p:grpSp>
        <p:nvGrpSpPr>
          <p:cNvPr id="733" name="Google Shape;733;p19"/>
          <p:cNvGrpSpPr/>
          <p:nvPr/>
        </p:nvGrpSpPr>
        <p:grpSpPr>
          <a:xfrm>
            <a:off x="9539280" y="65160"/>
            <a:ext cx="3671640" cy="1333080"/>
            <a:chOff x="9539280" y="65160"/>
            <a:chExt cx="3671640" cy="1333080"/>
          </a:xfrm>
        </p:grpSpPr>
        <p:pic>
          <p:nvPicPr>
            <p:cNvPr id="734" name="Google Shape;734;p19"/>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735" name="Google Shape;735;p19"/>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
          <p:cNvGrpSpPr/>
          <p:nvPr/>
        </p:nvGrpSpPr>
        <p:grpSpPr>
          <a:xfrm>
            <a:off x="6068880" y="1803240"/>
            <a:ext cx="4095360" cy="3789000"/>
            <a:chOff x="6068880" y="1803240"/>
            <a:chExt cx="4095360" cy="3789000"/>
          </a:xfrm>
        </p:grpSpPr>
        <p:sp>
          <p:nvSpPr>
            <p:cNvPr id="205" name="Google Shape;205;p2"/>
            <p:cNvSpPr/>
            <p:nvPr/>
          </p:nvSpPr>
          <p:spPr>
            <a:xfrm>
              <a:off x="6068880" y="1803240"/>
              <a:ext cx="4095360" cy="3789000"/>
            </a:xfrm>
            <a:prstGeom prst="rect">
              <a:avLst/>
            </a:prstGeom>
            <a:gradFill>
              <a:gsLst>
                <a:gs pos="0">
                  <a:srgbClr val="D0D0D0"/>
                </a:gs>
                <a:gs pos="100000">
                  <a:srgbClr val="EDEDED"/>
                </a:gs>
              </a:gsLst>
              <a:lin ang="16200000" scaled="0"/>
            </a:gradFill>
            <a:ln cap="flat" cmpd="sng" w="9525">
              <a:solidFill>
                <a:srgbClr val="000000"/>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6068880" y="1803240"/>
              <a:ext cx="3396960" cy="4726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PROCESO</a:t>
              </a:r>
              <a:endParaRPr b="0" i="0" sz="2500" u="none" cap="none" strike="noStrike">
                <a:latin typeface="Arial"/>
                <a:ea typeface="Arial"/>
                <a:cs typeface="Arial"/>
                <a:sym typeface="Arial"/>
              </a:endParaRPr>
            </a:p>
          </p:txBody>
        </p:sp>
      </p:grpSp>
      <p:sp>
        <p:nvSpPr>
          <p:cNvPr id="207" name="Google Shape;207;p2"/>
          <p:cNvSpPr txBox="1"/>
          <p:nvPr/>
        </p:nvSpPr>
        <p:spPr>
          <a:xfrm>
            <a:off x="650880" y="390600"/>
            <a:ext cx="11701080" cy="16254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6200" u="none" cap="none" strike="noStrike">
                <a:solidFill>
                  <a:srgbClr val="000000"/>
                </a:solidFill>
                <a:latin typeface="Calibri"/>
                <a:ea typeface="Calibri"/>
                <a:cs typeface="Calibri"/>
                <a:sym typeface="Calibri"/>
              </a:rPr>
              <a:t>Ciclo de vida de una </a:t>
            </a:r>
            <a:r>
              <a:rPr b="0" i="1" lang="en-US" sz="6200" u="none" cap="none" strike="noStrike">
                <a:solidFill>
                  <a:srgbClr val="000000"/>
                </a:solidFill>
                <a:latin typeface="Calibri"/>
                <a:ea typeface="Calibri"/>
                <a:cs typeface="Calibri"/>
                <a:sym typeface="Calibri"/>
              </a:rPr>
              <a:t>activity</a:t>
            </a:r>
            <a:endParaRPr b="0" i="0" sz="6200" u="none" cap="none" strike="noStrike">
              <a:solidFill>
                <a:srgbClr val="000000"/>
              </a:solidFill>
              <a:latin typeface="Arial"/>
              <a:ea typeface="Arial"/>
              <a:cs typeface="Arial"/>
              <a:sym typeface="Arial"/>
            </a:endParaRPr>
          </a:p>
        </p:txBody>
      </p:sp>
      <p:sp>
        <p:nvSpPr>
          <p:cNvPr id="208" name="Google Shape;208;p2"/>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grpSp>
        <p:nvGrpSpPr>
          <p:cNvPr id="209" name="Google Shape;209;p2"/>
          <p:cNvGrpSpPr/>
          <p:nvPr/>
        </p:nvGrpSpPr>
        <p:grpSpPr>
          <a:xfrm>
            <a:off x="6405480" y="2373480"/>
            <a:ext cx="3431880" cy="2953800"/>
            <a:chOff x="6405480" y="2373480"/>
            <a:chExt cx="3431880" cy="2953800"/>
          </a:xfrm>
        </p:grpSpPr>
        <p:sp>
          <p:nvSpPr>
            <p:cNvPr id="210" name="Google Shape;210;p2"/>
            <p:cNvSpPr/>
            <p:nvPr/>
          </p:nvSpPr>
          <p:spPr>
            <a:xfrm>
              <a:off x="6405480" y="2373480"/>
              <a:ext cx="3431880" cy="296640"/>
            </a:xfrm>
            <a:prstGeom prst="rect">
              <a:avLst/>
            </a:prstGeom>
            <a:gradFill>
              <a:gsLst>
                <a:gs pos="0">
                  <a:srgbClr val="FFD0AA"/>
                </a:gs>
                <a:gs pos="100000">
                  <a:srgbClr val="FFEBDB"/>
                </a:gs>
              </a:gsLst>
              <a:lin ang="16200000" scaled="0"/>
            </a:gradFill>
            <a:ln cap="flat" cmpd="sng" w="9525">
              <a:solidFill>
                <a:srgbClr val="F69240"/>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APLICACIÓN</a:t>
              </a:r>
              <a:endParaRPr b="0" i="0" sz="2500" u="none" cap="none" strike="noStrike">
                <a:latin typeface="Arial"/>
                <a:ea typeface="Arial"/>
                <a:cs typeface="Arial"/>
                <a:sym typeface="Arial"/>
              </a:endParaRPr>
            </a:p>
          </p:txBody>
        </p:sp>
        <p:sp>
          <p:nvSpPr>
            <p:cNvPr id="211" name="Google Shape;211;p2"/>
            <p:cNvSpPr/>
            <p:nvPr/>
          </p:nvSpPr>
          <p:spPr>
            <a:xfrm>
              <a:off x="6405480" y="2657520"/>
              <a:ext cx="3431880" cy="2669760"/>
            </a:xfrm>
            <a:prstGeom prst="rect">
              <a:avLst/>
            </a:prstGeom>
            <a:gradFill>
              <a:gsLst>
                <a:gs pos="0">
                  <a:srgbClr val="FFD0AA"/>
                </a:gs>
                <a:gs pos="100000">
                  <a:srgbClr val="FFEBDB"/>
                </a:gs>
              </a:gsLst>
              <a:lin ang="16200000" scaled="0"/>
            </a:gradFill>
            <a:ln cap="flat" cmpd="sng" w="9525">
              <a:solidFill>
                <a:srgbClr val="F69240"/>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
          <p:cNvSpPr/>
          <p:nvPr/>
        </p:nvSpPr>
        <p:spPr>
          <a:xfrm>
            <a:off x="6459480" y="2909880"/>
            <a:ext cx="761760" cy="67608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0" lang="en-US" sz="2500" u="none" cap="none" strike="noStrike">
                <a:solidFill>
                  <a:srgbClr val="000000"/>
                </a:solidFill>
                <a:latin typeface="Calibri"/>
                <a:ea typeface="Calibri"/>
                <a:cs typeface="Calibri"/>
                <a:sym typeface="Calibri"/>
              </a:rPr>
              <a:t>1</a:t>
            </a:r>
            <a:endParaRPr b="0" i="0" sz="2500" u="none" cap="none" strike="noStrike">
              <a:latin typeface="Arial"/>
              <a:ea typeface="Arial"/>
              <a:cs typeface="Arial"/>
              <a:sym typeface="Arial"/>
            </a:endParaRPr>
          </a:p>
        </p:txBody>
      </p:sp>
      <p:sp>
        <p:nvSpPr>
          <p:cNvPr id="213" name="Google Shape;213;p2"/>
          <p:cNvSpPr/>
          <p:nvPr/>
        </p:nvSpPr>
        <p:spPr>
          <a:xfrm>
            <a:off x="7719840" y="2814480"/>
            <a:ext cx="761760" cy="64404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0" lang="en-US" sz="2500" u="none" cap="none" strike="noStrike">
                <a:solidFill>
                  <a:srgbClr val="000000"/>
                </a:solidFill>
                <a:latin typeface="Calibri"/>
                <a:ea typeface="Calibri"/>
                <a:cs typeface="Calibri"/>
                <a:sym typeface="Calibri"/>
              </a:rPr>
              <a:t>3</a:t>
            </a:r>
            <a:endParaRPr b="0" i="0" sz="2500" u="none" cap="none" strike="noStrike">
              <a:latin typeface="Arial"/>
              <a:ea typeface="Arial"/>
              <a:cs typeface="Arial"/>
              <a:sym typeface="Arial"/>
            </a:endParaRPr>
          </a:p>
        </p:txBody>
      </p:sp>
      <p:sp>
        <p:nvSpPr>
          <p:cNvPr id="214" name="Google Shape;214;p2"/>
          <p:cNvSpPr/>
          <p:nvPr/>
        </p:nvSpPr>
        <p:spPr>
          <a:xfrm>
            <a:off x="6819840" y="4224240"/>
            <a:ext cx="761760" cy="67752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0" lang="en-US" sz="2500" u="none" cap="none" strike="noStrike">
                <a:solidFill>
                  <a:srgbClr val="000000"/>
                </a:solidFill>
                <a:latin typeface="Calibri"/>
                <a:ea typeface="Calibri"/>
                <a:cs typeface="Calibri"/>
                <a:sym typeface="Calibri"/>
              </a:rPr>
              <a:t>2</a:t>
            </a:r>
            <a:endParaRPr b="0" i="0" sz="2500" u="none" cap="none" strike="noStrike">
              <a:latin typeface="Arial"/>
              <a:ea typeface="Arial"/>
              <a:cs typeface="Arial"/>
              <a:sym typeface="Arial"/>
            </a:endParaRPr>
          </a:p>
        </p:txBody>
      </p:sp>
      <p:sp>
        <p:nvSpPr>
          <p:cNvPr id="215" name="Google Shape;215;p2"/>
          <p:cNvSpPr/>
          <p:nvPr/>
        </p:nvSpPr>
        <p:spPr>
          <a:xfrm>
            <a:off x="8385120" y="3622680"/>
            <a:ext cx="761760" cy="67752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0" lang="en-US" sz="2500" u="none" cap="none" strike="noStrike">
                <a:solidFill>
                  <a:srgbClr val="000000"/>
                </a:solidFill>
                <a:latin typeface="Calibri"/>
                <a:ea typeface="Calibri"/>
                <a:cs typeface="Calibri"/>
                <a:sym typeface="Calibri"/>
              </a:rPr>
              <a:t>5</a:t>
            </a:r>
            <a:endParaRPr b="0" i="0" sz="2500" u="none" cap="none" strike="noStrike">
              <a:latin typeface="Arial"/>
              <a:ea typeface="Arial"/>
              <a:cs typeface="Arial"/>
              <a:sym typeface="Arial"/>
            </a:endParaRPr>
          </a:p>
        </p:txBody>
      </p:sp>
      <p:sp>
        <p:nvSpPr>
          <p:cNvPr id="216" name="Google Shape;216;p2"/>
          <p:cNvSpPr/>
          <p:nvPr/>
        </p:nvSpPr>
        <p:spPr>
          <a:xfrm>
            <a:off x="8947080" y="2840040"/>
            <a:ext cx="759960" cy="67752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0" lang="en-US" sz="2500" u="none" cap="none" strike="noStrike">
                <a:solidFill>
                  <a:srgbClr val="000000"/>
                </a:solidFill>
                <a:latin typeface="Calibri"/>
                <a:ea typeface="Calibri"/>
                <a:cs typeface="Calibri"/>
                <a:sym typeface="Calibri"/>
              </a:rPr>
              <a:t>4</a:t>
            </a:r>
            <a:endParaRPr b="0" i="0" sz="2500" u="none" cap="none" strike="noStrike">
              <a:latin typeface="Arial"/>
              <a:ea typeface="Arial"/>
              <a:cs typeface="Arial"/>
              <a:sym typeface="Arial"/>
            </a:endParaRPr>
          </a:p>
        </p:txBody>
      </p:sp>
      <p:sp>
        <p:nvSpPr>
          <p:cNvPr id="217" name="Google Shape;217;p2"/>
          <p:cNvSpPr/>
          <p:nvPr/>
        </p:nvSpPr>
        <p:spPr>
          <a:xfrm>
            <a:off x="8864640" y="4471920"/>
            <a:ext cx="761760" cy="67752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1" lang="en-US" sz="2500" u="none" cap="none" strike="noStrike">
                <a:solidFill>
                  <a:srgbClr val="000000"/>
                </a:solidFill>
                <a:latin typeface="Calibri"/>
                <a:ea typeface="Calibri"/>
                <a:cs typeface="Calibri"/>
                <a:sym typeface="Calibri"/>
              </a:rPr>
              <a:t>n</a:t>
            </a:r>
            <a:endParaRPr b="0" i="0" sz="2500" u="none" cap="none" strike="noStrike">
              <a:latin typeface="Arial"/>
              <a:ea typeface="Arial"/>
              <a:cs typeface="Arial"/>
              <a:sym typeface="Arial"/>
            </a:endParaRPr>
          </a:p>
        </p:txBody>
      </p:sp>
      <p:sp>
        <p:nvSpPr>
          <p:cNvPr id="218" name="Google Shape;218;p2"/>
          <p:cNvSpPr/>
          <p:nvPr/>
        </p:nvSpPr>
        <p:spPr>
          <a:xfrm>
            <a:off x="8610480" y="4811760"/>
            <a:ext cx="101160" cy="102960"/>
          </a:xfrm>
          <a:prstGeom prst="ellipse">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8399520" y="4811760"/>
            <a:ext cx="101160" cy="102960"/>
          </a:xfrm>
          <a:prstGeom prst="ellipse">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8188200" y="4811760"/>
            <a:ext cx="101160" cy="102960"/>
          </a:xfrm>
          <a:prstGeom prst="ellipse">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
          <p:cNvGrpSpPr/>
          <p:nvPr/>
        </p:nvGrpSpPr>
        <p:grpSpPr>
          <a:xfrm>
            <a:off x="6840360" y="3137040"/>
            <a:ext cx="2479320" cy="1698120"/>
            <a:chOff x="6840360" y="3137040"/>
            <a:chExt cx="2479320" cy="1698120"/>
          </a:xfrm>
        </p:grpSpPr>
        <p:grpSp>
          <p:nvGrpSpPr>
            <p:cNvPr id="222" name="Google Shape;222;p2"/>
            <p:cNvGrpSpPr/>
            <p:nvPr/>
          </p:nvGrpSpPr>
          <p:grpSpPr>
            <a:xfrm>
              <a:off x="6840360" y="3137040"/>
              <a:ext cx="2109960" cy="1698120"/>
              <a:chOff x="6840360" y="3137040"/>
              <a:chExt cx="2109960" cy="1698120"/>
            </a:xfrm>
          </p:grpSpPr>
          <p:sp>
            <p:nvSpPr>
              <p:cNvPr id="223" name="Google Shape;223;p2"/>
              <p:cNvSpPr/>
              <p:nvPr/>
            </p:nvSpPr>
            <p:spPr>
              <a:xfrm flipH="1" rot="10800000">
                <a:off x="7221960" y="3137040"/>
                <a:ext cx="499680" cy="11088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24" name="Google Shape;224;p2"/>
              <p:cNvSpPr/>
              <p:nvPr/>
            </p:nvSpPr>
            <p:spPr>
              <a:xfrm>
                <a:off x="6840360" y="3586320"/>
                <a:ext cx="360000" cy="63792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25" name="Google Shape;225;p2"/>
              <p:cNvSpPr/>
              <p:nvPr/>
            </p:nvSpPr>
            <p:spPr>
              <a:xfrm rot="10800000">
                <a:off x="8483760" y="3183480"/>
                <a:ext cx="250560" cy="45036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26" name="Google Shape;226;p2"/>
              <p:cNvSpPr/>
              <p:nvPr/>
            </p:nvSpPr>
            <p:spPr>
              <a:xfrm rot="10800000">
                <a:off x="8487000" y="3179880"/>
                <a:ext cx="463320" cy="4104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27" name="Google Shape;227;p2"/>
              <p:cNvSpPr/>
              <p:nvPr/>
            </p:nvSpPr>
            <p:spPr>
              <a:xfrm>
                <a:off x="7221600" y="3240000"/>
                <a:ext cx="1642680" cy="156348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28" name="Google Shape;228;p2"/>
              <p:cNvSpPr/>
              <p:nvPr/>
            </p:nvSpPr>
            <p:spPr>
              <a:xfrm>
                <a:off x="7594560" y="4587840"/>
                <a:ext cx="1283760" cy="24732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29" name="Google Shape;229;p2"/>
              <p:cNvSpPr/>
              <p:nvPr/>
            </p:nvSpPr>
            <p:spPr>
              <a:xfrm flipH="1" rot="10800000">
                <a:off x="7581600" y="3913560"/>
                <a:ext cx="804600" cy="60120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grpSp>
        <p:sp>
          <p:nvSpPr>
            <p:cNvPr id="230" name="Google Shape;230;p2"/>
            <p:cNvSpPr/>
            <p:nvPr/>
          </p:nvSpPr>
          <p:spPr>
            <a:xfrm flipH="1">
              <a:off x="9245520" y="3508200"/>
              <a:ext cx="74160" cy="96336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grpSp>
      <p:sp>
        <p:nvSpPr>
          <p:cNvPr id="231" name="Google Shape;231;p2"/>
          <p:cNvSpPr/>
          <p:nvPr/>
        </p:nvSpPr>
        <p:spPr>
          <a:xfrm>
            <a:off x="325440" y="1803240"/>
            <a:ext cx="6278040" cy="1234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Una aplicación generalmente consiste en </a:t>
            </a:r>
            <a:r>
              <a:rPr b="0" i="0" lang="en-US" sz="2500" u="none" cap="none" strike="noStrike">
                <a:solidFill>
                  <a:srgbClr val="C00000"/>
                </a:solidFill>
                <a:latin typeface="Calibri"/>
                <a:ea typeface="Calibri"/>
                <a:cs typeface="Calibri"/>
                <a:sym typeface="Calibri"/>
              </a:rPr>
              <a:t>múltiples </a:t>
            </a:r>
            <a:r>
              <a:rPr b="0" i="1" lang="en-US" sz="2500" u="none" cap="none" strike="noStrike">
                <a:solidFill>
                  <a:srgbClr val="C00000"/>
                </a:solidFill>
                <a:latin typeface="Calibri"/>
                <a:ea typeface="Calibri"/>
                <a:cs typeface="Calibri"/>
                <a:sym typeface="Calibri"/>
              </a:rPr>
              <a:t>activities</a:t>
            </a:r>
            <a:r>
              <a:rPr b="0" i="0" lang="en-US" sz="2500" u="none" cap="none" strike="noStrike">
                <a:solidFill>
                  <a:srgbClr val="C00000"/>
                </a:solidFill>
                <a:latin typeface="Calibri"/>
                <a:ea typeface="Calibri"/>
                <a:cs typeface="Calibri"/>
                <a:sym typeface="Calibri"/>
              </a:rPr>
              <a:t> </a:t>
            </a:r>
            <a:r>
              <a:rPr b="0" i="0" lang="en-US" sz="2500" u="none" cap="none" strike="noStrike">
                <a:solidFill>
                  <a:srgbClr val="000000"/>
                </a:solidFill>
                <a:latin typeface="Calibri"/>
                <a:ea typeface="Calibri"/>
                <a:cs typeface="Calibri"/>
                <a:sym typeface="Calibri"/>
              </a:rPr>
              <a:t>vinculadas entre sí, corriendo en un </a:t>
            </a:r>
            <a:r>
              <a:rPr b="0" i="0" lang="en-US" sz="2500" u="none" cap="none" strike="noStrike">
                <a:solidFill>
                  <a:srgbClr val="C00000"/>
                </a:solidFill>
                <a:latin typeface="Calibri"/>
                <a:ea typeface="Calibri"/>
                <a:cs typeface="Calibri"/>
                <a:sym typeface="Calibri"/>
              </a:rPr>
              <a:t>único proceso </a:t>
            </a:r>
            <a:r>
              <a:rPr b="0" i="0" lang="en-US" sz="2500" u="none" cap="none" strike="noStrike">
                <a:solidFill>
                  <a:srgbClr val="000000"/>
                </a:solidFill>
                <a:latin typeface="Calibri"/>
                <a:ea typeface="Calibri"/>
                <a:cs typeface="Calibri"/>
                <a:sym typeface="Calibri"/>
              </a:rPr>
              <a:t>del S.O.</a:t>
            </a:r>
            <a:endParaRPr b="0" i="0" sz="2500" u="none" cap="none" strike="noStrike">
              <a:latin typeface="Arial"/>
              <a:ea typeface="Arial"/>
              <a:cs typeface="Arial"/>
              <a:sym typeface="Arial"/>
            </a:endParaRPr>
          </a:p>
        </p:txBody>
      </p:sp>
      <p:sp>
        <p:nvSpPr>
          <p:cNvPr id="232" name="Google Shape;232;p2"/>
          <p:cNvSpPr/>
          <p:nvPr/>
        </p:nvSpPr>
        <p:spPr>
          <a:xfrm>
            <a:off x="330120" y="3086280"/>
            <a:ext cx="5708160" cy="1234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Normalmente, hay </a:t>
            </a:r>
            <a:r>
              <a:rPr b="0" i="0" lang="en-US" sz="2500" u="none" cap="none" strike="noStrike">
                <a:solidFill>
                  <a:srgbClr val="C00000"/>
                </a:solidFill>
                <a:latin typeface="Calibri"/>
                <a:ea typeface="Calibri"/>
                <a:cs typeface="Calibri"/>
                <a:sym typeface="Calibri"/>
              </a:rPr>
              <a:t>una </a:t>
            </a:r>
            <a:r>
              <a:rPr b="0" i="1" lang="en-US" sz="2500" u="none" cap="none" strike="noStrike">
                <a:solidFill>
                  <a:srgbClr val="C00000"/>
                </a:solidFill>
                <a:latin typeface="Calibri"/>
                <a:ea typeface="Calibri"/>
                <a:cs typeface="Calibri"/>
                <a:sym typeface="Calibri"/>
              </a:rPr>
              <a:t>activity</a:t>
            </a:r>
            <a:r>
              <a:rPr b="0" i="0" lang="en-US" sz="2500" u="none" cap="none" strike="noStrike">
                <a:solidFill>
                  <a:srgbClr val="C00000"/>
                </a:solidFill>
                <a:latin typeface="Calibri"/>
                <a:ea typeface="Calibri"/>
                <a:cs typeface="Calibri"/>
                <a:sym typeface="Calibri"/>
              </a:rPr>
              <a:t> principal </a:t>
            </a:r>
            <a:r>
              <a:rPr b="0" i="0" lang="en-US" sz="2500" u="none" cap="none" strike="noStrike">
                <a:solidFill>
                  <a:srgbClr val="000000"/>
                </a:solidFill>
                <a:latin typeface="Calibri"/>
                <a:ea typeface="Calibri"/>
                <a:cs typeface="Calibri"/>
                <a:sym typeface="Calibri"/>
              </a:rPr>
              <a:t>que se presenta al usuario cuando éste inicia la aplicación por primera vez. </a:t>
            </a:r>
            <a:endParaRPr b="0" i="0" sz="2500" u="none" cap="none" strike="noStrike">
              <a:latin typeface="Arial"/>
              <a:ea typeface="Arial"/>
              <a:cs typeface="Arial"/>
              <a:sym typeface="Arial"/>
            </a:endParaRPr>
          </a:p>
        </p:txBody>
      </p:sp>
      <p:sp>
        <p:nvSpPr>
          <p:cNvPr id="233" name="Google Shape;233;p2"/>
          <p:cNvSpPr/>
          <p:nvPr/>
        </p:nvSpPr>
        <p:spPr>
          <a:xfrm>
            <a:off x="6459480" y="2909880"/>
            <a:ext cx="761760" cy="676080"/>
          </a:xfrm>
          <a:prstGeom prst="roundRect">
            <a:avLst>
              <a:gd fmla="val 16667" name="adj"/>
            </a:avLst>
          </a:prstGeom>
          <a:gradFill>
            <a:gsLst>
              <a:gs pos="0">
                <a:srgbClr val="FFBEBD"/>
              </a:gs>
              <a:gs pos="100000">
                <a:srgbClr val="FFE5E5"/>
              </a:gs>
            </a:gsLst>
            <a:lin ang="16200000" scaled="0"/>
          </a:gradFill>
          <a:ln cap="flat" cmpd="sng" w="9525">
            <a:solidFill>
              <a:srgbClr val="BE4B48"/>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A</a:t>
            </a:r>
            <a:r>
              <a:rPr b="0" baseline="-25000" i="0" lang="en-US" sz="2500" u="none" cap="none" strike="noStrike">
                <a:solidFill>
                  <a:srgbClr val="000000"/>
                </a:solidFill>
                <a:latin typeface="Calibri"/>
                <a:ea typeface="Calibri"/>
                <a:cs typeface="Calibri"/>
                <a:sym typeface="Calibri"/>
              </a:rPr>
              <a:t>1</a:t>
            </a:r>
            <a:endParaRPr b="0" i="0" sz="2500" u="none" cap="none" strike="noStrike">
              <a:latin typeface="Arial"/>
              <a:ea typeface="Arial"/>
              <a:cs typeface="Arial"/>
              <a:sym typeface="Arial"/>
            </a:endParaRPr>
          </a:p>
        </p:txBody>
      </p:sp>
      <p:sp>
        <p:nvSpPr>
          <p:cNvPr id="234" name="Google Shape;234;p2"/>
          <p:cNvSpPr/>
          <p:nvPr/>
        </p:nvSpPr>
        <p:spPr>
          <a:xfrm>
            <a:off x="339840" y="5286240"/>
            <a:ext cx="5513040" cy="1615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Cada vez que se </a:t>
            </a:r>
            <a:r>
              <a:rPr b="0" i="0" lang="en-US" sz="2500" u="none" cap="none" strike="noStrike">
                <a:solidFill>
                  <a:srgbClr val="C00000"/>
                </a:solidFill>
                <a:latin typeface="Calibri"/>
                <a:ea typeface="Calibri"/>
                <a:cs typeface="Calibri"/>
                <a:sym typeface="Calibri"/>
              </a:rPr>
              <a:t>inicia una </a:t>
            </a:r>
            <a:r>
              <a:rPr b="0" i="1" lang="en-US" sz="2500" u="none" cap="none" strike="noStrike">
                <a:solidFill>
                  <a:srgbClr val="C00000"/>
                </a:solidFill>
                <a:latin typeface="Calibri"/>
                <a:ea typeface="Calibri"/>
                <a:cs typeface="Calibri"/>
                <a:sym typeface="Calibri"/>
              </a:rPr>
              <a:t>activity</a:t>
            </a:r>
            <a:r>
              <a:rPr b="0" i="0" lang="en-US" sz="2500" u="none" cap="none" strike="noStrike">
                <a:solidFill>
                  <a:srgbClr val="C00000"/>
                </a:solidFill>
                <a:latin typeface="Calibri"/>
                <a:ea typeface="Calibri"/>
                <a:cs typeface="Calibri"/>
                <a:sym typeface="Calibri"/>
              </a:rPr>
              <a:t> </a:t>
            </a:r>
            <a:r>
              <a:rPr b="0" i="0" lang="en-US" sz="2500" u="none" cap="none" strike="noStrike">
                <a:solidFill>
                  <a:srgbClr val="000000"/>
                </a:solidFill>
                <a:latin typeface="Calibri"/>
                <a:ea typeface="Calibri"/>
                <a:cs typeface="Calibri"/>
                <a:sym typeface="Calibri"/>
              </a:rPr>
              <a:t>nueva, se detiene la anterior, se la incluye en la pila de </a:t>
            </a:r>
            <a:r>
              <a:rPr b="0" i="1" lang="en-US" sz="2500" u="none" cap="none" strike="noStrike">
                <a:solidFill>
                  <a:srgbClr val="000000"/>
                </a:solidFill>
                <a:latin typeface="Calibri"/>
                <a:ea typeface="Calibri"/>
                <a:cs typeface="Calibri"/>
                <a:sym typeface="Calibri"/>
              </a:rPr>
              <a:t>activities</a:t>
            </a:r>
            <a:r>
              <a:rPr b="0" i="0" lang="en-US" sz="2500" u="none" cap="none" strike="noStrike">
                <a:solidFill>
                  <a:srgbClr val="000000"/>
                </a:solidFill>
                <a:latin typeface="Calibri"/>
                <a:ea typeface="Calibri"/>
                <a:cs typeface="Calibri"/>
                <a:sym typeface="Calibri"/>
              </a:rPr>
              <a:t> y obtiene el foco (atención del usuario). </a:t>
            </a:r>
            <a:endParaRPr b="0" i="0" sz="2500" u="none" cap="none" strike="noStrike">
              <a:latin typeface="Arial"/>
              <a:ea typeface="Arial"/>
              <a:cs typeface="Arial"/>
              <a:sym typeface="Arial"/>
            </a:endParaRPr>
          </a:p>
        </p:txBody>
      </p:sp>
      <p:sp>
        <p:nvSpPr>
          <p:cNvPr id="235" name="Google Shape;235;p2"/>
          <p:cNvSpPr/>
          <p:nvPr/>
        </p:nvSpPr>
        <p:spPr>
          <a:xfrm>
            <a:off x="325440" y="7026120"/>
            <a:ext cx="3308040" cy="199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Cuando el usuario presiona el </a:t>
            </a:r>
            <a:r>
              <a:rPr b="0" i="0" lang="en-US" sz="2500" u="none" cap="none" strike="noStrike">
                <a:solidFill>
                  <a:srgbClr val="C00000"/>
                </a:solidFill>
                <a:latin typeface="Calibri"/>
                <a:ea typeface="Calibri"/>
                <a:cs typeface="Calibri"/>
                <a:sym typeface="Calibri"/>
              </a:rPr>
              <a:t>botón Atrás</a:t>
            </a:r>
            <a:r>
              <a:rPr b="0" i="0" lang="en-US" sz="2500" u="none" cap="none" strike="noStrike">
                <a:solidFill>
                  <a:srgbClr val="000000"/>
                </a:solidFill>
                <a:latin typeface="Calibri"/>
                <a:ea typeface="Calibri"/>
                <a:cs typeface="Calibri"/>
                <a:sym typeface="Calibri"/>
              </a:rPr>
              <a:t>, se quita de la pila, se destruye y se reanuda la </a:t>
            </a:r>
            <a:r>
              <a:rPr b="0" i="1" lang="en-US" sz="2500" u="none" cap="none" strike="noStrike">
                <a:solidFill>
                  <a:srgbClr val="000000"/>
                </a:solidFill>
                <a:latin typeface="Calibri"/>
                <a:ea typeface="Calibri"/>
                <a:cs typeface="Calibri"/>
                <a:sym typeface="Calibri"/>
              </a:rPr>
              <a:t>activity</a:t>
            </a:r>
            <a:r>
              <a:rPr b="0" i="0" lang="en-US" sz="2500" u="none" cap="none" strike="noStrike">
                <a:solidFill>
                  <a:srgbClr val="000000"/>
                </a:solidFill>
                <a:latin typeface="Calibri"/>
                <a:ea typeface="Calibri"/>
                <a:cs typeface="Calibri"/>
                <a:sym typeface="Calibri"/>
              </a:rPr>
              <a:t> anterior.</a:t>
            </a:r>
            <a:endParaRPr b="0" i="0" sz="2500" u="none" cap="none" strike="noStrike">
              <a:latin typeface="Arial"/>
              <a:ea typeface="Arial"/>
              <a:cs typeface="Arial"/>
              <a:sym typeface="Arial"/>
            </a:endParaRPr>
          </a:p>
        </p:txBody>
      </p:sp>
      <p:pic>
        <p:nvPicPr>
          <p:cNvPr id="236" name="Google Shape;236;p2"/>
          <p:cNvPicPr preferRelativeResize="0"/>
          <p:nvPr/>
        </p:nvPicPr>
        <p:blipFill rotWithShape="1">
          <a:blip r:embed="rId3">
            <a:alphaModFix/>
          </a:blip>
          <a:srcRect b="0" l="0" r="0" t="0"/>
          <a:stretch/>
        </p:blipFill>
        <p:spPr>
          <a:xfrm>
            <a:off x="3736800" y="6810480"/>
            <a:ext cx="8908560" cy="2673000"/>
          </a:xfrm>
          <a:prstGeom prst="rect">
            <a:avLst/>
          </a:prstGeom>
          <a:noFill/>
          <a:ln>
            <a:noFill/>
          </a:ln>
        </p:spPr>
      </p:pic>
      <p:grpSp>
        <p:nvGrpSpPr>
          <p:cNvPr id="237" name="Google Shape;237;p2"/>
          <p:cNvGrpSpPr/>
          <p:nvPr/>
        </p:nvGrpSpPr>
        <p:grpSpPr>
          <a:xfrm>
            <a:off x="8832960" y="6770520"/>
            <a:ext cx="3812760" cy="2712960"/>
            <a:chOff x="8832960" y="6770520"/>
            <a:chExt cx="3812760" cy="2712960"/>
          </a:xfrm>
        </p:grpSpPr>
        <p:sp>
          <p:nvSpPr>
            <p:cNvPr id="238" name="Google Shape;238;p2"/>
            <p:cNvSpPr/>
            <p:nvPr/>
          </p:nvSpPr>
          <p:spPr>
            <a:xfrm>
              <a:off x="9526680" y="6810480"/>
              <a:ext cx="3119040" cy="2673000"/>
            </a:xfrm>
            <a:prstGeom prst="rect">
              <a:avLst/>
            </a:prstGeom>
            <a:solidFill>
              <a:schemeClr val="lt1"/>
            </a:solidFill>
            <a:ln cap="flat" cmpd="sng" w="254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8832960" y="6770520"/>
              <a:ext cx="3119040" cy="523440"/>
            </a:xfrm>
            <a:prstGeom prst="rect">
              <a:avLst/>
            </a:prstGeom>
            <a:solidFill>
              <a:schemeClr val="lt1"/>
            </a:solidFill>
            <a:ln cap="flat" cmpd="sng" w="254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0" name="Google Shape;240;p2"/>
          <p:cNvPicPr preferRelativeResize="0"/>
          <p:nvPr/>
        </p:nvPicPr>
        <p:blipFill rotWithShape="1">
          <a:blip r:embed="rId3">
            <a:alphaModFix/>
          </a:blip>
          <a:srcRect b="0" l="0" r="0" t="0"/>
          <a:stretch/>
        </p:blipFill>
        <p:spPr>
          <a:xfrm>
            <a:off x="3736800" y="6810480"/>
            <a:ext cx="8908560" cy="2673000"/>
          </a:xfrm>
          <a:prstGeom prst="rect">
            <a:avLst/>
          </a:prstGeom>
          <a:noFill/>
          <a:ln>
            <a:noFill/>
          </a:ln>
        </p:spPr>
      </p:pic>
      <p:sp>
        <p:nvSpPr>
          <p:cNvPr id="241" name="Google Shape;241;p2"/>
          <p:cNvSpPr/>
          <p:nvPr/>
        </p:nvSpPr>
        <p:spPr>
          <a:xfrm>
            <a:off x="339840" y="4438800"/>
            <a:ext cx="5455800" cy="6706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900" u="none" cap="none" strike="noStrike">
                <a:solidFill>
                  <a:srgbClr val="000000"/>
                </a:solidFill>
                <a:latin typeface="Calibri"/>
                <a:ea typeface="Calibri"/>
                <a:cs typeface="Calibri"/>
                <a:sym typeface="Calibri"/>
              </a:rPr>
              <a:t>Nota</a:t>
            </a:r>
            <a:r>
              <a:rPr b="0" i="0" lang="en-US" sz="1900" u="none" cap="none" strike="noStrike">
                <a:solidFill>
                  <a:srgbClr val="000000"/>
                </a:solidFill>
                <a:latin typeface="Calibri"/>
                <a:ea typeface="Calibri"/>
                <a:cs typeface="Calibri"/>
                <a:sym typeface="Calibri"/>
              </a:rPr>
              <a:t>:  Una </a:t>
            </a:r>
            <a:r>
              <a:rPr b="0" i="1" lang="en-US" sz="1900" u="none" cap="none" strike="noStrike">
                <a:solidFill>
                  <a:srgbClr val="000000"/>
                </a:solidFill>
                <a:latin typeface="Calibri"/>
                <a:ea typeface="Calibri"/>
                <a:cs typeface="Calibri"/>
                <a:sym typeface="Calibri"/>
              </a:rPr>
              <a:t>activity</a:t>
            </a:r>
            <a:r>
              <a:rPr b="0" i="0" lang="en-US" sz="1900" u="none" cap="none" strike="noStrike">
                <a:solidFill>
                  <a:srgbClr val="000000"/>
                </a:solidFill>
                <a:latin typeface="Calibri"/>
                <a:ea typeface="Calibri"/>
                <a:cs typeface="Calibri"/>
                <a:sym typeface="Calibri"/>
              </a:rPr>
              <a:t> de un proceso pruede invocar a otra </a:t>
            </a:r>
            <a:r>
              <a:rPr b="0" i="1" lang="en-US" sz="1900" u="none" cap="none" strike="noStrike">
                <a:solidFill>
                  <a:srgbClr val="000000"/>
                </a:solidFill>
                <a:latin typeface="Calibri"/>
                <a:ea typeface="Calibri"/>
                <a:cs typeface="Calibri"/>
                <a:sym typeface="Calibri"/>
              </a:rPr>
              <a:t>activity</a:t>
            </a:r>
            <a:r>
              <a:rPr b="0" i="0" lang="en-US" sz="1900" u="none" cap="none" strike="noStrike">
                <a:solidFill>
                  <a:srgbClr val="000000"/>
                </a:solidFill>
                <a:latin typeface="Calibri"/>
                <a:ea typeface="Calibri"/>
                <a:cs typeface="Calibri"/>
                <a:sym typeface="Calibri"/>
              </a:rPr>
              <a:t> en un proceso distinto</a:t>
            </a:r>
            <a:endParaRPr b="0" i="0" sz="1900" u="none" cap="none" strike="noStrike">
              <a:latin typeface="Arial"/>
              <a:ea typeface="Arial"/>
              <a:cs typeface="Arial"/>
              <a:sym typeface="Arial"/>
            </a:endParaRPr>
          </a:p>
        </p:txBody>
      </p:sp>
      <p:grpSp>
        <p:nvGrpSpPr>
          <p:cNvPr id="242" name="Google Shape;242;p2"/>
          <p:cNvGrpSpPr/>
          <p:nvPr/>
        </p:nvGrpSpPr>
        <p:grpSpPr>
          <a:xfrm>
            <a:off x="9237600" y="1797120"/>
            <a:ext cx="3727080" cy="3787560"/>
            <a:chOff x="9237600" y="1797120"/>
            <a:chExt cx="3727080" cy="3787560"/>
          </a:xfrm>
        </p:grpSpPr>
        <p:grpSp>
          <p:nvGrpSpPr>
            <p:cNvPr id="243" name="Google Shape;243;p2"/>
            <p:cNvGrpSpPr/>
            <p:nvPr/>
          </p:nvGrpSpPr>
          <p:grpSpPr>
            <a:xfrm>
              <a:off x="9237600" y="1797120"/>
              <a:ext cx="3727080" cy="3787560"/>
              <a:chOff x="9237600" y="1797120"/>
              <a:chExt cx="3727080" cy="3787560"/>
            </a:xfrm>
          </p:grpSpPr>
          <p:grpSp>
            <p:nvGrpSpPr>
              <p:cNvPr id="244" name="Google Shape;244;p2"/>
              <p:cNvGrpSpPr/>
              <p:nvPr/>
            </p:nvGrpSpPr>
            <p:grpSpPr>
              <a:xfrm>
                <a:off x="10201320" y="1797120"/>
                <a:ext cx="2763360" cy="3787560"/>
                <a:chOff x="10201320" y="1797120"/>
                <a:chExt cx="2763360" cy="3787560"/>
              </a:xfrm>
            </p:grpSpPr>
            <p:grpSp>
              <p:nvGrpSpPr>
                <p:cNvPr id="245" name="Google Shape;245;p2"/>
                <p:cNvGrpSpPr/>
                <p:nvPr/>
              </p:nvGrpSpPr>
              <p:grpSpPr>
                <a:xfrm>
                  <a:off x="10201320" y="1797120"/>
                  <a:ext cx="2763360" cy="3787560"/>
                  <a:chOff x="10201320" y="1797120"/>
                  <a:chExt cx="2763360" cy="3787560"/>
                </a:xfrm>
              </p:grpSpPr>
              <p:sp>
                <p:nvSpPr>
                  <p:cNvPr id="246" name="Google Shape;246;p2"/>
                  <p:cNvSpPr/>
                  <p:nvPr/>
                </p:nvSpPr>
                <p:spPr>
                  <a:xfrm>
                    <a:off x="10201320" y="1797120"/>
                    <a:ext cx="2763360" cy="3787560"/>
                  </a:xfrm>
                  <a:prstGeom prst="rect">
                    <a:avLst/>
                  </a:prstGeom>
                  <a:gradFill>
                    <a:gsLst>
                      <a:gs pos="0">
                        <a:srgbClr val="D0D0D0"/>
                      </a:gs>
                      <a:gs pos="100000">
                        <a:srgbClr val="EDEDED"/>
                      </a:gs>
                    </a:gsLst>
                    <a:lin ang="16200000" scaled="0"/>
                  </a:gradFill>
                  <a:ln cap="flat" cmpd="sng" w="9525">
                    <a:solidFill>
                      <a:srgbClr val="000000"/>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10825200" y="1797120"/>
                    <a:ext cx="1968120" cy="6706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OTRO </a:t>
                    </a:r>
                    <a:endParaRPr b="0" i="0" sz="19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PROCESO</a:t>
                    </a:r>
                    <a:endParaRPr b="0" i="0" sz="1900" u="none" cap="none" strike="noStrike">
                      <a:latin typeface="Arial"/>
                      <a:ea typeface="Arial"/>
                      <a:cs typeface="Arial"/>
                      <a:sym typeface="Arial"/>
                    </a:endParaRPr>
                  </a:p>
                </p:txBody>
              </p:sp>
            </p:grpSp>
            <p:grpSp>
              <p:nvGrpSpPr>
                <p:cNvPr id="248" name="Google Shape;248;p2"/>
                <p:cNvGrpSpPr/>
                <p:nvPr/>
              </p:nvGrpSpPr>
              <p:grpSpPr>
                <a:xfrm>
                  <a:off x="10334520" y="2536920"/>
                  <a:ext cx="2458800" cy="2612520"/>
                  <a:chOff x="10334520" y="2536920"/>
                  <a:chExt cx="2458800" cy="2612520"/>
                </a:xfrm>
              </p:grpSpPr>
              <p:sp>
                <p:nvSpPr>
                  <p:cNvPr id="249" name="Google Shape;249;p2"/>
                  <p:cNvSpPr/>
                  <p:nvPr/>
                </p:nvSpPr>
                <p:spPr>
                  <a:xfrm>
                    <a:off x="10334520" y="2536920"/>
                    <a:ext cx="2458800" cy="744120"/>
                  </a:xfrm>
                  <a:prstGeom prst="rect">
                    <a:avLst/>
                  </a:prstGeom>
                  <a:gradFill>
                    <a:gsLst>
                      <a:gs pos="0">
                        <a:srgbClr val="FFD0AA"/>
                      </a:gs>
                      <a:gs pos="100000">
                        <a:srgbClr val="FFEBDB"/>
                      </a:gs>
                    </a:gsLst>
                    <a:lin ang="16200000" scaled="0"/>
                  </a:gradFill>
                  <a:ln cap="flat" cmpd="sng" w="9525">
                    <a:solidFill>
                      <a:srgbClr val="F69240"/>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OTRA APLICACIÓN</a:t>
                    </a:r>
                    <a:endParaRPr b="0" i="0" sz="1900" u="none" cap="none" strike="noStrike">
                      <a:latin typeface="Arial"/>
                      <a:ea typeface="Arial"/>
                      <a:cs typeface="Arial"/>
                      <a:sym typeface="Arial"/>
                    </a:endParaRPr>
                  </a:p>
                </p:txBody>
              </p:sp>
              <p:sp>
                <p:nvSpPr>
                  <p:cNvPr id="250" name="Google Shape;250;p2"/>
                  <p:cNvSpPr/>
                  <p:nvPr/>
                </p:nvSpPr>
                <p:spPr>
                  <a:xfrm>
                    <a:off x="10334520" y="3281400"/>
                    <a:ext cx="2458800" cy="1868040"/>
                  </a:xfrm>
                  <a:prstGeom prst="rect">
                    <a:avLst/>
                  </a:prstGeom>
                  <a:gradFill>
                    <a:gsLst>
                      <a:gs pos="0">
                        <a:srgbClr val="FFD0AA"/>
                      </a:gs>
                      <a:gs pos="100000">
                        <a:srgbClr val="FFEBDB"/>
                      </a:gs>
                    </a:gsLst>
                    <a:lin ang="16200000" scaled="0"/>
                  </a:gradFill>
                  <a:ln cap="flat" cmpd="sng" w="9525">
                    <a:solidFill>
                      <a:srgbClr val="F69240"/>
                    </a:solidFill>
                    <a:prstDash val="solid"/>
                    <a:miter lim="8000"/>
                    <a:headEnd len="sm" w="sm" type="none"/>
                    <a:tailEnd len="sm" w="sm" type="none"/>
                  </a:ln>
                  <a:effectLst>
                    <a:outerShdw blurRad="63360" dir="5400000" dist="2016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
                <p:cNvSpPr/>
                <p:nvPr/>
              </p:nvSpPr>
              <p:spPr>
                <a:xfrm>
                  <a:off x="10480680" y="3387600"/>
                  <a:ext cx="469440" cy="453600"/>
                </a:xfrm>
                <a:prstGeom prst="roundRect">
                  <a:avLst>
                    <a:gd fmla="val 16667" name="adj"/>
                  </a:avLst>
                </a:prstGeom>
                <a:gradFill>
                  <a:gsLst>
                    <a:gs pos="0">
                      <a:srgbClr val="FFBEBD"/>
                    </a:gs>
                    <a:gs pos="100000">
                      <a:srgbClr val="FFE5E5"/>
                    </a:gs>
                  </a:gsLst>
                  <a:lin ang="16200000" scaled="0"/>
                </a:gradFill>
                <a:ln cap="flat" cmpd="sng" w="9525">
                  <a:solidFill>
                    <a:srgbClr val="BE4B48"/>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A</a:t>
                  </a:r>
                  <a:endParaRPr b="0" i="0" sz="1900" u="none" cap="none" strike="noStrike">
                    <a:latin typeface="Arial"/>
                    <a:ea typeface="Arial"/>
                    <a:cs typeface="Arial"/>
                    <a:sym typeface="Arial"/>
                  </a:endParaRPr>
                </a:p>
              </p:txBody>
            </p:sp>
            <p:sp>
              <p:nvSpPr>
                <p:cNvPr id="252" name="Google Shape;252;p2"/>
                <p:cNvSpPr/>
                <p:nvPr/>
              </p:nvSpPr>
              <p:spPr>
                <a:xfrm>
                  <a:off x="11533320" y="3346560"/>
                  <a:ext cx="468000" cy="45540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A</a:t>
                  </a:r>
                  <a:endParaRPr b="0" i="0" sz="1900" u="none" cap="none" strike="noStrike">
                    <a:latin typeface="Arial"/>
                    <a:ea typeface="Arial"/>
                    <a:cs typeface="Arial"/>
                    <a:sym typeface="Arial"/>
                  </a:endParaRPr>
                </a:p>
              </p:txBody>
            </p:sp>
            <p:sp>
              <p:nvSpPr>
                <p:cNvPr id="253" name="Google Shape;253;p2"/>
                <p:cNvSpPr/>
                <p:nvPr/>
              </p:nvSpPr>
              <p:spPr>
                <a:xfrm>
                  <a:off x="10557000" y="4237200"/>
                  <a:ext cx="468000" cy="45540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A</a:t>
                  </a:r>
                  <a:endParaRPr b="0" i="0" sz="1900" u="none" cap="none" strike="noStrike">
                    <a:latin typeface="Arial"/>
                    <a:ea typeface="Arial"/>
                    <a:cs typeface="Arial"/>
                    <a:sym typeface="Arial"/>
                  </a:endParaRPr>
                </a:p>
              </p:txBody>
            </p:sp>
            <p:sp>
              <p:nvSpPr>
                <p:cNvPr id="254" name="Google Shape;254;p2"/>
                <p:cNvSpPr/>
                <p:nvPr/>
              </p:nvSpPr>
              <p:spPr>
                <a:xfrm>
                  <a:off x="11845800" y="4062240"/>
                  <a:ext cx="469440" cy="45540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A</a:t>
                  </a:r>
                  <a:endParaRPr b="0" i="0" sz="1900" u="none" cap="none" strike="noStrike">
                    <a:latin typeface="Arial"/>
                    <a:ea typeface="Arial"/>
                    <a:cs typeface="Arial"/>
                    <a:sym typeface="Arial"/>
                  </a:endParaRPr>
                </a:p>
              </p:txBody>
            </p:sp>
            <p:sp>
              <p:nvSpPr>
                <p:cNvPr id="255" name="Google Shape;255;p2"/>
                <p:cNvSpPr/>
                <p:nvPr/>
              </p:nvSpPr>
              <p:spPr>
                <a:xfrm>
                  <a:off x="11298240" y="4491000"/>
                  <a:ext cx="468000" cy="455400"/>
                </a:xfrm>
                <a:prstGeom prst="roundRect">
                  <a:avLst>
                    <a:gd fmla="val 16667" name="adj"/>
                  </a:avLst>
                </a:prstGeom>
                <a:gradFill>
                  <a:gsLst>
                    <a:gs pos="0">
                      <a:srgbClr val="BFD5FF"/>
                    </a:gs>
                    <a:gs pos="100000">
                      <a:srgbClr val="E5EEFF"/>
                    </a:gs>
                  </a:gsLst>
                  <a:lin ang="16200000" scaled="0"/>
                </a:gradFill>
                <a:ln cap="flat" cmpd="sng" w="9525">
                  <a:solidFill>
                    <a:srgbClr val="4A7EBB"/>
                  </a:solidFill>
                  <a:prstDash val="solid"/>
                  <a:miter lim="8000"/>
                  <a:headEnd len="sm" w="sm" type="none"/>
                  <a:tailEnd len="sm" w="sm" type="none"/>
                </a:ln>
                <a:effectLst>
                  <a:outerShdw blurRad="63360" dir="5400000" dist="2016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900" u="none" cap="none" strike="noStrike">
                      <a:solidFill>
                        <a:srgbClr val="000000"/>
                      </a:solidFill>
                      <a:latin typeface="Calibri"/>
                      <a:ea typeface="Calibri"/>
                      <a:cs typeface="Calibri"/>
                      <a:sym typeface="Calibri"/>
                    </a:rPr>
                    <a:t>A</a:t>
                  </a:r>
                  <a:endParaRPr b="0" i="0" sz="1900" u="none" cap="none" strike="noStrike">
                    <a:latin typeface="Arial"/>
                    <a:ea typeface="Arial"/>
                    <a:cs typeface="Arial"/>
                    <a:sym typeface="Arial"/>
                  </a:endParaRPr>
                </a:p>
              </p:txBody>
            </p:sp>
            <p:sp>
              <p:nvSpPr>
                <p:cNvPr id="256" name="Google Shape;256;p2"/>
                <p:cNvSpPr/>
                <p:nvPr/>
              </p:nvSpPr>
              <p:spPr>
                <a:xfrm rot="10800000">
                  <a:off x="10712880" y="3842280"/>
                  <a:ext cx="82080" cy="39492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57" name="Google Shape;257;p2"/>
                <p:cNvSpPr/>
                <p:nvPr/>
              </p:nvSpPr>
              <p:spPr>
                <a:xfrm flipH="1" rot="10800000">
                  <a:off x="10950480" y="3575520"/>
                  <a:ext cx="582120" cy="3924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58" name="Google Shape;258;p2"/>
                <p:cNvSpPr/>
                <p:nvPr/>
              </p:nvSpPr>
              <p:spPr>
                <a:xfrm rot="10800000">
                  <a:off x="11025720" y="4466160"/>
                  <a:ext cx="272520" cy="25200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sp>
              <p:nvSpPr>
                <p:cNvPr id="259" name="Google Shape;259;p2"/>
                <p:cNvSpPr/>
                <p:nvPr/>
              </p:nvSpPr>
              <p:spPr>
                <a:xfrm rot="10800000">
                  <a:off x="10950840" y="3614760"/>
                  <a:ext cx="894960" cy="67608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grpSp>
          <p:sp>
            <p:nvSpPr>
              <p:cNvPr id="260" name="Google Shape;260;p2"/>
              <p:cNvSpPr/>
              <p:nvPr/>
            </p:nvSpPr>
            <p:spPr>
              <a:xfrm>
                <a:off x="9237600" y="3516480"/>
                <a:ext cx="1318680" cy="94896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grpSp>
        <p:sp>
          <p:nvSpPr>
            <p:cNvPr id="261" name="Google Shape;261;p2"/>
            <p:cNvSpPr/>
            <p:nvPr/>
          </p:nvSpPr>
          <p:spPr>
            <a:xfrm rot="10800000">
              <a:off x="11766960" y="3802320"/>
              <a:ext cx="313920" cy="259920"/>
            </a:xfrm>
            <a:custGeom>
              <a:rect b="b" l="l" r="r" t="t"/>
              <a:pathLst>
                <a:path extrusionOk="0" h="21600" w="21600">
                  <a:moveTo>
                    <a:pt x="0" y="0"/>
                  </a:moveTo>
                  <a:lnTo>
                    <a:pt x="21600" y="21600"/>
                  </a:lnTo>
                </a:path>
              </a:pathLst>
            </a:custGeom>
            <a:noFill/>
            <a:ln cap="flat" cmpd="sng" w="9525">
              <a:solidFill>
                <a:srgbClr val="4A7EBB"/>
              </a:solidFill>
              <a:prstDash val="solid"/>
              <a:miter lim="8000"/>
              <a:headEnd len="sm" w="sm" type="none"/>
              <a:tailEnd len="sm" w="sm" type="none"/>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300"/>
                                        <p:tgtEl>
                                          <p:spTgt spid="212"/>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300"/>
                                        <p:tgtEl>
                                          <p:spTgt spid="214"/>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300"/>
                                        <p:tgtEl>
                                          <p:spTgt spid="213"/>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300"/>
                                        <p:tgtEl>
                                          <p:spTgt spid="215"/>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300"/>
                                        <p:tgtEl>
                                          <p:spTgt spid="2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300"/>
                                        <p:tgtEl>
                                          <p:spTgt spid="220"/>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00"/>
                                        <p:tgtEl>
                                          <p:spTgt spid="219"/>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300"/>
                                        <p:tgtEl>
                                          <p:spTgt spid="218"/>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3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6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0"/>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5600" u="none" cap="none" strike="noStrike">
                <a:solidFill>
                  <a:srgbClr val="424456"/>
                </a:solidFill>
                <a:latin typeface="Trebuchet MS"/>
                <a:ea typeface="Trebuchet MS"/>
                <a:cs typeface="Trebuchet MS"/>
                <a:sym typeface="Trebuchet MS"/>
              </a:rPr>
              <a:t>Ejercicio</a:t>
            </a:r>
            <a:endParaRPr b="0" i="0" sz="5600" u="none" cap="none" strike="noStrike">
              <a:solidFill>
                <a:srgbClr val="000000"/>
              </a:solidFill>
              <a:latin typeface="Arial"/>
              <a:ea typeface="Arial"/>
              <a:cs typeface="Arial"/>
              <a:sym typeface="Arial"/>
            </a:endParaRPr>
          </a:p>
        </p:txBody>
      </p:sp>
      <p:sp>
        <p:nvSpPr>
          <p:cNvPr id="741" name="Google Shape;741;p20"/>
          <p:cNvSpPr txBox="1"/>
          <p:nvPr/>
        </p:nvSpPr>
        <p:spPr>
          <a:xfrm>
            <a:off x="650880" y="2212920"/>
            <a:ext cx="11701080" cy="1368000"/>
          </a:xfrm>
          <a:prstGeom prst="rect">
            <a:avLst/>
          </a:prstGeom>
          <a:noFill/>
          <a:ln>
            <a:noFill/>
          </a:ln>
        </p:spPr>
        <p:txBody>
          <a:bodyPr anchorCtr="0" anchor="t" bIns="45700" lIns="91425" spcFirstLastPara="1" rIns="91425" wrap="square" tIns="45700">
            <a:noAutofit/>
          </a:bodyPr>
          <a:lstStyle/>
          <a:p>
            <a:pPr indent="-361439" lvl="0" marL="517679" marR="0" rtl="0" algn="l">
              <a:lnSpc>
                <a:spcPct val="178000"/>
              </a:lnSpc>
              <a:spcBef>
                <a:spcPts val="0"/>
              </a:spcBef>
              <a:spcAft>
                <a:spcPts val="0"/>
              </a:spcAft>
              <a:buClr>
                <a:srgbClr val="A04DA3"/>
              </a:buClr>
              <a:buSzPts val="2600"/>
              <a:buFont typeface="Georgia"/>
              <a:buChar char="•"/>
            </a:pPr>
            <a:r>
              <a:rPr b="0" i="0" lang="en-US" sz="2600" u="none" cap="none" strike="noStrike">
                <a:solidFill>
                  <a:srgbClr val="000000"/>
                </a:solidFill>
                <a:latin typeface="Georgia"/>
                <a:ea typeface="Georgia"/>
                <a:cs typeface="Georgia"/>
                <a:sym typeface="Georgia"/>
              </a:rPr>
              <a:t>Programar una activity con un botón (Button) cuyo texto indique la cantidad de veces que ha sido pulsado. Cada vez que el usuario lo presiona debe incrementarse en uno dicho valor.</a:t>
            </a:r>
            <a:endParaRPr b="0" i="0" sz="2600" u="none" cap="none" strike="noStrike">
              <a:solidFill>
                <a:srgbClr val="000000"/>
              </a:solidFill>
              <a:latin typeface="Arial"/>
              <a:ea typeface="Arial"/>
              <a:cs typeface="Arial"/>
              <a:sym typeface="Arial"/>
            </a:endParaRPr>
          </a:p>
        </p:txBody>
      </p:sp>
      <p:sp>
        <p:nvSpPr>
          <p:cNvPr id="742" name="Google Shape;742;p20"/>
          <p:cNvSpPr/>
          <p:nvPr/>
        </p:nvSpPr>
        <p:spPr>
          <a:xfrm>
            <a:off x="4146480" y="4568760"/>
            <a:ext cx="4914720" cy="1126080"/>
          </a:xfrm>
          <a:prstGeom prst="curvedDownArrow">
            <a:avLst>
              <a:gd fmla="val 20712" name="adj1"/>
              <a:gd fmla="val 50000" name="adj2"/>
              <a:gd fmla="val 43514" name="adj3"/>
            </a:avLst>
          </a:prstGeom>
          <a:gradFill>
            <a:gsLst>
              <a:gs pos="0">
                <a:srgbClr val="FEFEFE"/>
              </a:gs>
              <a:gs pos="100000">
                <a:srgbClr val="DFC6B9"/>
              </a:gs>
            </a:gsLst>
            <a:path path="circle">
              <a:fillToRect b="100%" r="100%"/>
            </a:path>
            <a:tileRect l="-100%" t="-100%"/>
          </a:gradFill>
          <a:ln cap="flat" cmpd="sng" w="9525">
            <a:solidFill>
              <a:srgbClr val="8B5D3D"/>
            </a:solidFill>
            <a:prstDash val="solid"/>
            <a:round/>
            <a:headEnd len="sm" w="sm" type="none"/>
            <a:tailEnd len="sm" w="sm" type="none"/>
          </a:ln>
          <a:effectLst>
            <a:outerShdw blurRad="51480" rotWithShape="0" dir="5400000" dist="2556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2560" u="none" cap="none" strike="noStrike">
                <a:solidFill>
                  <a:srgbClr val="000000"/>
                </a:solidFill>
                <a:latin typeface="Georgia"/>
                <a:ea typeface="Georgia"/>
                <a:cs typeface="Georgia"/>
                <a:sym typeface="Georgia"/>
              </a:rPr>
              <a:t>Al presionar </a:t>
            </a:r>
            <a:endParaRPr b="0" i="0" sz="256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2560" u="none" cap="none" strike="noStrike">
                <a:solidFill>
                  <a:srgbClr val="000000"/>
                </a:solidFill>
                <a:latin typeface="Georgia"/>
                <a:ea typeface="Georgia"/>
                <a:cs typeface="Georgia"/>
                <a:sym typeface="Georgia"/>
              </a:rPr>
              <a:t>se va incrementando </a:t>
            </a:r>
            <a:endParaRPr b="0" i="0" sz="256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2560" u="none" cap="none" strike="noStrike">
                <a:solidFill>
                  <a:srgbClr val="000000"/>
                </a:solidFill>
                <a:latin typeface="Georgia"/>
                <a:ea typeface="Georgia"/>
                <a:cs typeface="Georgia"/>
                <a:sym typeface="Georgia"/>
              </a:rPr>
              <a:t>el valor mostrado</a:t>
            </a:r>
            <a:endParaRPr b="0" i="0" sz="2560" u="none" cap="none" strike="noStrike">
              <a:latin typeface="Arial"/>
              <a:ea typeface="Arial"/>
              <a:cs typeface="Arial"/>
              <a:sym typeface="Arial"/>
            </a:endParaRPr>
          </a:p>
        </p:txBody>
      </p:sp>
      <p:pic>
        <p:nvPicPr>
          <p:cNvPr id="743" name="Google Shape;743;p20"/>
          <p:cNvPicPr preferRelativeResize="0"/>
          <p:nvPr/>
        </p:nvPicPr>
        <p:blipFill>
          <a:blip r:embed="rId3">
            <a:alphaModFix/>
          </a:blip>
          <a:stretch>
            <a:fillRect/>
          </a:stretch>
        </p:blipFill>
        <p:spPr>
          <a:xfrm>
            <a:off x="2192275" y="4568753"/>
            <a:ext cx="2493400" cy="4887899"/>
          </a:xfrm>
          <a:prstGeom prst="rect">
            <a:avLst/>
          </a:prstGeom>
          <a:noFill/>
          <a:ln cap="flat" cmpd="sng" w="19050">
            <a:solidFill>
              <a:schemeClr val="dk2"/>
            </a:solidFill>
            <a:prstDash val="solid"/>
            <a:round/>
            <a:headEnd len="sm" w="sm" type="none"/>
            <a:tailEnd len="sm" w="sm" type="none"/>
          </a:ln>
        </p:spPr>
      </p:pic>
      <p:sp>
        <p:nvSpPr>
          <p:cNvPr id="744" name="Google Shape;744;p20"/>
          <p:cNvSpPr/>
          <p:nvPr/>
        </p:nvSpPr>
        <p:spPr>
          <a:xfrm>
            <a:off x="68760" y="7021440"/>
            <a:ext cx="2454840" cy="1401840"/>
          </a:xfrm>
          <a:prstGeom prst="rect">
            <a:avLst/>
          </a:prstGeom>
          <a:solidFill>
            <a:srgbClr val="6D9EEB"/>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en-US" sz="2200" u="none" cap="none" strike="noStrike">
                <a:solidFill>
                  <a:srgbClr val="FFFFFF"/>
                </a:solidFill>
                <a:latin typeface="Georgia"/>
                <a:ea typeface="Georgia"/>
                <a:cs typeface="Georgia"/>
                <a:sym typeface="Georgia"/>
              </a:rPr>
              <a:t>Este botón es el único elemento de la </a:t>
            </a:r>
            <a:r>
              <a:rPr b="0" i="1" lang="en-US" sz="2200" u="none" cap="none" strike="noStrike">
                <a:solidFill>
                  <a:srgbClr val="FFFFFF"/>
                </a:solidFill>
                <a:latin typeface="Georgia"/>
                <a:ea typeface="Georgia"/>
                <a:cs typeface="Georgia"/>
                <a:sym typeface="Georgia"/>
              </a:rPr>
              <a:t>activity</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p:txBody>
      </p:sp>
      <p:pic>
        <p:nvPicPr>
          <p:cNvPr id="745" name="Google Shape;745;p20"/>
          <p:cNvPicPr preferRelativeResize="0"/>
          <p:nvPr/>
        </p:nvPicPr>
        <p:blipFill>
          <a:blip r:embed="rId4">
            <a:alphaModFix/>
          </a:blip>
          <a:stretch>
            <a:fillRect/>
          </a:stretch>
        </p:blipFill>
        <p:spPr>
          <a:xfrm>
            <a:off x="8838875" y="4568753"/>
            <a:ext cx="2489250" cy="48879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1"/>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5600" u="none" cap="none" strike="noStrike">
                <a:solidFill>
                  <a:srgbClr val="424456"/>
                </a:solidFill>
                <a:latin typeface="Trebuchet MS"/>
                <a:ea typeface="Trebuchet MS"/>
                <a:cs typeface="Trebuchet MS"/>
                <a:sym typeface="Trebuchet MS"/>
              </a:rPr>
              <a:t>Ejercicio - Resolución</a:t>
            </a:r>
            <a:endParaRPr b="0" i="0" sz="5600" u="none" cap="none" strike="noStrike">
              <a:solidFill>
                <a:srgbClr val="000000"/>
              </a:solidFill>
              <a:latin typeface="Arial"/>
              <a:ea typeface="Arial"/>
              <a:cs typeface="Arial"/>
              <a:sym typeface="Arial"/>
            </a:endParaRPr>
          </a:p>
        </p:txBody>
      </p:sp>
      <p:sp>
        <p:nvSpPr>
          <p:cNvPr id="751" name="Google Shape;751;p21"/>
          <p:cNvSpPr/>
          <p:nvPr/>
        </p:nvSpPr>
        <p:spPr>
          <a:xfrm>
            <a:off x="8535960" y="5644800"/>
            <a:ext cx="3816360" cy="3016080"/>
          </a:xfrm>
          <a:prstGeom prst="rect">
            <a:avLst/>
          </a:prstGeom>
          <a:solidFill>
            <a:srgbClr val="6D9EEB"/>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en-US" sz="2500" u="none" cap="none" strike="noStrike">
                <a:solidFill>
                  <a:srgbClr val="FFFFFF"/>
                </a:solidFill>
                <a:latin typeface="Georgia"/>
                <a:ea typeface="Georgia"/>
                <a:cs typeface="Georgia"/>
                <a:sym typeface="Georgia"/>
              </a:rPr>
              <a:t>En </a:t>
            </a:r>
            <a:r>
              <a:rPr b="1" i="0" lang="en-US" sz="2500" u="none" cap="none" strike="noStrike">
                <a:solidFill>
                  <a:srgbClr val="FFFFFF"/>
                </a:solidFill>
                <a:latin typeface="Consolas"/>
                <a:ea typeface="Consolas"/>
                <a:cs typeface="Consolas"/>
                <a:sym typeface="Consolas"/>
              </a:rPr>
              <a:t>onClick</a:t>
            </a:r>
            <a:r>
              <a:rPr b="0" i="0" lang="en-US" sz="2500" u="none" cap="none" strike="noStrike">
                <a:solidFill>
                  <a:srgbClr val="FFFFFF"/>
                </a:solidFill>
                <a:latin typeface="Georgia"/>
                <a:ea typeface="Georgia"/>
                <a:cs typeface="Georgia"/>
                <a:sym typeface="Georgia"/>
              </a:rPr>
              <a:t> se especifica el nombre del método de la </a:t>
            </a:r>
            <a:r>
              <a:rPr b="0" i="1" lang="en-US" sz="2500" u="none" cap="none" strike="noStrike">
                <a:solidFill>
                  <a:srgbClr val="FFFFFF"/>
                </a:solidFill>
                <a:latin typeface="Georgia"/>
                <a:ea typeface="Georgia"/>
                <a:cs typeface="Georgia"/>
                <a:sym typeface="Georgia"/>
              </a:rPr>
              <a:t>activity</a:t>
            </a:r>
            <a:r>
              <a:rPr b="0" i="0" lang="en-US" sz="2500" u="none" cap="none" strike="noStrike">
                <a:solidFill>
                  <a:srgbClr val="FFFFFF"/>
                </a:solidFill>
                <a:latin typeface="Georgia"/>
                <a:ea typeface="Georgia"/>
                <a:cs typeface="Georgia"/>
                <a:sym typeface="Georgia"/>
              </a:rPr>
              <a:t> que se ejecutará al presionar el botón</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500" u="none" cap="none" strike="noStrike">
              <a:latin typeface="Arial"/>
              <a:ea typeface="Arial"/>
              <a:cs typeface="Arial"/>
              <a:sym typeface="Arial"/>
            </a:endParaRPr>
          </a:p>
        </p:txBody>
      </p:sp>
      <p:sp>
        <p:nvSpPr>
          <p:cNvPr id="752" name="Google Shape;752;p21"/>
          <p:cNvSpPr txBox="1"/>
          <p:nvPr/>
        </p:nvSpPr>
        <p:spPr>
          <a:xfrm>
            <a:off x="1102575" y="2431450"/>
            <a:ext cx="11499900" cy="652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rgbClr val="080808"/>
                </a:solidFill>
                <a:highlight>
                  <a:srgbClr val="FFFFFF"/>
                </a:highlight>
                <a:latin typeface="Georgia"/>
                <a:ea typeface="Georgia"/>
                <a:cs typeface="Georgia"/>
                <a:sym typeface="Georgia"/>
              </a:rPr>
              <a:t>&lt;</a:t>
            </a:r>
            <a:r>
              <a:rPr b="1" lang="en-US" sz="2400">
                <a:solidFill>
                  <a:srgbClr val="0033B3"/>
                </a:solidFill>
                <a:highlight>
                  <a:srgbClr val="FFFFFF"/>
                </a:highlight>
                <a:latin typeface="Georgia"/>
                <a:ea typeface="Georgia"/>
                <a:cs typeface="Georgia"/>
                <a:sym typeface="Georgia"/>
              </a:rPr>
              <a:t>LinearLayout</a:t>
            </a:r>
            <a:endParaRPr b="1" sz="2400">
              <a:solidFill>
                <a:srgbClr val="0033B3"/>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033B3"/>
                </a:solidFill>
                <a:highlight>
                  <a:srgbClr val="FFFFFF"/>
                </a:highlight>
                <a:latin typeface="Georgia"/>
                <a:ea typeface="Georgia"/>
                <a:cs typeface="Georgia"/>
                <a:sym typeface="Georgia"/>
              </a:rPr>
              <a:t>   </a:t>
            </a:r>
            <a:r>
              <a:rPr b="1" lang="en-US" sz="2400">
                <a:solidFill>
                  <a:srgbClr val="174AD4"/>
                </a:solidFill>
                <a:highlight>
                  <a:srgbClr val="FFFFFF"/>
                </a:highlight>
                <a:latin typeface="Georgia"/>
                <a:ea typeface="Georgia"/>
                <a:cs typeface="Georgia"/>
                <a:sym typeface="Georgia"/>
              </a:rPr>
              <a:t>xmlns:</a:t>
            </a:r>
            <a:r>
              <a:rPr b="1" lang="en-US" sz="2400">
                <a:solidFill>
                  <a:srgbClr val="871094"/>
                </a:solidFill>
                <a:highlight>
                  <a:srgbClr val="FFFFFF"/>
                </a:highlight>
                <a:latin typeface="Georgia"/>
                <a:ea typeface="Georgia"/>
                <a:cs typeface="Georgia"/>
                <a:sym typeface="Georgia"/>
              </a:rPr>
              <a:t>android</a:t>
            </a:r>
            <a:r>
              <a:rPr b="1" lang="en-US" sz="2400">
                <a:solidFill>
                  <a:srgbClr val="067D17"/>
                </a:solidFill>
                <a:highlight>
                  <a:srgbClr val="FFFFFF"/>
                </a:highlight>
                <a:latin typeface="Georgia"/>
                <a:ea typeface="Georgia"/>
                <a:cs typeface="Georgia"/>
                <a:sym typeface="Georgia"/>
              </a:rPr>
              <a:t>="http://schemas.android.com/apk/res/android"</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:layout_width</a:t>
            </a:r>
            <a:r>
              <a:rPr b="1" lang="en-US" sz="2400">
                <a:solidFill>
                  <a:srgbClr val="067D17"/>
                </a:solidFill>
                <a:highlight>
                  <a:srgbClr val="FFFFFF"/>
                </a:highlight>
                <a:latin typeface="Georgia"/>
                <a:ea typeface="Georgia"/>
                <a:cs typeface="Georgia"/>
                <a:sym typeface="Georgia"/>
              </a:rPr>
              <a:t>="match_parent"</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:layout_height</a:t>
            </a:r>
            <a:r>
              <a:rPr b="1" lang="en-US" sz="2400">
                <a:solidFill>
                  <a:srgbClr val="067D17"/>
                </a:solidFill>
                <a:highlight>
                  <a:srgbClr val="FFFFFF"/>
                </a:highlight>
                <a:latin typeface="Georgia"/>
                <a:ea typeface="Georgia"/>
                <a:cs typeface="Georgia"/>
                <a:sym typeface="Georgia"/>
              </a:rPr>
              <a:t>="match_parent"</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:orientation</a:t>
            </a:r>
            <a:r>
              <a:rPr b="1" lang="en-US" sz="2400">
                <a:solidFill>
                  <a:srgbClr val="067D17"/>
                </a:solidFill>
                <a:highlight>
                  <a:srgbClr val="FFFFFF"/>
                </a:highlight>
                <a:latin typeface="Georgia"/>
                <a:ea typeface="Georgia"/>
                <a:cs typeface="Georgia"/>
                <a:sym typeface="Georgia"/>
              </a:rPr>
              <a:t>="vertical"</a:t>
            </a:r>
            <a:r>
              <a:rPr b="1" lang="en-US" sz="2400">
                <a:solidFill>
                  <a:srgbClr val="080808"/>
                </a:solidFill>
                <a:highlight>
                  <a:srgbClr val="FFFFFF"/>
                </a:highlight>
                <a:latin typeface="Georgia"/>
                <a:ea typeface="Georgia"/>
                <a:cs typeface="Georgia"/>
                <a:sym typeface="Georgia"/>
              </a:rPr>
              <a:t>&gt;</a:t>
            </a:r>
            <a:endParaRPr b="1" sz="2400">
              <a:solidFill>
                <a:srgbClr val="080808"/>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80808"/>
                </a:solidFill>
                <a:highlight>
                  <a:srgbClr val="FFFFFF"/>
                </a:highlight>
                <a:latin typeface="Georgia"/>
                <a:ea typeface="Georgia"/>
                <a:cs typeface="Georgia"/>
                <a:sym typeface="Georgia"/>
              </a:rPr>
              <a:t>   &lt;</a:t>
            </a:r>
            <a:r>
              <a:rPr b="1" lang="en-US" sz="2400">
                <a:solidFill>
                  <a:srgbClr val="0033B3"/>
                </a:solidFill>
                <a:highlight>
                  <a:srgbClr val="FFFFFF"/>
                </a:highlight>
                <a:latin typeface="Georgia"/>
                <a:ea typeface="Georgia"/>
                <a:cs typeface="Georgia"/>
                <a:sym typeface="Georgia"/>
              </a:rPr>
              <a:t>Button</a:t>
            </a:r>
            <a:endParaRPr b="1" sz="2400">
              <a:solidFill>
                <a:srgbClr val="0033B3"/>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033B3"/>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:layout_width</a:t>
            </a:r>
            <a:r>
              <a:rPr b="1" lang="en-US" sz="2400">
                <a:solidFill>
                  <a:srgbClr val="067D17"/>
                </a:solidFill>
                <a:highlight>
                  <a:srgbClr val="FFFFFF"/>
                </a:highlight>
                <a:latin typeface="Georgia"/>
                <a:ea typeface="Georgia"/>
                <a:cs typeface="Georgia"/>
                <a:sym typeface="Georgia"/>
              </a:rPr>
              <a:t>="match_parent"</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:layout_height</a:t>
            </a:r>
            <a:r>
              <a:rPr b="1" lang="en-US" sz="2400">
                <a:solidFill>
                  <a:srgbClr val="067D17"/>
                </a:solidFill>
                <a:highlight>
                  <a:srgbClr val="FFFFFF"/>
                </a:highlight>
                <a:latin typeface="Georgia"/>
                <a:ea typeface="Georgia"/>
                <a:cs typeface="Georgia"/>
                <a:sym typeface="Georgia"/>
              </a:rPr>
              <a:t>="wrap_content"</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:text</a:t>
            </a:r>
            <a:r>
              <a:rPr b="1" lang="en-US" sz="2400">
                <a:solidFill>
                  <a:srgbClr val="067D17"/>
                </a:solidFill>
                <a:highlight>
                  <a:srgbClr val="FFFFFF"/>
                </a:highlight>
                <a:latin typeface="Georgia"/>
                <a:ea typeface="Georgia"/>
                <a:cs typeface="Georgia"/>
                <a:sym typeface="Georgia"/>
              </a:rPr>
              <a:t>="0"</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:onClick</a:t>
            </a:r>
            <a:r>
              <a:rPr b="1" lang="en-US" sz="2400">
                <a:solidFill>
                  <a:srgbClr val="067D17"/>
                </a:solidFill>
                <a:highlight>
                  <a:srgbClr val="FFFFFF"/>
                </a:highlight>
                <a:latin typeface="Georgia"/>
                <a:ea typeface="Georgia"/>
                <a:cs typeface="Georgia"/>
                <a:sym typeface="Georgia"/>
              </a:rPr>
              <a:t>="incrementar"</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:layout_margin</a:t>
            </a:r>
            <a:r>
              <a:rPr b="1" lang="en-US" sz="2400">
                <a:solidFill>
                  <a:srgbClr val="067D17"/>
                </a:solidFill>
                <a:highlight>
                  <a:srgbClr val="FFFFFF"/>
                </a:highlight>
                <a:latin typeface="Georgia"/>
                <a:ea typeface="Georgia"/>
                <a:cs typeface="Georgia"/>
                <a:sym typeface="Georgia"/>
              </a:rPr>
              <a:t>="20sp"</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:textSize</a:t>
            </a:r>
            <a:r>
              <a:rPr b="1" lang="en-US" sz="2400">
                <a:solidFill>
                  <a:srgbClr val="067D17"/>
                </a:solidFill>
                <a:highlight>
                  <a:srgbClr val="FFFFFF"/>
                </a:highlight>
                <a:latin typeface="Georgia"/>
                <a:ea typeface="Georgia"/>
                <a:cs typeface="Georgia"/>
                <a:sym typeface="Georgia"/>
              </a:rPr>
              <a:t>="40sp"</a:t>
            </a:r>
            <a:endParaRPr b="1" sz="2400">
              <a:solidFill>
                <a:srgbClr val="067D17"/>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67D17"/>
                </a:solidFill>
                <a:highlight>
                  <a:srgbClr val="FFFFFF"/>
                </a:highlight>
                <a:latin typeface="Georgia"/>
                <a:ea typeface="Georgia"/>
                <a:cs typeface="Georgia"/>
                <a:sym typeface="Georgia"/>
              </a:rPr>
              <a:t>       </a:t>
            </a:r>
            <a:r>
              <a:rPr b="1" lang="en-US" sz="2400">
                <a:solidFill>
                  <a:srgbClr val="871094"/>
                </a:solidFill>
                <a:highlight>
                  <a:srgbClr val="FFFFFF"/>
                </a:highlight>
                <a:latin typeface="Georgia"/>
                <a:ea typeface="Georgia"/>
                <a:cs typeface="Georgia"/>
                <a:sym typeface="Georgia"/>
              </a:rPr>
              <a:t>android</a:t>
            </a:r>
            <a:r>
              <a:rPr b="1" lang="en-US" sz="2400">
                <a:solidFill>
                  <a:srgbClr val="174AD4"/>
                </a:solidFill>
                <a:highlight>
                  <a:srgbClr val="FFFFFF"/>
                </a:highlight>
                <a:latin typeface="Georgia"/>
                <a:ea typeface="Georgia"/>
                <a:cs typeface="Georgia"/>
                <a:sym typeface="Georgia"/>
              </a:rPr>
              <a:t>:id</a:t>
            </a:r>
            <a:r>
              <a:rPr b="1" lang="en-US" sz="2400">
                <a:solidFill>
                  <a:srgbClr val="067D17"/>
                </a:solidFill>
                <a:highlight>
                  <a:srgbClr val="FFFFFF"/>
                </a:highlight>
                <a:latin typeface="Georgia"/>
                <a:ea typeface="Georgia"/>
                <a:cs typeface="Georgia"/>
                <a:sym typeface="Georgia"/>
              </a:rPr>
              <a:t>="@+id/boton"</a:t>
            </a:r>
            <a:r>
              <a:rPr b="1" lang="en-US" sz="2400">
                <a:solidFill>
                  <a:srgbClr val="080808"/>
                </a:solidFill>
                <a:highlight>
                  <a:srgbClr val="FFFFFF"/>
                </a:highlight>
                <a:latin typeface="Georgia"/>
                <a:ea typeface="Georgia"/>
                <a:cs typeface="Georgia"/>
                <a:sym typeface="Georgia"/>
              </a:rPr>
              <a:t>/&gt;</a:t>
            </a:r>
            <a:endParaRPr b="1" sz="2400">
              <a:solidFill>
                <a:srgbClr val="080808"/>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2400">
              <a:solidFill>
                <a:srgbClr val="080808"/>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2400">
              <a:solidFill>
                <a:srgbClr val="080808"/>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US" sz="2400">
                <a:solidFill>
                  <a:srgbClr val="080808"/>
                </a:solidFill>
                <a:highlight>
                  <a:srgbClr val="FFFFFF"/>
                </a:highlight>
                <a:latin typeface="Georgia"/>
                <a:ea typeface="Georgia"/>
                <a:cs typeface="Georgia"/>
                <a:sym typeface="Georgia"/>
              </a:rPr>
              <a:t>&lt;/</a:t>
            </a:r>
            <a:r>
              <a:rPr b="1" lang="en-US" sz="2400">
                <a:solidFill>
                  <a:srgbClr val="0033B3"/>
                </a:solidFill>
                <a:highlight>
                  <a:srgbClr val="FFFFFF"/>
                </a:highlight>
                <a:latin typeface="Georgia"/>
                <a:ea typeface="Georgia"/>
                <a:cs typeface="Georgia"/>
                <a:sym typeface="Georgia"/>
              </a:rPr>
              <a:t>LinearLayout</a:t>
            </a:r>
            <a:r>
              <a:rPr b="1" lang="en-US" sz="2400">
                <a:solidFill>
                  <a:srgbClr val="080808"/>
                </a:solidFill>
                <a:highlight>
                  <a:srgbClr val="FFFFFF"/>
                </a:highlight>
                <a:latin typeface="Georgia"/>
                <a:ea typeface="Georgia"/>
                <a:cs typeface="Georgia"/>
                <a:sym typeface="Georgia"/>
              </a:rPr>
              <a:t>&gt;</a:t>
            </a:r>
            <a:endParaRPr b="1" sz="2400">
              <a:solidFill>
                <a:srgbClr val="080808"/>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28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2"/>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5600" u="none" cap="none" strike="noStrike">
                <a:solidFill>
                  <a:srgbClr val="424456"/>
                </a:solidFill>
                <a:latin typeface="Trebuchet MS"/>
                <a:ea typeface="Trebuchet MS"/>
                <a:cs typeface="Trebuchet MS"/>
                <a:sym typeface="Trebuchet MS"/>
              </a:rPr>
              <a:t>Ejercicio - Resolución</a:t>
            </a:r>
            <a:endParaRPr b="0" i="0" sz="5600" u="none" cap="none" strike="noStrike">
              <a:solidFill>
                <a:srgbClr val="000000"/>
              </a:solidFill>
              <a:latin typeface="Arial"/>
              <a:ea typeface="Arial"/>
              <a:cs typeface="Arial"/>
              <a:sym typeface="Arial"/>
            </a:endParaRPr>
          </a:p>
        </p:txBody>
      </p:sp>
      <p:sp>
        <p:nvSpPr>
          <p:cNvPr id="758" name="Google Shape;758;p22"/>
          <p:cNvSpPr/>
          <p:nvPr/>
        </p:nvSpPr>
        <p:spPr>
          <a:xfrm>
            <a:off x="8627760" y="7296840"/>
            <a:ext cx="3816360" cy="1919160"/>
          </a:xfrm>
          <a:prstGeom prst="rect">
            <a:avLst/>
          </a:prstGeom>
          <a:solidFill>
            <a:srgbClr val="6D9EEB"/>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en-US" sz="2500" u="none" cap="none" strike="noStrike">
                <a:solidFill>
                  <a:srgbClr val="FFFFFF"/>
                </a:solidFill>
                <a:latin typeface="Georgia"/>
                <a:ea typeface="Georgia"/>
                <a:cs typeface="Georgia"/>
                <a:sym typeface="Georgia"/>
              </a:rPr>
              <a:t>Este método se ejecuta cada vez que el usuario presiona el botón</a:t>
            </a:r>
            <a:endParaRPr b="0" i="0" sz="2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500" u="none" cap="none" strike="noStrike">
              <a:latin typeface="Arial"/>
              <a:ea typeface="Arial"/>
              <a:cs typeface="Arial"/>
              <a:sym typeface="Arial"/>
            </a:endParaRPr>
          </a:p>
        </p:txBody>
      </p:sp>
      <p:sp>
        <p:nvSpPr>
          <p:cNvPr id="759" name="Google Shape;759;p22"/>
          <p:cNvSpPr txBox="1"/>
          <p:nvPr/>
        </p:nvSpPr>
        <p:spPr>
          <a:xfrm>
            <a:off x="822775" y="2948225"/>
            <a:ext cx="11925000" cy="595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rgbClr val="0033B3"/>
                </a:solidFill>
                <a:latin typeface="Courier New"/>
                <a:ea typeface="Courier New"/>
                <a:cs typeface="Courier New"/>
                <a:sym typeface="Courier New"/>
              </a:rPr>
              <a:t>class </a:t>
            </a:r>
            <a:r>
              <a:rPr b="1" lang="en-US" sz="2500">
                <a:solidFill>
                  <a:schemeClr val="dk1"/>
                </a:solidFill>
                <a:latin typeface="Courier New"/>
                <a:ea typeface="Courier New"/>
                <a:cs typeface="Courier New"/>
                <a:sym typeface="Courier New"/>
              </a:rPr>
              <a:t>MainActivity </a:t>
            </a:r>
            <a:r>
              <a:rPr b="1" lang="en-US" sz="2500">
                <a:solidFill>
                  <a:srgbClr val="080808"/>
                </a:solidFill>
                <a:latin typeface="Courier New"/>
                <a:ea typeface="Courier New"/>
                <a:cs typeface="Courier New"/>
                <a:sym typeface="Courier New"/>
              </a:rPr>
              <a:t>: AppCompatActivity() {</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0033B3"/>
                </a:solidFill>
                <a:latin typeface="Courier New"/>
                <a:ea typeface="Courier New"/>
                <a:cs typeface="Courier New"/>
                <a:sym typeface="Courier New"/>
              </a:rPr>
              <a:t>var </a:t>
            </a:r>
            <a:r>
              <a:rPr b="1" lang="en-US" sz="2500">
                <a:solidFill>
                  <a:srgbClr val="871094"/>
                </a:solidFill>
                <a:latin typeface="Courier New"/>
                <a:ea typeface="Courier New"/>
                <a:cs typeface="Courier New"/>
                <a:sym typeface="Courier New"/>
              </a:rPr>
              <a:t>contador </a:t>
            </a:r>
            <a:r>
              <a:rPr b="1" lang="en-US" sz="2500">
                <a:solidFill>
                  <a:srgbClr val="080808"/>
                </a:solidFill>
                <a:latin typeface="Courier New"/>
                <a:ea typeface="Courier New"/>
                <a:cs typeface="Courier New"/>
                <a:sym typeface="Courier New"/>
              </a:rPr>
              <a:t>= </a:t>
            </a:r>
            <a:r>
              <a:rPr b="1" lang="en-US" sz="2500">
                <a:solidFill>
                  <a:srgbClr val="1750EB"/>
                </a:solidFill>
                <a:latin typeface="Courier New"/>
                <a:ea typeface="Courier New"/>
                <a:cs typeface="Courier New"/>
                <a:sym typeface="Courier New"/>
              </a:rPr>
              <a:t>0</a:t>
            </a:r>
            <a:r>
              <a:rPr b="1" lang="en-U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en-US" sz="2500">
                <a:solidFill>
                  <a:srgbClr val="080808"/>
                </a:solidFill>
                <a:latin typeface="Courier New"/>
                <a:ea typeface="Courier New"/>
                <a:cs typeface="Courier New"/>
                <a:sym typeface="Courier New"/>
              </a:rPr>
              <a:t>   </a:t>
            </a:r>
            <a:r>
              <a:rPr b="1" lang="en-US" sz="2500">
                <a:solidFill>
                  <a:srgbClr val="0033B3"/>
                </a:solidFill>
                <a:latin typeface="Courier New"/>
                <a:ea typeface="Courier New"/>
                <a:cs typeface="Courier New"/>
                <a:sym typeface="Courier New"/>
              </a:rPr>
              <a:t>lateinit var </a:t>
            </a:r>
            <a:r>
              <a:rPr b="1" lang="en-US" sz="2500">
                <a:solidFill>
                  <a:srgbClr val="871094"/>
                </a:solidFill>
                <a:latin typeface="Courier New"/>
                <a:ea typeface="Courier New"/>
                <a:cs typeface="Courier New"/>
                <a:sym typeface="Courier New"/>
              </a:rPr>
              <a:t>boton</a:t>
            </a:r>
            <a:r>
              <a:rPr b="1" lang="en-US" sz="2500">
                <a:solidFill>
                  <a:srgbClr val="080808"/>
                </a:solidFill>
                <a:latin typeface="Courier New"/>
                <a:ea typeface="Courier New"/>
                <a:cs typeface="Courier New"/>
                <a:sym typeface="Courier New"/>
              </a:rPr>
              <a:t>: </a:t>
            </a:r>
            <a:r>
              <a:rPr b="1" lang="en-US" sz="2500">
                <a:solidFill>
                  <a:schemeClr val="dk1"/>
                </a:solidFill>
                <a:latin typeface="Courier New"/>
                <a:ea typeface="Courier New"/>
                <a:cs typeface="Courier New"/>
                <a:sym typeface="Courier New"/>
              </a:rPr>
              <a:t>Button</a:t>
            </a:r>
            <a:r>
              <a:rPr b="1" lang="en-U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0033B3"/>
                </a:solidFill>
                <a:latin typeface="Courier New"/>
                <a:ea typeface="Courier New"/>
                <a:cs typeface="Courier New"/>
                <a:sym typeface="Courier New"/>
              </a:rPr>
              <a:t>override fun </a:t>
            </a:r>
            <a:r>
              <a:rPr b="1" lang="en-US" sz="2500">
                <a:solidFill>
                  <a:srgbClr val="00627A"/>
                </a:solidFill>
                <a:latin typeface="Courier New"/>
                <a:ea typeface="Courier New"/>
                <a:cs typeface="Courier New"/>
                <a:sym typeface="Courier New"/>
              </a:rPr>
              <a:t>onCreate</a:t>
            </a:r>
            <a:r>
              <a:rPr b="1" lang="en-US" sz="2500">
                <a:solidFill>
                  <a:srgbClr val="080808"/>
                </a:solidFill>
                <a:latin typeface="Courier New"/>
                <a:ea typeface="Courier New"/>
                <a:cs typeface="Courier New"/>
                <a:sym typeface="Courier New"/>
              </a:rPr>
              <a:t>(savedInstanceState: </a:t>
            </a:r>
            <a:r>
              <a:rPr b="1" lang="en-US" sz="2500">
                <a:solidFill>
                  <a:schemeClr val="dk1"/>
                </a:solidFill>
                <a:latin typeface="Courier New"/>
                <a:ea typeface="Courier New"/>
                <a:cs typeface="Courier New"/>
                <a:sym typeface="Courier New"/>
              </a:rPr>
              <a:t>Bundle</a:t>
            </a:r>
            <a:r>
              <a:rPr b="1" lang="en-US" sz="2500">
                <a:solidFill>
                  <a:srgbClr val="080808"/>
                </a:solidFill>
                <a:latin typeface="Courier New"/>
                <a:ea typeface="Courier New"/>
                <a:cs typeface="Courier New"/>
                <a:sym typeface="Courier New"/>
              </a:rPr>
              <a:t>?) {</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0033B3"/>
                </a:solidFill>
                <a:latin typeface="Courier New"/>
                <a:ea typeface="Courier New"/>
                <a:cs typeface="Courier New"/>
                <a:sym typeface="Courier New"/>
              </a:rPr>
              <a:t>super</a:t>
            </a:r>
            <a:r>
              <a:rPr b="1" lang="en-US" sz="2500">
                <a:solidFill>
                  <a:srgbClr val="080808"/>
                </a:solidFill>
                <a:latin typeface="Courier New"/>
                <a:ea typeface="Courier New"/>
                <a:cs typeface="Courier New"/>
                <a:sym typeface="Courier New"/>
              </a:rPr>
              <a:t>.onCreate(savedInstanceState)</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setContentView(</a:t>
            </a:r>
            <a:r>
              <a:rPr b="1" lang="en-US" sz="2500">
                <a:solidFill>
                  <a:schemeClr val="dk1"/>
                </a:solidFill>
                <a:latin typeface="Courier New"/>
                <a:ea typeface="Courier New"/>
                <a:cs typeface="Courier New"/>
                <a:sym typeface="Courier New"/>
              </a:rPr>
              <a:t>R</a:t>
            </a:r>
            <a:r>
              <a:rPr b="1" lang="en-US" sz="2500">
                <a:solidFill>
                  <a:srgbClr val="080808"/>
                </a:solidFill>
                <a:latin typeface="Courier New"/>
                <a:ea typeface="Courier New"/>
                <a:cs typeface="Courier New"/>
                <a:sym typeface="Courier New"/>
              </a:rPr>
              <a:t>.</a:t>
            </a:r>
            <a:r>
              <a:rPr b="1" lang="en-US" sz="2500">
                <a:solidFill>
                  <a:schemeClr val="dk1"/>
                </a:solidFill>
                <a:latin typeface="Courier New"/>
                <a:ea typeface="Courier New"/>
                <a:cs typeface="Courier New"/>
                <a:sym typeface="Courier New"/>
              </a:rPr>
              <a:t>layout</a:t>
            </a:r>
            <a:r>
              <a:rPr b="1" lang="en-US" sz="2500">
                <a:solidFill>
                  <a:srgbClr val="080808"/>
                </a:solidFill>
                <a:latin typeface="Courier New"/>
                <a:ea typeface="Courier New"/>
                <a:cs typeface="Courier New"/>
                <a:sym typeface="Courier New"/>
              </a:rPr>
              <a:t>.</a:t>
            </a:r>
            <a:r>
              <a:rPr b="1" i="1" lang="en-US" sz="2500">
                <a:solidFill>
                  <a:srgbClr val="871094"/>
                </a:solidFill>
                <a:latin typeface="Courier New"/>
                <a:ea typeface="Courier New"/>
                <a:cs typeface="Courier New"/>
                <a:sym typeface="Courier New"/>
              </a:rPr>
              <a:t>activity_main</a:t>
            </a:r>
            <a:r>
              <a:rPr b="1" lang="en-U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871094"/>
                </a:solidFill>
                <a:latin typeface="Courier New"/>
                <a:ea typeface="Courier New"/>
                <a:cs typeface="Courier New"/>
                <a:sym typeface="Courier New"/>
              </a:rPr>
              <a:t>boton </a:t>
            </a:r>
            <a:r>
              <a:rPr b="1" lang="en-US" sz="2500">
                <a:solidFill>
                  <a:srgbClr val="080808"/>
                </a:solidFill>
                <a:latin typeface="Courier New"/>
                <a:ea typeface="Courier New"/>
                <a:cs typeface="Courier New"/>
                <a:sym typeface="Courier New"/>
              </a:rPr>
              <a:t>= findViewById</a:t>
            </a:r>
            <a:r>
              <a:rPr b="1" lang="en-US" sz="2500">
                <a:solidFill>
                  <a:srgbClr val="808080"/>
                </a:solidFill>
                <a:latin typeface="Courier New"/>
                <a:ea typeface="Courier New"/>
                <a:cs typeface="Courier New"/>
                <a:sym typeface="Courier New"/>
              </a:rPr>
              <a:t>&lt;Button&gt;</a:t>
            </a:r>
            <a:r>
              <a:rPr b="1" lang="en-US" sz="2500">
                <a:solidFill>
                  <a:srgbClr val="080808"/>
                </a:solidFill>
                <a:latin typeface="Courier New"/>
                <a:ea typeface="Courier New"/>
                <a:cs typeface="Courier New"/>
                <a:sym typeface="Courier New"/>
              </a:rPr>
              <a:t>(</a:t>
            </a:r>
            <a:r>
              <a:rPr b="1" lang="en-US" sz="2500">
                <a:solidFill>
                  <a:schemeClr val="dk1"/>
                </a:solidFill>
                <a:latin typeface="Courier New"/>
                <a:ea typeface="Courier New"/>
                <a:cs typeface="Courier New"/>
                <a:sym typeface="Courier New"/>
              </a:rPr>
              <a:t>R</a:t>
            </a:r>
            <a:r>
              <a:rPr b="1" lang="en-US" sz="2500">
                <a:solidFill>
                  <a:srgbClr val="080808"/>
                </a:solidFill>
                <a:latin typeface="Courier New"/>
                <a:ea typeface="Courier New"/>
                <a:cs typeface="Courier New"/>
                <a:sym typeface="Courier New"/>
              </a:rPr>
              <a:t>.</a:t>
            </a:r>
            <a:r>
              <a:rPr b="1" lang="en-US" sz="2500">
                <a:solidFill>
                  <a:schemeClr val="dk1"/>
                </a:solidFill>
                <a:latin typeface="Courier New"/>
                <a:ea typeface="Courier New"/>
                <a:cs typeface="Courier New"/>
                <a:sym typeface="Courier New"/>
              </a:rPr>
              <a:t>id</a:t>
            </a:r>
            <a:r>
              <a:rPr b="1" lang="en-US" sz="2500">
                <a:solidFill>
                  <a:srgbClr val="080808"/>
                </a:solidFill>
                <a:latin typeface="Courier New"/>
                <a:ea typeface="Courier New"/>
                <a:cs typeface="Courier New"/>
                <a:sym typeface="Courier New"/>
              </a:rPr>
              <a:t>.</a:t>
            </a:r>
            <a:r>
              <a:rPr b="1" i="1" lang="en-US" sz="2500">
                <a:solidFill>
                  <a:srgbClr val="871094"/>
                </a:solidFill>
                <a:latin typeface="Courier New"/>
                <a:ea typeface="Courier New"/>
                <a:cs typeface="Courier New"/>
                <a:sym typeface="Courier New"/>
              </a:rPr>
              <a:t>boton</a:t>
            </a:r>
            <a:r>
              <a:rPr b="1" lang="en-U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en-US" sz="2500">
                <a:solidFill>
                  <a:srgbClr val="080808"/>
                </a:solidFill>
                <a:latin typeface="Courier New"/>
                <a:ea typeface="Courier New"/>
                <a:cs typeface="Courier New"/>
                <a:sym typeface="Courier New"/>
              </a:rPr>
              <a:t>   }</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0033B3"/>
                </a:solidFill>
                <a:latin typeface="Courier New"/>
                <a:ea typeface="Courier New"/>
                <a:cs typeface="Courier New"/>
                <a:sym typeface="Courier New"/>
              </a:rPr>
              <a:t>fun </a:t>
            </a:r>
            <a:r>
              <a:rPr b="1" lang="en-US" sz="2500">
                <a:solidFill>
                  <a:srgbClr val="00627A"/>
                </a:solidFill>
                <a:latin typeface="Courier New"/>
                <a:ea typeface="Courier New"/>
                <a:cs typeface="Courier New"/>
                <a:sym typeface="Courier New"/>
              </a:rPr>
              <a:t>incrementar</a:t>
            </a:r>
            <a:r>
              <a:rPr b="1" lang="en-US" sz="2500">
                <a:solidFill>
                  <a:srgbClr val="080808"/>
                </a:solidFill>
                <a:latin typeface="Courier New"/>
                <a:ea typeface="Courier New"/>
                <a:cs typeface="Courier New"/>
                <a:sym typeface="Courier New"/>
              </a:rPr>
              <a:t>(v: </a:t>
            </a:r>
            <a:r>
              <a:rPr b="1" lang="en-US" sz="2500">
                <a:solidFill>
                  <a:schemeClr val="dk1"/>
                </a:solidFill>
                <a:latin typeface="Courier New"/>
                <a:ea typeface="Courier New"/>
                <a:cs typeface="Courier New"/>
                <a:sym typeface="Courier New"/>
              </a:rPr>
              <a:t>View</a:t>
            </a:r>
            <a:r>
              <a:rPr b="1" lang="en-U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871094"/>
                </a:solidFill>
                <a:latin typeface="Courier New"/>
                <a:ea typeface="Courier New"/>
                <a:cs typeface="Courier New"/>
                <a:sym typeface="Courier New"/>
              </a:rPr>
              <a:t>contador </a:t>
            </a:r>
            <a:r>
              <a:rPr b="1" lang="en-U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r>
              <a:rPr b="1" lang="en-US" sz="2500">
                <a:solidFill>
                  <a:srgbClr val="871094"/>
                </a:solidFill>
                <a:latin typeface="Courier New"/>
                <a:ea typeface="Courier New"/>
                <a:cs typeface="Courier New"/>
                <a:sym typeface="Courier New"/>
              </a:rPr>
              <a:t>boton</a:t>
            </a:r>
            <a:r>
              <a:rPr b="1" lang="en-US" sz="2500">
                <a:solidFill>
                  <a:srgbClr val="080808"/>
                </a:solidFill>
                <a:latin typeface="Courier New"/>
                <a:ea typeface="Courier New"/>
                <a:cs typeface="Courier New"/>
                <a:sym typeface="Courier New"/>
              </a:rPr>
              <a:t>.setText(</a:t>
            </a:r>
            <a:r>
              <a:rPr b="1" lang="en-US" sz="2500">
                <a:solidFill>
                  <a:srgbClr val="871094"/>
                </a:solidFill>
                <a:latin typeface="Courier New"/>
                <a:ea typeface="Courier New"/>
                <a:cs typeface="Courier New"/>
                <a:sym typeface="Courier New"/>
              </a:rPr>
              <a:t>contador</a:t>
            </a:r>
            <a:r>
              <a:rPr b="1" lang="en-US" sz="2500">
                <a:solidFill>
                  <a:srgbClr val="080808"/>
                </a:solidFill>
                <a:latin typeface="Courier New"/>
                <a:ea typeface="Courier New"/>
                <a:cs typeface="Courier New"/>
                <a:sym typeface="Courier New"/>
              </a:rPr>
              <a:t>.toString())</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500">
                <a:solidFill>
                  <a:srgbClr val="080808"/>
                </a:solidFill>
                <a:latin typeface="Courier New"/>
                <a:ea typeface="Courier New"/>
                <a:cs typeface="Courier New"/>
                <a:sym typeface="Courier New"/>
              </a:rPr>
              <a:t>   }</a:t>
            </a:r>
            <a:endParaRPr b="1" sz="25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en-US" sz="2500">
                <a:solidFill>
                  <a:srgbClr val="080808"/>
                </a:solidFill>
                <a:latin typeface="Courier New"/>
                <a:ea typeface="Courier New"/>
                <a:cs typeface="Courier New"/>
                <a:sym typeface="Courier New"/>
              </a:rPr>
              <a:t>}</a:t>
            </a:r>
            <a:endParaRPr b="1"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3"/>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5600" u="none" cap="none" strike="noStrike">
                <a:solidFill>
                  <a:srgbClr val="424456"/>
                </a:solidFill>
                <a:latin typeface="Trebuchet MS"/>
                <a:ea typeface="Trebuchet MS"/>
                <a:cs typeface="Trebuchet MS"/>
                <a:sym typeface="Trebuchet MS"/>
              </a:rPr>
              <a:t>Ejercicio - Cuestionario</a:t>
            </a:r>
            <a:endParaRPr b="0" i="0" sz="5600" u="none" cap="none" strike="noStrike">
              <a:solidFill>
                <a:srgbClr val="000000"/>
              </a:solidFill>
              <a:latin typeface="Arial"/>
              <a:ea typeface="Arial"/>
              <a:cs typeface="Arial"/>
              <a:sym typeface="Arial"/>
            </a:endParaRPr>
          </a:p>
        </p:txBody>
      </p:sp>
      <p:sp>
        <p:nvSpPr>
          <p:cNvPr id="765" name="Google Shape;765;p23"/>
          <p:cNvSpPr txBox="1"/>
          <p:nvPr/>
        </p:nvSpPr>
        <p:spPr>
          <a:xfrm>
            <a:off x="716040" y="2403360"/>
            <a:ext cx="11570760" cy="2996640"/>
          </a:xfrm>
          <a:prstGeom prst="rect">
            <a:avLst/>
          </a:prstGeom>
          <a:noFill/>
          <a:ln>
            <a:noFill/>
          </a:ln>
        </p:spPr>
        <p:txBody>
          <a:bodyPr anchorCtr="0" anchor="t" bIns="45700" lIns="91425" spcFirstLastPara="1" rIns="91425" wrap="square" tIns="45700">
            <a:noAutofit/>
          </a:bodyPr>
          <a:lstStyle/>
          <a:p>
            <a:pPr indent="-361439" lvl="0" marL="517679" marR="0" rtl="0" algn="l">
              <a:lnSpc>
                <a:spcPct val="128000"/>
              </a:lnSpc>
              <a:spcBef>
                <a:spcPts val="0"/>
              </a:spcBef>
              <a:spcAft>
                <a:spcPts val="0"/>
              </a:spcAft>
              <a:buClr>
                <a:srgbClr val="A04DA3"/>
              </a:buClr>
              <a:buSzPts val="3200"/>
              <a:buFont typeface="Georgia"/>
              <a:buChar char="•"/>
            </a:pPr>
            <a:r>
              <a:rPr b="1" i="0" lang="en-US" sz="3200" u="none" cap="none" strike="noStrike">
                <a:solidFill>
                  <a:srgbClr val="000000"/>
                </a:solidFill>
                <a:latin typeface="Georgia"/>
                <a:ea typeface="Georgia"/>
                <a:cs typeface="Georgia"/>
                <a:sym typeface="Georgia"/>
              </a:rPr>
              <a:t>P:</a:t>
            </a:r>
            <a:r>
              <a:rPr b="0" i="0" lang="en-US" sz="3200" u="none" cap="none" strike="noStrike">
                <a:solidFill>
                  <a:srgbClr val="000000"/>
                </a:solidFill>
                <a:latin typeface="Georgia"/>
                <a:ea typeface="Georgia"/>
                <a:cs typeface="Georgia"/>
                <a:sym typeface="Georgia"/>
              </a:rPr>
              <a:t> ¿Qué ocurre con el contador que se visualiza en el texto del botón cuando se cambia la orientación del dispositivo entre vertical y horizontal? ¿A qué se debe tal comportamiento?</a:t>
            </a:r>
            <a:endParaRPr b="0" i="0" sz="3200" u="none" cap="none" strike="noStrike">
              <a:solidFill>
                <a:srgbClr val="000000"/>
              </a:solidFill>
              <a:latin typeface="Arial"/>
              <a:ea typeface="Arial"/>
              <a:cs typeface="Arial"/>
              <a:sym typeface="Arial"/>
            </a:endParaRPr>
          </a:p>
        </p:txBody>
      </p:sp>
      <p:sp>
        <p:nvSpPr>
          <p:cNvPr id="766" name="Google Shape;766;p23"/>
          <p:cNvSpPr/>
          <p:nvPr/>
        </p:nvSpPr>
        <p:spPr>
          <a:xfrm>
            <a:off x="9318600" y="9039240"/>
            <a:ext cx="3033360" cy="5187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sp>
        <p:nvSpPr>
          <p:cNvPr id="767" name="Google Shape;767;p23"/>
          <p:cNvSpPr txBox="1"/>
          <p:nvPr/>
        </p:nvSpPr>
        <p:spPr>
          <a:xfrm>
            <a:off x="1080000" y="5788440"/>
            <a:ext cx="10980000" cy="2465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3200" u="none" cap="none" strike="noStrike">
                <a:solidFill>
                  <a:srgbClr val="000000"/>
                </a:solidFill>
                <a:latin typeface="Georgia"/>
                <a:ea typeface="Georgia"/>
                <a:cs typeface="Georgia"/>
                <a:sym typeface="Georgia"/>
              </a:rPr>
              <a:t>R:</a:t>
            </a:r>
            <a:r>
              <a:rPr b="0" i="0" lang="en-US" sz="3200" u="none" cap="none" strike="noStrike">
                <a:solidFill>
                  <a:srgbClr val="000000"/>
                </a:solidFill>
                <a:latin typeface="Georgia"/>
                <a:ea typeface="Georgia"/>
                <a:cs typeface="Georgia"/>
                <a:sym typeface="Georgia"/>
              </a:rPr>
              <a:t> El contador vuelve a cero. Ello se debe a que cada vez que rotamos el dispositivo la </a:t>
            </a:r>
            <a:r>
              <a:rPr b="0" i="1" lang="en-US" sz="3200" u="none" cap="none" strike="noStrike">
                <a:solidFill>
                  <a:srgbClr val="000000"/>
                </a:solidFill>
                <a:latin typeface="Georgia"/>
                <a:ea typeface="Georgia"/>
                <a:cs typeface="Georgia"/>
                <a:sym typeface="Georgia"/>
              </a:rPr>
              <a:t>activity</a:t>
            </a:r>
            <a:r>
              <a:rPr b="0" i="0" lang="en-US" sz="3200" u="none" cap="none" strike="noStrike">
                <a:solidFill>
                  <a:srgbClr val="000000"/>
                </a:solidFill>
                <a:latin typeface="Georgia"/>
                <a:ea typeface="Georgia"/>
                <a:cs typeface="Georgia"/>
                <a:sym typeface="Georgia"/>
              </a:rPr>
              <a:t> en primer plano (</a:t>
            </a:r>
            <a:r>
              <a:rPr b="0" i="1" lang="en-US" sz="3200" u="none" cap="none" strike="noStrike">
                <a:solidFill>
                  <a:srgbClr val="000000"/>
                </a:solidFill>
                <a:latin typeface="Georgia"/>
                <a:ea typeface="Georgia"/>
                <a:cs typeface="Georgia"/>
                <a:sym typeface="Georgia"/>
              </a:rPr>
              <a:t>Resumed</a:t>
            </a:r>
            <a:r>
              <a:rPr b="0" i="0" lang="en-US" sz="3200" u="none" cap="none" strike="noStrike">
                <a:solidFill>
                  <a:srgbClr val="000000"/>
                </a:solidFill>
                <a:latin typeface="Georgia"/>
                <a:ea typeface="Georgia"/>
                <a:cs typeface="Georgia"/>
                <a:sym typeface="Georgia"/>
              </a:rPr>
              <a:t>) es destruida y creada nuevamente perdiéndose los valores de sus variables de instancia.</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4"/>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5600" strike="noStrike">
                <a:solidFill>
                  <a:srgbClr val="424456"/>
                </a:solidFill>
                <a:latin typeface="Trebuchet MS"/>
                <a:ea typeface="Trebuchet MS"/>
                <a:cs typeface="Trebuchet MS"/>
                <a:sym typeface="Trebuchet MS"/>
              </a:rPr>
              <a:t>Ejercicio - Cuestionario</a:t>
            </a:r>
            <a:endParaRPr b="0" sz="5600" strike="noStrike">
              <a:solidFill>
                <a:srgbClr val="000000"/>
              </a:solidFill>
              <a:latin typeface="Arial"/>
              <a:ea typeface="Arial"/>
              <a:cs typeface="Arial"/>
              <a:sym typeface="Arial"/>
            </a:endParaRPr>
          </a:p>
        </p:txBody>
      </p:sp>
      <p:sp>
        <p:nvSpPr>
          <p:cNvPr id="773" name="Google Shape;773;p24"/>
          <p:cNvSpPr txBox="1"/>
          <p:nvPr/>
        </p:nvSpPr>
        <p:spPr>
          <a:xfrm>
            <a:off x="766800" y="2109960"/>
            <a:ext cx="11570760" cy="7302240"/>
          </a:xfrm>
          <a:prstGeom prst="rect">
            <a:avLst/>
          </a:prstGeom>
          <a:noFill/>
          <a:ln>
            <a:noFill/>
          </a:ln>
        </p:spPr>
        <p:txBody>
          <a:bodyPr anchorCtr="0" anchor="t" bIns="45700" lIns="91425" spcFirstLastPara="1" rIns="91425" wrap="square" tIns="45700">
            <a:noAutofit/>
          </a:bodyPr>
          <a:lstStyle/>
          <a:p>
            <a:pPr indent="-361439" lvl="0" marL="517679" marR="0" rtl="0" algn="l">
              <a:lnSpc>
                <a:spcPct val="178000"/>
              </a:lnSpc>
              <a:spcBef>
                <a:spcPts val="0"/>
              </a:spcBef>
              <a:spcAft>
                <a:spcPts val="0"/>
              </a:spcAft>
              <a:buClr>
                <a:srgbClr val="A04DA3"/>
              </a:buClr>
              <a:buSzPts val="2600"/>
              <a:buFont typeface="Georgia"/>
              <a:buChar char="•"/>
            </a:pPr>
            <a:r>
              <a:rPr b="0" lang="en-US" sz="2600" strike="noStrike">
                <a:solidFill>
                  <a:srgbClr val="000000"/>
                </a:solidFill>
                <a:latin typeface="Georgia"/>
                <a:ea typeface="Georgia"/>
                <a:cs typeface="Georgia"/>
                <a:sym typeface="Georgia"/>
              </a:rPr>
              <a:t>Este comportamiento </a:t>
            </a:r>
            <a:r>
              <a:rPr b="0" lang="en-US" sz="2600" strike="noStrike">
                <a:solidFill>
                  <a:srgbClr val="C00000"/>
                </a:solidFill>
                <a:latin typeface="Georgia"/>
                <a:ea typeface="Georgia"/>
                <a:cs typeface="Georgia"/>
                <a:sym typeface="Georgia"/>
              </a:rPr>
              <a:t>Destrucción-Creación</a:t>
            </a:r>
            <a:r>
              <a:rPr b="0" lang="en-US" sz="2600" strike="noStrike">
                <a:solidFill>
                  <a:srgbClr val="000000"/>
                </a:solidFill>
                <a:latin typeface="Georgia"/>
                <a:ea typeface="Georgia"/>
                <a:cs typeface="Georgia"/>
                <a:sym typeface="Georgia"/>
              </a:rPr>
              <a:t> también ocurre cuando se cambia alguna opción global de configuración del sistema, como por ejemplo el idioma del dispositivo. </a:t>
            </a:r>
            <a:endParaRPr b="0" sz="2600" strike="noStrike">
              <a:solidFill>
                <a:srgbClr val="000000"/>
              </a:solidFill>
              <a:latin typeface="Arial"/>
              <a:ea typeface="Arial"/>
              <a:cs typeface="Arial"/>
              <a:sym typeface="Arial"/>
            </a:endParaRPr>
          </a:p>
          <a:p>
            <a:pPr indent="-361439" lvl="0" marL="517679" marR="0" rtl="0" algn="l">
              <a:lnSpc>
                <a:spcPct val="178000"/>
              </a:lnSpc>
              <a:spcBef>
                <a:spcPts val="400"/>
              </a:spcBef>
              <a:spcAft>
                <a:spcPts val="0"/>
              </a:spcAft>
              <a:buNone/>
            </a:pPr>
            <a:r>
              <a:rPr b="1" lang="en-US" sz="2600" strike="noStrike">
                <a:solidFill>
                  <a:srgbClr val="000000"/>
                </a:solidFill>
                <a:latin typeface="Georgia"/>
                <a:ea typeface="Georgia"/>
                <a:cs typeface="Georgia"/>
                <a:sym typeface="Georgia"/>
              </a:rPr>
              <a:t>P:</a:t>
            </a:r>
            <a:r>
              <a:rPr b="0" lang="en-US" sz="2600" strike="noStrike">
                <a:solidFill>
                  <a:srgbClr val="000000"/>
                </a:solidFill>
                <a:latin typeface="Georgia"/>
                <a:ea typeface="Georgia"/>
                <a:cs typeface="Georgia"/>
                <a:sym typeface="Georgia"/>
              </a:rPr>
              <a:t> ¿Por qué cree que ocurre esto?</a:t>
            </a:r>
            <a:endParaRPr b="0" sz="2600" strike="noStrike">
              <a:solidFill>
                <a:srgbClr val="000000"/>
              </a:solidFill>
              <a:latin typeface="Arial"/>
              <a:ea typeface="Arial"/>
              <a:cs typeface="Arial"/>
              <a:sym typeface="Arial"/>
            </a:endParaRPr>
          </a:p>
          <a:p>
            <a:pPr indent="-361439" lvl="0" marL="517679" marR="0" rtl="0" algn="l">
              <a:lnSpc>
                <a:spcPct val="178000"/>
              </a:lnSpc>
              <a:spcBef>
                <a:spcPts val="400"/>
              </a:spcBef>
              <a:spcAft>
                <a:spcPts val="0"/>
              </a:spcAft>
              <a:buNone/>
            </a:pPr>
            <a:r>
              <a:rPr b="1" lang="en-US" sz="2600" strike="noStrike">
                <a:solidFill>
                  <a:srgbClr val="000000"/>
                </a:solidFill>
                <a:latin typeface="Georgia"/>
                <a:ea typeface="Georgia"/>
                <a:cs typeface="Georgia"/>
                <a:sym typeface="Georgia"/>
              </a:rPr>
              <a:t>R:</a:t>
            </a:r>
            <a:r>
              <a:rPr b="0" lang="en-US" sz="2600" strike="noStrike">
                <a:solidFill>
                  <a:srgbClr val="000000"/>
                </a:solidFill>
                <a:latin typeface="Georgia"/>
                <a:ea typeface="Georgia"/>
                <a:cs typeface="Georgia"/>
                <a:sym typeface="Georgia"/>
              </a:rPr>
              <a:t> La razón es que cualquier recurso de la aplicación, puede cambiar en función de los valores de configuración. La forma más segura de manejar un cambio de configuración es volver a recuperar todos los recursos (incluidos los </a:t>
            </a:r>
            <a:r>
              <a:rPr b="0" i="1" lang="en-US" sz="2600" strike="noStrike">
                <a:solidFill>
                  <a:srgbClr val="000000"/>
                </a:solidFill>
                <a:latin typeface="Georgia"/>
                <a:ea typeface="Georgia"/>
                <a:cs typeface="Georgia"/>
                <a:sym typeface="Georgia"/>
              </a:rPr>
              <a:t>layouts</a:t>
            </a:r>
            <a:r>
              <a:rPr b="0" lang="en-US" sz="2600" strike="noStrike">
                <a:solidFill>
                  <a:srgbClr val="000000"/>
                </a:solidFill>
                <a:latin typeface="Georgia"/>
                <a:ea typeface="Georgia"/>
                <a:cs typeface="Georgia"/>
                <a:sym typeface="Georgia"/>
              </a:rPr>
              <a:t>, </a:t>
            </a:r>
            <a:r>
              <a:rPr b="0" i="1" lang="en-US" sz="2600" strike="noStrike">
                <a:solidFill>
                  <a:srgbClr val="000000"/>
                </a:solidFill>
                <a:latin typeface="Georgia"/>
                <a:ea typeface="Georgia"/>
                <a:cs typeface="Georgia"/>
                <a:sym typeface="Georgia"/>
              </a:rPr>
              <a:t>drawables</a:t>
            </a:r>
            <a:r>
              <a:rPr b="0" lang="en-US" sz="2600" strike="noStrike">
                <a:solidFill>
                  <a:srgbClr val="000000"/>
                </a:solidFill>
                <a:latin typeface="Georgia"/>
                <a:ea typeface="Georgia"/>
                <a:cs typeface="Georgia"/>
                <a:sym typeface="Georgia"/>
              </a:rPr>
              <a:t> y strings) y reconstruir la </a:t>
            </a:r>
            <a:r>
              <a:rPr b="0" i="1" lang="en-US" sz="2600" strike="noStrike">
                <a:solidFill>
                  <a:srgbClr val="000000"/>
                </a:solidFill>
                <a:latin typeface="Georgia"/>
                <a:ea typeface="Georgia"/>
                <a:cs typeface="Georgia"/>
                <a:sym typeface="Georgia"/>
              </a:rPr>
              <a:t>activity</a:t>
            </a:r>
            <a:endParaRPr b="0" sz="2600"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xEl>
                                              <p:pRg end="0" st="0"/>
                                            </p:txEl>
                                          </p:spTgt>
                                        </p:tgtEl>
                                        <p:attrNameLst>
                                          <p:attrName>style.visibility</p:attrName>
                                        </p:attrNameLst>
                                      </p:cBhvr>
                                      <p:to>
                                        <p:strVal val="visible"/>
                                      </p:to>
                                    </p:set>
                                    <p:animEffect filter="fade" transition="in">
                                      <p:cBhvr>
                                        <p:cTn dur="500"/>
                                        <p:tgtEl>
                                          <p:spTgt spid="7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xEl>
                                              <p:pRg end="1" st="1"/>
                                            </p:txEl>
                                          </p:spTgt>
                                        </p:tgtEl>
                                        <p:attrNameLst>
                                          <p:attrName>style.visibility</p:attrName>
                                        </p:attrNameLst>
                                      </p:cBhvr>
                                      <p:to>
                                        <p:strVal val="visible"/>
                                      </p:to>
                                    </p:set>
                                    <p:animEffect filter="fade" transition="in">
                                      <p:cBhvr>
                                        <p:cTn dur="500"/>
                                        <p:tgtEl>
                                          <p:spTgt spid="7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xEl>
                                              <p:pRg end="2" st="2"/>
                                            </p:txEl>
                                          </p:spTgt>
                                        </p:tgtEl>
                                        <p:attrNameLst>
                                          <p:attrName>style.visibility</p:attrName>
                                        </p:attrNameLst>
                                      </p:cBhvr>
                                      <p:to>
                                        <p:strVal val="visible"/>
                                      </p:to>
                                    </p:set>
                                    <p:animEffect filter="fade" transition="in">
                                      <p:cBhvr>
                                        <p:cTn dur="500"/>
                                        <p:tgtEl>
                                          <p:spTgt spid="7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77" name="Shape 777"/>
        <p:cNvGrpSpPr/>
        <p:nvPr/>
      </p:nvGrpSpPr>
      <p:grpSpPr>
        <a:xfrm>
          <a:off x="0" y="0"/>
          <a:ext cx="0" cy="0"/>
          <a:chOff x="0" y="0"/>
          <a:chExt cx="0" cy="0"/>
        </a:xfrm>
      </p:grpSpPr>
      <p:sp>
        <p:nvSpPr>
          <p:cNvPr id="778" name="Google Shape;778;g22b8233b77d_0_7"/>
          <p:cNvSpPr/>
          <p:nvPr/>
        </p:nvSpPr>
        <p:spPr>
          <a:xfrm>
            <a:off x="9318600" y="9039240"/>
            <a:ext cx="3033300" cy="518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779" name="Google Shape;779;g22b8233b77d_0_7"/>
          <p:cNvSpPr/>
          <p:nvPr/>
        </p:nvSpPr>
        <p:spPr>
          <a:xfrm>
            <a:off x="1519500" y="2722150"/>
            <a:ext cx="9964200" cy="430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lang="en-US" sz="6800">
                <a:solidFill>
                  <a:srgbClr val="008000"/>
                </a:solidFill>
                <a:latin typeface="Calibri"/>
                <a:ea typeface="Calibri"/>
                <a:cs typeface="Calibri"/>
                <a:sym typeface="Calibri"/>
              </a:rPr>
              <a:t>¿Cómo podemos recuperar el estado de una activity luego de un proceso de  Destrucción-Creación ?</a:t>
            </a:r>
            <a:endParaRPr b="1" sz="6800">
              <a:solidFill>
                <a:srgbClr val="008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sz="6800">
              <a:solidFill>
                <a:srgbClr val="008000"/>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1" sz="6800">
              <a:solidFill>
                <a:srgbClr val="008000"/>
              </a:solidFill>
              <a:latin typeface="Calibri"/>
              <a:ea typeface="Calibri"/>
              <a:cs typeface="Calibri"/>
              <a:sym typeface="Calibri"/>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6"/>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grpSp>
        <p:nvGrpSpPr>
          <p:cNvPr id="785" name="Google Shape;785;p26"/>
          <p:cNvGrpSpPr/>
          <p:nvPr/>
        </p:nvGrpSpPr>
        <p:grpSpPr>
          <a:xfrm>
            <a:off x="1826640" y="-20520"/>
            <a:ext cx="11121840" cy="9123120"/>
            <a:chOff x="1826640" y="-20520"/>
            <a:chExt cx="11121840" cy="9123120"/>
          </a:xfrm>
        </p:grpSpPr>
        <p:grpSp>
          <p:nvGrpSpPr>
            <p:cNvPr id="786" name="Google Shape;786;p26"/>
            <p:cNvGrpSpPr/>
            <p:nvPr/>
          </p:nvGrpSpPr>
          <p:grpSpPr>
            <a:xfrm>
              <a:off x="9276480" y="-20520"/>
              <a:ext cx="3672000" cy="1333080"/>
              <a:chOff x="9276480" y="-20520"/>
              <a:chExt cx="3672000" cy="1333080"/>
            </a:xfrm>
          </p:grpSpPr>
          <p:pic>
            <p:nvPicPr>
              <p:cNvPr id="787" name="Google Shape;787;p26"/>
              <p:cNvPicPr preferRelativeResize="0"/>
              <p:nvPr/>
            </p:nvPicPr>
            <p:blipFill rotWithShape="1">
              <a:blip r:embed="rId3">
                <a:alphaModFix/>
              </a:blip>
              <a:srcRect b="0" l="0" r="0" t="0"/>
              <a:stretch/>
            </p:blipFill>
            <p:spPr>
              <a:xfrm>
                <a:off x="9276480" y="-20520"/>
                <a:ext cx="1333080" cy="1333080"/>
              </a:xfrm>
              <a:prstGeom prst="rect">
                <a:avLst/>
              </a:prstGeom>
              <a:noFill/>
              <a:ln>
                <a:noFill/>
              </a:ln>
            </p:spPr>
          </p:pic>
          <p:sp>
            <p:nvSpPr>
              <p:cNvPr id="788" name="Google Shape;788;p26"/>
              <p:cNvSpPr/>
              <p:nvPr/>
            </p:nvSpPr>
            <p:spPr>
              <a:xfrm>
                <a:off x="10458000" y="33336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strike="noStrike">
                    <a:solidFill>
                      <a:srgbClr val="00B050"/>
                    </a:solidFill>
                    <a:latin typeface="Calibri"/>
                    <a:ea typeface="Calibri"/>
                    <a:cs typeface="Calibri"/>
                    <a:sym typeface="Calibri"/>
                  </a:rPr>
                  <a:t>Ciclo de vida</a:t>
                </a:r>
                <a:endParaRPr b="0" sz="2800" strike="noStrike">
                  <a:latin typeface="Arial"/>
                  <a:ea typeface="Arial"/>
                  <a:cs typeface="Arial"/>
                  <a:sym typeface="Arial"/>
                </a:endParaRPr>
              </a:p>
            </p:txBody>
          </p:sp>
        </p:grpSp>
        <p:grpSp>
          <p:nvGrpSpPr>
            <p:cNvPr id="789" name="Google Shape;789;p26"/>
            <p:cNvGrpSpPr/>
            <p:nvPr/>
          </p:nvGrpSpPr>
          <p:grpSpPr>
            <a:xfrm>
              <a:off x="1826640" y="1206360"/>
              <a:ext cx="10658160" cy="7896240"/>
              <a:chOff x="1826640" y="1206360"/>
              <a:chExt cx="10658160" cy="7896240"/>
            </a:xfrm>
          </p:grpSpPr>
          <p:sp>
            <p:nvSpPr>
              <p:cNvPr id="790" name="Google Shape;790;p26"/>
              <p:cNvSpPr/>
              <p:nvPr/>
            </p:nvSpPr>
            <p:spPr>
              <a:xfrm>
                <a:off x="5454000" y="3038400"/>
                <a:ext cx="1815840" cy="104580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2500" strike="noStrike">
                    <a:solidFill>
                      <a:srgbClr val="FFFFFF"/>
                    </a:solidFill>
                    <a:latin typeface="Calibri"/>
                    <a:ea typeface="Calibri"/>
                    <a:cs typeface="Calibri"/>
                    <a:sym typeface="Calibri"/>
                  </a:rPr>
                  <a:t>Resumed</a:t>
                </a:r>
                <a:endParaRPr b="0" sz="2500" strike="noStrike">
                  <a:latin typeface="Arial"/>
                  <a:ea typeface="Arial"/>
                  <a:cs typeface="Arial"/>
                  <a:sym typeface="Arial"/>
                </a:endParaRPr>
              </a:p>
            </p:txBody>
          </p:sp>
          <p:sp>
            <p:nvSpPr>
              <p:cNvPr id="791" name="Google Shape;791;p26"/>
              <p:cNvSpPr/>
              <p:nvPr/>
            </p:nvSpPr>
            <p:spPr>
              <a:xfrm>
                <a:off x="6347880" y="1206360"/>
                <a:ext cx="140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792" name="Google Shape;792;p26"/>
              <p:cNvSpPr/>
              <p:nvPr/>
            </p:nvSpPr>
            <p:spPr>
              <a:xfrm>
                <a:off x="8633880" y="5010120"/>
                <a:ext cx="1815840" cy="104580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2500" strike="noStrike">
                    <a:solidFill>
                      <a:srgbClr val="FFFFFF"/>
                    </a:solidFill>
                    <a:latin typeface="Calibri"/>
                    <a:ea typeface="Calibri"/>
                    <a:cs typeface="Calibri"/>
                    <a:sym typeface="Calibri"/>
                  </a:rPr>
                  <a:t>Paused</a:t>
                </a:r>
                <a:endParaRPr b="0" sz="2500" strike="noStrike">
                  <a:latin typeface="Arial"/>
                  <a:ea typeface="Arial"/>
                  <a:cs typeface="Arial"/>
                  <a:sym typeface="Arial"/>
                </a:endParaRPr>
              </a:p>
            </p:txBody>
          </p:sp>
          <p:sp>
            <p:nvSpPr>
              <p:cNvPr id="793" name="Google Shape;793;p26"/>
              <p:cNvSpPr/>
              <p:nvPr/>
            </p:nvSpPr>
            <p:spPr>
              <a:xfrm>
                <a:off x="1826640" y="5051520"/>
                <a:ext cx="1815840" cy="9759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2500" strike="noStrike">
                    <a:solidFill>
                      <a:srgbClr val="FFFFFF"/>
                    </a:solidFill>
                    <a:latin typeface="Calibri"/>
                    <a:ea typeface="Calibri"/>
                    <a:cs typeface="Calibri"/>
                    <a:sym typeface="Calibri"/>
                  </a:rPr>
                  <a:t>Stopped</a:t>
                </a:r>
                <a:endParaRPr b="0" sz="2500" strike="noStrike">
                  <a:latin typeface="Arial"/>
                  <a:ea typeface="Arial"/>
                  <a:cs typeface="Arial"/>
                  <a:sym typeface="Arial"/>
                </a:endParaRPr>
              </a:p>
            </p:txBody>
          </p:sp>
          <p:sp>
            <p:nvSpPr>
              <p:cNvPr id="794" name="Google Shape;794;p26"/>
              <p:cNvSpPr/>
              <p:nvPr/>
            </p:nvSpPr>
            <p:spPr>
              <a:xfrm>
                <a:off x="5441400" y="80582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2500" strike="noStrike">
                    <a:solidFill>
                      <a:srgbClr val="FFFFFF"/>
                    </a:solidFill>
                    <a:latin typeface="Calibri"/>
                    <a:ea typeface="Calibri"/>
                    <a:cs typeface="Calibri"/>
                    <a:sym typeface="Calibri"/>
                  </a:rPr>
                  <a:t>Destroyed</a:t>
                </a:r>
                <a:endParaRPr b="0" sz="2500" strike="noStrike">
                  <a:latin typeface="Arial"/>
                  <a:ea typeface="Arial"/>
                  <a:cs typeface="Arial"/>
                  <a:sym typeface="Arial"/>
                </a:endParaRPr>
              </a:p>
            </p:txBody>
          </p:sp>
          <p:sp>
            <p:nvSpPr>
              <p:cNvPr id="795" name="Google Shape;795;p26"/>
              <p:cNvSpPr/>
              <p:nvPr/>
            </p:nvSpPr>
            <p:spPr>
              <a:xfrm>
                <a:off x="6400440" y="123048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1) </a:t>
                </a:r>
                <a:r>
                  <a:rPr b="1" lang="en-US" sz="2200" strike="noStrike">
                    <a:solidFill>
                      <a:srgbClr val="000000"/>
                    </a:solidFill>
                    <a:latin typeface="Consolas"/>
                    <a:ea typeface="Consolas"/>
                    <a:cs typeface="Consolas"/>
                    <a:sym typeface="Consolas"/>
                  </a:rPr>
                  <a:t>onCreate()</a:t>
                </a:r>
                <a:endParaRPr b="0" sz="2200" strike="noStrike">
                  <a:latin typeface="Arial"/>
                  <a:ea typeface="Arial"/>
                  <a:cs typeface="Arial"/>
                  <a:sym typeface="Arial"/>
                </a:endParaRPr>
              </a:p>
            </p:txBody>
          </p:sp>
          <p:sp>
            <p:nvSpPr>
              <p:cNvPr id="796" name="Google Shape;796;p26"/>
              <p:cNvSpPr/>
              <p:nvPr/>
            </p:nvSpPr>
            <p:spPr>
              <a:xfrm>
                <a:off x="6400440" y="159228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2) </a:t>
                </a:r>
                <a:r>
                  <a:rPr b="1" lang="en-US" sz="2200" strike="noStrike">
                    <a:solidFill>
                      <a:srgbClr val="000000"/>
                    </a:solidFill>
                    <a:latin typeface="Consolas"/>
                    <a:ea typeface="Consolas"/>
                    <a:cs typeface="Consolas"/>
                    <a:sym typeface="Consolas"/>
                  </a:rPr>
                  <a:t>onStart()</a:t>
                </a:r>
                <a:endParaRPr b="0" sz="2200" strike="noStrike">
                  <a:latin typeface="Arial"/>
                  <a:ea typeface="Arial"/>
                  <a:cs typeface="Arial"/>
                  <a:sym typeface="Arial"/>
                </a:endParaRPr>
              </a:p>
            </p:txBody>
          </p:sp>
          <p:sp>
            <p:nvSpPr>
              <p:cNvPr id="797" name="Google Shape;797;p26"/>
              <p:cNvSpPr/>
              <p:nvPr/>
            </p:nvSpPr>
            <p:spPr>
              <a:xfrm>
                <a:off x="6382800" y="233028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4) </a:t>
                </a:r>
                <a:r>
                  <a:rPr b="1" lang="en-US" sz="2200" strike="noStrike">
                    <a:solidFill>
                      <a:srgbClr val="000000"/>
                    </a:solidFill>
                    <a:latin typeface="Consolas"/>
                    <a:ea typeface="Consolas"/>
                    <a:cs typeface="Consolas"/>
                    <a:sym typeface="Consolas"/>
                  </a:rPr>
                  <a:t>onResume()</a:t>
                </a:r>
                <a:endParaRPr b="0" sz="2200" strike="noStrike">
                  <a:latin typeface="Arial"/>
                  <a:ea typeface="Arial"/>
                  <a:cs typeface="Arial"/>
                  <a:sym typeface="Arial"/>
                </a:endParaRPr>
              </a:p>
            </p:txBody>
          </p:sp>
          <p:sp>
            <p:nvSpPr>
              <p:cNvPr id="798" name="Google Shape;798;p26"/>
              <p:cNvSpPr/>
              <p:nvPr/>
            </p:nvSpPr>
            <p:spPr>
              <a:xfrm>
                <a:off x="9506880" y="3489480"/>
                <a:ext cx="2625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2) </a:t>
                </a:r>
                <a:r>
                  <a:rPr b="1" lang="en-US" sz="2200" strike="noStrike">
                    <a:solidFill>
                      <a:srgbClr val="000000"/>
                    </a:solidFill>
                    <a:latin typeface="Consolas"/>
                    <a:ea typeface="Consolas"/>
                    <a:cs typeface="Consolas"/>
                    <a:sym typeface="Consolas"/>
                  </a:rPr>
                  <a:t>onPause()</a:t>
                </a:r>
                <a:endParaRPr b="0" sz="2200" strike="noStrike">
                  <a:latin typeface="Arial"/>
                  <a:ea typeface="Arial"/>
                  <a:cs typeface="Arial"/>
                  <a:sym typeface="Arial"/>
                </a:endParaRPr>
              </a:p>
            </p:txBody>
          </p:sp>
          <p:cxnSp>
            <p:nvCxnSpPr>
              <p:cNvPr id="799" name="Google Shape;799;p26"/>
              <p:cNvCxnSpPr/>
              <p:nvPr/>
            </p:nvCxnSpPr>
            <p:spPr>
              <a:xfrm rot="-5400000">
                <a:off x="3350160" y="2947680"/>
                <a:ext cx="1488600" cy="2719080"/>
              </a:xfrm>
              <a:prstGeom prst="bentConnector2">
                <a:avLst/>
              </a:prstGeom>
              <a:noFill/>
              <a:ln cap="flat" cmpd="sng" w="31750">
                <a:solidFill>
                  <a:srgbClr val="000000"/>
                </a:solidFill>
                <a:prstDash val="solid"/>
                <a:miter lim="8000"/>
                <a:headEnd len="sm" w="sm" type="none"/>
                <a:tailEnd len="lg" w="lg" type="stealth"/>
              </a:ln>
            </p:spPr>
          </p:cxnSp>
          <p:sp>
            <p:nvSpPr>
              <p:cNvPr id="800" name="Google Shape;800;p26"/>
              <p:cNvSpPr/>
              <p:nvPr/>
            </p:nvSpPr>
            <p:spPr>
              <a:xfrm>
                <a:off x="6382800" y="44910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onsolas"/>
                    <a:ea typeface="Consolas"/>
                    <a:cs typeface="Consolas"/>
                    <a:sym typeface="Consolas"/>
                  </a:rPr>
                  <a:t>onResume()</a:t>
                </a:r>
                <a:endParaRPr b="0" sz="2200" strike="noStrike">
                  <a:latin typeface="Arial"/>
                  <a:ea typeface="Arial"/>
                  <a:cs typeface="Arial"/>
                  <a:sym typeface="Arial"/>
                </a:endParaRPr>
              </a:p>
            </p:txBody>
          </p:sp>
          <p:sp>
            <p:nvSpPr>
              <p:cNvPr id="801" name="Google Shape;801;p26"/>
              <p:cNvSpPr/>
              <p:nvPr/>
            </p:nvSpPr>
            <p:spPr>
              <a:xfrm>
                <a:off x="4298400" y="5989680"/>
                <a:ext cx="20491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2) </a:t>
                </a:r>
                <a:r>
                  <a:rPr b="1" lang="en-US" sz="2200" strike="noStrike">
                    <a:solidFill>
                      <a:srgbClr val="000000"/>
                    </a:solidFill>
                    <a:latin typeface="Consolas"/>
                    <a:ea typeface="Consolas"/>
                    <a:cs typeface="Consolas"/>
                    <a:sym typeface="Consolas"/>
                  </a:rPr>
                  <a:t>onStop()</a:t>
                </a:r>
                <a:endParaRPr b="0" sz="2200" strike="noStrike">
                  <a:latin typeface="Arial"/>
                  <a:ea typeface="Arial"/>
                  <a:cs typeface="Arial"/>
                  <a:sym typeface="Arial"/>
                </a:endParaRPr>
              </a:p>
            </p:txBody>
          </p:sp>
          <p:cxnSp>
            <p:nvCxnSpPr>
              <p:cNvPr id="802" name="Google Shape;802;p26"/>
              <p:cNvCxnSpPr/>
              <p:nvPr/>
            </p:nvCxnSpPr>
            <p:spPr>
              <a:xfrm rot="10800000">
                <a:off x="6362640" y="4084560"/>
                <a:ext cx="2271240" cy="1174320"/>
              </a:xfrm>
              <a:prstGeom prst="bentConnector2">
                <a:avLst/>
              </a:prstGeom>
              <a:noFill/>
              <a:ln cap="flat" cmpd="sng" w="31750">
                <a:solidFill>
                  <a:srgbClr val="000000"/>
                </a:solidFill>
                <a:prstDash val="solid"/>
                <a:miter lim="8000"/>
                <a:headEnd len="sm" w="sm" type="none"/>
                <a:tailEnd len="lg" w="lg" type="stealth"/>
              </a:ln>
            </p:spPr>
          </p:cxnSp>
          <p:sp>
            <p:nvSpPr>
              <p:cNvPr id="803" name="Google Shape;803;p26"/>
              <p:cNvSpPr/>
              <p:nvPr/>
            </p:nvSpPr>
            <p:spPr>
              <a:xfrm>
                <a:off x="2763360" y="4083120"/>
                <a:ext cx="20412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2) </a:t>
                </a:r>
                <a:r>
                  <a:rPr b="1" lang="en-US" sz="2200" strike="noStrike">
                    <a:solidFill>
                      <a:srgbClr val="000000"/>
                    </a:solidFill>
                    <a:latin typeface="Consolas"/>
                    <a:ea typeface="Consolas"/>
                    <a:cs typeface="Consolas"/>
                    <a:sym typeface="Consolas"/>
                  </a:rPr>
                  <a:t>onStart()</a:t>
                </a:r>
                <a:endParaRPr b="0" sz="2200" strike="noStrike">
                  <a:latin typeface="Arial"/>
                  <a:ea typeface="Arial"/>
                  <a:cs typeface="Arial"/>
                  <a:sym typeface="Arial"/>
                </a:endParaRPr>
              </a:p>
            </p:txBody>
          </p:sp>
          <p:sp>
            <p:nvSpPr>
              <p:cNvPr id="804" name="Google Shape;804;p26"/>
              <p:cNvSpPr/>
              <p:nvPr/>
            </p:nvSpPr>
            <p:spPr>
              <a:xfrm>
                <a:off x="2763360" y="371952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3) </a:t>
                </a:r>
                <a:r>
                  <a:rPr b="1" lang="en-US" sz="2200" strike="noStrike">
                    <a:solidFill>
                      <a:srgbClr val="000000"/>
                    </a:solidFill>
                    <a:latin typeface="Consolas"/>
                    <a:ea typeface="Consolas"/>
                    <a:cs typeface="Consolas"/>
                    <a:sym typeface="Consolas"/>
                  </a:rPr>
                  <a:t>onResume()</a:t>
                </a:r>
                <a:endParaRPr b="0" sz="2200" strike="noStrike">
                  <a:latin typeface="Arial"/>
                  <a:ea typeface="Arial"/>
                  <a:cs typeface="Arial"/>
                  <a:sym typeface="Arial"/>
                </a:endParaRPr>
              </a:p>
            </p:txBody>
          </p:sp>
          <p:sp>
            <p:nvSpPr>
              <p:cNvPr id="805" name="Google Shape;805;p26"/>
              <p:cNvSpPr/>
              <p:nvPr/>
            </p:nvSpPr>
            <p:spPr>
              <a:xfrm>
                <a:off x="2763360" y="4481640"/>
                <a:ext cx="23619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alibri"/>
                    <a:ea typeface="Calibri"/>
                    <a:cs typeface="Calibri"/>
                    <a:sym typeface="Calibri"/>
                  </a:rPr>
                  <a:t>1) </a:t>
                </a:r>
                <a:r>
                  <a:rPr b="1" lang="en-US" sz="2200" strike="noStrike">
                    <a:solidFill>
                      <a:srgbClr val="000000"/>
                    </a:solidFill>
                    <a:latin typeface="Consolas"/>
                    <a:ea typeface="Consolas"/>
                    <a:cs typeface="Consolas"/>
                    <a:sym typeface="Consolas"/>
                  </a:rPr>
                  <a:t>onRestart()</a:t>
                </a:r>
                <a:endParaRPr b="0" sz="2200" strike="noStrike">
                  <a:latin typeface="Arial"/>
                  <a:ea typeface="Arial"/>
                  <a:cs typeface="Arial"/>
                  <a:sym typeface="Arial"/>
                </a:endParaRPr>
              </a:p>
            </p:txBody>
          </p:sp>
          <p:cxnSp>
            <p:nvCxnSpPr>
              <p:cNvPr id="806" name="Google Shape;806;p26"/>
              <p:cNvCxnSpPr/>
              <p:nvPr/>
            </p:nvCxnSpPr>
            <p:spPr>
              <a:xfrm>
                <a:off x="7270200" y="3562200"/>
                <a:ext cx="2271240" cy="1447560"/>
              </a:xfrm>
              <a:prstGeom prst="bentConnector2">
                <a:avLst/>
              </a:prstGeom>
              <a:noFill/>
              <a:ln cap="flat" cmpd="sng" w="31750">
                <a:solidFill>
                  <a:srgbClr val="000000"/>
                </a:solidFill>
                <a:prstDash val="solid"/>
                <a:miter lim="8000"/>
                <a:headEnd len="sm" w="sm" type="none"/>
                <a:tailEnd len="lg" w="lg" type="stealth"/>
              </a:ln>
            </p:spPr>
          </p:cxnSp>
          <p:sp>
            <p:nvSpPr>
              <p:cNvPr id="807" name="Google Shape;807;p26"/>
              <p:cNvSpPr/>
              <p:nvPr/>
            </p:nvSpPr>
            <p:spPr>
              <a:xfrm>
                <a:off x="2736000" y="7485120"/>
                <a:ext cx="22402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000000"/>
                    </a:solidFill>
                    <a:latin typeface="Consolas"/>
                    <a:ea typeface="Consolas"/>
                    <a:cs typeface="Consolas"/>
                    <a:sym typeface="Consolas"/>
                  </a:rPr>
                  <a:t>onDestroy()</a:t>
                </a:r>
                <a:endParaRPr b="0" sz="2200" strike="noStrike">
                  <a:latin typeface="Arial"/>
                  <a:ea typeface="Arial"/>
                  <a:cs typeface="Arial"/>
                  <a:sym typeface="Arial"/>
                </a:endParaRPr>
              </a:p>
            </p:txBody>
          </p:sp>
          <p:cxnSp>
            <p:nvCxnSpPr>
              <p:cNvPr id="808" name="Google Shape;808;p26"/>
              <p:cNvCxnSpPr/>
              <p:nvPr/>
            </p:nvCxnSpPr>
            <p:spPr>
              <a:xfrm flipH="1" rot="-5400000">
                <a:off x="2811960" y="5950800"/>
                <a:ext cx="2552400" cy="2706480"/>
              </a:xfrm>
              <a:prstGeom prst="bentConnector2">
                <a:avLst/>
              </a:prstGeom>
              <a:noFill/>
              <a:ln cap="flat" cmpd="sng" w="31750">
                <a:solidFill>
                  <a:srgbClr val="000000"/>
                </a:solidFill>
                <a:prstDash val="solid"/>
                <a:miter lim="8000"/>
                <a:headEnd len="sm" w="sm" type="none"/>
                <a:tailEnd len="lg" w="lg" type="stealth"/>
              </a:ln>
            </p:spPr>
          </p:cxnSp>
          <p:sp>
            <p:nvSpPr>
              <p:cNvPr id="809" name="Google Shape;809;p26"/>
              <p:cNvSpPr/>
              <p:nvPr/>
            </p:nvSpPr>
            <p:spPr>
              <a:xfrm>
                <a:off x="8483040" y="3006720"/>
                <a:ext cx="40017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C00000"/>
                    </a:solidFill>
                    <a:latin typeface="Calibri"/>
                    <a:ea typeface="Calibri"/>
                    <a:cs typeface="Calibri"/>
                    <a:sym typeface="Calibri"/>
                  </a:rPr>
                  <a:t>1) </a:t>
                </a:r>
                <a:r>
                  <a:rPr b="1" lang="en-US" sz="2200" strike="noStrike">
                    <a:solidFill>
                      <a:srgbClr val="C00000"/>
                    </a:solidFill>
                    <a:latin typeface="Consolas"/>
                    <a:ea typeface="Consolas"/>
                    <a:cs typeface="Consolas"/>
                    <a:sym typeface="Consolas"/>
                  </a:rPr>
                  <a:t>onSaveInstanceState()</a:t>
                </a:r>
                <a:endParaRPr b="0" sz="2200" strike="noStrike">
                  <a:latin typeface="Arial"/>
                  <a:ea typeface="Arial"/>
                  <a:cs typeface="Arial"/>
                  <a:sym typeface="Arial"/>
                </a:endParaRPr>
              </a:p>
            </p:txBody>
          </p:sp>
          <p:sp>
            <p:nvSpPr>
              <p:cNvPr id="810" name="Google Shape;810;p26"/>
              <p:cNvSpPr/>
              <p:nvPr/>
            </p:nvSpPr>
            <p:spPr>
              <a:xfrm>
                <a:off x="4225320" y="5624640"/>
                <a:ext cx="426384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strike="noStrike">
                    <a:solidFill>
                      <a:srgbClr val="C00000"/>
                    </a:solidFill>
                    <a:latin typeface="Calibri"/>
                    <a:ea typeface="Calibri"/>
                    <a:cs typeface="Calibri"/>
                    <a:sym typeface="Calibri"/>
                  </a:rPr>
                  <a:t> 1) </a:t>
                </a:r>
                <a:r>
                  <a:rPr b="1" lang="en-US" sz="2200" strike="noStrike">
                    <a:solidFill>
                      <a:srgbClr val="C00000"/>
                    </a:solidFill>
                    <a:latin typeface="Consolas"/>
                    <a:ea typeface="Consolas"/>
                    <a:cs typeface="Consolas"/>
                    <a:sym typeface="Consolas"/>
                  </a:rPr>
                  <a:t>onSaveInstanceState()</a:t>
                </a:r>
                <a:endParaRPr b="0" sz="2200" strike="noStrike">
                  <a:latin typeface="Arial"/>
                  <a:ea typeface="Arial"/>
                  <a:cs typeface="Arial"/>
                  <a:sym typeface="Arial"/>
                </a:endParaRPr>
              </a:p>
            </p:txBody>
          </p:sp>
          <p:sp>
            <p:nvSpPr>
              <p:cNvPr id="811" name="Google Shape;811;p26"/>
              <p:cNvSpPr/>
              <p:nvPr/>
            </p:nvSpPr>
            <p:spPr>
              <a:xfrm flipH="1">
                <a:off x="3642120" y="5532480"/>
                <a:ext cx="4990680" cy="756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812" name="Google Shape;812;p26"/>
              <p:cNvSpPr/>
              <p:nvPr/>
            </p:nvSpPr>
            <p:spPr>
              <a:xfrm>
                <a:off x="6382800" y="1952640"/>
                <a:ext cx="4408200" cy="3963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strike="noStrike">
                    <a:solidFill>
                      <a:srgbClr val="C00000"/>
                    </a:solidFill>
                    <a:latin typeface="Calibri"/>
                    <a:ea typeface="Calibri"/>
                    <a:cs typeface="Calibri"/>
                    <a:sym typeface="Calibri"/>
                  </a:rPr>
                  <a:t>3) </a:t>
                </a:r>
                <a:r>
                  <a:rPr b="1" lang="en-US" sz="2000" strike="noStrike">
                    <a:solidFill>
                      <a:srgbClr val="C00000"/>
                    </a:solidFill>
                    <a:latin typeface="Consolas"/>
                    <a:ea typeface="Consolas"/>
                    <a:cs typeface="Consolas"/>
                    <a:sym typeface="Consolas"/>
                  </a:rPr>
                  <a:t>onRestoreInstanceState()</a:t>
                </a:r>
                <a:endParaRPr b="0" sz="2000" strike="noStrike">
                  <a:latin typeface="Arial"/>
                  <a:ea typeface="Arial"/>
                  <a:cs typeface="Arial"/>
                  <a:sym typeface="Arial"/>
                </a:endParaRPr>
              </a:p>
            </p:txBody>
          </p:sp>
          <p:sp>
            <p:nvSpPr>
              <p:cNvPr id="813" name="Google Shape;813;p26"/>
              <p:cNvSpPr/>
              <p:nvPr/>
            </p:nvSpPr>
            <p:spPr>
              <a:xfrm>
                <a:off x="3619080" y="6093000"/>
                <a:ext cx="2268000" cy="18727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814" name="Google Shape;814;p26"/>
              <p:cNvSpPr/>
              <p:nvPr/>
            </p:nvSpPr>
            <p:spPr>
              <a:xfrm rot="2220000">
                <a:off x="4016160" y="6609240"/>
                <a:ext cx="1742760" cy="8834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200" strike="noStrike">
                    <a:solidFill>
                      <a:srgbClr val="000000"/>
                    </a:solidFill>
                    <a:latin typeface="Calibri"/>
                    <a:ea typeface="Calibri"/>
                    <a:cs typeface="Calibri"/>
                    <a:sym typeface="Calibri"/>
                  </a:rPr>
                  <a:t>KILL</a:t>
                </a:r>
                <a:endParaRPr b="0" sz="2200"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p:txBody>
          </p:sp>
        </p:grpSp>
      </p:grpSp>
      <p:grpSp>
        <p:nvGrpSpPr>
          <p:cNvPr id="815" name="Google Shape;815;p26"/>
          <p:cNvGrpSpPr/>
          <p:nvPr/>
        </p:nvGrpSpPr>
        <p:grpSpPr>
          <a:xfrm>
            <a:off x="212760" y="268200"/>
            <a:ext cx="5505120" cy="2630160"/>
            <a:chOff x="212760" y="268200"/>
            <a:chExt cx="5505120" cy="2630160"/>
          </a:xfrm>
        </p:grpSpPr>
        <p:sp>
          <p:nvSpPr>
            <p:cNvPr id="816" name="Google Shape;816;p26"/>
            <p:cNvSpPr/>
            <p:nvPr/>
          </p:nvSpPr>
          <p:spPr>
            <a:xfrm>
              <a:off x="212760" y="268200"/>
              <a:ext cx="5505120" cy="2630160"/>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355680" y="268200"/>
              <a:ext cx="5338440" cy="220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3400" strike="noStrike">
                  <a:solidFill>
                    <a:srgbClr val="000000"/>
                  </a:solidFill>
                  <a:latin typeface="Calibri"/>
                  <a:ea typeface="Calibri"/>
                  <a:cs typeface="Calibri"/>
                  <a:sym typeface="Calibri"/>
                </a:rPr>
                <a:t>Con dos nuevos </a:t>
              </a:r>
              <a:r>
                <a:rPr b="1" i="1" lang="en-US" sz="3400" strike="noStrike">
                  <a:solidFill>
                    <a:srgbClr val="000000"/>
                  </a:solidFill>
                  <a:latin typeface="Calibri"/>
                  <a:ea typeface="Calibri"/>
                  <a:cs typeface="Calibri"/>
                  <a:sym typeface="Calibri"/>
                </a:rPr>
                <a:t>callbacks</a:t>
              </a:r>
              <a:r>
                <a:rPr b="1" lang="en-US" sz="3400" strike="noStrike">
                  <a:solidFill>
                    <a:srgbClr val="000000"/>
                  </a:solidFill>
                  <a:latin typeface="Calibri"/>
                  <a:ea typeface="Calibri"/>
                  <a:cs typeface="Calibri"/>
                  <a:sym typeface="Calibri"/>
                </a:rPr>
                <a:t>:</a:t>
              </a:r>
              <a:endParaRPr b="0" sz="3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3400" strike="noStrike">
                <a:latin typeface="Arial"/>
                <a:ea typeface="Arial"/>
                <a:cs typeface="Arial"/>
                <a:sym typeface="Arial"/>
              </a:endParaRPr>
            </a:p>
            <a:p>
              <a:pPr indent="0" lvl="0" marL="0" marR="0" rtl="0" algn="l">
                <a:lnSpc>
                  <a:spcPct val="100000"/>
                </a:lnSpc>
                <a:spcBef>
                  <a:spcPts val="0"/>
                </a:spcBef>
                <a:spcAft>
                  <a:spcPts val="0"/>
                </a:spcAft>
                <a:buNone/>
              </a:pPr>
              <a:r>
                <a:rPr b="1" lang="en-US" sz="2800" strike="noStrike">
                  <a:solidFill>
                    <a:srgbClr val="C00000"/>
                  </a:solidFill>
                  <a:latin typeface="Consolas"/>
                  <a:ea typeface="Consolas"/>
                  <a:cs typeface="Consolas"/>
                  <a:sym typeface="Consolas"/>
                </a:rPr>
                <a:t> onSaveInstanceState()</a:t>
              </a:r>
              <a:endParaRPr b="0" sz="2800" strike="noStrike">
                <a:latin typeface="Arial"/>
                <a:ea typeface="Arial"/>
                <a:cs typeface="Arial"/>
                <a:sym typeface="Arial"/>
              </a:endParaRPr>
            </a:p>
            <a:p>
              <a:pPr indent="0" lvl="0" marL="0" marR="0" rtl="0" algn="l">
                <a:lnSpc>
                  <a:spcPct val="100000"/>
                </a:lnSpc>
                <a:spcBef>
                  <a:spcPts val="0"/>
                </a:spcBef>
                <a:spcAft>
                  <a:spcPts val="0"/>
                </a:spcAft>
                <a:buNone/>
              </a:pPr>
              <a:r>
                <a:rPr b="1" lang="en-US" sz="2800" strike="noStrike">
                  <a:solidFill>
                    <a:srgbClr val="C00000"/>
                  </a:solidFill>
                  <a:latin typeface="Consolas"/>
                  <a:ea typeface="Consolas"/>
                  <a:cs typeface="Consolas"/>
                  <a:sym typeface="Consolas"/>
                </a:rPr>
                <a:t>          </a:t>
              </a:r>
              <a:r>
                <a:rPr b="1" lang="en-US" sz="3400" strike="noStrike">
                  <a:solidFill>
                    <a:srgbClr val="000000"/>
                  </a:solidFill>
                  <a:latin typeface="Calibri"/>
                  <a:ea typeface="Calibri"/>
                  <a:cs typeface="Calibri"/>
                  <a:sym typeface="Calibri"/>
                </a:rPr>
                <a:t>y</a:t>
              </a:r>
              <a:endParaRPr b="0" sz="3400" strike="noStrike">
                <a:latin typeface="Arial"/>
                <a:ea typeface="Arial"/>
                <a:cs typeface="Arial"/>
                <a:sym typeface="Arial"/>
              </a:endParaRPr>
            </a:p>
            <a:p>
              <a:pPr indent="0" lvl="0" marL="0" marR="0" rtl="0" algn="l">
                <a:lnSpc>
                  <a:spcPct val="100000"/>
                </a:lnSpc>
                <a:spcBef>
                  <a:spcPts val="0"/>
                </a:spcBef>
                <a:spcAft>
                  <a:spcPts val="0"/>
                </a:spcAft>
                <a:buNone/>
              </a:pPr>
              <a:r>
                <a:rPr b="1" lang="en-US" sz="2800" strike="noStrike">
                  <a:solidFill>
                    <a:srgbClr val="C00000"/>
                  </a:solidFill>
                  <a:latin typeface="Consolas"/>
                  <a:ea typeface="Consolas"/>
                  <a:cs typeface="Consolas"/>
                  <a:sym typeface="Consolas"/>
                </a:rPr>
                <a:t>onRestoreInstanceState()</a:t>
              </a:r>
              <a:endParaRPr b="0" sz="2800" strike="noStrike">
                <a:latin typeface="Arial"/>
                <a:ea typeface="Arial"/>
                <a:cs typeface="Arial"/>
                <a:sym typeface="Arial"/>
              </a:endParaRPr>
            </a:p>
          </p:txBody>
        </p:sp>
      </p:gr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7"/>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5600" strike="noStrike">
                <a:solidFill>
                  <a:srgbClr val="424456"/>
                </a:solidFill>
                <a:latin typeface="Trebuchet MS"/>
                <a:ea typeface="Trebuchet MS"/>
                <a:cs typeface="Trebuchet MS"/>
                <a:sym typeface="Trebuchet MS"/>
              </a:rPr>
              <a:t>Ejercicio</a:t>
            </a:r>
            <a:endParaRPr b="0" sz="5600" strike="noStrike">
              <a:solidFill>
                <a:srgbClr val="000000"/>
              </a:solidFill>
              <a:latin typeface="Arial"/>
              <a:ea typeface="Arial"/>
              <a:cs typeface="Arial"/>
              <a:sym typeface="Arial"/>
            </a:endParaRPr>
          </a:p>
        </p:txBody>
      </p:sp>
      <p:sp>
        <p:nvSpPr>
          <p:cNvPr id="823" name="Google Shape;823;p27"/>
          <p:cNvSpPr txBox="1"/>
          <p:nvPr/>
        </p:nvSpPr>
        <p:spPr>
          <a:xfrm>
            <a:off x="650880" y="2346480"/>
            <a:ext cx="11701080" cy="2190600"/>
          </a:xfrm>
          <a:prstGeom prst="rect">
            <a:avLst/>
          </a:prstGeom>
          <a:noFill/>
          <a:ln>
            <a:noFill/>
          </a:ln>
        </p:spPr>
        <p:txBody>
          <a:bodyPr anchorCtr="0" anchor="t" bIns="45700" lIns="91425" spcFirstLastPara="1" rIns="91425" wrap="square" tIns="45700">
            <a:noAutofit/>
          </a:bodyPr>
          <a:lstStyle/>
          <a:p>
            <a:pPr indent="-361439" lvl="0" marL="517679" marR="0" rtl="0" algn="l">
              <a:lnSpc>
                <a:spcPct val="100000"/>
              </a:lnSpc>
              <a:spcBef>
                <a:spcPts val="0"/>
              </a:spcBef>
              <a:spcAft>
                <a:spcPts val="0"/>
              </a:spcAft>
              <a:buClr>
                <a:srgbClr val="A04DA3"/>
              </a:buClr>
              <a:buSzPts val="2800"/>
              <a:buFont typeface="Georgia"/>
              <a:buChar char="•"/>
            </a:pPr>
            <a:r>
              <a:rPr b="0" lang="en-US" sz="2800" strike="noStrike">
                <a:solidFill>
                  <a:srgbClr val="000000"/>
                </a:solidFill>
                <a:latin typeface="Georgia"/>
                <a:ea typeface="Georgia"/>
                <a:cs typeface="Georgia"/>
                <a:sym typeface="Georgia"/>
              </a:rPr>
              <a:t>Modificar la </a:t>
            </a:r>
            <a:r>
              <a:rPr b="0" i="1" lang="en-US" sz="2800" strike="noStrike">
                <a:solidFill>
                  <a:srgbClr val="000000"/>
                </a:solidFill>
                <a:latin typeface="Georgia"/>
                <a:ea typeface="Georgia"/>
                <a:cs typeface="Georgia"/>
                <a:sym typeface="Georgia"/>
              </a:rPr>
              <a:t>activity </a:t>
            </a:r>
            <a:r>
              <a:rPr b="0" lang="en-US" sz="2800" strike="noStrike">
                <a:solidFill>
                  <a:srgbClr val="000000"/>
                </a:solidFill>
                <a:latin typeface="Georgia"/>
                <a:ea typeface="Georgia"/>
                <a:cs typeface="Georgia"/>
                <a:sym typeface="Georgia"/>
              </a:rPr>
              <a:t>del ejercicio anterior para que al cambiar la orientación del dispositivo se reconstruya adecuadamente (no se debe perder el valor de contador)</a:t>
            </a:r>
            <a:endParaRPr b="0" sz="2800" strike="noStrike">
              <a:solidFill>
                <a:srgbClr val="000000"/>
              </a:solidFill>
              <a:latin typeface="Arial"/>
              <a:ea typeface="Arial"/>
              <a:cs typeface="Arial"/>
              <a:sym typeface="Arial"/>
            </a:endParaRPr>
          </a:p>
        </p:txBody>
      </p:sp>
      <p:pic>
        <p:nvPicPr>
          <p:cNvPr id="824" name="Google Shape;824;p27"/>
          <p:cNvPicPr preferRelativeResize="0"/>
          <p:nvPr/>
        </p:nvPicPr>
        <p:blipFill>
          <a:blip r:embed="rId3">
            <a:alphaModFix/>
          </a:blip>
          <a:stretch>
            <a:fillRect/>
          </a:stretch>
        </p:blipFill>
        <p:spPr>
          <a:xfrm>
            <a:off x="5688450" y="5365825"/>
            <a:ext cx="7016499" cy="3566176"/>
          </a:xfrm>
          <a:prstGeom prst="rect">
            <a:avLst/>
          </a:prstGeom>
          <a:noFill/>
          <a:ln cap="flat" cmpd="sng" w="19050">
            <a:solidFill>
              <a:schemeClr val="dk2"/>
            </a:solidFill>
            <a:prstDash val="solid"/>
            <a:round/>
            <a:headEnd len="sm" w="sm" type="none"/>
            <a:tailEnd len="sm" w="sm" type="none"/>
          </a:ln>
        </p:spPr>
      </p:pic>
      <p:sp>
        <p:nvSpPr>
          <p:cNvPr id="825" name="Google Shape;825;p27"/>
          <p:cNvSpPr/>
          <p:nvPr/>
        </p:nvSpPr>
        <p:spPr>
          <a:xfrm>
            <a:off x="4556160" y="4665600"/>
            <a:ext cx="3890520" cy="1126080"/>
          </a:xfrm>
          <a:prstGeom prst="curvedDownArrow">
            <a:avLst>
              <a:gd fmla="val 20712" name="adj1"/>
              <a:gd fmla="val 50000" name="adj2"/>
              <a:gd fmla="val 43514" name="adj3"/>
            </a:avLst>
          </a:prstGeom>
          <a:gradFill>
            <a:gsLst>
              <a:gs pos="0">
                <a:srgbClr val="FEFEFE"/>
              </a:gs>
              <a:gs pos="100000">
                <a:srgbClr val="DFC6B9"/>
              </a:gs>
            </a:gsLst>
            <a:path path="circle">
              <a:fillToRect b="100%" r="100%"/>
            </a:path>
            <a:tileRect l="-100%" t="-100%"/>
          </a:gradFill>
          <a:ln cap="flat" cmpd="sng" w="9525">
            <a:solidFill>
              <a:srgbClr val="8B5D3D"/>
            </a:solidFill>
            <a:prstDash val="solid"/>
            <a:round/>
            <a:headEnd len="sm" w="sm" type="none"/>
            <a:tailEnd len="sm" w="sm" type="none"/>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6" name="Google Shape;826;p27"/>
          <p:cNvPicPr preferRelativeResize="0"/>
          <p:nvPr/>
        </p:nvPicPr>
        <p:blipFill>
          <a:blip r:embed="rId4">
            <a:alphaModFix/>
          </a:blip>
          <a:stretch>
            <a:fillRect/>
          </a:stretch>
        </p:blipFill>
        <p:spPr>
          <a:xfrm>
            <a:off x="1193700" y="4090550"/>
            <a:ext cx="3086025" cy="51910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28"/>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5600" strike="noStrike">
                <a:solidFill>
                  <a:srgbClr val="424456"/>
                </a:solidFill>
                <a:latin typeface="Trebuchet MS"/>
                <a:ea typeface="Trebuchet MS"/>
                <a:cs typeface="Trebuchet MS"/>
                <a:sym typeface="Trebuchet MS"/>
              </a:rPr>
              <a:t>Ejercicio - Solución</a:t>
            </a:r>
            <a:endParaRPr b="0" sz="5600" strike="noStrike">
              <a:solidFill>
                <a:srgbClr val="000000"/>
              </a:solidFill>
              <a:latin typeface="Arial"/>
              <a:ea typeface="Arial"/>
              <a:cs typeface="Arial"/>
              <a:sym typeface="Arial"/>
            </a:endParaRPr>
          </a:p>
        </p:txBody>
      </p:sp>
      <p:grpSp>
        <p:nvGrpSpPr>
          <p:cNvPr id="832" name="Google Shape;832;p28"/>
          <p:cNvGrpSpPr/>
          <p:nvPr/>
        </p:nvGrpSpPr>
        <p:grpSpPr>
          <a:xfrm>
            <a:off x="7703845" y="7778775"/>
            <a:ext cx="4754100" cy="1515600"/>
            <a:chOff x="7703845" y="7778775"/>
            <a:chExt cx="4754100" cy="1515600"/>
          </a:xfrm>
        </p:grpSpPr>
        <p:sp>
          <p:nvSpPr>
            <p:cNvPr id="833" name="Google Shape;833;p28"/>
            <p:cNvSpPr/>
            <p:nvPr/>
          </p:nvSpPr>
          <p:spPr>
            <a:xfrm>
              <a:off x="7703845" y="7778775"/>
              <a:ext cx="4754100" cy="1515600"/>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7775825" y="7881200"/>
              <a:ext cx="4610100" cy="131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lang="en-US" sz="4000" strike="noStrike">
                  <a:solidFill>
                    <a:srgbClr val="3E3F68"/>
                  </a:solidFill>
                  <a:latin typeface="Georgia"/>
                  <a:ea typeface="Georgia"/>
                  <a:cs typeface="Georgia"/>
                  <a:sym typeface="Georgia"/>
                </a:rPr>
                <a:t>Agregar estos dos métodos</a:t>
              </a:r>
              <a:endParaRPr b="0" sz="4000" strike="noStrike">
                <a:latin typeface="Arial"/>
                <a:ea typeface="Arial"/>
                <a:cs typeface="Arial"/>
                <a:sym typeface="Arial"/>
              </a:endParaRPr>
            </a:p>
          </p:txBody>
        </p:sp>
      </p:grpSp>
      <p:sp>
        <p:nvSpPr>
          <p:cNvPr id="835" name="Google Shape;835;p28"/>
          <p:cNvSpPr txBox="1"/>
          <p:nvPr/>
        </p:nvSpPr>
        <p:spPr>
          <a:xfrm>
            <a:off x="650875" y="3155400"/>
            <a:ext cx="97497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rgbClr val="0033B3"/>
                </a:solidFill>
                <a:latin typeface="Courier New"/>
                <a:ea typeface="Courier New"/>
                <a:cs typeface="Courier New"/>
                <a:sym typeface="Courier New"/>
              </a:rPr>
              <a:t>override fun </a:t>
            </a:r>
            <a:r>
              <a:rPr b="1" lang="en-US" sz="2400">
                <a:solidFill>
                  <a:srgbClr val="00627A"/>
                </a:solidFill>
                <a:latin typeface="Courier New"/>
                <a:ea typeface="Courier New"/>
                <a:cs typeface="Courier New"/>
                <a:sym typeface="Courier New"/>
              </a:rPr>
              <a:t>onSaveInstanceState</a:t>
            </a:r>
            <a:r>
              <a:rPr b="1" lang="en-US" sz="2400">
                <a:solidFill>
                  <a:srgbClr val="080808"/>
                </a:solidFill>
                <a:latin typeface="Courier New"/>
                <a:ea typeface="Courier New"/>
                <a:cs typeface="Courier New"/>
                <a:sym typeface="Courier New"/>
              </a:rPr>
              <a:t>(outState: </a:t>
            </a:r>
            <a:r>
              <a:rPr b="1" lang="en-US" sz="2400">
                <a:solidFill>
                  <a:schemeClr val="dk1"/>
                </a:solidFill>
                <a:latin typeface="Courier New"/>
                <a:ea typeface="Courier New"/>
                <a:cs typeface="Courier New"/>
                <a:sym typeface="Courier New"/>
              </a:rPr>
              <a:t>Bundle</a:t>
            </a:r>
            <a:r>
              <a:rPr b="1" lang="en-US" sz="2400">
                <a:solidFill>
                  <a:srgbClr val="080808"/>
                </a:solidFill>
                <a:latin typeface="Courier New"/>
                <a:ea typeface="Courier New"/>
                <a:cs typeface="Courier New"/>
                <a:sym typeface="Courier New"/>
              </a:rPr>
              <a:t>) {</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80808"/>
                </a:solidFill>
                <a:latin typeface="Courier New"/>
                <a:ea typeface="Courier New"/>
                <a:cs typeface="Courier New"/>
                <a:sym typeface="Courier New"/>
              </a:rPr>
              <a:t>   </a:t>
            </a:r>
            <a:r>
              <a:rPr b="1" lang="en-US" sz="2400">
                <a:solidFill>
                  <a:srgbClr val="0033B3"/>
                </a:solidFill>
                <a:latin typeface="Courier New"/>
                <a:ea typeface="Courier New"/>
                <a:cs typeface="Courier New"/>
                <a:sym typeface="Courier New"/>
              </a:rPr>
              <a:t>super</a:t>
            </a:r>
            <a:r>
              <a:rPr b="1" lang="en-US" sz="2400">
                <a:solidFill>
                  <a:srgbClr val="080808"/>
                </a:solidFill>
                <a:latin typeface="Courier New"/>
                <a:ea typeface="Courier New"/>
                <a:cs typeface="Courier New"/>
                <a:sym typeface="Courier New"/>
              </a:rPr>
              <a:t>.onSaveInstanceState(outState)</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80808"/>
                </a:solidFill>
                <a:latin typeface="Courier New"/>
                <a:ea typeface="Courier New"/>
                <a:cs typeface="Courier New"/>
                <a:sym typeface="Courier New"/>
              </a:rPr>
              <a:t>   outState.putInt(</a:t>
            </a:r>
            <a:r>
              <a:rPr b="1" lang="en-US" sz="2400">
                <a:solidFill>
                  <a:srgbClr val="067D17"/>
                </a:solidFill>
                <a:latin typeface="Courier New"/>
                <a:ea typeface="Courier New"/>
                <a:cs typeface="Courier New"/>
                <a:sym typeface="Courier New"/>
              </a:rPr>
              <a:t>"contador"</a:t>
            </a:r>
            <a:r>
              <a:rPr b="1" lang="en-US" sz="2400">
                <a:solidFill>
                  <a:srgbClr val="080808"/>
                </a:solidFill>
                <a:latin typeface="Courier New"/>
                <a:ea typeface="Courier New"/>
                <a:cs typeface="Courier New"/>
                <a:sym typeface="Courier New"/>
              </a:rPr>
              <a:t>, </a:t>
            </a:r>
            <a:r>
              <a:rPr b="1" lang="en-US" sz="2400">
                <a:solidFill>
                  <a:srgbClr val="871094"/>
                </a:solidFill>
                <a:latin typeface="Courier New"/>
                <a:ea typeface="Courier New"/>
                <a:cs typeface="Courier New"/>
                <a:sym typeface="Courier New"/>
              </a:rPr>
              <a:t>contador</a:t>
            </a:r>
            <a:r>
              <a:rPr b="1" lang="en-U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033B3"/>
                </a:solidFill>
                <a:latin typeface="Courier New"/>
                <a:ea typeface="Courier New"/>
                <a:cs typeface="Courier New"/>
                <a:sym typeface="Courier New"/>
              </a:rPr>
              <a:t>override fun </a:t>
            </a:r>
            <a:r>
              <a:rPr b="1" lang="en-US" sz="2400">
                <a:solidFill>
                  <a:srgbClr val="00627A"/>
                </a:solidFill>
                <a:latin typeface="Courier New"/>
                <a:ea typeface="Courier New"/>
                <a:cs typeface="Courier New"/>
                <a:sym typeface="Courier New"/>
              </a:rPr>
              <a:t>onRestoreInstanceState</a:t>
            </a:r>
            <a:r>
              <a:rPr b="1" lang="en-US" sz="2400">
                <a:solidFill>
                  <a:srgbClr val="080808"/>
                </a:solidFill>
                <a:latin typeface="Courier New"/>
                <a:ea typeface="Courier New"/>
                <a:cs typeface="Courier New"/>
                <a:sym typeface="Courier New"/>
              </a:rPr>
              <a:t>(savedInstanceState: </a:t>
            </a:r>
            <a:r>
              <a:rPr b="1" lang="en-US" sz="2400">
                <a:solidFill>
                  <a:schemeClr val="dk1"/>
                </a:solidFill>
                <a:latin typeface="Courier New"/>
                <a:ea typeface="Courier New"/>
                <a:cs typeface="Courier New"/>
                <a:sym typeface="Courier New"/>
              </a:rPr>
              <a:t>Bundle</a:t>
            </a:r>
            <a:r>
              <a:rPr b="1" lang="en-US" sz="2400">
                <a:solidFill>
                  <a:srgbClr val="080808"/>
                </a:solidFill>
                <a:latin typeface="Courier New"/>
                <a:ea typeface="Courier New"/>
                <a:cs typeface="Courier New"/>
                <a:sym typeface="Courier New"/>
              </a:rPr>
              <a:t>) {</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80808"/>
                </a:solidFill>
                <a:latin typeface="Courier New"/>
                <a:ea typeface="Courier New"/>
                <a:cs typeface="Courier New"/>
                <a:sym typeface="Courier New"/>
              </a:rPr>
              <a:t>   </a:t>
            </a:r>
            <a:r>
              <a:rPr b="1" lang="en-US" sz="2400">
                <a:solidFill>
                  <a:srgbClr val="0033B3"/>
                </a:solidFill>
                <a:latin typeface="Courier New"/>
                <a:ea typeface="Courier New"/>
                <a:cs typeface="Courier New"/>
                <a:sym typeface="Courier New"/>
              </a:rPr>
              <a:t>super</a:t>
            </a:r>
            <a:r>
              <a:rPr b="1" lang="en-US" sz="2400">
                <a:solidFill>
                  <a:srgbClr val="080808"/>
                </a:solidFill>
                <a:latin typeface="Courier New"/>
                <a:ea typeface="Courier New"/>
                <a:cs typeface="Courier New"/>
                <a:sym typeface="Courier New"/>
              </a:rPr>
              <a:t>.onRestoreInstanceState(savedInstanceState)</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80808"/>
                </a:solidFill>
                <a:latin typeface="Courier New"/>
                <a:ea typeface="Courier New"/>
                <a:cs typeface="Courier New"/>
                <a:sym typeface="Courier New"/>
              </a:rPr>
              <a:t>   </a:t>
            </a:r>
            <a:r>
              <a:rPr b="1" lang="en-US" sz="2400">
                <a:solidFill>
                  <a:srgbClr val="871094"/>
                </a:solidFill>
                <a:latin typeface="Courier New"/>
                <a:ea typeface="Courier New"/>
                <a:cs typeface="Courier New"/>
                <a:sym typeface="Courier New"/>
              </a:rPr>
              <a:t>contador </a:t>
            </a:r>
            <a:r>
              <a:rPr b="1" lang="en-US" sz="2400">
                <a:solidFill>
                  <a:srgbClr val="080808"/>
                </a:solidFill>
                <a:latin typeface="Courier New"/>
                <a:ea typeface="Courier New"/>
                <a:cs typeface="Courier New"/>
                <a:sym typeface="Courier New"/>
              </a:rPr>
              <a:t>= savedInstanceState.getInt(</a:t>
            </a:r>
            <a:r>
              <a:rPr b="1" lang="en-US" sz="2400">
                <a:solidFill>
                  <a:srgbClr val="067D17"/>
                </a:solidFill>
                <a:latin typeface="Courier New"/>
                <a:ea typeface="Courier New"/>
                <a:cs typeface="Courier New"/>
                <a:sym typeface="Courier New"/>
              </a:rPr>
              <a:t>"contador"</a:t>
            </a:r>
            <a:r>
              <a:rPr b="1" lang="en-U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400">
                <a:solidFill>
                  <a:srgbClr val="080808"/>
                </a:solidFill>
                <a:latin typeface="Courier New"/>
                <a:ea typeface="Courier New"/>
                <a:cs typeface="Courier New"/>
                <a:sym typeface="Courier New"/>
              </a:rPr>
              <a:t>   </a:t>
            </a:r>
            <a:r>
              <a:rPr b="1" lang="en-US" sz="2400">
                <a:solidFill>
                  <a:srgbClr val="871094"/>
                </a:solidFill>
                <a:latin typeface="Courier New"/>
                <a:ea typeface="Courier New"/>
                <a:cs typeface="Courier New"/>
                <a:sym typeface="Courier New"/>
              </a:rPr>
              <a:t>boton</a:t>
            </a:r>
            <a:r>
              <a:rPr b="1" lang="en-US" sz="2400">
                <a:solidFill>
                  <a:srgbClr val="080808"/>
                </a:solidFill>
                <a:latin typeface="Courier New"/>
                <a:ea typeface="Courier New"/>
                <a:cs typeface="Courier New"/>
                <a:sym typeface="Courier New"/>
              </a:rPr>
              <a:t>.setText(</a:t>
            </a:r>
            <a:r>
              <a:rPr b="1" lang="en-US" sz="2400">
                <a:solidFill>
                  <a:srgbClr val="871094"/>
                </a:solidFill>
                <a:latin typeface="Courier New"/>
                <a:ea typeface="Courier New"/>
                <a:cs typeface="Courier New"/>
                <a:sym typeface="Courier New"/>
              </a:rPr>
              <a:t>contador</a:t>
            </a:r>
            <a:r>
              <a:rPr b="1" lang="en-US" sz="2400">
                <a:solidFill>
                  <a:srgbClr val="080808"/>
                </a:solidFill>
                <a:latin typeface="Courier New"/>
                <a:ea typeface="Courier New"/>
                <a:cs typeface="Courier New"/>
                <a:sym typeface="Courier New"/>
              </a:rPr>
              <a:t>.toString());</a:t>
            </a:r>
            <a:endParaRPr b="1" sz="24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en-US" sz="2400">
                <a:solidFill>
                  <a:srgbClr val="080808"/>
                </a:solidFill>
                <a:latin typeface="Courier New"/>
                <a:ea typeface="Courier New"/>
                <a:cs typeface="Courier New"/>
                <a:sym typeface="Courier New"/>
              </a:rPr>
              <a:t>}</a:t>
            </a:r>
            <a:endParaRPr b="1"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29"/>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5600" strike="noStrike">
                <a:solidFill>
                  <a:srgbClr val="424456"/>
                </a:solidFill>
                <a:latin typeface="Trebuchet MS"/>
                <a:ea typeface="Trebuchet MS"/>
                <a:cs typeface="Trebuchet MS"/>
                <a:sym typeface="Trebuchet MS"/>
              </a:rPr>
              <a:t>Ejercicio</a:t>
            </a:r>
            <a:endParaRPr b="0" sz="5600" strike="noStrike">
              <a:solidFill>
                <a:srgbClr val="000000"/>
              </a:solidFill>
              <a:latin typeface="Arial"/>
              <a:ea typeface="Arial"/>
              <a:cs typeface="Arial"/>
              <a:sym typeface="Arial"/>
            </a:endParaRPr>
          </a:p>
        </p:txBody>
      </p:sp>
      <p:sp>
        <p:nvSpPr>
          <p:cNvPr id="841" name="Google Shape;841;p29"/>
          <p:cNvSpPr txBox="1"/>
          <p:nvPr/>
        </p:nvSpPr>
        <p:spPr>
          <a:xfrm>
            <a:off x="650880" y="2181240"/>
            <a:ext cx="11701080" cy="2190240"/>
          </a:xfrm>
          <a:prstGeom prst="rect">
            <a:avLst/>
          </a:prstGeom>
          <a:noFill/>
          <a:ln>
            <a:noFill/>
          </a:ln>
        </p:spPr>
        <p:txBody>
          <a:bodyPr anchorCtr="0" anchor="t" bIns="45700" lIns="91425" spcFirstLastPara="1" rIns="91425" wrap="square" tIns="45700">
            <a:noAutofit/>
          </a:bodyPr>
          <a:lstStyle/>
          <a:p>
            <a:pPr indent="-361439" lvl="0" marL="517679" marR="0" rtl="0" algn="l">
              <a:lnSpc>
                <a:spcPct val="178000"/>
              </a:lnSpc>
              <a:spcBef>
                <a:spcPts val="0"/>
              </a:spcBef>
              <a:spcAft>
                <a:spcPts val="0"/>
              </a:spcAft>
              <a:buClr>
                <a:srgbClr val="A04DA3"/>
              </a:buClr>
              <a:buSzPts val="2800"/>
              <a:buFont typeface="Georgia"/>
              <a:buChar char="•"/>
            </a:pPr>
            <a:r>
              <a:rPr b="0" lang="en-US" sz="2800" strike="noStrike">
                <a:solidFill>
                  <a:srgbClr val="000000"/>
                </a:solidFill>
                <a:latin typeface="Georgia"/>
                <a:ea typeface="Georgia"/>
                <a:cs typeface="Georgia"/>
                <a:sym typeface="Georgia"/>
              </a:rPr>
              <a:t>Modificar la </a:t>
            </a:r>
            <a:r>
              <a:rPr b="0" i="1" lang="en-US" sz="2800" strike="noStrike">
                <a:solidFill>
                  <a:srgbClr val="000000"/>
                </a:solidFill>
                <a:latin typeface="Georgia"/>
                <a:ea typeface="Georgia"/>
                <a:cs typeface="Georgia"/>
                <a:sym typeface="Georgia"/>
              </a:rPr>
              <a:t>activity </a:t>
            </a:r>
            <a:r>
              <a:rPr b="0" lang="en-US" sz="2800" strike="noStrike">
                <a:solidFill>
                  <a:srgbClr val="000000"/>
                </a:solidFill>
                <a:latin typeface="Georgia"/>
                <a:ea typeface="Georgia"/>
                <a:cs typeface="Georgia"/>
                <a:sym typeface="Georgia"/>
              </a:rPr>
              <a:t>del ejercicio anterior, agregando un </a:t>
            </a:r>
            <a:r>
              <a:rPr lang="en-US" sz="2800">
                <a:latin typeface="Georgia"/>
                <a:ea typeface="Georgia"/>
                <a:cs typeface="Georgia"/>
                <a:sym typeface="Georgia"/>
              </a:rPr>
              <a:t>EditText</a:t>
            </a:r>
            <a:r>
              <a:rPr b="0" lang="en-US" sz="2800" strike="noStrike">
                <a:solidFill>
                  <a:srgbClr val="000000"/>
                </a:solidFill>
                <a:latin typeface="Georgia"/>
                <a:ea typeface="Georgia"/>
                <a:cs typeface="Georgia"/>
                <a:sym typeface="Georgia"/>
              </a:rPr>
              <a:t>. </a:t>
            </a:r>
            <a:endParaRPr b="0" sz="2800" strike="noStrike">
              <a:solidFill>
                <a:srgbClr val="000000"/>
              </a:solidFill>
              <a:latin typeface="Arial"/>
              <a:ea typeface="Arial"/>
              <a:cs typeface="Arial"/>
              <a:sym typeface="Arial"/>
            </a:endParaRPr>
          </a:p>
          <a:p>
            <a:pPr indent="-361439" lvl="0" marL="517679" marR="0" rtl="0" algn="l">
              <a:lnSpc>
                <a:spcPct val="178000"/>
              </a:lnSpc>
              <a:spcBef>
                <a:spcPts val="400"/>
              </a:spcBef>
              <a:spcAft>
                <a:spcPts val="0"/>
              </a:spcAft>
              <a:buClr>
                <a:srgbClr val="A04DA3"/>
              </a:buClr>
              <a:buSzPts val="2800"/>
              <a:buFont typeface="Georgia"/>
              <a:buChar char="•"/>
            </a:pPr>
            <a:r>
              <a:rPr b="0" lang="en-US" sz="2800" strike="noStrike">
                <a:solidFill>
                  <a:srgbClr val="000000"/>
                </a:solidFill>
                <a:latin typeface="Georgia"/>
                <a:ea typeface="Georgia"/>
                <a:cs typeface="Georgia"/>
                <a:sym typeface="Georgia"/>
              </a:rPr>
              <a:t>Se debe agregar orientation=“vertical” en el LinearLayout para que los widget se muestren correctamente. </a:t>
            </a:r>
            <a:endParaRPr b="0" sz="2800" strike="noStrike">
              <a:solidFill>
                <a:srgbClr val="000000"/>
              </a:solidFill>
              <a:latin typeface="Arial"/>
              <a:ea typeface="Arial"/>
              <a:cs typeface="Arial"/>
              <a:sym typeface="Arial"/>
            </a:endParaRPr>
          </a:p>
        </p:txBody>
      </p:sp>
      <p:sp>
        <p:nvSpPr>
          <p:cNvPr id="842" name="Google Shape;842;p29"/>
          <p:cNvSpPr/>
          <p:nvPr/>
        </p:nvSpPr>
        <p:spPr>
          <a:xfrm>
            <a:off x="2238480" y="5789520"/>
            <a:ext cx="8526240" cy="192096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lang="en-US" sz="2400" strike="noStrike">
                <a:solidFill>
                  <a:srgbClr val="000000"/>
                </a:solidFill>
                <a:latin typeface="Courier New"/>
                <a:ea typeface="Courier New"/>
                <a:cs typeface="Courier New"/>
                <a:sym typeface="Courier New"/>
              </a:rPr>
              <a:t>&lt;</a:t>
            </a:r>
            <a:r>
              <a:rPr b="1" lang="en-US" sz="2400" strike="noStrike">
                <a:solidFill>
                  <a:srgbClr val="000080"/>
                </a:solidFill>
                <a:latin typeface="Courier New"/>
                <a:ea typeface="Courier New"/>
                <a:cs typeface="Courier New"/>
                <a:sym typeface="Courier New"/>
              </a:rPr>
              <a:t>EditText</a:t>
            </a:r>
            <a:br>
              <a:rPr lang="en-US" sz="1800">
                <a:latin typeface="Arial"/>
                <a:ea typeface="Arial"/>
                <a:cs typeface="Arial"/>
                <a:sym typeface="Arial"/>
              </a:rPr>
            </a:br>
            <a:r>
              <a:rPr b="1" lang="en-US" sz="2400" strike="noStrike">
                <a:solidFill>
                  <a:srgbClr val="000080"/>
                </a:solidFill>
                <a:latin typeface="Courier New"/>
                <a:ea typeface="Courier New"/>
                <a:cs typeface="Courier New"/>
                <a:sym typeface="Courier New"/>
              </a:rPr>
              <a:t>    </a:t>
            </a:r>
            <a:r>
              <a:rPr b="1" lang="en-US" sz="2400" strike="noStrike">
                <a:solidFill>
                  <a:srgbClr val="660E7A"/>
                </a:solidFill>
                <a:latin typeface="Courier New"/>
                <a:ea typeface="Courier New"/>
                <a:cs typeface="Courier New"/>
                <a:sym typeface="Courier New"/>
              </a:rPr>
              <a:t>android</a:t>
            </a:r>
            <a:r>
              <a:rPr b="1" lang="en-US" sz="2400" strike="noStrike">
                <a:solidFill>
                  <a:srgbClr val="0000FF"/>
                </a:solidFill>
                <a:latin typeface="Courier New"/>
                <a:ea typeface="Courier New"/>
                <a:cs typeface="Courier New"/>
                <a:sym typeface="Courier New"/>
              </a:rPr>
              <a:t>:layout_width=</a:t>
            </a:r>
            <a:r>
              <a:rPr b="1" lang="en-US" sz="2400" strike="noStrike">
                <a:solidFill>
                  <a:srgbClr val="008000"/>
                </a:solidFill>
                <a:latin typeface="Courier New"/>
                <a:ea typeface="Courier New"/>
                <a:cs typeface="Courier New"/>
                <a:sym typeface="Courier New"/>
              </a:rPr>
              <a:t>"match_parent"</a:t>
            </a:r>
            <a:br>
              <a:rPr lang="en-US" sz="1800">
                <a:latin typeface="Arial"/>
                <a:ea typeface="Arial"/>
                <a:cs typeface="Arial"/>
                <a:sym typeface="Arial"/>
              </a:rPr>
            </a:br>
            <a:r>
              <a:rPr b="1" lang="en-US" sz="2400" strike="noStrike">
                <a:solidFill>
                  <a:srgbClr val="008000"/>
                </a:solidFill>
                <a:latin typeface="Courier New"/>
                <a:ea typeface="Courier New"/>
                <a:cs typeface="Courier New"/>
                <a:sym typeface="Courier New"/>
              </a:rPr>
              <a:t>    </a:t>
            </a:r>
            <a:r>
              <a:rPr b="1" lang="en-US" sz="2400" strike="noStrike">
                <a:solidFill>
                  <a:srgbClr val="660E7A"/>
                </a:solidFill>
                <a:latin typeface="Courier New"/>
                <a:ea typeface="Courier New"/>
                <a:cs typeface="Courier New"/>
                <a:sym typeface="Courier New"/>
              </a:rPr>
              <a:t>android</a:t>
            </a:r>
            <a:r>
              <a:rPr b="1" lang="en-US" sz="2400" strike="noStrike">
                <a:solidFill>
                  <a:srgbClr val="0000FF"/>
                </a:solidFill>
                <a:latin typeface="Courier New"/>
                <a:ea typeface="Courier New"/>
                <a:cs typeface="Courier New"/>
                <a:sym typeface="Courier New"/>
              </a:rPr>
              <a:t>:layout_height=</a:t>
            </a:r>
            <a:r>
              <a:rPr b="1" lang="en-US" sz="2400" strike="noStrike">
                <a:solidFill>
                  <a:srgbClr val="008000"/>
                </a:solidFill>
                <a:latin typeface="Courier New"/>
                <a:ea typeface="Courier New"/>
                <a:cs typeface="Courier New"/>
                <a:sym typeface="Courier New"/>
              </a:rPr>
              <a:t>"wrap_content"</a:t>
            </a:r>
            <a:br>
              <a:rPr lang="en-US" sz="1800">
                <a:latin typeface="Arial"/>
                <a:ea typeface="Arial"/>
                <a:cs typeface="Arial"/>
                <a:sym typeface="Arial"/>
              </a:rPr>
            </a:br>
            <a:r>
              <a:rPr b="1" lang="en-US" sz="2400" strike="noStrike">
                <a:solidFill>
                  <a:srgbClr val="008000"/>
                </a:solidFill>
                <a:latin typeface="Courier New"/>
                <a:ea typeface="Courier New"/>
                <a:cs typeface="Courier New"/>
                <a:sym typeface="Courier New"/>
              </a:rPr>
              <a:t>    </a:t>
            </a:r>
            <a:r>
              <a:rPr b="1" lang="en-US" sz="2400" strike="noStrike">
                <a:solidFill>
                  <a:srgbClr val="660E7A"/>
                </a:solidFill>
                <a:latin typeface="Courier New"/>
                <a:ea typeface="Courier New"/>
                <a:cs typeface="Courier New"/>
                <a:sym typeface="Courier New"/>
              </a:rPr>
              <a:t>android</a:t>
            </a:r>
            <a:r>
              <a:rPr b="1" lang="en-US" sz="2400" strike="noStrike">
                <a:solidFill>
                  <a:srgbClr val="0000FF"/>
                </a:solidFill>
                <a:latin typeface="Courier New"/>
                <a:ea typeface="Courier New"/>
                <a:cs typeface="Courier New"/>
                <a:sym typeface="Courier New"/>
              </a:rPr>
              <a:t>:text=</a:t>
            </a:r>
            <a:r>
              <a:rPr b="1" lang="en-US" sz="2400" strike="noStrike">
                <a:solidFill>
                  <a:srgbClr val="008000"/>
                </a:solidFill>
                <a:latin typeface="Courier New"/>
                <a:ea typeface="Courier New"/>
                <a:cs typeface="Courier New"/>
                <a:sym typeface="Courier New"/>
              </a:rPr>
              <a:t>"Modificame..."</a:t>
            </a:r>
            <a:br>
              <a:rPr lang="en-US" sz="1800">
                <a:latin typeface="Arial"/>
                <a:ea typeface="Arial"/>
                <a:cs typeface="Arial"/>
                <a:sym typeface="Arial"/>
              </a:rPr>
            </a:br>
            <a:r>
              <a:rPr b="1" lang="en-US" sz="2400" strike="noStrike">
                <a:solidFill>
                  <a:srgbClr val="008000"/>
                </a:solidFill>
                <a:latin typeface="Courier New"/>
                <a:ea typeface="Courier New"/>
                <a:cs typeface="Courier New"/>
                <a:sym typeface="Courier New"/>
              </a:rPr>
              <a:t>    </a:t>
            </a:r>
            <a:r>
              <a:rPr b="0" lang="en-US" sz="2400" strike="noStrike">
                <a:solidFill>
                  <a:srgbClr val="000000"/>
                </a:solidFill>
                <a:latin typeface="Courier New"/>
                <a:ea typeface="Courier New"/>
                <a:cs typeface="Courier New"/>
                <a:sym typeface="Courier New"/>
              </a:rPr>
              <a:t>/&gt;</a:t>
            </a:r>
            <a:endParaRPr b="0" sz="24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
          <p:cNvSpPr txBox="1"/>
          <p:nvPr/>
        </p:nvSpPr>
        <p:spPr>
          <a:xfrm>
            <a:off x="650880" y="390600"/>
            <a:ext cx="11701080" cy="16254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6200" u="none" cap="none" strike="noStrike">
                <a:solidFill>
                  <a:srgbClr val="000000"/>
                </a:solidFill>
                <a:latin typeface="Calibri"/>
                <a:ea typeface="Calibri"/>
                <a:cs typeface="Calibri"/>
                <a:sym typeface="Calibri"/>
              </a:rPr>
              <a:t>Ciclo de vida de una </a:t>
            </a:r>
            <a:r>
              <a:rPr b="0" i="1" lang="en-US" sz="6200" u="none" cap="none" strike="noStrike">
                <a:solidFill>
                  <a:srgbClr val="000000"/>
                </a:solidFill>
                <a:latin typeface="Calibri"/>
                <a:ea typeface="Calibri"/>
                <a:cs typeface="Calibri"/>
                <a:sym typeface="Calibri"/>
              </a:rPr>
              <a:t>activity</a:t>
            </a:r>
            <a:endParaRPr b="0" i="0" sz="6200" u="none" cap="none" strike="noStrike">
              <a:solidFill>
                <a:srgbClr val="000000"/>
              </a:solidFill>
              <a:latin typeface="Arial"/>
              <a:ea typeface="Arial"/>
              <a:cs typeface="Arial"/>
              <a:sym typeface="Arial"/>
            </a:endParaRPr>
          </a:p>
        </p:txBody>
      </p:sp>
      <p:sp>
        <p:nvSpPr>
          <p:cNvPr id="267" name="Google Shape;267;p3"/>
          <p:cNvSpPr txBox="1"/>
          <p:nvPr/>
        </p:nvSpPr>
        <p:spPr>
          <a:xfrm>
            <a:off x="650880" y="2022480"/>
            <a:ext cx="11701080" cy="3717720"/>
          </a:xfrm>
          <a:prstGeom prst="rect">
            <a:avLst/>
          </a:prstGeom>
          <a:noFill/>
          <a:ln>
            <a:noFill/>
          </a:ln>
        </p:spPr>
        <p:txBody>
          <a:bodyPr anchorCtr="0" anchor="t" bIns="45700" lIns="91425" spcFirstLastPara="1" rIns="91425" wrap="square" tIns="45700">
            <a:normAutofit/>
          </a:bodyPr>
          <a:lstStyle/>
          <a:p>
            <a:pPr indent="-487080" lvl="0" marL="487440" marR="0" rtl="0" algn="l">
              <a:lnSpc>
                <a:spcPct val="144000"/>
              </a:lnSpc>
              <a:spcBef>
                <a:spcPts val="0"/>
              </a:spcBef>
              <a:spcAft>
                <a:spcPts val="0"/>
              </a:spcAft>
              <a:buClr>
                <a:srgbClr val="000000"/>
              </a:buClr>
              <a:buSzPts val="2700"/>
              <a:buFont typeface="Arial"/>
              <a:buChar char="•"/>
            </a:pPr>
            <a:r>
              <a:rPr b="0" i="0" lang="en-US" sz="2700" u="none" cap="none" strike="noStrike">
                <a:solidFill>
                  <a:srgbClr val="000000"/>
                </a:solidFill>
                <a:latin typeface="Calibri"/>
                <a:ea typeface="Calibri"/>
                <a:cs typeface="Calibri"/>
                <a:sym typeface="Calibri"/>
              </a:rPr>
              <a:t>Una actividad puede pasar por distintos estados: </a:t>
            </a:r>
            <a:r>
              <a:rPr b="0" i="0" lang="en-US" sz="2700" u="none" cap="none" strike="noStrike">
                <a:solidFill>
                  <a:srgbClr val="C00000"/>
                </a:solidFill>
                <a:latin typeface="Calibri"/>
                <a:ea typeface="Calibri"/>
                <a:cs typeface="Calibri"/>
                <a:sym typeface="Calibri"/>
              </a:rPr>
              <a:t>created</a:t>
            </a:r>
            <a:r>
              <a:rPr b="0" i="0" lang="en-US" sz="2700" u="none" cap="none" strike="noStrike">
                <a:solidFill>
                  <a:srgbClr val="000000"/>
                </a:solidFill>
                <a:latin typeface="Calibri"/>
                <a:ea typeface="Calibri"/>
                <a:cs typeface="Calibri"/>
                <a:sym typeface="Calibri"/>
              </a:rPr>
              <a:t>, </a:t>
            </a:r>
            <a:r>
              <a:rPr b="0" i="0" lang="en-US" sz="2700" u="none" cap="none" strike="noStrike">
                <a:solidFill>
                  <a:srgbClr val="C00000"/>
                </a:solidFill>
                <a:latin typeface="Calibri"/>
                <a:ea typeface="Calibri"/>
                <a:cs typeface="Calibri"/>
                <a:sym typeface="Calibri"/>
              </a:rPr>
              <a:t>paused</a:t>
            </a:r>
            <a:r>
              <a:rPr b="0" i="0" lang="en-US" sz="2700" u="none" cap="none" strike="noStrike">
                <a:solidFill>
                  <a:srgbClr val="000000"/>
                </a:solidFill>
                <a:latin typeface="Calibri"/>
                <a:ea typeface="Calibri"/>
                <a:cs typeface="Calibri"/>
                <a:sym typeface="Calibri"/>
              </a:rPr>
              <a:t>, </a:t>
            </a:r>
            <a:r>
              <a:rPr b="0" i="0" lang="en-US" sz="2700" u="none" cap="none" strike="noStrike">
                <a:solidFill>
                  <a:srgbClr val="C00000"/>
                </a:solidFill>
                <a:latin typeface="Calibri"/>
                <a:ea typeface="Calibri"/>
                <a:cs typeface="Calibri"/>
                <a:sym typeface="Calibri"/>
              </a:rPr>
              <a:t>stopped</a:t>
            </a:r>
            <a:r>
              <a:rPr b="0" i="0" lang="en-US" sz="2700" u="none" cap="none" strike="noStrike">
                <a:solidFill>
                  <a:srgbClr val="000000"/>
                </a:solidFill>
                <a:latin typeface="Calibri"/>
                <a:ea typeface="Calibri"/>
                <a:cs typeface="Calibri"/>
                <a:sym typeface="Calibri"/>
              </a:rPr>
              <a:t>, </a:t>
            </a:r>
            <a:r>
              <a:rPr b="0" i="0" lang="en-US" sz="2700" u="none" cap="none" strike="noStrike">
                <a:solidFill>
                  <a:srgbClr val="C00000"/>
                </a:solidFill>
                <a:latin typeface="Calibri"/>
                <a:ea typeface="Calibri"/>
                <a:cs typeface="Calibri"/>
                <a:sym typeface="Calibri"/>
              </a:rPr>
              <a:t>resumed </a:t>
            </a:r>
            <a:r>
              <a:rPr b="0" i="0" lang="en-US" sz="2700" u="none" cap="none" strike="noStrike">
                <a:solidFill>
                  <a:srgbClr val="000000"/>
                </a:solidFill>
                <a:latin typeface="Calibri"/>
                <a:ea typeface="Calibri"/>
                <a:cs typeface="Calibri"/>
                <a:sym typeface="Calibri"/>
              </a:rPr>
              <a:t>o </a:t>
            </a:r>
            <a:r>
              <a:rPr b="0" i="0" lang="en-US" sz="2700" u="none" cap="none" strike="noStrike">
                <a:solidFill>
                  <a:srgbClr val="C00000"/>
                </a:solidFill>
                <a:latin typeface="Calibri"/>
                <a:ea typeface="Calibri"/>
                <a:cs typeface="Calibri"/>
                <a:sym typeface="Calibri"/>
              </a:rPr>
              <a:t>destroyed</a:t>
            </a:r>
            <a:r>
              <a:rPr b="0" i="0" lang="en-US" sz="2700" u="none" cap="none" strike="noStrike">
                <a:solidFill>
                  <a:srgbClr val="000000"/>
                </a:solidFill>
                <a:latin typeface="Calibri"/>
                <a:ea typeface="Calibri"/>
                <a:cs typeface="Calibri"/>
                <a:sym typeface="Calibri"/>
              </a:rPr>
              <a:t>.</a:t>
            </a:r>
            <a:endParaRPr b="0" i="0" sz="2700" u="none" cap="none" strike="noStrike">
              <a:solidFill>
                <a:srgbClr val="000000"/>
              </a:solidFill>
              <a:latin typeface="Arial"/>
              <a:ea typeface="Arial"/>
              <a:cs typeface="Arial"/>
              <a:sym typeface="Arial"/>
            </a:endParaRPr>
          </a:p>
          <a:p>
            <a:pPr indent="-487080" lvl="0" marL="487440" marR="0" rtl="0" algn="l">
              <a:lnSpc>
                <a:spcPct val="144000"/>
              </a:lnSpc>
              <a:spcBef>
                <a:spcPts val="2500"/>
              </a:spcBef>
              <a:spcAft>
                <a:spcPts val="0"/>
              </a:spcAft>
              <a:buClr>
                <a:srgbClr val="000000"/>
              </a:buClr>
              <a:buSzPts val="2700"/>
              <a:buFont typeface="Arial"/>
              <a:buChar char="•"/>
            </a:pPr>
            <a:r>
              <a:rPr b="0" i="0" lang="en-US" sz="2700" u="none" cap="none" strike="noStrike">
                <a:solidFill>
                  <a:srgbClr val="000000"/>
                </a:solidFill>
                <a:latin typeface="Calibri"/>
                <a:ea typeface="Calibri"/>
                <a:cs typeface="Calibri"/>
                <a:sym typeface="Calibri"/>
              </a:rPr>
              <a:t>Por cada transición de estado se ejecutarán una serie de métodos callbacks. </a:t>
            </a:r>
            <a:endParaRPr b="0" i="0" sz="2700" u="none" cap="none" strike="noStrike">
              <a:solidFill>
                <a:srgbClr val="000000"/>
              </a:solidFill>
              <a:latin typeface="Arial"/>
              <a:ea typeface="Arial"/>
              <a:cs typeface="Arial"/>
              <a:sym typeface="Arial"/>
            </a:endParaRPr>
          </a:p>
          <a:p>
            <a:pPr indent="-487080" lvl="0" marL="487440" marR="0" rtl="0" algn="l">
              <a:lnSpc>
                <a:spcPct val="144000"/>
              </a:lnSpc>
              <a:spcBef>
                <a:spcPts val="2500"/>
              </a:spcBef>
              <a:spcAft>
                <a:spcPts val="0"/>
              </a:spcAft>
              <a:buClr>
                <a:srgbClr val="000000"/>
              </a:buClr>
              <a:buSzPts val="2700"/>
              <a:buFont typeface="Arial"/>
              <a:buChar char="•"/>
            </a:pPr>
            <a:r>
              <a:rPr b="0" i="0" lang="en-US" sz="2700" u="none" cap="none" strike="noStrike">
                <a:solidFill>
                  <a:srgbClr val="000000"/>
                </a:solidFill>
                <a:latin typeface="Calibri"/>
                <a:ea typeface="Calibri"/>
                <a:cs typeface="Calibri"/>
                <a:sym typeface="Calibri"/>
              </a:rPr>
              <a:t> </a:t>
            </a:r>
            <a:endParaRPr b="0" i="0" sz="2700" u="none" cap="none" strike="noStrike">
              <a:solidFill>
                <a:srgbClr val="000000"/>
              </a:solidFill>
              <a:latin typeface="Arial"/>
              <a:ea typeface="Arial"/>
              <a:cs typeface="Arial"/>
              <a:sym typeface="Arial"/>
            </a:endParaRPr>
          </a:p>
        </p:txBody>
      </p:sp>
      <p:sp>
        <p:nvSpPr>
          <p:cNvPr id="268" name="Google Shape;268;p3"/>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grpSp>
        <p:nvGrpSpPr>
          <p:cNvPr id="269" name="Google Shape;269;p3"/>
          <p:cNvGrpSpPr/>
          <p:nvPr/>
        </p:nvGrpSpPr>
        <p:grpSpPr>
          <a:xfrm>
            <a:off x="4146480" y="7612200"/>
            <a:ext cx="1218960" cy="1136520"/>
            <a:chOff x="4146480" y="7612200"/>
            <a:chExt cx="1218960" cy="1136520"/>
          </a:xfrm>
        </p:grpSpPr>
        <p:pic>
          <p:nvPicPr>
            <p:cNvPr id="270" name="Google Shape;270;p3"/>
            <p:cNvPicPr preferRelativeResize="0"/>
            <p:nvPr/>
          </p:nvPicPr>
          <p:blipFill rotWithShape="1">
            <a:blip r:embed="rId3">
              <a:alphaModFix/>
            </a:blip>
            <a:srcRect b="0" l="0" r="0" t="0"/>
            <a:stretch/>
          </p:blipFill>
          <p:spPr>
            <a:xfrm>
              <a:off x="4351320" y="7612200"/>
              <a:ext cx="802080" cy="802440"/>
            </a:xfrm>
            <a:prstGeom prst="rect">
              <a:avLst/>
            </a:prstGeom>
            <a:noFill/>
            <a:ln>
              <a:noFill/>
            </a:ln>
          </p:spPr>
        </p:pic>
        <p:sp>
          <p:nvSpPr>
            <p:cNvPr id="271" name="Google Shape;271;p3"/>
            <p:cNvSpPr/>
            <p:nvPr/>
          </p:nvSpPr>
          <p:spPr>
            <a:xfrm>
              <a:off x="4146480" y="8321760"/>
              <a:ext cx="1218960" cy="4269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Liberar</a:t>
              </a:r>
              <a:endParaRPr b="0" i="0" sz="2200" u="none" cap="none" strike="noStrike">
                <a:latin typeface="Arial"/>
                <a:ea typeface="Arial"/>
                <a:cs typeface="Arial"/>
                <a:sym typeface="Arial"/>
              </a:endParaRPr>
            </a:p>
          </p:txBody>
        </p:sp>
      </p:grpSp>
      <p:grpSp>
        <p:nvGrpSpPr>
          <p:cNvPr id="272" name="Google Shape;272;p3"/>
          <p:cNvGrpSpPr/>
          <p:nvPr/>
        </p:nvGrpSpPr>
        <p:grpSpPr>
          <a:xfrm>
            <a:off x="7935840" y="7612200"/>
            <a:ext cx="1728300" cy="1136340"/>
            <a:chOff x="7935840" y="7612200"/>
            <a:chExt cx="1728300" cy="1136340"/>
          </a:xfrm>
        </p:grpSpPr>
        <p:pic>
          <p:nvPicPr>
            <p:cNvPr id="273" name="Google Shape;273;p3"/>
            <p:cNvPicPr preferRelativeResize="0"/>
            <p:nvPr/>
          </p:nvPicPr>
          <p:blipFill rotWithShape="1">
            <a:blip r:embed="rId3">
              <a:alphaModFix/>
            </a:blip>
            <a:srcRect b="0" l="0" r="0" t="0"/>
            <a:stretch/>
          </p:blipFill>
          <p:spPr>
            <a:xfrm>
              <a:off x="8306640" y="7612200"/>
              <a:ext cx="802080" cy="802440"/>
            </a:xfrm>
            <a:prstGeom prst="rect">
              <a:avLst/>
            </a:prstGeom>
            <a:noFill/>
            <a:ln>
              <a:noFill/>
            </a:ln>
          </p:spPr>
        </p:pic>
        <p:sp>
          <p:nvSpPr>
            <p:cNvPr id="274" name="Google Shape;274;p3"/>
            <p:cNvSpPr/>
            <p:nvPr/>
          </p:nvSpPr>
          <p:spPr>
            <a:xfrm>
              <a:off x="7935840" y="8321640"/>
              <a:ext cx="1728300" cy="42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Reconectar</a:t>
              </a:r>
              <a:endParaRPr b="0" i="0" sz="2200" u="none" cap="none" strike="noStrike">
                <a:latin typeface="Arial"/>
                <a:ea typeface="Arial"/>
                <a:cs typeface="Arial"/>
                <a:sym typeface="Arial"/>
              </a:endParaRPr>
            </a:p>
          </p:txBody>
        </p:sp>
      </p:grpSp>
      <p:grpSp>
        <p:nvGrpSpPr>
          <p:cNvPr id="275" name="Google Shape;275;p3"/>
          <p:cNvGrpSpPr/>
          <p:nvPr/>
        </p:nvGrpSpPr>
        <p:grpSpPr>
          <a:xfrm>
            <a:off x="1168560" y="6245280"/>
            <a:ext cx="11067480" cy="1841400"/>
            <a:chOff x="1168560" y="6245280"/>
            <a:chExt cx="11067480" cy="1841400"/>
          </a:xfrm>
        </p:grpSpPr>
        <p:grpSp>
          <p:nvGrpSpPr>
            <p:cNvPr id="276" name="Google Shape;276;p3"/>
            <p:cNvGrpSpPr/>
            <p:nvPr/>
          </p:nvGrpSpPr>
          <p:grpSpPr>
            <a:xfrm>
              <a:off x="1168560" y="6245280"/>
              <a:ext cx="10759680" cy="1798200"/>
              <a:chOff x="1168560" y="6245280"/>
              <a:chExt cx="10759680" cy="1798200"/>
            </a:xfrm>
          </p:grpSpPr>
          <p:sp>
            <p:nvSpPr>
              <p:cNvPr id="277" name="Google Shape;277;p3"/>
              <p:cNvSpPr/>
              <p:nvPr/>
            </p:nvSpPr>
            <p:spPr>
              <a:xfrm>
                <a:off x="6019920" y="6999120"/>
                <a:ext cx="15044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2200" u="none" cap="none" strike="noStrike">
                    <a:solidFill>
                      <a:srgbClr val="FFFFFF"/>
                    </a:solidFill>
                    <a:latin typeface="Calibri"/>
                    <a:ea typeface="Calibri"/>
                    <a:cs typeface="Calibri"/>
                    <a:sym typeface="Calibri"/>
                  </a:rPr>
                  <a:t>Activity</a:t>
                </a:r>
                <a:r>
                  <a:rPr b="1" i="0" lang="en-US" sz="2200" u="none" cap="none" strike="noStrike">
                    <a:solidFill>
                      <a:srgbClr val="FFFFFF"/>
                    </a:solidFill>
                    <a:latin typeface="Calibri"/>
                    <a:ea typeface="Calibri"/>
                    <a:cs typeface="Calibri"/>
                    <a:sym typeface="Calibri"/>
                  </a:rPr>
                  <a:t> detenida</a:t>
                </a:r>
                <a:endParaRPr b="0" i="0" sz="2200" u="none" cap="none" strike="noStrike">
                  <a:latin typeface="Arial"/>
                  <a:ea typeface="Arial"/>
                  <a:cs typeface="Arial"/>
                  <a:sym typeface="Arial"/>
                </a:endParaRPr>
              </a:p>
            </p:txBody>
          </p:sp>
          <p:sp>
            <p:nvSpPr>
              <p:cNvPr id="278" name="Google Shape;278;p3"/>
              <p:cNvSpPr/>
              <p:nvPr/>
            </p:nvSpPr>
            <p:spPr>
              <a:xfrm flipH="1" rot="10800000">
                <a:off x="3832920" y="7539480"/>
                <a:ext cx="2004480" cy="43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279" name="Google Shape;279;p3"/>
              <p:cNvSpPr/>
              <p:nvPr/>
            </p:nvSpPr>
            <p:spPr>
              <a:xfrm>
                <a:off x="7697880" y="7543800"/>
                <a:ext cx="1995120" cy="36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280" name="Google Shape;280;p3"/>
              <p:cNvSpPr/>
              <p:nvPr/>
            </p:nvSpPr>
            <p:spPr>
              <a:xfrm>
                <a:off x="3836880" y="6939000"/>
                <a:ext cx="1807920" cy="4726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Se detiene</a:t>
                </a:r>
                <a:endParaRPr b="0" i="0" sz="2500" u="none" cap="none" strike="noStrike">
                  <a:latin typeface="Arial"/>
                  <a:ea typeface="Arial"/>
                  <a:cs typeface="Arial"/>
                  <a:sym typeface="Arial"/>
                </a:endParaRPr>
              </a:p>
            </p:txBody>
          </p:sp>
          <p:sp>
            <p:nvSpPr>
              <p:cNvPr id="281" name="Google Shape;281;p3"/>
              <p:cNvSpPr/>
              <p:nvPr/>
            </p:nvSpPr>
            <p:spPr>
              <a:xfrm>
                <a:off x="7897680" y="6931080"/>
                <a:ext cx="1842840" cy="4726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500" u="none" cap="none" strike="noStrike">
                    <a:solidFill>
                      <a:srgbClr val="000000"/>
                    </a:solidFill>
                    <a:latin typeface="Calibri"/>
                    <a:ea typeface="Calibri"/>
                    <a:cs typeface="Calibri"/>
                    <a:sym typeface="Calibri"/>
                  </a:rPr>
                  <a:t>Se reanuda </a:t>
                </a:r>
                <a:endParaRPr b="0" i="0" sz="2500" u="none" cap="none" strike="noStrike">
                  <a:latin typeface="Arial"/>
                  <a:ea typeface="Arial"/>
                  <a:cs typeface="Arial"/>
                  <a:sym typeface="Arial"/>
                </a:endParaRPr>
              </a:p>
            </p:txBody>
          </p:sp>
          <p:sp>
            <p:nvSpPr>
              <p:cNvPr id="282" name="Google Shape;282;p3"/>
              <p:cNvSpPr/>
              <p:nvPr/>
            </p:nvSpPr>
            <p:spPr>
              <a:xfrm>
                <a:off x="1168560" y="6245280"/>
                <a:ext cx="10759680" cy="5641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100" u="none" cap="none" strike="noStrike">
                    <a:solidFill>
                      <a:srgbClr val="000000"/>
                    </a:solidFill>
                    <a:latin typeface="Calibri"/>
                    <a:ea typeface="Calibri"/>
                    <a:cs typeface="Calibri"/>
                    <a:sym typeface="Calibri"/>
                  </a:rPr>
                  <a:t>Por ejemplo, una </a:t>
                </a:r>
                <a:r>
                  <a:rPr b="0" i="1" lang="en-US" sz="3100" u="none" cap="none" strike="noStrike">
                    <a:solidFill>
                      <a:srgbClr val="000000"/>
                    </a:solidFill>
                    <a:latin typeface="Calibri"/>
                    <a:ea typeface="Calibri"/>
                    <a:cs typeface="Calibri"/>
                    <a:sym typeface="Calibri"/>
                  </a:rPr>
                  <a:t>activity</a:t>
                </a:r>
                <a:r>
                  <a:rPr b="0" i="0" lang="en-US" sz="3100" u="none" cap="none" strike="noStrike">
                    <a:solidFill>
                      <a:srgbClr val="000000"/>
                    </a:solidFill>
                    <a:latin typeface="Calibri"/>
                    <a:ea typeface="Calibri"/>
                    <a:cs typeface="Calibri"/>
                    <a:sym typeface="Calibri"/>
                  </a:rPr>
                  <a:t> que hace uso de una base de datos</a:t>
                </a:r>
                <a:endParaRPr b="0" i="0" sz="3100" u="none" cap="none" strike="noStrike">
                  <a:latin typeface="Arial"/>
                  <a:ea typeface="Arial"/>
                  <a:cs typeface="Arial"/>
                  <a:sym typeface="Arial"/>
                </a:endParaRPr>
              </a:p>
            </p:txBody>
          </p:sp>
        </p:grpSp>
        <p:sp>
          <p:nvSpPr>
            <p:cNvPr id="283" name="Google Shape;283;p3"/>
            <p:cNvSpPr/>
            <p:nvPr/>
          </p:nvSpPr>
          <p:spPr>
            <a:xfrm>
              <a:off x="1254240" y="7042320"/>
              <a:ext cx="23792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2200" u="none" cap="none" strike="noStrike">
                  <a:solidFill>
                    <a:srgbClr val="FFFFFF"/>
                  </a:solidFill>
                  <a:latin typeface="Calibri"/>
                  <a:ea typeface="Calibri"/>
                  <a:cs typeface="Calibri"/>
                  <a:sym typeface="Calibri"/>
                </a:rPr>
                <a:t>Activity</a:t>
              </a:r>
              <a:r>
                <a:rPr b="1" i="0" lang="en-US" sz="2200" u="none" cap="none" strike="noStrike">
                  <a:solidFill>
                    <a:srgbClr val="FFFFFF"/>
                  </a:solidFill>
                  <a:latin typeface="Calibri"/>
                  <a:ea typeface="Calibri"/>
                  <a:cs typeface="Calibri"/>
                  <a:sym typeface="Calibri"/>
                </a:rPr>
                <a:t>  interactuando con usuario</a:t>
              </a:r>
              <a:endParaRPr b="0" i="0" sz="2200" u="none" cap="none" strike="noStrike">
                <a:latin typeface="Arial"/>
                <a:ea typeface="Arial"/>
                <a:cs typeface="Arial"/>
                <a:sym typeface="Arial"/>
              </a:endParaRPr>
            </a:p>
          </p:txBody>
        </p:sp>
        <p:sp>
          <p:nvSpPr>
            <p:cNvPr id="284" name="Google Shape;284;p3"/>
            <p:cNvSpPr/>
            <p:nvPr/>
          </p:nvSpPr>
          <p:spPr>
            <a:xfrm>
              <a:off x="9856800" y="7042320"/>
              <a:ext cx="23792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1" lang="en-US" sz="2200" u="none" cap="none" strike="noStrike">
                  <a:solidFill>
                    <a:srgbClr val="FFFFFF"/>
                  </a:solidFill>
                  <a:latin typeface="Calibri"/>
                  <a:ea typeface="Calibri"/>
                  <a:cs typeface="Calibri"/>
                  <a:sym typeface="Calibri"/>
                </a:rPr>
                <a:t>Activity</a:t>
              </a:r>
              <a:r>
                <a:rPr b="1" i="0" lang="en-US" sz="2200" u="none" cap="none" strike="noStrike">
                  <a:solidFill>
                    <a:srgbClr val="FFFFFF"/>
                  </a:solidFill>
                  <a:latin typeface="Calibri"/>
                  <a:ea typeface="Calibri"/>
                  <a:cs typeface="Calibri"/>
                  <a:sym typeface="Calibri"/>
                </a:rPr>
                <a:t>  interactuando con usuario</a:t>
              </a:r>
              <a:endParaRPr b="0" i="0" sz="2200" u="none" cap="none" strike="noStrike">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30"/>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6200" strike="noStrike">
                <a:solidFill>
                  <a:srgbClr val="000000"/>
                </a:solidFill>
                <a:latin typeface="Calibri"/>
                <a:ea typeface="Calibri"/>
                <a:cs typeface="Calibri"/>
                <a:sym typeface="Calibri"/>
              </a:rPr>
              <a:t>Ejercicio - Cuestionario</a:t>
            </a:r>
            <a:endParaRPr b="0" sz="6200" strike="noStrike">
              <a:solidFill>
                <a:srgbClr val="000000"/>
              </a:solidFill>
              <a:latin typeface="Arial"/>
              <a:ea typeface="Arial"/>
              <a:cs typeface="Arial"/>
              <a:sym typeface="Arial"/>
            </a:endParaRPr>
          </a:p>
        </p:txBody>
      </p:sp>
      <p:sp>
        <p:nvSpPr>
          <p:cNvPr id="848" name="Google Shape;848;p30"/>
          <p:cNvSpPr txBox="1"/>
          <p:nvPr/>
        </p:nvSpPr>
        <p:spPr>
          <a:xfrm>
            <a:off x="716040" y="4084560"/>
            <a:ext cx="11570760" cy="1675440"/>
          </a:xfrm>
          <a:prstGeom prst="rect">
            <a:avLst/>
          </a:prstGeom>
          <a:noFill/>
          <a:ln>
            <a:noFill/>
          </a:ln>
        </p:spPr>
        <p:txBody>
          <a:bodyPr anchorCtr="0" anchor="t" bIns="45700" lIns="91425" spcFirstLastPara="1" rIns="91425" wrap="square" tIns="45700">
            <a:noAutofit/>
          </a:bodyPr>
          <a:lstStyle/>
          <a:p>
            <a:pPr indent="-114119" lvl="0" marL="517679"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361439" lvl="0" marL="517679" marR="0" rtl="0" algn="l">
              <a:lnSpc>
                <a:spcPct val="100000"/>
              </a:lnSpc>
              <a:spcBef>
                <a:spcPts val="780"/>
              </a:spcBef>
              <a:spcAft>
                <a:spcPts val="0"/>
              </a:spcAft>
              <a:buClr>
                <a:srgbClr val="000000"/>
              </a:buClr>
              <a:buSzPts val="3900"/>
              <a:buFont typeface="Arial"/>
              <a:buChar char="•"/>
            </a:pPr>
            <a:r>
              <a:rPr b="1" lang="en-US" sz="3900" strike="noStrike">
                <a:solidFill>
                  <a:srgbClr val="000000"/>
                </a:solidFill>
                <a:latin typeface="Calibri"/>
                <a:ea typeface="Calibri"/>
                <a:cs typeface="Calibri"/>
                <a:sym typeface="Calibri"/>
              </a:rPr>
              <a:t>P:</a:t>
            </a:r>
            <a:r>
              <a:rPr b="0" lang="en-US" sz="3900" strike="noStrike">
                <a:solidFill>
                  <a:srgbClr val="000000"/>
                </a:solidFill>
                <a:latin typeface="Calibri"/>
                <a:ea typeface="Calibri"/>
                <a:cs typeface="Calibri"/>
                <a:sym typeface="Calibri"/>
              </a:rPr>
              <a:t> ¿Qué ocurre con el valor ingresado?</a:t>
            </a:r>
            <a:endParaRPr b="0" sz="3900" strike="noStrike">
              <a:solidFill>
                <a:srgbClr val="000000"/>
              </a:solidFill>
              <a:latin typeface="Arial"/>
              <a:ea typeface="Arial"/>
              <a:cs typeface="Arial"/>
              <a:sym typeface="Arial"/>
            </a:endParaRPr>
          </a:p>
        </p:txBody>
      </p:sp>
      <p:sp>
        <p:nvSpPr>
          <p:cNvPr id="849" name="Google Shape;849;p30"/>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sp>
        <p:nvSpPr>
          <p:cNvPr id="850" name="Google Shape;850;p30"/>
          <p:cNvSpPr/>
          <p:nvPr/>
        </p:nvSpPr>
        <p:spPr>
          <a:xfrm>
            <a:off x="884160" y="2535120"/>
            <a:ext cx="11402640" cy="1432440"/>
          </a:xfrm>
          <a:prstGeom prst="rect">
            <a:avLst/>
          </a:prstGeom>
          <a:noFill/>
          <a:ln>
            <a:noFill/>
          </a:ln>
        </p:spPr>
        <p:txBody>
          <a:bodyPr anchorCtr="0" anchor="t" bIns="45700" lIns="91425" spcFirstLastPara="1" rIns="91425" wrap="square" tIns="45700">
            <a:spAutoFit/>
          </a:bodyPr>
          <a:lstStyle/>
          <a:p>
            <a:pPr indent="0" lvl="0" marL="154080" marR="0" rtl="0" algn="l">
              <a:lnSpc>
                <a:spcPct val="100000"/>
              </a:lnSpc>
              <a:spcBef>
                <a:spcPts val="0"/>
              </a:spcBef>
              <a:spcAft>
                <a:spcPts val="0"/>
              </a:spcAft>
              <a:buNone/>
            </a:pPr>
            <a:r>
              <a:rPr b="0" lang="en-US" sz="4400" strike="noStrike">
                <a:solidFill>
                  <a:srgbClr val="000000"/>
                </a:solidFill>
                <a:latin typeface="Gill Sans"/>
                <a:ea typeface="Gill Sans"/>
                <a:cs typeface="Gill Sans"/>
                <a:sym typeface="Gill Sans"/>
              </a:rPr>
              <a:t>Modificar el valor del </a:t>
            </a:r>
            <a:r>
              <a:rPr lang="en-US" sz="4400">
                <a:latin typeface="Gill Sans"/>
                <a:ea typeface="Gill Sans"/>
                <a:cs typeface="Gill Sans"/>
                <a:sym typeface="Gill Sans"/>
              </a:rPr>
              <a:t>EditText</a:t>
            </a:r>
            <a:r>
              <a:rPr b="0" lang="en-US" sz="4400" strike="noStrike">
                <a:solidFill>
                  <a:srgbClr val="000000"/>
                </a:solidFill>
                <a:latin typeface="Gill Sans"/>
                <a:ea typeface="Gill Sans"/>
                <a:cs typeface="Gill Sans"/>
                <a:sym typeface="Gill Sans"/>
              </a:rPr>
              <a:t> y cambiar la orientación del dispositivo</a:t>
            </a:r>
            <a:endParaRPr b="0" sz="4400" strike="noStrike">
              <a:latin typeface="Arial"/>
              <a:ea typeface="Arial"/>
              <a:cs typeface="Arial"/>
              <a:sym typeface="Arial"/>
            </a:endParaRPr>
          </a:p>
        </p:txBody>
      </p:sp>
      <p:sp>
        <p:nvSpPr>
          <p:cNvPr id="851" name="Google Shape;851;p30"/>
          <p:cNvSpPr txBox="1"/>
          <p:nvPr/>
        </p:nvSpPr>
        <p:spPr>
          <a:xfrm>
            <a:off x="1467720" y="6287040"/>
            <a:ext cx="10052280" cy="30625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900" strike="noStrike">
                <a:solidFill>
                  <a:srgbClr val="000000"/>
                </a:solidFill>
                <a:latin typeface="Calibri"/>
                <a:ea typeface="Calibri"/>
                <a:cs typeface="Calibri"/>
                <a:sym typeface="Calibri"/>
              </a:rPr>
              <a:t>R:</a:t>
            </a:r>
            <a:r>
              <a:rPr b="0" lang="en-US" sz="3900" strike="noStrike">
                <a:solidFill>
                  <a:srgbClr val="000000"/>
                </a:solidFill>
                <a:latin typeface="Calibri"/>
                <a:ea typeface="Calibri"/>
                <a:cs typeface="Calibri"/>
                <a:sym typeface="Calibri"/>
              </a:rPr>
              <a:t> El EditText vuelve a “Modificame”. Observamos el mismo problema que en el ejercicio del contador. </a:t>
            </a:r>
            <a:endParaRPr b="0" sz="3900" strike="noStrike">
              <a:latin typeface="Arial"/>
              <a:ea typeface="Arial"/>
              <a:cs typeface="Arial"/>
              <a:sym typeface="Arial"/>
            </a:endParaRPr>
          </a:p>
          <a:p>
            <a:pPr indent="0" lvl="0" marL="0" marR="0" rtl="0" algn="l">
              <a:spcBef>
                <a:spcPts val="0"/>
              </a:spcBef>
              <a:spcAft>
                <a:spcPts val="0"/>
              </a:spcAft>
              <a:buNone/>
            </a:pPr>
            <a:r>
              <a:rPr b="0" lang="en-US" sz="3900" strike="noStrike">
                <a:solidFill>
                  <a:srgbClr val="000000"/>
                </a:solidFill>
                <a:latin typeface="Calibri"/>
                <a:ea typeface="Calibri"/>
                <a:cs typeface="Calibri"/>
                <a:sym typeface="Calibri"/>
              </a:rPr>
              <a:t>Ahora… agregar un ID al </a:t>
            </a:r>
            <a:r>
              <a:rPr lang="en-US" sz="3900">
                <a:latin typeface="Calibri"/>
                <a:ea typeface="Calibri"/>
                <a:cs typeface="Calibri"/>
                <a:sym typeface="Calibri"/>
              </a:rPr>
              <a:t>EditText</a:t>
            </a:r>
            <a:r>
              <a:rPr b="0" lang="en-US" sz="3900" strike="noStrike">
                <a:solidFill>
                  <a:srgbClr val="000000"/>
                </a:solidFill>
                <a:latin typeface="Calibri"/>
                <a:ea typeface="Calibri"/>
                <a:cs typeface="Calibri"/>
                <a:sym typeface="Calibri"/>
              </a:rPr>
              <a:t> y volver a probar…</a:t>
            </a:r>
            <a:endParaRPr b="0" sz="39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1"/>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sp>
        <p:nvSpPr>
          <p:cNvPr id="857" name="Google Shape;857;p31"/>
          <p:cNvSpPr/>
          <p:nvPr/>
        </p:nvSpPr>
        <p:spPr>
          <a:xfrm>
            <a:off x="331920" y="1967040"/>
            <a:ext cx="12313800" cy="6845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3900" strike="noStrike">
                <a:solidFill>
                  <a:srgbClr val="000000"/>
                </a:solidFill>
                <a:latin typeface="Calibri"/>
                <a:ea typeface="Calibri"/>
                <a:cs typeface="Calibri"/>
                <a:sym typeface="Calibri"/>
              </a:rPr>
              <a:t>La implementación predeterminada del método </a:t>
            </a:r>
            <a:r>
              <a:rPr b="1" lang="en-US" sz="3900" strike="noStrike">
                <a:solidFill>
                  <a:srgbClr val="000000"/>
                </a:solidFill>
                <a:latin typeface="Calibri"/>
                <a:ea typeface="Calibri"/>
                <a:cs typeface="Calibri"/>
                <a:sym typeface="Calibri"/>
              </a:rPr>
              <a:t>onSaveInstanceState() </a:t>
            </a:r>
            <a:r>
              <a:rPr b="0" lang="en-US" sz="3900" strike="noStrike">
                <a:solidFill>
                  <a:srgbClr val="000000"/>
                </a:solidFill>
                <a:latin typeface="Calibri"/>
                <a:ea typeface="Calibri"/>
                <a:cs typeface="Calibri"/>
                <a:sym typeface="Calibri"/>
              </a:rPr>
              <a:t>en la clase (superclass) </a:t>
            </a:r>
            <a:r>
              <a:rPr b="1" lang="en-US" sz="3900" strike="noStrike">
                <a:solidFill>
                  <a:srgbClr val="000000"/>
                </a:solidFill>
                <a:latin typeface="Calibri"/>
                <a:ea typeface="Calibri"/>
                <a:cs typeface="Calibri"/>
                <a:sym typeface="Calibri"/>
              </a:rPr>
              <a:t>Activity </a:t>
            </a:r>
            <a:r>
              <a:rPr b="0" lang="en-US" sz="3900" strike="noStrike">
                <a:solidFill>
                  <a:srgbClr val="000000"/>
                </a:solidFill>
                <a:latin typeface="Calibri"/>
                <a:ea typeface="Calibri"/>
                <a:cs typeface="Calibri"/>
                <a:sym typeface="Calibri"/>
              </a:rPr>
              <a:t>llama al método del mismo nombre de cada </a:t>
            </a:r>
            <a:r>
              <a:rPr b="1" lang="en-US" sz="3900" strike="noStrike">
                <a:solidFill>
                  <a:srgbClr val="000000"/>
                </a:solidFill>
                <a:latin typeface="Calibri"/>
                <a:ea typeface="Calibri"/>
                <a:cs typeface="Calibri"/>
                <a:sym typeface="Calibri"/>
              </a:rPr>
              <a:t>View</a:t>
            </a:r>
            <a:r>
              <a:rPr b="0" lang="en-US" sz="3900" strike="noStrike">
                <a:solidFill>
                  <a:srgbClr val="000000"/>
                </a:solidFill>
                <a:latin typeface="Calibri"/>
                <a:ea typeface="Calibri"/>
                <a:cs typeface="Calibri"/>
                <a:sym typeface="Calibri"/>
              </a:rPr>
              <a:t> del diseño. Prácticamente todos los </a:t>
            </a:r>
            <a:r>
              <a:rPr b="0" i="1" lang="en-US" sz="3900" strike="noStrike">
                <a:solidFill>
                  <a:srgbClr val="000000"/>
                </a:solidFill>
                <a:latin typeface="Calibri"/>
                <a:ea typeface="Calibri"/>
                <a:cs typeface="Calibri"/>
                <a:sym typeface="Calibri"/>
              </a:rPr>
              <a:t>widgets</a:t>
            </a:r>
            <a:r>
              <a:rPr b="0" lang="en-US" sz="3900" strike="noStrike">
                <a:solidFill>
                  <a:srgbClr val="000000"/>
                </a:solidFill>
                <a:latin typeface="Calibri"/>
                <a:ea typeface="Calibri"/>
                <a:cs typeface="Calibri"/>
                <a:sym typeface="Calibri"/>
              </a:rPr>
              <a:t> del </a:t>
            </a:r>
            <a:r>
              <a:rPr b="0" i="1" lang="en-US" sz="3900" strike="noStrike">
                <a:solidFill>
                  <a:srgbClr val="000000"/>
                </a:solidFill>
                <a:latin typeface="Calibri"/>
                <a:ea typeface="Calibri"/>
                <a:cs typeface="Calibri"/>
                <a:sym typeface="Calibri"/>
              </a:rPr>
              <a:t>framework</a:t>
            </a:r>
            <a:r>
              <a:rPr b="0" lang="en-US" sz="3900" strike="noStrike">
                <a:solidFill>
                  <a:srgbClr val="000000"/>
                </a:solidFill>
                <a:latin typeface="Calibri"/>
                <a:ea typeface="Calibri"/>
                <a:cs typeface="Calibri"/>
                <a:sym typeface="Calibri"/>
              </a:rPr>
              <a:t> de Android implementan este método según les convenga. Sin embargo, para que funcione correctamente </a:t>
            </a:r>
            <a:r>
              <a:rPr b="0" lang="en-US" sz="3900" strike="noStrike">
                <a:solidFill>
                  <a:srgbClr val="C00000"/>
                </a:solidFill>
                <a:latin typeface="Calibri"/>
                <a:ea typeface="Calibri"/>
                <a:cs typeface="Calibri"/>
                <a:sym typeface="Calibri"/>
              </a:rPr>
              <a:t>es necesario establecer el atributo </a:t>
            </a:r>
            <a:r>
              <a:rPr b="1" lang="en-US" sz="3900" strike="noStrike">
                <a:solidFill>
                  <a:srgbClr val="C00000"/>
                </a:solidFill>
                <a:latin typeface="Calibri"/>
                <a:ea typeface="Calibri"/>
                <a:cs typeface="Calibri"/>
                <a:sym typeface="Calibri"/>
              </a:rPr>
              <a:t>android:id </a:t>
            </a:r>
            <a:r>
              <a:rPr b="0" lang="en-US" sz="3900" strike="noStrike">
                <a:solidFill>
                  <a:srgbClr val="000000"/>
                </a:solidFill>
                <a:latin typeface="Calibri"/>
                <a:ea typeface="Calibri"/>
                <a:cs typeface="Calibri"/>
                <a:sym typeface="Calibri"/>
              </a:rPr>
              <a:t> para cada </a:t>
            </a:r>
            <a:r>
              <a:rPr b="0" i="1" lang="en-US" sz="3900" strike="noStrike">
                <a:solidFill>
                  <a:srgbClr val="000000"/>
                </a:solidFill>
                <a:latin typeface="Calibri"/>
                <a:ea typeface="Calibri"/>
                <a:cs typeface="Calibri"/>
                <a:sym typeface="Calibri"/>
              </a:rPr>
              <a:t>widget</a:t>
            </a:r>
            <a:r>
              <a:rPr b="0" lang="en-US" sz="3900" strike="noStrike">
                <a:solidFill>
                  <a:srgbClr val="000000"/>
                </a:solidFill>
                <a:latin typeface="Calibri"/>
                <a:ea typeface="Calibri"/>
                <a:cs typeface="Calibri"/>
                <a:sym typeface="Calibri"/>
              </a:rPr>
              <a:t> cuyo estado se desee guardar.</a:t>
            </a:r>
            <a:endParaRPr b="0" sz="3900" strike="noStrike">
              <a:latin typeface="Arial"/>
              <a:ea typeface="Arial"/>
              <a:cs typeface="Arial"/>
              <a:sym typeface="Arial"/>
            </a:endParaRPr>
          </a:p>
          <a:p>
            <a:pPr indent="0" lvl="0" marL="0" marR="0" rtl="0" algn="l">
              <a:lnSpc>
                <a:spcPct val="100000"/>
              </a:lnSpc>
              <a:spcBef>
                <a:spcPts val="1701"/>
              </a:spcBef>
              <a:spcAft>
                <a:spcPts val="0"/>
              </a:spcAft>
              <a:buNone/>
            </a:pPr>
            <a:r>
              <a:rPr b="0" lang="en-US" sz="3900" strike="noStrike">
                <a:solidFill>
                  <a:srgbClr val="000000"/>
                </a:solidFill>
                <a:latin typeface="Calibri"/>
                <a:ea typeface="Calibri"/>
                <a:cs typeface="Calibri"/>
                <a:sym typeface="Calibri"/>
              </a:rPr>
              <a:t>Por este motivo es que, en nuestras redefiniciones, debemos invocarlos (usando </a:t>
            </a:r>
            <a:r>
              <a:rPr b="1" lang="en-US" sz="3900" strike="noStrike">
                <a:solidFill>
                  <a:srgbClr val="000000"/>
                </a:solidFill>
                <a:latin typeface="Calibri"/>
                <a:ea typeface="Calibri"/>
                <a:cs typeface="Calibri"/>
                <a:sym typeface="Calibri"/>
              </a:rPr>
              <a:t>super</a:t>
            </a:r>
            <a:r>
              <a:rPr b="0" lang="en-US" sz="3900" strike="noStrike">
                <a:solidFill>
                  <a:srgbClr val="000000"/>
                </a:solidFill>
                <a:latin typeface="Calibri"/>
                <a:ea typeface="Calibri"/>
                <a:cs typeface="Calibri"/>
                <a:sym typeface="Calibri"/>
              </a:rPr>
              <a:t>) y encargarnos de  guardar y recuperar los datos particulares de nuestra clase.  </a:t>
            </a:r>
            <a:endParaRPr b="0" sz="3900" strike="noStrike">
              <a:latin typeface="Arial"/>
              <a:ea typeface="Arial"/>
              <a:cs typeface="Arial"/>
              <a:sym typeface="Arial"/>
            </a:endParaRPr>
          </a:p>
        </p:txBody>
      </p:sp>
      <p:grpSp>
        <p:nvGrpSpPr>
          <p:cNvPr id="858" name="Google Shape;858;p31"/>
          <p:cNvGrpSpPr/>
          <p:nvPr/>
        </p:nvGrpSpPr>
        <p:grpSpPr>
          <a:xfrm>
            <a:off x="9539280" y="65160"/>
            <a:ext cx="3671640" cy="1333080"/>
            <a:chOff x="9539280" y="65160"/>
            <a:chExt cx="3671640" cy="1333080"/>
          </a:xfrm>
        </p:grpSpPr>
        <p:pic>
          <p:nvPicPr>
            <p:cNvPr id="859" name="Google Shape;859;p31"/>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860" name="Google Shape;860;p31"/>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strike="noStrike">
                  <a:solidFill>
                    <a:srgbClr val="00B050"/>
                  </a:solidFill>
                  <a:latin typeface="Calibri"/>
                  <a:ea typeface="Calibri"/>
                  <a:cs typeface="Calibri"/>
                  <a:sym typeface="Calibri"/>
                </a:rPr>
                <a:t>Ciclo de vida</a:t>
              </a:r>
              <a:endParaRPr b="0" sz="2800" strike="noStrike">
                <a:latin typeface="Arial"/>
                <a:ea typeface="Arial"/>
                <a:cs typeface="Arial"/>
                <a:sym typeface="Arial"/>
              </a:endParaRP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0" st="0"/>
                                            </p:txEl>
                                          </p:spTgt>
                                        </p:tgtEl>
                                        <p:attrNameLst>
                                          <p:attrName>style.visibility</p:attrName>
                                        </p:attrNameLst>
                                      </p:cBhvr>
                                      <p:to>
                                        <p:strVal val="visible"/>
                                      </p:to>
                                    </p:set>
                                    <p:animEffect filter="fade" transition="in">
                                      <p:cBhvr>
                                        <p:cTn dur="500"/>
                                        <p:tgtEl>
                                          <p:spTgt spid="8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1" st="1"/>
                                            </p:txEl>
                                          </p:spTgt>
                                        </p:tgtEl>
                                        <p:attrNameLst>
                                          <p:attrName>style.visibility</p:attrName>
                                        </p:attrNameLst>
                                      </p:cBhvr>
                                      <p:to>
                                        <p:strVal val="visible"/>
                                      </p:to>
                                    </p:set>
                                    <p:animEffect filter="fade" transition="in">
                                      <p:cBhvr>
                                        <p:cTn dur="500"/>
                                        <p:tgtEl>
                                          <p:spTgt spid="85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2"/>
          <p:cNvSpPr txBox="1"/>
          <p:nvPr/>
        </p:nvSpPr>
        <p:spPr>
          <a:xfrm>
            <a:off x="650880" y="915840"/>
            <a:ext cx="11701080" cy="151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6200" strike="noStrike">
                <a:solidFill>
                  <a:srgbClr val="000000"/>
                </a:solidFill>
                <a:latin typeface="Calibri"/>
                <a:ea typeface="Calibri"/>
                <a:cs typeface="Calibri"/>
                <a:sym typeface="Calibri"/>
              </a:rPr>
              <a:t>Ejercicio - Cuestionario</a:t>
            </a:r>
            <a:endParaRPr b="0" sz="6200" strike="noStrike">
              <a:solidFill>
                <a:srgbClr val="000000"/>
              </a:solidFill>
              <a:latin typeface="Arial"/>
              <a:ea typeface="Arial"/>
              <a:cs typeface="Arial"/>
              <a:sym typeface="Arial"/>
            </a:endParaRPr>
          </a:p>
        </p:txBody>
      </p:sp>
      <p:sp>
        <p:nvSpPr>
          <p:cNvPr id="866" name="Google Shape;866;p32"/>
          <p:cNvSpPr txBox="1"/>
          <p:nvPr/>
        </p:nvSpPr>
        <p:spPr>
          <a:xfrm>
            <a:off x="716040" y="2403360"/>
            <a:ext cx="11570760" cy="2276640"/>
          </a:xfrm>
          <a:prstGeom prst="rect">
            <a:avLst/>
          </a:prstGeom>
          <a:noFill/>
          <a:ln>
            <a:noFill/>
          </a:ln>
        </p:spPr>
        <p:txBody>
          <a:bodyPr anchorCtr="0" anchor="t" bIns="45700" lIns="91425" spcFirstLastPara="1" rIns="91425" wrap="square" tIns="45700">
            <a:noAutofit/>
          </a:bodyPr>
          <a:lstStyle/>
          <a:p>
            <a:pPr indent="-361439" lvl="0" marL="517679" marR="0" rtl="0" algn="l">
              <a:lnSpc>
                <a:spcPct val="100000"/>
              </a:lnSpc>
              <a:spcBef>
                <a:spcPts val="0"/>
              </a:spcBef>
              <a:spcAft>
                <a:spcPts val="0"/>
              </a:spcAft>
              <a:buClr>
                <a:srgbClr val="000000"/>
              </a:buClr>
              <a:buSzPts val="3900"/>
              <a:buFont typeface="Arial"/>
              <a:buChar char="•"/>
            </a:pPr>
            <a:r>
              <a:rPr b="1" lang="en-US" sz="3900" strike="noStrike">
                <a:solidFill>
                  <a:srgbClr val="000000"/>
                </a:solidFill>
                <a:latin typeface="Calibri"/>
                <a:ea typeface="Calibri"/>
                <a:cs typeface="Calibri"/>
                <a:sym typeface="Calibri"/>
              </a:rPr>
              <a:t>P:</a:t>
            </a:r>
            <a:r>
              <a:rPr b="0" lang="en-US" sz="3900" strike="noStrike">
                <a:solidFill>
                  <a:srgbClr val="000000"/>
                </a:solidFill>
                <a:latin typeface="Calibri"/>
                <a:ea typeface="Calibri"/>
                <a:cs typeface="Calibri"/>
                <a:sym typeface="Calibri"/>
              </a:rPr>
              <a:t> ¿Qué ocurre con el contador y con el editText si cierro la aplicación (back button) y luego la ejecuto nuevamente? ¿A qué se debe tal comportamiento?</a:t>
            </a:r>
            <a:endParaRPr b="0" sz="3900" strike="noStrike">
              <a:solidFill>
                <a:srgbClr val="000000"/>
              </a:solidFill>
              <a:latin typeface="Arial"/>
              <a:ea typeface="Arial"/>
              <a:cs typeface="Arial"/>
              <a:sym typeface="Arial"/>
            </a:endParaRPr>
          </a:p>
        </p:txBody>
      </p:sp>
      <p:sp>
        <p:nvSpPr>
          <p:cNvPr id="867" name="Google Shape;867;p32"/>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sp>
        <p:nvSpPr>
          <p:cNvPr id="868" name="Google Shape;868;p32"/>
          <p:cNvSpPr txBox="1"/>
          <p:nvPr/>
        </p:nvSpPr>
        <p:spPr>
          <a:xfrm>
            <a:off x="1296000" y="5667840"/>
            <a:ext cx="10260000" cy="30625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900" strike="noStrike">
                <a:solidFill>
                  <a:srgbClr val="000000"/>
                </a:solidFill>
                <a:latin typeface="Calibri"/>
                <a:ea typeface="Calibri"/>
                <a:cs typeface="Calibri"/>
                <a:sym typeface="Calibri"/>
              </a:rPr>
              <a:t>R:</a:t>
            </a:r>
            <a:r>
              <a:rPr b="0" lang="en-US" sz="3900" strike="noStrike">
                <a:solidFill>
                  <a:srgbClr val="000000"/>
                </a:solidFill>
                <a:latin typeface="Calibri"/>
                <a:ea typeface="Calibri"/>
                <a:cs typeface="Calibri"/>
                <a:sym typeface="Calibri"/>
              </a:rPr>
              <a:t> Se pierden ambos valores. Ello se debe a que no se persiste el estado de la aplicación una vez que la aplicación fue “destruida”. Para ese caso se debería utilizar otro mecanismo de persistencia de datos (en clases posteriores veremos alternativas)</a:t>
            </a:r>
            <a:endParaRPr b="0" sz="39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3"/>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sp>
        <p:nvSpPr>
          <p:cNvPr id="874" name="Google Shape;874;p33"/>
          <p:cNvSpPr/>
          <p:nvPr/>
        </p:nvSpPr>
        <p:spPr>
          <a:xfrm>
            <a:off x="357120" y="1598760"/>
            <a:ext cx="12313800" cy="81183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3200" strike="noStrike">
                <a:solidFill>
                  <a:srgbClr val="000000"/>
                </a:solidFill>
                <a:latin typeface="Calibri"/>
                <a:ea typeface="Calibri"/>
                <a:cs typeface="Calibri"/>
                <a:sym typeface="Calibri"/>
              </a:rPr>
              <a:t>Por lo tanto…</a:t>
            </a:r>
            <a:r>
              <a:rPr b="1" lang="en-US" sz="3200" strike="noStrike">
                <a:solidFill>
                  <a:srgbClr val="000000"/>
                </a:solidFill>
                <a:latin typeface="Calibri"/>
                <a:ea typeface="Calibri"/>
                <a:cs typeface="Calibri"/>
                <a:sym typeface="Calibri"/>
              </a:rPr>
              <a:t> onSaveInstanceState</a:t>
            </a:r>
            <a:r>
              <a:rPr b="0" lang="en-US" sz="3200" strike="noStrike">
                <a:solidFill>
                  <a:srgbClr val="000000"/>
                </a:solidFill>
                <a:latin typeface="Calibri"/>
                <a:ea typeface="Calibri"/>
                <a:cs typeface="Calibri"/>
                <a:sym typeface="Calibri"/>
              </a:rPr>
              <a:t> </a:t>
            </a:r>
            <a:r>
              <a:rPr b="1" lang="en-US" sz="3200" strike="noStrike">
                <a:solidFill>
                  <a:srgbClr val="000000"/>
                </a:solidFill>
                <a:latin typeface="Calibri"/>
                <a:ea typeface="Calibri"/>
                <a:cs typeface="Calibri"/>
                <a:sym typeface="Calibri"/>
              </a:rPr>
              <a:t>()</a:t>
            </a:r>
            <a:r>
              <a:rPr b="0" lang="en-US" sz="3200" strike="noStrike">
                <a:solidFill>
                  <a:srgbClr val="000000"/>
                </a:solidFill>
                <a:latin typeface="Calibri"/>
                <a:ea typeface="Calibri"/>
                <a:cs typeface="Calibri"/>
                <a:sym typeface="Calibri"/>
              </a:rPr>
              <a:t> y </a:t>
            </a:r>
            <a:r>
              <a:rPr b="1" lang="en-US" sz="3200" strike="noStrike">
                <a:solidFill>
                  <a:srgbClr val="000000"/>
                </a:solidFill>
                <a:latin typeface="Calibri"/>
                <a:ea typeface="Calibri"/>
                <a:cs typeface="Calibri"/>
                <a:sym typeface="Calibri"/>
              </a:rPr>
              <a:t>onRestoreInstanceState() </a:t>
            </a:r>
            <a:r>
              <a:rPr b="1" lang="en-US" sz="3200" strike="noStrike">
                <a:solidFill>
                  <a:srgbClr val="C00000"/>
                </a:solidFill>
                <a:latin typeface="Calibri"/>
                <a:ea typeface="Calibri"/>
                <a:cs typeface="Calibri"/>
                <a:sym typeface="Calibri"/>
              </a:rPr>
              <a:t>NO siempre </a:t>
            </a:r>
            <a:r>
              <a:rPr b="0" lang="en-US" sz="3200" strike="noStrike">
                <a:solidFill>
                  <a:srgbClr val="000000"/>
                </a:solidFill>
                <a:latin typeface="Calibri"/>
                <a:ea typeface="Calibri"/>
                <a:cs typeface="Calibri"/>
                <a:sym typeface="Calibri"/>
              </a:rPr>
              <a:t>son invocados</a:t>
            </a:r>
            <a:r>
              <a:rPr b="1" lang="en-US" sz="3200" strike="noStrike">
                <a:solidFill>
                  <a:srgbClr val="000000"/>
                </a:solidFill>
                <a:latin typeface="Calibri"/>
                <a:ea typeface="Calibri"/>
                <a:cs typeface="Calibri"/>
                <a:sym typeface="Calibri"/>
              </a:rPr>
              <a:t>. </a:t>
            </a:r>
            <a:endParaRPr b="0" sz="3200" strike="noStrike">
              <a:latin typeface="Arial"/>
              <a:ea typeface="Arial"/>
              <a:cs typeface="Arial"/>
              <a:sym typeface="Arial"/>
            </a:endParaRPr>
          </a:p>
          <a:p>
            <a:pPr indent="0" lvl="0" marL="0" marR="0" rtl="0" algn="l">
              <a:lnSpc>
                <a:spcPct val="100000"/>
              </a:lnSpc>
              <a:spcBef>
                <a:spcPts val="1701"/>
              </a:spcBef>
              <a:spcAft>
                <a:spcPts val="0"/>
              </a:spcAft>
              <a:buNone/>
            </a:pPr>
            <a:r>
              <a:rPr b="1" lang="en-US" sz="3200" strike="noStrike">
                <a:solidFill>
                  <a:srgbClr val="000000"/>
                </a:solidFill>
                <a:latin typeface="Calibri"/>
                <a:ea typeface="Calibri"/>
                <a:cs typeface="Calibri"/>
                <a:sym typeface="Calibri"/>
              </a:rPr>
              <a:t>onSaveInstanceState</a:t>
            </a:r>
            <a:r>
              <a:rPr b="0" lang="en-US" sz="3200" strike="noStrike">
                <a:solidFill>
                  <a:srgbClr val="000000"/>
                </a:solidFill>
                <a:latin typeface="Calibri"/>
                <a:ea typeface="Calibri"/>
                <a:cs typeface="Calibri"/>
                <a:sym typeface="Calibri"/>
              </a:rPr>
              <a:t> </a:t>
            </a:r>
            <a:r>
              <a:rPr b="1" lang="en-US" sz="3200" strike="noStrike">
                <a:solidFill>
                  <a:srgbClr val="000000"/>
                </a:solidFill>
                <a:latin typeface="Calibri"/>
                <a:ea typeface="Calibri"/>
                <a:cs typeface="Calibri"/>
                <a:sym typeface="Calibri"/>
              </a:rPr>
              <a:t>()</a:t>
            </a:r>
            <a:r>
              <a:rPr b="0" lang="en-US" sz="3200" strike="noStrike">
                <a:solidFill>
                  <a:srgbClr val="000000"/>
                </a:solidFill>
                <a:latin typeface="Calibri"/>
                <a:ea typeface="Calibri"/>
                <a:cs typeface="Calibri"/>
                <a:sym typeface="Calibri"/>
              </a:rPr>
              <a:t> se invoca cuando una </a:t>
            </a:r>
            <a:r>
              <a:rPr b="0" i="1" lang="en-US" sz="3200" strike="noStrike">
                <a:solidFill>
                  <a:srgbClr val="000000"/>
                </a:solidFill>
                <a:latin typeface="Calibri"/>
                <a:ea typeface="Calibri"/>
                <a:cs typeface="Calibri"/>
                <a:sym typeface="Calibri"/>
              </a:rPr>
              <a:t>activity</a:t>
            </a:r>
            <a:r>
              <a:rPr b="0" lang="en-US" sz="3200" strike="noStrike">
                <a:solidFill>
                  <a:srgbClr val="000000"/>
                </a:solidFill>
                <a:latin typeface="Calibri"/>
                <a:ea typeface="Calibri"/>
                <a:cs typeface="Calibri"/>
                <a:sym typeface="Calibri"/>
              </a:rPr>
              <a:t> que pierde el foco y espera ser reanudada (el usuario no la cerró explícitamente) está en riesgo de ser destruida.  </a:t>
            </a:r>
            <a:endParaRPr b="0" sz="3200" strike="noStrike">
              <a:latin typeface="Arial"/>
              <a:ea typeface="Arial"/>
              <a:cs typeface="Arial"/>
              <a:sym typeface="Arial"/>
            </a:endParaRPr>
          </a:p>
          <a:p>
            <a:pPr indent="-177800" lvl="0" marL="0" marR="0" rtl="0" algn="l">
              <a:lnSpc>
                <a:spcPct val="100000"/>
              </a:lnSpc>
              <a:spcBef>
                <a:spcPts val="17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Esto se da por ejemplo cuando se lanza una </a:t>
            </a:r>
            <a:r>
              <a:rPr b="0" i="1" lang="en-US" sz="2800" strike="noStrike">
                <a:solidFill>
                  <a:srgbClr val="000000"/>
                </a:solidFill>
                <a:latin typeface="Calibri"/>
                <a:ea typeface="Calibri"/>
                <a:cs typeface="Calibri"/>
                <a:sym typeface="Calibri"/>
              </a:rPr>
              <a:t>activity</a:t>
            </a:r>
            <a:r>
              <a:rPr b="0" lang="en-US" sz="2800" strike="noStrike">
                <a:solidFill>
                  <a:srgbClr val="000000"/>
                </a:solidFill>
                <a:latin typeface="Calibri"/>
                <a:ea typeface="Calibri"/>
                <a:cs typeface="Calibri"/>
                <a:sym typeface="Calibri"/>
              </a:rPr>
              <a:t> sobre la actual. La </a:t>
            </a:r>
            <a:r>
              <a:rPr b="0" i="1" lang="en-US" sz="2800" strike="noStrike">
                <a:solidFill>
                  <a:srgbClr val="000000"/>
                </a:solidFill>
                <a:latin typeface="Calibri"/>
                <a:ea typeface="Calibri"/>
                <a:cs typeface="Calibri"/>
                <a:sym typeface="Calibri"/>
              </a:rPr>
              <a:t>activity</a:t>
            </a:r>
            <a:r>
              <a:rPr b="0" lang="en-US" sz="2800" strike="noStrike">
                <a:solidFill>
                  <a:srgbClr val="000000"/>
                </a:solidFill>
                <a:latin typeface="Calibri"/>
                <a:ea typeface="Calibri"/>
                <a:cs typeface="Calibri"/>
                <a:sym typeface="Calibri"/>
              </a:rPr>
              <a:t>, ahora en segundo plano, podría ser destruida si el sistema necesita memoria. Sin embargo, al presionarse el botón "Atrás" debería </a:t>
            </a:r>
            <a:r>
              <a:rPr b="0" i="1" lang="en-US" sz="2800" strike="noStrike">
                <a:solidFill>
                  <a:srgbClr val="000000"/>
                </a:solidFill>
                <a:latin typeface="Calibri"/>
                <a:ea typeface="Calibri"/>
                <a:cs typeface="Calibri"/>
                <a:sym typeface="Calibri"/>
              </a:rPr>
              <a:t>re-crearse </a:t>
            </a:r>
            <a:r>
              <a:rPr b="0" lang="en-US" sz="2800" strike="noStrike">
                <a:solidFill>
                  <a:srgbClr val="000000"/>
                </a:solidFill>
                <a:latin typeface="Calibri"/>
                <a:ea typeface="Calibri"/>
                <a:cs typeface="Calibri"/>
                <a:sym typeface="Calibri"/>
              </a:rPr>
              <a:t>la primera </a:t>
            </a:r>
            <a:r>
              <a:rPr b="0" i="1" lang="en-US" sz="2800" strike="noStrike">
                <a:solidFill>
                  <a:srgbClr val="000000"/>
                </a:solidFill>
                <a:latin typeface="Calibri"/>
                <a:ea typeface="Calibri"/>
                <a:cs typeface="Calibri"/>
                <a:sym typeface="Calibri"/>
              </a:rPr>
              <a:t>activity</a:t>
            </a:r>
            <a:r>
              <a:rPr b="0" lang="en-US" sz="2800" strike="noStrike">
                <a:solidFill>
                  <a:srgbClr val="000000"/>
                </a:solidFill>
                <a:latin typeface="Calibri"/>
                <a:ea typeface="Calibri"/>
                <a:cs typeface="Calibri"/>
                <a:sym typeface="Calibri"/>
              </a:rPr>
              <a:t> recuperando el estado anterior a ser destruida.</a:t>
            </a:r>
            <a:endParaRPr b="0" sz="2800" strike="noStrike">
              <a:latin typeface="Arial"/>
              <a:ea typeface="Arial"/>
              <a:cs typeface="Arial"/>
              <a:sym typeface="Arial"/>
            </a:endParaRPr>
          </a:p>
          <a:p>
            <a:pPr indent="-177800" lvl="0" marL="0" marR="0" rtl="0" algn="l">
              <a:lnSpc>
                <a:spcPct val="100000"/>
              </a:lnSpc>
              <a:spcBef>
                <a:spcPts val="17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También ocurre al cambiar la orientación del dispositivo o al realizar algún cambio de configuración</a:t>
            </a:r>
            <a:endParaRPr b="0" sz="2800" strike="noStrike">
              <a:latin typeface="Arial"/>
              <a:ea typeface="Arial"/>
              <a:cs typeface="Arial"/>
              <a:sym typeface="Arial"/>
            </a:endParaRPr>
          </a:p>
          <a:p>
            <a:pPr indent="0" lvl="0" marL="0" marR="0" rtl="0" algn="l">
              <a:lnSpc>
                <a:spcPct val="100000"/>
              </a:lnSpc>
              <a:spcBef>
                <a:spcPts val="1701"/>
              </a:spcBef>
              <a:spcAft>
                <a:spcPts val="0"/>
              </a:spcAft>
              <a:buNone/>
            </a:pPr>
            <a:r>
              <a:rPr b="1" lang="en-US" sz="3200" strike="noStrike">
                <a:solidFill>
                  <a:srgbClr val="000000"/>
                </a:solidFill>
                <a:latin typeface="Calibri"/>
                <a:ea typeface="Calibri"/>
                <a:cs typeface="Calibri"/>
                <a:sym typeface="Calibri"/>
              </a:rPr>
              <a:t>onRestoreInstanceState()</a:t>
            </a:r>
            <a:r>
              <a:rPr b="0" lang="en-US" sz="3200" strike="noStrike">
                <a:solidFill>
                  <a:srgbClr val="000000"/>
                </a:solidFill>
                <a:latin typeface="Calibri"/>
                <a:ea typeface="Calibri"/>
                <a:cs typeface="Calibri"/>
                <a:sym typeface="Calibri"/>
              </a:rPr>
              <a:t> se utiliza para recuperar los datos almacenados en </a:t>
            </a:r>
            <a:r>
              <a:rPr b="1" lang="en-US" sz="3200" strike="noStrike">
                <a:solidFill>
                  <a:srgbClr val="000000"/>
                </a:solidFill>
                <a:latin typeface="Calibri"/>
                <a:ea typeface="Calibri"/>
                <a:cs typeface="Calibri"/>
                <a:sym typeface="Calibri"/>
              </a:rPr>
              <a:t>onSaveInstanceState()</a:t>
            </a:r>
            <a:r>
              <a:rPr b="0" lang="en-US" sz="3200" strike="noStrike">
                <a:solidFill>
                  <a:srgbClr val="000000"/>
                </a:solidFill>
                <a:latin typeface="Calibri"/>
                <a:ea typeface="Calibri"/>
                <a:cs typeface="Calibri"/>
                <a:sym typeface="Calibri"/>
              </a:rPr>
              <a:t>. Muchas veces no se usa porque la recuperación también se puede hacer en el </a:t>
            </a:r>
            <a:r>
              <a:rPr b="1" lang="en-US" sz="3200" strike="noStrike">
                <a:solidFill>
                  <a:srgbClr val="000000"/>
                </a:solidFill>
                <a:latin typeface="Calibri"/>
                <a:ea typeface="Calibri"/>
                <a:cs typeface="Calibri"/>
                <a:sym typeface="Calibri"/>
              </a:rPr>
              <a:t>onCreate()</a:t>
            </a:r>
            <a:r>
              <a:rPr b="0" lang="en-US" sz="3200" strike="noStrike">
                <a:solidFill>
                  <a:srgbClr val="000000"/>
                </a:solidFill>
                <a:latin typeface="Calibri"/>
                <a:ea typeface="Calibri"/>
                <a:cs typeface="Calibri"/>
                <a:sym typeface="Calibri"/>
              </a:rPr>
              <a:t>.</a:t>
            </a:r>
            <a:endParaRPr b="0" sz="3200" strike="noStrike">
              <a:latin typeface="Arial"/>
              <a:ea typeface="Arial"/>
              <a:cs typeface="Arial"/>
              <a:sym typeface="Arial"/>
            </a:endParaRPr>
          </a:p>
          <a:p>
            <a:pPr indent="0" lvl="0" marL="0" marR="0" rtl="0" algn="l">
              <a:lnSpc>
                <a:spcPct val="100000"/>
              </a:lnSpc>
              <a:spcBef>
                <a:spcPts val="1701"/>
              </a:spcBef>
              <a:spcAft>
                <a:spcPts val="0"/>
              </a:spcAft>
              <a:buNone/>
            </a:pPr>
            <a:r>
              <a:t/>
            </a:r>
            <a:endParaRPr b="0" sz="3200" strike="noStrike">
              <a:latin typeface="Arial"/>
              <a:ea typeface="Arial"/>
              <a:cs typeface="Arial"/>
              <a:sym typeface="Arial"/>
            </a:endParaRPr>
          </a:p>
        </p:txBody>
      </p:sp>
      <p:grpSp>
        <p:nvGrpSpPr>
          <p:cNvPr id="875" name="Google Shape;875;p33"/>
          <p:cNvGrpSpPr/>
          <p:nvPr/>
        </p:nvGrpSpPr>
        <p:grpSpPr>
          <a:xfrm>
            <a:off x="9539280" y="65160"/>
            <a:ext cx="3671640" cy="1333080"/>
            <a:chOff x="9539280" y="65160"/>
            <a:chExt cx="3671640" cy="1333080"/>
          </a:xfrm>
        </p:grpSpPr>
        <p:pic>
          <p:nvPicPr>
            <p:cNvPr id="876" name="Google Shape;876;p33"/>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877" name="Google Shape;877;p33"/>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strike="noStrike">
                  <a:solidFill>
                    <a:srgbClr val="00B050"/>
                  </a:solidFill>
                  <a:latin typeface="Calibri"/>
                  <a:ea typeface="Calibri"/>
                  <a:cs typeface="Calibri"/>
                  <a:sym typeface="Calibri"/>
                </a:rPr>
                <a:t>Ciclo de vida</a:t>
              </a:r>
              <a:endParaRPr b="0" sz="2800" strike="noStrike">
                <a:latin typeface="Arial"/>
                <a:ea typeface="Arial"/>
                <a:cs typeface="Arial"/>
                <a:sym typeface="Arial"/>
              </a:endParaRP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0" st="0"/>
                                            </p:txEl>
                                          </p:spTgt>
                                        </p:tgtEl>
                                        <p:attrNameLst>
                                          <p:attrName>style.visibility</p:attrName>
                                        </p:attrNameLst>
                                      </p:cBhvr>
                                      <p:to>
                                        <p:strVal val="visible"/>
                                      </p:to>
                                    </p:set>
                                    <p:animEffect filter="fade" transition="in">
                                      <p:cBhvr>
                                        <p:cTn dur="500"/>
                                        <p:tgtEl>
                                          <p:spTgt spid="8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1" st="1"/>
                                            </p:txEl>
                                          </p:spTgt>
                                        </p:tgtEl>
                                        <p:attrNameLst>
                                          <p:attrName>style.visibility</p:attrName>
                                        </p:attrNameLst>
                                      </p:cBhvr>
                                      <p:to>
                                        <p:strVal val="visible"/>
                                      </p:to>
                                    </p:set>
                                    <p:animEffect filter="fade" transition="in">
                                      <p:cBhvr>
                                        <p:cTn dur="500"/>
                                        <p:tgtEl>
                                          <p:spTgt spid="8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2" st="2"/>
                                            </p:txEl>
                                          </p:spTgt>
                                        </p:tgtEl>
                                        <p:attrNameLst>
                                          <p:attrName>style.visibility</p:attrName>
                                        </p:attrNameLst>
                                      </p:cBhvr>
                                      <p:to>
                                        <p:strVal val="visible"/>
                                      </p:to>
                                    </p:set>
                                    <p:animEffect filter="fade" transition="in">
                                      <p:cBhvr>
                                        <p:cTn dur="500"/>
                                        <p:tgtEl>
                                          <p:spTgt spid="8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3" st="3"/>
                                            </p:txEl>
                                          </p:spTgt>
                                        </p:tgtEl>
                                        <p:attrNameLst>
                                          <p:attrName>style.visibility</p:attrName>
                                        </p:attrNameLst>
                                      </p:cBhvr>
                                      <p:to>
                                        <p:strVal val="visible"/>
                                      </p:to>
                                    </p:set>
                                    <p:animEffect filter="fade" transition="in">
                                      <p:cBhvr>
                                        <p:cTn dur="500"/>
                                        <p:tgtEl>
                                          <p:spTgt spid="8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4" st="4"/>
                                            </p:txEl>
                                          </p:spTgt>
                                        </p:tgtEl>
                                        <p:attrNameLst>
                                          <p:attrName>style.visibility</p:attrName>
                                        </p:attrNameLst>
                                      </p:cBhvr>
                                      <p:to>
                                        <p:strVal val="visible"/>
                                      </p:to>
                                    </p:set>
                                    <p:animEffect filter="fade" transition="in">
                                      <p:cBhvr>
                                        <p:cTn dur="500"/>
                                        <p:tgtEl>
                                          <p:spTgt spid="8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5" st="5"/>
                                            </p:txEl>
                                          </p:spTgt>
                                        </p:tgtEl>
                                        <p:attrNameLst>
                                          <p:attrName>style.visibility</p:attrName>
                                        </p:attrNameLst>
                                      </p:cBhvr>
                                      <p:to>
                                        <p:strVal val="visible"/>
                                      </p:to>
                                    </p:set>
                                    <p:animEffect filter="fade" transition="in">
                                      <p:cBhvr>
                                        <p:cTn dur="500"/>
                                        <p:tgtEl>
                                          <p:spTgt spid="8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4"/>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sp>
        <p:nvSpPr>
          <p:cNvPr id="883" name="Google Shape;883;p34"/>
          <p:cNvSpPr/>
          <p:nvPr/>
        </p:nvSpPr>
        <p:spPr>
          <a:xfrm>
            <a:off x="870120" y="1701720"/>
            <a:ext cx="11632680" cy="626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4500" strike="noStrike">
                <a:solidFill>
                  <a:srgbClr val="000000"/>
                </a:solidFill>
                <a:latin typeface="Calibri"/>
                <a:ea typeface="Calibri"/>
                <a:cs typeface="Calibri"/>
                <a:sym typeface="Calibri"/>
              </a:rPr>
              <a:t>Nota 1:</a:t>
            </a:r>
            <a:r>
              <a:rPr b="0" lang="en-US" sz="4500" strike="noStrike">
                <a:solidFill>
                  <a:srgbClr val="000000"/>
                </a:solidFill>
                <a:latin typeface="Calibri"/>
                <a:ea typeface="Calibri"/>
                <a:cs typeface="Calibri"/>
                <a:sym typeface="Calibri"/>
              </a:rPr>
              <a:t> No se garantizan llamadas a </a:t>
            </a:r>
            <a:r>
              <a:rPr b="1" lang="en-US" sz="4500" strike="noStrike">
                <a:solidFill>
                  <a:srgbClr val="000000"/>
                </a:solidFill>
                <a:latin typeface="Calibri"/>
                <a:ea typeface="Calibri"/>
                <a:cs typeface="Calibri"/>
                <a:sym typeface="Calibri"/>
              </a:rPr>
              <a:t>onSaveInstanceState()</a:t>
            </a:r>
            <a:r>
              <a:rPr b="0" lang="en-US" sz="4500" strike="noStrike">
                <a:solidFill>
                  <a:srgbClr val="000000"/>
                </a:solidFill>
                <a:latin typeface="Calibri"/>
                <a:ea typeface="Calibri"/>
                <a:cs typeface="Calibri"/>
                <a:sym typeface="Calibri"/>
              </a:rPr>
              <a:t>  antes de destruir la </a:t>
            </a:r>
            <a:r>
              <a:rPr b="0" i="1" lang="en-US" sz="4500" strike="noStrike">
                <a:solidFill>
                  <a:srgbClr val="000000"/>
                </a:solidFill>
                <a:latin typeface="Calibri"/>
                <a:ea typeface="Calibri"/>
                <a:cs typeface="Calibri"/>
                <a:sym typeface="Calibri"/>
              </a:rPr>
              <a:t>activity</a:t>
            </a:r>
            <a:r>
              <a:rPr b="0" lang="en-US" sz="4500" strike="noStrike">
                <a:solidFill>
                  <a:srgbClr val="000000"/>
                </a:solidFill>
                <a:latin typeface="Calibri"/>
                <a:ea typeface="Calibri"/>
                <a:cs typeface="Calibri"/>
                <a:sym typeface="Calibri"/>
              </a:rPr>
              <a:t>, ya que hay casos en los cuales no será necesario guardar el estado (como cuando el usuario sale de la </a:t>
            </a:r>
            <a:r>
              <a:rPr b="0" i="1" lang="en-US" sz="4500" strike="noStrike">
                <a:solidFill>
                  <a:srgbClr val="000000"/>
                </a:solidFill>
                <a:latin typeface="Calibri"/>
                <a:ea typeface="Calibri"/>
                <a:cs typeface="Calibri"/>
                <a:sym typeface="Calibri"/>
              </a:rPr>
              <a:t>activity</a:t>
            </a:r>
            <a:r>
              <a:rPr b="0" lang="en-US" sz="4500" strike="noStrike">
                <a:solidFill>
                  <a:srgbClr val="000000"/>
                </a:solidFill>
                <a:latin typeface="Calibri"/>
                <a:ea typeface="Calibri"/>
                <a:cs typeface="Calibri"/>
                <a:sym typeface="Calibri"/>
              </a:rPr>
              <a:t> con el botón </a:t>
            </a:r>
            <a:r>
              <a:rPr b="0" i="1" lang="en-US" sz="4500" strike="noStrike">
                <a:solidFill>
                  <a:srgbClr val="000000"/>
                </a:solidFill>
                <a:latin typeface="Calibri"/>
                <a:ea typeface="Calibri"/>
                <a:cs typeface="Calibri"/>
                <a:sym typeface="Calibri"/>
              </a:rPr>
              <a:t>Atrás</a:t>
            </a:r>
            <a:r>
              <a:rPr b="0" lang="en-US" sz="4500" strike="noStrike">
                <a:solidFill>
                  <a:srgbClr val="000000"/>
                </a:solidFill>
                <a:latin typeface="Calibri"/>
                <a:ea typeface="Calibri"/>
                <a:cs typeface="Calibri"/>
                <a:sym typeface="Calibri"/>
              </a:rPr>
              <a:t>, porque cierra la </a:t>
            </a:r>
            <a:r>
              <a:rPr b="0" i="1" lang="en-US" sz="4500" strike="noStrike">
                <a:solidFill>
                  <a:srgbClr val="000000"/>
                </a:solidFill>
                <a:latin typeface="Calibri"/>
                <a:ea typeface="Calibri"/>
                <a:cs typeface="Calibri"/>
                <a:sym typeface="Calibri"/>
              </a:rPr>
              <a:t>activity</a:t>
            </a:r>
            <a:r>
              <a:rPr b="0" lang="en-US" sz="4500" strike="noStrike">
                <a:solidFill>
                  <a:srgbClr val="000000"/>
                </a:solidFill>
                <a:latin typeface="Calibri"/>
                <a:ea typeface="Calibri"/>
                <a:cs typeface="Calibri"/>
                <a:sym typeface="Calibri"/>
              </a:rPr>
              <a:t> explícitamente). Si el sistema llama a </a:t>
            </a:r>
            <a:r>
              <a:rPr b="1" lang="en-US" sz="4500" strike="noStrike">
                <a:solidFill>
                  <a:srgbClr val="000000"/>
                </a:solidFill>
                <a:latin typeface="Calibri"/>
                <a:ea typeface="Calibri"/>
                <a:cs typeface="Calibri"/>
                <a:sym typeface="Calibri"/>
              </a:rPr>
              <a:t>onSaveInstanceState()</a:t>
            </a:r>
            <a:r>
              <a:rPr b="0" lang="en-US" sz="4500" strike="noStrike">
                <a:solidFill>
                  <a:srgbClr val="000000"/>
                </a:solidFill>
                <a:latin typeface="Calibri"/>
                <a:ea typeface="Calibri"/>
                <a:cs typeface="Calibri"/>
                <a:sym typeface="Calibri"/>
              </a:rPr>
              <a:t> , lo hace antes de llamar a </a:t>
            </a:r>
            <a:r>
              <a:rPr b="1" lang="en-US" sz="4500" strike="noStrike">
                <a:solidFill>
                  <a:srgbClr val="000000"/>
                </a:solidFill>
                <a:latin typeface="Calibri"/>
                <a:ea typeface="Calibri"/>
                <a:cs typeface="Calibri"/>
                <a:sym typeface="Calibri"/>
              </a:rPr>
              <a:t>onStop()</a:t>
            </a:r>
            <a:r>
              <a:rPr b="0" lang="en-US" sz="4500" strike="noStrike">
                <a:solidFill>
                  <a:srgbClr val="000000"/>
                </a:solidFill>
                <a:latin typeface="Calibri"/>
                <a:ea typeface="Calibri"/>
                <a:cs typeface="Calibri"/>
                <a:sym typeface="Calibri"/>
              </a:rPr>
              <a:t>  y posiblemente antes de llamar a </a:t>
            </a:r>
            <a:r>
              <a:rPr b="1" lang="en-US" sz="4500" strike="noStrike">
                <a:solidFill>
                  <a:srgbClr val="000000"/>
                </a:solidFill>
                <a:latin typeface="Calibri"/>
                <a:ea typeface="Calibri"/>
                <a:cs typeface="Calibri"/>
                <a:sym typeface="Calibri"/>
              </a:rPr>
              <a:t>onPause()</a:t>
            </a:r>
            <a:endParaRPr b="0" sz="4500" strike="noStrike">
              <a:latin typeface="Arial"/>
              <a:ea typeface="Arial"/>
              <a:cs typeface="Arial"/>
              <a:sym typeface="Arial"/>
            </a:endParaRPr>
          </a:p>
        </p:txBody>
      </p:sp>
      <p:grpSp>
        <p:nvGrpSpPr>
          <p:cNvPr id="884" name="Google Shape;884;p34"/>
          <p:cNvGrpSpPr/>
          <p:nvPr/>
        </p:nvGrpSpPr>
        <p:grpSpPr>
          <a:xfrm>
            <a:off x="9539280" y="65160"/>
            <a:ext cx="3671640" cy="1333080"/>
            <a:chOff x="9539280" y="65160"/>
            <a:chExt cx="3671640" cy="1333080"/>
          </a:xfrm>
        </p:grpSpPr>
        <p:pic>
          <p:nvPicPr>
            <p:cNvPr id="885" name="Google Shape;885;p34"/>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886" name="Google Shape;886;p34"/>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strike="noStrike">
                  <a:solidFill>
                    <a:srgbClr val="00B050"/>
                  </a:solidFill>
                  <a:latin typeface="Calibri"/>
                  <a:ea typeface="Calibri"/>
                  <a:cs typeface="Calibri"/>
                  <a:sym typeface="Calibri"/>
                </a:rPr>
                <a:t>Ciclo de vida</a:t>
              </a:r>
              <a:endParaRPr b="0" sz="2800" strike="noStrike">
                <a:latin typeface="Arial"/>
                <a:ea typeface="Arial"/>
                <a:cs typeface="Arial"/>
                <a:sym typeface="Arial"/>
              </a:endParaRPr>
            </a:p>
          </p:txBody>
        </p:sp>
      </p:grpSp>
      <p:sp>
        <p:nvSpPr>
          <p:cNvPr id="887" name="Google Shape;887;p34"/>
          <p:cNvSpPr/>
          <p:nvPr/>
        </p:nvSpPr>
        <p:spPr>
          <a:xfrm>
            <a:off x="870120" y="8462880"/>
            <a:ext cx="10443960" cy="8535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2500" strike="noStrike">
                <a:solidFill>
                  <a:srgbClr val="000000"/>
                </a:solidFill>
                <a:latin typeface="Calibri"/>
                <a:ea typeface="Calibri"/>
                <a:cs typeface="Calibri"/>
                <a:sym typeface="Calibri"/>
              </a:rPr>
              <a:t>Nota extraída del sitio Android Developers </a:t>
            </a:r>
            <a:endParaRPr b="0" sz="2500" strike="noStrike">
              <a:latin typeface="Arial"/>
              <a:ea typeface="Arial"/>
              <a:cs typeface="Arial"/>
              <a:sym typeface="Arial"/>
            </a:endParaRPr>
          </a:p>
          <a:p>
            <a:pPr indent="0" lvl="0" marL="0" marR="0" rtl="0" algn="l">
              <a:lnSpc>
                <a:spcPct val="100000"/>
              </a:lnSpc>
              <a:spcBef>
                <a:spcPts val="0"/>
              </a:spcBef>
              <a:spcAft>
                <a:spcPts val="0"/>
              </a:spcAft>
              <a:buNone/>
            </a:pPr>
            <a:r>
              <a:rPr b="0" lang="en-US" sz="2500" strike="noStrike">
                <a:solidFill>
                  <a:srgbClr val="000000"/>
                </a:solidFill>
                <a:latin typeface="Calibri"/>
                <a:ea typeface="Calibri"/>
                <a:cs typeface="Calibri"/>
                <a:sym typeface="Calibri"/>
              </a:rPr>
              <a:t>https://developer.android.com</a:t>
            </a:r>
            <a:endParaRPr b="0" sz="2500" strike="noStrike">
              <a:latin typeface="Arial"/>
              <a:ea typeface="Arial"/>
              <a:cs typeface="Arial"/>
              <a:sym typeface="Arial"/>
            </a:endParaRPr>
          </a:p>
        </p:txBody>
      </p:sp>
      <p:sp>
        <p:nvSpPr>
          <p:cNvPr id="888" name="Google Shape;888;p34"/>
          <p:cNvSpPr/>
          <p:nvPr/>
        </p:nvSpPr>
        <p:spPr>
          <a:xfrm>
            <a:off x="650880" y="390600"/>
            <a:ext cx="11701080" cy="12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lang="en-US" sz="6200" strike="noStrike">
                <a:solidFill>
                  <a:srgbClr val="000000"/>
                </a:solidFill>
                <a:latin typeface="Calibri"/>
                <a:ea typeface="Calibri"/>
                <a:cs typeface="Calibri"/>
                <a:sym typeface="Calibri"/>
              </a:rPr>
              <a:t>IMPORTANTE</a:t>
            </a:r>
            <a:endParaRPr b="0" sz="6200" strike="noStrike">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xEl>
                                              <p:pRg end="0" st="0"/>
                                            </p:txEl>
                                          </p:spTgt>
                                        </p:tgtEl>
                                        <p:attrNameLst>
                                          <p:attrName>style.visibility</p:attrName>
                                        </p:attrNameLst>
                                      </p:cBhvr>
                                      <p:to>
                                        <p:strVal val="visible"/>
                                      </p:to>
                                    </p:set>
                                    <p:animEffect filter="fade" transition="in">
                                      <p:cBhvr>
                                        <p:cTn dur="500"/>
                                        <p:tgtEl>
                                          <p:spTgt spid="88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5"/>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700" strike="noStrike">
                <a:solidFill>
                  <a:srgbClr val="898989"/>
                </a:solidFill>
                <a:latin typeface="Gill Sans"/>
                <a:ea typeface="Gill Sans"/>
                <a:cs typeface="Gill Sans"/>
                <a:sym typeface="Gill Sans"/>
              </a:rPr>
              <a:t>‹#›</a:t>
            </a:fld>
            <a:endParaRPr b="0" sz="1700" strike="noStrike">
              <a:latin typeface="Arial"/>
              <a:ea typeface="Arial"/>
              <a:cs typeface="Arial"/>
              <a:sym typeface="Arial"/>
            </a:endParaRPr>
          </a:p>
        </p:txBody>
      </p:sp>
      <p:sp>
        <p:nvSpPr>
          <p:cNvPr id="894" name="Google Shape;894;p35"/>
          <p:cNvSpPr/>
          <p:nvPr/>
        </p:nvSpPr>
        <p:spPr>
          <a:xfrm>
            <a:off x="870120" y="1701720"/>
            <a:ext cx="11632680" cy="626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4500" strike="noStrike">
                <a:solidFill>
                  <a:srgbClr val="000000"/>
                </a:solidFill>
                <a:latin typeface="Calibri"/>
                <a:ea typeface="Calibri"/>
                <a:cs typeface="Calibri"/>
                <a:sym typeface="Calibri"/>
              </a:rPr>
              <a:t>Nota 2:</a:t>
            </a:r>
            <a:r>
              <a:rPr b="0" lang="en-US" sz="4500" strike="noStrike">
                <a:solidFill>
                  <a:srgbClr val="000000"/>
                </a:solidFill>
                <a:latin typeface="Calibri"/>
                <a:ea typeface="Calibri"/>
                <a:cs typeface="Calibri"/>
                <a:sym typeface="Calibri"/>
              </a:rPr>
              <a:t> Dado que no se garantiza la llamada a </a:t>
            </a:r>
            <a:r>
              <a:rPr b="1" lang="en-US" sz="4500" strike="noStrike">
                <a:solidFill>
                  <a:srgbClr val="000000"/>
                </a:solidFill>
                <a:latin typeface="Calibri"/>
                <a:ea typeface="Calibri"/>
                <a:cs typeface="Calibri"/>
                <a:sym typeface="Calibri"/>
              </a:rPr>
              <a:t>onSaveInstanceState()</a:t>
            </a:r>
            <a:r>
              <a:rPr b="0" lang="en-US" sz="4500" strike="noStrike">
                <a:solidFill>
                  <a:srgbClr val="000000"/>
                </a:solidFill>
                <a:latin typeface="Calibri"/>
                <a:ea typeface="Calibri"/>
                <a:cs typeface="Calibri"/>
                <a:sym typeface="Calibri"/>
              </a:rPr>
              <a:t>, debe usarse sólo para registrar el estado transitorio de la </a:t>
            </a:r>
            <a:r>
              <a:rPr b="0" i="1" lang="en-US" sz="4500" strike="noStrike">
                <a:solidFill>
                  <a:srgbClr val="000000"/>
                </a:solidFill>
                <a:latin typeface="Calibri"/>
                <a:ea typeface="Calibri"/>
                <a:cs typeface="Calibri"/>
                <a:sym typeface="Calibri"/>
              </a:rPr>
              <a:t>activity</a:t>
            </a:r>
            <a:r>
              <a:rPr b="0" lang="en-US" sz="4500" strike="noStrike">
                <a:solidFill>
                  <a:srgbClr val="000000"/>
                </a:solidFill>
                <a:latin typeface="Calibri"/>
                <a:ea typeface="Calibri"/>
                <a:cs typeface="Calibri"/>
                <a:sym typeface="Calibri"/>
              </a:rPr>
              <a:t> (el estado de la IU); </a:t>
            </a:r>
            <a:r>
              <a:rPr b="0" lang="en-US" sz="4500" strike="noStrike">
                <a:solidFill>
                  <a:srgbClr val="C00000"/>
                </a:solidFill>
                <a:latin typeface="Calibri"/>
                <a:ea typeface="Calibri"/>
                <a:cs typeface="Calibri"/>
                <a:sym typeface="Calibri"/>
              </a:rPr>
              <a:t>nunca se debe usar para almacenar datos persistentes</a:t>
            </a:r>
            <a:r>
              <a:rPr b="0" lang="en-US" sz="4500" strike="noStrike">
                <a:solidFill>
                  <a:srgbClr val="000000"/>
                </a:solidFill>
                <a:latin typeface="Calibri"/>
                <a:ea typeface="Calibri"/>
                <a:cs typeface="Calibri"/>
                <a:sym typeface="Calibri"/>
              </a:rPr>
              <a:t>. En su lugar, debe usarse </a:t>
            </a:r>
            <a:r>
              <a:rPr b="1" lang="en-US" sz="4500" strike="noStrike">
                <a:solidFill>
                  <a:srgbClr val="000000"/>
                </a:solidFill>
                <a:latin typeface="Calibri"/>
                <a:ea typeface="Calibri"/>
                <a:cs typeface="Calibri"/>
                <a:sym typeface="Calibri"/>
              </a:rPr>
              <a:t>onPause()</a:t>
            </a:r>
            <a:r>
              <a:rPr b="0" lang="en-US" sz="4500" strike="noStrike">
                <a:solidFill>
                  <a:srgbClr val="000000"/>
                </a:solidFill>
                <a:latin typeface="Calibri"/>
                <a:ea typeface="Calibri"/>
                <a:cs typeface="Calibri"/>
                <a:sym typeface="Calibri"/>
              </a:rPr>
              <a:t> para guardar datos persistentes (como datos que deben guardarse en una base de datos) cuando el usuario abandona la actividad.</a:t>
            </a:r>
            <a:endParaRPr b="0" sz="4500" strike="noStrike">
              <a:latin typeface="Arial"/>
              <a:ea typeface="Arial"/>
              <a:cs typeface="Arial"/>
              <a:sym typeface="Arial"/>
            </a:endParaRPr>
          </a:p>
        </p:txBody>
      </p:sp>
      <p:grpSp>
        <p:nvGrpSpPr>
          <p:cNvPr id="895" name="Google Shape;895;p35"/>
          <p:cNvGrpSpPr/>
          <p:nvPr/>
        </p:nvGrpSpPr>
        <p:grpSpPr>
          <a:xfrm>
            <a:off x="9539280" y="65160"/>
            <a:ext cx="3671640" cy="1333080"/>
            <a:chOff x="9539280" y="65160"/>
            <a:chExt cx="3671640" cy="1333080"/>
          </a:xfrm>
        </p:grpSpPr>
        <p:pic>
          <p:nvPicPr>
            <p:cNvPr id="896" name="Google Shape;896;p35"/>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897" name="Google Shape;897;p35"/>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strike="noStrike">
                  <a:solidFill>
                    <a:srgbClr val="00B050"/>
                  </a:solidFill>
                  <a:latin typeface="Calibri"/>
                  <a:ea typeface="Calibri"/>
                  <a:cs typeface="Calibri"/>
                  <a:sym typeface="Calibri"/>
                </a:rPr>
                <a:t>Ciclo de vida</a:t>
              </a:r>
              <a:endParaRPr b="0" sz="2800" strike="noStrike">
                <a:latin typeface="Arial"/>
                <a:ea typeface="Arial"/>
                <a:cs typeface="Arial"/>
                <a:sym typeface="Arial"/>
              </a:endParaRPr>
            </a:p>
          </p:txBody>
        </p:sp>
      </p:grpSp>
      <p:sp>
        <p:nvSpPr>
          <p:cNvPr id="898" name="Google Shape;898;p35"/>
          <p:cNvSpPr/>
          <p:nvPr/>
        </p:nvSpPr>
        <p:spPr>
          <a:xfrm>
            <a:off x="870120" y="8462880"/>
            <a:ext cx="10443960" cy="8535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2500" strike="noStrike">
                <a:solidFill>
                  <a:srgbClr val="000000"/>
                </a:solidFill>
                <a:latin typeface="Calibri"/>
                <a:ea typeface="Calibri"/>
                <a:cs typeface="Calibri"/>
                <a:sym typeface="Calibri"/>
              </a:rPr>
              <a:t>Nota extraída del sitio Android Developers </a:t>
            </a:r>
            <a:endParaRPr b="0" sz="2500" strike="noStrike">
              <a:latin typeface="Arial"/>
              <a:ea typeface="Arial"/>
              <a:cs typeface="Arial"/>
              <a:sym typeface="Arial"/>
            </a:endParaRPr>
          </a:p>
          <a:p>
            <a:pPr indent="0" lvl="0" marL="0" marR="0" rtl="0" algn="l">
              <a:lnSpc>
                <a:spcPct val="100000"/>
              </a:lnSpc>
              <a:spcBef>
                <a:spcPts val="0"/>
              </a:spcBef>
              <a:spcAft>
                <a:spcPts val="0"/>
              </a:spcAft>
              <a:buNone/>
            </a:pPr>
            <a:r>
              <a:rPr b="0" lang="en-US" sz="2500" strike="noStrike">
                <a:solidFill>
                  <a:srgbClr val="000000"/>
                </a:solidFill>
                <a:latin typeface="Calibri"/>
                <a:ea typeface="Calibri"/>
                <a:cs typeface="Calibri"/>
                <a:sym typeface="Calibri"/>
              </a:rPr>
              <a:t>https://developer.android.com</a:t>
            </a:r>
            <a:endParaRPr b="0" sz="2500" strike="noStrike">
              <a:latin typeface="Arial"/>
              <a:ea typeface="Arial"/>
              <a:cs typeface="Arial"/>
              <a:sym typeface="Arial"/>
            </a:endParaRPr>
          </a:p>
        </p:txBody>
      </p:sp>
      <p:sp>
        <p:nvSpPr>
          <p:cNvPr id="899" name="Google Shape;899;p35"/>
          <p:cNvSpPr/>
          <p:nvPr/>
        </p:nvSpPr>
        <p:spPr>
          <a:xfrm>
            <a:off x="650880" y="390600"/>
            <a:ext cx="11701080" cy="12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lang="en-US" sz="6200" strike="noStrike">
                <a:solidFill>
                  <a:srgbClr val="000000"/>
                </a:solidFill>
                <a:latin typeface="Calibri"/>
                <a:ea typeface="Calibri"/>
                <a:cs typeface="Calibri"/>
                <a:sym typeface="Calibri"/>
              </a:rPr>
              <a:t>IMPORTANTE</a:t>
            </a:r>
            <a:endParaRPr b="0" sz="6200" strike="noStrike">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xEl>
                                              <p:pRg end="0" st="0"/>
                                            </p:txEl>
                                          </p:spTgt>
                                        </p:tgtEl>
                                        <p:attrNameLst>
                                          <p:attrName>style.visibility</p:attrName>
                                        </p:attrNameLst>
                                      </p:cBhvr>
                                      <p:to>
                                        <p:strVal val="visible"/>
                                      </p:to>
                                    </p:set>
                                    <p:animEffect filter="fade" transition="in">
                                      <p:cBhvr>
                                        <p:cTn dur="500"/>
                                        <p:tgtEl>
                                          <p:spTgt spid="89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291" name="Google Shape;291;p4"/>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292" name="Google Shape;292;p4"/>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293" name="Google Shape;293;p4"/>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294" name="Google Shape;294;p4"/>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295" name="Google Shape;295;p4"/>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grpSp>
        <p:nvGrpSpPr>
          <p:cNvPr id="296" name="Google Shape;296;p4"/>
          <p:cNvGrpSpPr/>
          <p:nvPr/>
        </p:nvGrpSpPr>
        <p:grpSpPr>
          <a:xfrm>
            <a:off x="9539280" y="65160"/>
            <a:ext cx="3671640" cy="1333080"/>
            <a:chOff x="9539280" y="65160"/>
            <a:chExt cx="3671640" cy="1333080"/>
          </a:xfrm>
        </p:grpSpPr>
        <p:pic>
          <p:nvPicPr>
            <p:cNvPr id="297" name="Google Shape;297;p4"/>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298" name="Google Shape;298;p4"/>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299" name="Google Shape;299;p4"/>
          <p:cNvSpPr/>
          <p:nvPr/>
        </p:nvSpPr>
        <p:spPr>
          <a:xfrm>
            <a:off x="8100000" y="2501280"/>
            <a:ext cx="3327120" cy="170676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La </a:t>
            </a:r>
            <a:r>
              <a:rPr b="1" i="1" lang="en-US" sz="2500" u="none" cap="none" strike="noStrike">
                <a:solidFill>
                  <a:srgbClr val="376092"/>
                </a:solidFill>
                <a:latin typeface="Calibri"/>
                <a:ea typeface="Calibri"/>
                <a:cs typeface="Calibri"/>
                <a:sym typeface="Calibri"/>
              </a:rPr>
              <a:t>activity </a:t>
            </a:r>
            <a:r>
              <a:rPr b="1" i="0" lang="en-US" sz="2500" u="none" cap="none" strike="noStrike">
                <a:solidFill>
                  <a:srgbClr val="376092"/>
                </a:solidFill>
                <a:latin typeface="Calibri"/>
                <a:ea typeface="Calibri"/>
                <a:cs typeface="Calibri"/>
                <a:sym typeface="Calibri"/>
              </a:rPr>
              <a:t>se encuentra en el primer plano y tiene el foco (la atención del usuario)</a:t>
            </a:r>
            <a:endParaRPr b="0" i="0" sz="2500" u="none" cap="none" strike="noStrike">
              <a:latin typeface="Arial"/>
              <a:ea typeface="Arial"/>
              <a:cs typeface="Arial"/>
              <a:sym typeface="Arial"/>
            </a:endParaRPr>
          </a:p>
        </p:txBody>
      </p:sp>
      <p:sp>
        <p:nvSpPr>
          <p:cNvPr id="300" name="Google Shape;300;p4"/>
          <p:cNvSpPr/>
          <p:nvPr/>
        </p:nvSpPr>
        <p:spPr>
          <a:xfrm rot="10800000">
            <a:off x="5996520" y="2836800"/>
            <a:ext cx="2103480" cy="525960"/>
          </a:xfrm>
          <a:custGeom>
            <a:rect b="b" l="l" r="r" t="t"/>
            <a:pathLst>
              <a:path extrusionOk="0" h="21600" w="21600">
                <a:moveTo>
                  <a:pt x="0" y="0"/>
                </a:moveTo>
                <a:lnTo>
                  <a:pt x="21600" y="21600"/>
                </a:lnTo>
              </a:path>
            </a:pathLst>
          </a:custGeom>
          <a:noFill/>
          <a:ln cap="flat" cmpd="sng" w="38100">
            <a:solidFill>
              <a:srgbClr val="1F497D"/>
            </a:solidFill>
            <a:prstDash val="solid"/>
            <a:round/>
            <a:headEnd len="sm" w="sm" type="none"/>
            <a:tailEnd len="med" w="med" type="stealth"/>
          </a:ln>
        </p:spPr>
      </p:sp>
      <p:sp>
        <p:nvSpPr>
          <p:cNvPr id="301" name="Google Shape;301;p4"/>
          <p:cNvSpPr/>
          <p:nvPr/>
        </p:nvSpPr>
        <p:spPr>
          <a:xfrm>
            <a:off x="8175960" y="4787280"/>
            <a:ext cx="3327120" cy="208764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También se suele denominar </a:t>
            </a:r>
            <a:r>
              <a:rPr b="1" i="1" lang="en-US" sz="2500" u="none" cap="none" strike="noStrike">
                <a:solidFill>
                  <a:srgbClr val="376092"/>
                </a:solidFill>
                <a:latin typeface="Calibri"/>
                <a:ea typeface="Calibri"/>
                <a:cs typeface="Calibri"/>
                <a:sym typeface="Calibri"/>
              </a:rPr>
              <a:t>running</a:t>
            </a:r>
            <a:r>
              <a:rPr b="1" i="0" lang="en-US" sz="2500" u="none" cap="none" strike="noStrike">
                <a:solidFill>
                  <a:srgbClr val="376092"/>
                </a:solidFill>
                <a:latin typeface="Calibri"/>
                <a:ea typeface="Calibri"/>
                <a:cs typeface="Calibri"/>
                <a:sym typeface="Calibri"/>
              </a:rPr>
              <a:t>, </a:t>
            </a:r>
            <a:r>
              <a:rPr b="1" i="1" lang="en-US" sz="2500" u="none" cap="none" strike="noStrike">
                <a:solidFill>
                  <a:srgbClr val="376092"/>
                </a:solidFill>
                <a:latin typeface="Calibri"/>
                <a:ea typeface="Calibri"/>
                <a:cs typeface="Calibri"/>
                <a:sym typeface="Calibri"/>
              </a:rPr>
              <a:t>reanudada</a:t>
            </a:r>
            <a:r>
              <a:rPr b="1" i="0" lang="en-US" sz="2500" u="none" cap="none" strike="noStrike">
                <a:solidFill>
                  <a:srgbClr val="376092"/>
                </a:solidFill>
                <a:latin typeface="Calibri"/>
                <a:ea typeface="Calibri"/>
                <a:cs typeface="Calibri"/>
                <a:sym typeface="Calibri"/>
              </a:rPr>
              <a:t> o </a:t>
            </a:r>
            <a:r>
              <a:rPr b="1" i="1" lang="en-US" sz="2500" u="none" cap="none" strike="noStrike">
                <a:solidFill>
                  <a:srgbClr val="376092"/>
                </a:solidFill>
                <a:latin typeface="Calibri"/>
                <a:ea typeface="Calibri"/>
                <a:cs typeface="Calibri"/>
                <a:sym typeface="Calibri"/>
              </a:rPr>
              <a:t>en ejecución</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500" u="none" cap="none" strike="noStrike">
              <a:latin typeface="Arial"/>
              <a:ea typeface="Arial"/>
              <a:cs typeface="Arial"/>
              <a:sym typeface="Arial"/>
            </a:endParaRPr>
          </a:p>
        </p:txBody>
      </p:sp>
      <p:sp>
        <p:nvSpPr>
          <p:cNvPr id="302" name="Google Shape;302;p4"/>
          <p:cNvSpPr/>
          <p:nvPr/>
        </p:nvSpPr>
        <p:spPr>
          <a:xfrm rot="10800000">
            <a:off x="5897160" y="3372840"/>
            <a:ext cx="2248560" cy="1858320"/>
          </a:xfrm>
          <a:custGeom>
            <a:rect b="b" l="l" r="r" t="t"/>
            <a:pathLst>
              <a:path extrusionOk="0" h="21600" w="21600">
                <a:moveTo>
                  <a:pt x="0" y="0"/>
                </a:moveTo>
                <a:lnTo>
                  <a:pt x="21600" y="21600"/>
                </a:lnTo>
              </a:path>
            </a:pathLst>
          </a:custGeom>
          <a:noFill/>
          <a:ln cap="flat" cmpd="sng" w="38100">
            <a:solidFill>
              <a:srgbClr val="1F497D"/>
            </a:solidFill>
            <a:prstDash val="solid"/>
            <a:round/>
            <a:headEnd len="sm" w="sm" type="none"/>
            <a:tailEnd len="med" w="med" type="stealth"/>
          </a:ln>
        </p:spPr>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309" name="Google Shape;309;p5"/>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310" name="Google Shape;310;p5"/>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311" name="Google Shape;311;p5"/>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312" name="Google Shape;312;p5"/>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313" name="Google Shape;313;p5"/>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314" name="Google Shape;314;p5"/>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15" name="Google Shape;315;p5"/>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sp>
        <p:nvSpPr>
          <p:cNvPr id="316" name="Google Shape;316;p5"/>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cxnSp>
        <p:nvCxnSpPr>
          <p:cNvPr id="317" name="Google Shape;317;p5"/>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318" name="Google Shape;318;p5"/>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grpSp>
        <p:nvGrpSpPr>
          <p:cNvPr id="319" name="Google Shape;319;p5"/>
          <p:cNvGrpSpPr/>
          <p:nvPr/>
        </p:nvGrpSpPr>
        <p:grpSpPr>
          <a:xfrm>
            <a:off x="9539280" y="65160"/>
            <a:ext cx="3671640" cy="1333080"/>
            <a:chOff x="9539280" y="65160"/>
            <a:chExt cx="3671640" cy="1333080"/>
          </a:xfrm>
        </p:grpSpPr>
        <p:pic>
          <p:nvPicPr>
            <p:cNvPr id="320" name="Google Shape;320;p5"/>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321" name="Google Shape;321;p5"/>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322" name="Google Shape;322;p5"/>
          <p:cNvSpPr/>
          <p:nvPr/>
        </p:nvSpPr>
        <p:spPr>
          <a:xfrm>
            <a:off x="870120" y="4808520"/>
            <a:ext cx="5119200" cy="2972880"/>
          </a:xfrm>
          <a:custGeom>
            <a:rect b="b" l="l" r="r" t="t"/>
            <a:pathLst>
              <a:path extrusionOk="0" h="120000" w="120000">
                <a:moveTo>
                  <a:pt x="0" y="0"/>
                </a:moveTo>
                <a:lnTo>
                  <a:pt x="120000" y="0"/>
                </a:lnTo>
                <a:lnTo>
                  <a:pt x="120000" y="120000"/>
                </a:lnTo>
                <a:lnTo>
                  <a:pt x="0" y="120000"/>
                </a:lnTo>
                <a:close/>
                <a:moveTo>
                  <a:pt x="120520" y="0"/>
                </a:moveTo>
                <a:lnTo>
                  <a:pt x="120520" y="120000"/>
                </a:lnTo>
                <a:moveTo>
                  <a:pt x="120520" y="28188"/>
                </a:moveTo>
                <a:lnTo>
                  <a:pt x="151176" y="4112"/>
                </a:lnTo>
              </a:path>
            </a:pathLst>
          </a:custGeom>
          <a:solidFill>
            <a:srgbClr val="B9CDE5"/>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La </a:t>
            </a:r>
            <a:r>
              <a:rPr b="1" i="1" lang="en-US" sz="2500" u="none" cap="none" strike="noStrike">
                <a:solidFill>
                  <a:srgbClr val="376092"/>
                </a:solidFill>
                <a:latin typeface="Calibri"/>
                <a:ea typeface="Calibri"/>
                <a:cs typeface="Calibri"/>
                <a:sym typeface="Calibri"/>
              </a:rPr>
              <a:t>activity</a:t>
            </a:r>
            <a:r>
              <a:rPr b="1" i="0" lang="en-US" sz="2500" u="none" cap="none" strike="noStrike">
                <a:solidFill>
                  <a:srgbClr val="376092"/>
                </a:solidFill>
                <a:latin typeface="Calibri"/>
                <a:ea typeface="Calibri"/>
                <a:cs typeface="Calibri"/>
                <a:sym typeface="Calibri"/>
              </a:rPr>
              <a:t> está parcialmente ocultada por otra </a:t>
            </a:r>
            <a:r>
              <a:rPr b="1" i="1" lang="en-US" sz="2500" u="none" cap="none" strike="noStrike">
                <a:solidFill>
                  <a:srgbClr val="376092"/>
                </a:solidFill>
                <a:latin typeface="Calibri"/>
                <a:ea typeface="Calibri"/>
                <a:cs typeface="Calibri"/>
                <a:sym typeface="Calibri"/>
              </a:rPr>
              <a:t>activity</a:t>
            </a:r>
            <a:r>
              <a:rPr b="1" i="0" lang="en-US" sz="2500" u="none" cap="none" strike="noStrike">
                <a:solidFill>
                  <a:srgbClr val="376092"/>
                </a:solidFill>
                <a:latin typeface="Calibri"/>
                <a:ea typeface="Calibri"/>
                <a:cs typeface="Calibri"/>
                <a:sym typeface="Calibri"/>
              </a:rPr>
              <a:t> que le quitó el foco (atención del usuario). Esto puede ocurrir, por ejemplo, al atender una llamada entrante, o cuando se abre una activity con parte del fondo transparente</a:t>
            </a:r>
            <a:endParaRPr b="0" i="0" sz="2500" u="none" cap="none" strike="noStrike">
              <a:latin typeface="Arial"/>
              <a:ea typeface="Arial"/>
              <a:cs typeface="Arial"/>
              <a:sym typeface="Arial"/>
            </a:endParaRPr>
          </a:p>
        </p:txBody>
      </p:sp>
      <p:sp>
        <p:nvSpPr>
          <p:cNvPr id="323" name="Google Shape;323;p5"/>
          <p:cNvSpPr/>
          <p:nvPr/>
        </p:nvSpPr>
        <p:spPr>
          <a:xfrm>
            <a:off x="1225440" y="7927920"/>
            <a:ext cx="6052680" cy="1630080"/>
          </a:xfrm>
          <a:custGeom>
            <a:rect b="b" l="l" r="r" t="t"/>
            <a:pathLst>
              <a:path extrusionOk="0" h="120000" w="120000">
                <a:moveTo>
                  <a:pt x="0" y="0"/>
                </a:moveTo>
                <a:lnTo>
                  <a:pt x="120000" y="0"/>
                </a:lnTo>
                <a:lnTo>
                  <a:pt x="120000" y="120000"/>
                </a:lnTo>
                <a:lnTo>
                  <a:pt x="0" y="120000"/>
                </a:lnTo>
                <a:close/>
                <a:moveTo>
                  <a:pt x="137190" y="0"/>
                </a:moveTo>
                <a:lnTo>
                  <a:pt x="137190" y="120000"/>
                </a:lnTo>
                <a:moveTo>
                  <a:pt x="137190" y="-191701"/>
                </a:moveTo>
                <a:lnTo>
                  <a:pt x="104437" y="-858"/>
                </a:lnTo>
              </a:path>
            </a:pathLst>
          </a:custGeom>
          <a:solidFill>
            <a:srgbClr val="B9CDE5"/>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Permanece "</a:t>
            </a:r>
            <a:r>
              <a:rPr b="1" i="1" lang="en-US" sz="2500" u="none" cap="none" strike="noStrike">
                <a:solidFill>
                  <a:srgbClr val="376092"/>
                </a:solidFill>
                <a:latin typeface="Calibri"/>
                <a:ea typeface="Calibri"/>
                <a:cs typeface="Calibri"/>
                <a:sym typeface="Calibri"/>
              </a:rPr>
              <a:t>viva</a:t>
            </a:r>
            <a:r>
              <a:rPr b="1" i="0" lang="en-US" sz="2500" u="none" cap="none" strike="noStrike">
                <a:solidFill>
                  <a:srgbClr val="376092"/>
                </a:solidFill>
                <a:latin typeface="Calibri"/>
                <a:ea typeface="Calibri"/>
                <a:cs typeface="Calibri"/>
                <a:sym typeface="Calibri"/>
              </a:rPr>
              <a:t>“ en memoria con toda su información de estado y continúa anexada al administrador de ventanas.</a:t>
            </a:r>
            <a:endParaRPr b="0" i="0" sz="2500" u="none" cap="none" strike="noStrike">
              <a:latin typeface="Arial"/>
              <a:ea typeface="Arial"/>
              <a:cs typeface="Arial"/>
              <a:sym typeface="Arial"/>
            </a:endParaRPr>
          </a:p>
        </p:txBody>
      </p:sp>
      <p:sp>
        <p:nvSpPr>
          <p:cNvPr id="324" name="Google Shape;324;p5"/>
          <p:cNvSpPr/>
          <p:nvPr/>
        </p:nvSpPr>
        <p:spPr>
          <a:xfrm>
            <a:off x="8247240" y="6616800"/>
            <a:ext cx="4512960" cy="2757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500" u="none" cap="none" strike="noStrike">
                <a:solidFill>
                  <a:srgbClr val="000000"/>
                </a:solidFill>
                <a:latin typeface="Calibri"/>
                <a:ea typeface="Calibri"/>
                <a:cs typeface="Calibri"/>
                <a:sym typeface="Calibri"/>
              </a:rPr>
              <a:t>Nota</a:t>
            </a:r>
            <a:r>
              <a:rPr b="0" i="0" lang="en-US" sz="2500" u="none" cap="none" strike="noStrike">
                <a:solidFill>
                  <a:srgbClr val="000000"/>
                </a:solidFill>
                <a:latin typeface="Calibri"/>
                <a:ea typeface="Calibri"/>
                <a:cs typeface="Calibri"/>
                <a:sym typeface="Calibri"/>
              </a:rPr>
              <a:t>: El administrador de ventanas (</a:t>
            </a:r>
            <a:r>
              <a:rPr b="0" i="1" lang="en-US" sz="2500" u="none" cap="none" strike="noStrike">
                <a:solidFill>
                  <a:srgbClr val="C00000"/>
                </a:solidFill>
                <a:latin typeface="Calibri"/>
                <a:ea typeface="Calibri"/>
                <a:cs typeface="Calibri"/>
                <a:sym typeface="Calibri"/>
              </a:rPr>
              <a:t>Window Manager</a:t>
            </a:r>
            <a:r>
              <a:rPr b="0" i="0" lang="en-US" sz="2500" u="none" cap="none" strike="noStrike">
                <a:solidFill>
                  <a:srgbClr val="000000"/>
                </a:solidFill>
                <a:latin typeface="Calibri"/>
                <a:ea typeface="Calibri"/>
                <a:cs typeface="Calibri"/>
                <a:sym typeface="Calibri"/>
              </a:rPr>
              <a:t>) es un servicio del sistema responsable de organizar la pantalla y administra el </a:t>
            </a:r>
            <a:r>
              <a:rPr b="0" i="0" lang="en-US" sz="2500" u="none" cap="none" strike="noStrike">
                <a:solidFill>
                  <a:srgbClr val="C00000"/>
                </a:solidFill>
                <a:latin typeface="Calibri"/>
                <a:ea typeface="Calibri"/>
                <a:cs typeface="Calibri"/>
                <a:sym typeface="Calibri"/>
              </a:rPr>
              <a:t>orden z</a:t>
            </a:r>
            <a:r>
              <a:rPr b="0" i="0" lang="en-US" sz="2500" u="none" cap="none" strike="noStrike">
                <a:solidFill>
                  <a:srgbClr val="000000"/>
                </a:solidFill>
                <a:latin typeface="Calibri"/>
                <a:ea typeface="Calibri"/>
                <a:cs typeface="Calibri"/>
                <a:sym typeface="Calibri"/>
              </a:rPr>
              <a:t> de las ventanas visualizadas en el dispositivo</a:t>
            </a:r>
            <a:endParaRPr b="0" i="0" sz="2500" u="none" cap="none" strike="noStrike">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par>
                          <p:cTn fill="hold">
                            <p:stCondLst>
                              <p:cond delay="2500"/>
                            </p:stCondLst>
                            <p:childTnLst>
                              <p:par>
                                <p:cTn fill="hold" nodeType="afterEffect" presetClass="entr" presetID="10" presetSubtype="0">
                                  <p:stCondLst>
                                    <p:cond delay="400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par>
                          <p:cTn fill="hold">
                            <p:stCondLst>
                              <p:cond delay="3500"/>
                            </p:stCondLst>
                            <p:childTnLst>
                              <p:par>
                                <p:cTn fill="hold" nodeType="afterEffect" presetClass="entr" presetID="1" presetSubtype="0">
                                  <p:stCondLst>
                                    <p:cond delay="500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331" name="Google Shape;331;p6"/>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332" name="Google Shape;332;p6"/>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333" name="Google Shape;333;p6"/>
          <p:cNvSpPr/>
          <p:nvPr/>
        </p:nvSpPr>
        <p:spPr>
          <a:xfrm>
            <a:off x="7359480" y="4286280"/>
            <a:ext cx="1815900" cy="104430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334" name="Google Shape;334;p6"/>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335" name="Google Shape;335;p6"/>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336" name="Google Shape;336;p6"/>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337" name="Google Shape;337;p6"/>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38" name="Google Shape;338;p6"/>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339" name="Google Shape;339;p6"/>
          <p:cNvCxnSpPr/>
          <p:nvPr/>
        </p:nvCxnSpPr>
        <p:spPr>
          <a:xfrm rot="-5400000">
            <a:off x="2285220" y="2919900"/>
            <a:ext cx="1977600" cy="1812600"/>
          </a:xfrm>
          <a:prstGeom prst="bentConnector3">
            <a:avLst>
              <a:gd fmla="val 0" name="adj1"/>
            </a:avLst>
          </a:prstGeom>
          <a:noFill/>
          <a:ln cap="flat" cmpd="sng" w="31750">
            <a:solidFill>
              <a:srgbClr val="000000"/>
            </a:solidFill>
            <a:prstDash val="solid"/>
            <a:miter lim="8000"/>
            <a:headEnd len="sm" w="sm" type="none"/>
            <a:tailEnd len="lg" w="lg" type="stealth"/>
          </a:ln>
        </p:spPr>
      </p:cxnSp>
      <p:sp>
        <p:nvSpPr>
          <p:cNvPr id="340" name="Google Shape;340;p6"/>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41" name="Google Shape;341;p6"/>
          <p:cNvSpPr/>
          <p:nvPr/>
        </p:nvSpPr>
        <p:spPr>
          <a:xfrm>
            <a:off x="4248000" y="5307120"/>
            <a:ext cx="205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342" name="Google Shape;342;p6"/>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sp>
        <p:nvSpPr>
          <p:cNvPr id="343" name="Google Shape;343;p6"/>
          <p:cNvSpPr/>
          <p:nvPr/>
        </p:nvSpPr>
        <p:spPr>
          <a:xfrm>
            <a:off x="1033560" y="3205080"/>
            <a:ext cx="20397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344" name="Google Shape;344;p6"/>
          <p:cNvSpPr/>
          <p:nvPr/>
        </p:nvSpPr>
        <p:spPr>
          <a:xfrm>
            <a:off x="1033560" y="27669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45" name="Google Shape;345;p6"/>
          <p:cNvSpPr/>
          <p:nvPr/>
        </p:nvSpPr>
        <p:spPr>
          <a:xfrm>
            <a:off x="1033560" y="3681360"/>
            <a:ext cx="23605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cxnSp>
        <p:nvCxnSpPr>
          <p:cNvPr id="346" name="Google Shape;346;p6"/>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347" name="Google Shape;347;p6"/>
          <p:cNvSpPr/>
          <p:nvPr/>
        </p:nvSpPr>
        <p:spPr>
          <a:xfrm rot="10800000">
            <a:off x="2547360" y="5277960"/>
            <a:ext cx="4726440" cy="910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grpSp>
        <p:nvGrpSpPr>
          <p:cNvPr id="348" name="Google Shape;348;p6"/>
          <p:cNvGrpSpPr/>
          <p:nvPr/>
        </p:nvGrpSpPr>
        <p:grpSpPr>
          <a:xfrm>
            <a:off x="9539280" y="65160"/>
            <a:ext cx="3671640" cy="1333080"/>
            <a:chOff x="9539280" y="65160"/>
            <a:chExt cx="3671640" cy="1333080"/>
          </a:xfrm>
        </p:grpSpPr>
        <p:pic>
          <p:nvPicPr>
            <p:cNvPr id="349" name="Google Shape;349;p6"/>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350" name="Google Shape;350;p6"/>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351" name="Google Shape;351;p6"/>
          <p:cNvSpPr/>
          <p:nvPr/>
        </p:nvSpPr>
        <p:spPr>
          <a:xfrm>
            <a:off x="1206360" y="7583400"/>
            <a:ext cx="5959080" cy="1436400"/>
          </a:xfrm>
          <a:custGeom>
            <a:rect b="b" l="l" r="r" t="t"/>
            <a:pathLst>
              <a:path extrusionOk="0" h="120000" w="120000">
                <a:moveTo>
                  <a:pt x="0" y="0"/>
                </a:moveTo>
                <a:lnTo>
                  <a:pt x="120000" y="0"/>
                </a:lnTo>
                <a:lnTo>
                  <a:pt x="120000" y="120000"/>
                </a:lnTo>
                <a:lnTo>
                  <a:pt x="0" y="120000"/>
                </a:lnTo>
                <a:close/>
                <a:moveTo>
                  <a:pt x="194" y="0"/>
                </a:moveTo>
                <a:lnTo>
                  <a:pt x="194" y="120000"/>
                </a:lnTo>
                <a:moveTo>
                  <a:pt x="194" y="-186852"/>
                </a:moveTo>
                <a:lnTo>
                  <a:pt x="12538" y="-414"/>
                </a:lnTo>
              </a:path>
            </a:pathLst>
          </a:custGeom>
          <a:solidFill>
            <a:srgbClr val="B9CDE5"/>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Permanece "</a:t>
            </a:r>
            <a:r>
              <a:rPr b="1" i="1" lang="en-US" sz="2500" u="none" cap="none" strike="noStrike">
                <a:solidFill>
                  <a:srgbClr val="376092"/>
                </a:solidFill>
                <a:latin typeface="Calibri"/>
                <a:ea typeface="Calibri"/>
                <a:cs typeface="Calibri"/>
                <a:sym typeface="Calibri"/>
              </a:rPr>
              <a:t>viva</a:t>
            </a:r>
            <a:r>
              <a:rPr b="1" i="0" lang="en-US" sz="2500" u="none" cap="none" strike="noStrike">
                <a:solidFill>
                  <a:srgbClr val="376092"/>
                </a:solidFill>
                <a:latin typeface="Calibri"/>
                <a:ea typeface="Calibri"/>
                <a:cs typeface="Calibri"/>
                <a:sym typeface="Calibri"/>
              </a:rPr>
              <a:t>" en memoria con  toda su información de estado, pero no está anexado al administrador de ventanas. </a:t>
            </a:r>
            <a:endParaRPr b="0" i="0" sz="2500" u="none" cap="none" strike="noStrike">
              <a:latin typeface="Arial"/>
              <a:ea typeface="Arial"/>
              <a:cs typeface="Arial"/>
              <a:sym typeface="Arial"/>
            </a:endParaRPr>
          </a:p>
        </p:txBody>
      </p:sp>
      <p:sp>
        <p:nvSpPr>
          <p:cNvPr id="352" name="Google Shape;352;p6"/>
          <p:cNvSpPr/>
          <p:nvPr/>
        </p:nvSpPr>
        <p:spPr>
          <a:xfrm>
            <a:off x="3327120" y="6126480"/>
            <a:ext cx="6212160" cy="132588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La </a:t>
            </a:r>
            <a:r>
              <a:rPr b="1" i="1" lang="en-US" sz="2500" u="none" cap="none" strike="noStrike">
                <a:solidFill>
                  <a:srgbClr val="376092"/>
                </a:solidFill>
                <a:latin typeface="Calibri"/>
                <a:ea typeface="Calibri"/>
                <a:cs typeface="Calibri"/>
                <a:sym typeface="Calibri"/>
              </a:rPr>
              <a:t>activity</a:t>
            </a:r>
            <a:r>
              <a:rPr b="1" i="0" lang="en-US" sz="2500" u="none" cap="none" strike="noStrike">
                <a:solidFill>
                  <a:srgbClr val="376092"/>
                </a:solidFill>
                <a:latin typeface="Calibri"/>
                <a:ea typeface="Calibri"/>
                <a:cs typeface="Calibri"/>
                <a:sym typeface="Calibri"/>
              </a:rPr>
              <a:t> ya no está visible para el usuario, está completamente ocultada por otra </a:t>
            </a:r>
            <a:r>
              <a:rPr b="1" i="1" lang="en-US" sz="2500" u="none" cap="none" strike="noStrike">
                <a:solidFill>
                  <a:srgbClr val="376092"/>
                </a:solidFill>
                <a:latin typeface="Calibri"/>
                <a:ea typeface="Calibri"/>
                <a:cs typeface="Calibri"/>
                <a:sym typeface="Calibri"/>
              </a:rPr>
              <a:t>activity</a:t>
            </a:r>
            <a:r>
              <a:rPr b="1" i="0" lang="en-US" sz="2500" u="none" cap="none" strike="noStrike">
                <a:solidFill>
                  <a:srgbClr val="376092"/>
                </a:solidFill>
                <a:latin typeface="Calibri"/>
                <a:ea typeface="Calibri"/>
                <a:cs typeface="Calibri"/>
                <a:sym typeface="Calibri"/>
              </a:rPr>
              <a:t>.</a:t>
            </a:r>
            <a:endParaRPr b="0" i="0" sz="2500" u="none" cap="none" strike="noStrike">
              <a:latin typeface="Arial"/>
              <a:ea typeface="Arial"/>
              <a:cs typeface="Arial"/>
              <a:sym typeface="Arial"/>
            </a:endParaRPr>
          </a:p>
        </p:txBody>
      </p:sp>
      <p:sp>
        <p:nvSpPr>
          <p:cNvPr id="353" name="Google Shape;353;p6"/>
          <p:cNvSpPr/>
          <p:nvPr/>
        </p:nvSpPr>
        <p:spPr>
          <a:xfrm>
            <a:off x="2248560" y="5323320"/>
            <a:ext cx="1284480" cy="963360"/>
          </a:xfrm>
          <a:custGeom>
            <a:rect b="b" l="l" r="r" t="t"/>
            <a:pathLst>
              <a:path extrusionOk="0" h="21600" w="21600">
                <a:moveTo>
                  <a:pt x="0" y="0"/>
                </a:moveTo>
                <a:lnTo>
                  <a:pt x="21600" y="21600"/>
                </a:lnTo>
              </a:path>
            </a:pathLst>
          </a:custGeom>
          <a:noFill/>
          <a:ln cap="flat" cmpd="sng" w="28575">
            <a:solidFill>
              <a:srgbClr val="4F81BD"/>
            </a:solidFill>
            <a:prstDash val="solid"/>
            <a:round/>
            <a:headEnd len="sm" w="sm" type="none"/>
            <a:tailEnd len="sm" w="sm" type="none"/>
          </a:ln>
        </p:spPr>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7"/>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360" name="Google Shape;360;p7"/>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361" name="Google Shape;361;p7"/>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362" name="Google Shape;362;p7"/>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363" name="Google Shape;363;p7"/>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364" name="Google Shape;364;p7"/>
          <p:cNvSpPr/>
          <p:nvPr/>
        </p:nvSpPr>
        <p:spPr>
          <a:xfrm>
            <a:off x="3328920" y="794376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sp>
        <p:nvSpPr>
          <p:cNvPr id="365" name="Google Shape;365;p7"/>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
        <p:nvSpPr>
          <p:cNvPr id="366" name="Google Shape;366;p7"/>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367" name="Google Shape;367;p7"/>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68" name="Google Shape;368;p7"/>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cxnSp>
        <p:nvCxnSpPr>
          <p:cNvPr id="369" name="Google Shape;369;p7"/>
          <p:cNvCxnSpPr/>
          <p:nvPr/>
        </p:nvCxnSpPr>
        <p:spPr>
          <a:xfrm flipH="1" rot="10800000">
            <a:off x="1459800" y="2837160"/>
            <a:ext cx="2720400" cy="1490400"/>
          </a:xfrm>
          <a:prstGeom prst="bentConnector3">
            <a:avLst>
              <a:gd fmla="val -1390" name="adj1"/>
            </a:avLst>
          </a:prstGeom>
          <a:noFill/>
          <a:ln cap="flat" cmpd="sng" w="31750">
            <a:solidFill>
              <a:srgbClr val="000000"/>
            </a:solidFill>
            <a:prstDash val="solid"/>
            <a:miter lim="8000"/>
            <a:headEnd len="sm" w="sm" type="none"/>
            <a:tailEnd len="lg" w="lg" type="stealth"/>
          </a:ln>
        </p:spPr>
      </p:cxnSp>
      <p:sp>
        <p:nvSpPr>
          <p:cNvPr id="370" name="Google Shape;370;p7"/>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71" name="Google Shape;371;p7"/>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cxnSp>
        <p:nvCxnSpPr>
          <p:cNvPr id="372" name="Google Shape;372;p7"/>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sp>
        <p:nvSpPr>
          <p:cNvPr id="373" name="Google Shape;373;p7"/>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374" name="Google Shape;374;p7"/>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375" name="Google Shape;375;p7"/>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cxnSp>
        <p:nvCxnSpPr>
          <p:cNvPr id="376" name="Google Shape;376;p7"/>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sp>
        <p:nvSpPr>
          <p:cNvPr id="377" name="Google Shape;377;p7"/>
          <p:cNvSpPr/>
          <p:nvPr/>
        </p:nvSpPr>
        <p:spPr>
          <a:xfrm>
            <a:off x="1260000" y="6761160"/>
            <a:ext cx="22273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cxnSp>
        <p:nvCxnSpPr>
          <p:cNvPr id="378" name="Google Shape;378;p7"/>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379" name="Google Shape;379;p7"/>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grpSp>
        <p:nvGrpSpPr>
          <p:cNvPr id="380" name="Google Shape;380;p7"/>
          <p:cNvGrpSpPr/>
          <p:nvPr/>
        </p:nvGrpSpPr>
        <p:grpSpPr>
          <a:xfrm>
            <a:off x="9539280" y="65160"/>
            <a:ext cx="3671640" cy="1333080"/>
            <a:chOff x="9539280" y="65160"/>
            <a:chExt cx="3671640" cy="1333080"/>
          </a:xfrm>
        </p:grpSpPr>
        <p:pic>
          <p:nvPicPr>
            <p:cNvPr id="381" name="Google Shape;381;p7"/>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382" name="Google Shape;382;p7"/>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383" name="Google Shape;383;p7"/>
          <p:cNvSpPr/>
          <p:nvPr/>
        </p:nvSpPr>
        <p:spPr>
          <a:xfrm>
            <a:off x="6723000" y="7250760"/>
            <a:ext cx="4038120" cy="170676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La </a:t>
            </a:r>
            <a:r>
              <a:rPr b="1" i="1" lang="en-US" sz="2500" u="none" cap="none" strike="noStrike">
                <a:solidFill>
                  <a:srgbClr val="376092"/>
                </a:solidFill>
                <a:latin typeface="Calibri"/>
                <a:ea typeface="Calibri"/>
                <a:cs typeface="Calibri"/>
                <a:sym typeface="Calibri"/>
              </a:rPr>
              <a:t>activity</a:t>
            </a:r>
            <a:r>
              <a:rPr b="1" i="0" lang="en-US" sz="2500" u="none" cap="none" strike="noStrike">
                <a:solidFill>
                  <a:srgbClr val="376092"/>
                </a:solidFill>
                <a:latin typeface="Calibri"/>
                <a:ea typeface="Calibri"/>
                <a:cs typeface="Calibri"/>
                <a:sym typeface="Calibri"/>
              </a:rPr>
              <a:t> ha sido totalmente eliminada. </a:t>
            </a:r>
            <a:endParaRPr b="0" i="0" sz="25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500" u="none" cap="none" strike="noStrike">
                <a:solidFill>
                  <a:srgbClr val="376092"/>
                </a:solidFill>
                <a:latin typeface="Calibri"/>
                <a:ea typeface="Calibri"/>
                <a:cs typeface="Calibri"/>
                <a:sym typeface="Calibri"/>
              </a:rPr>
              <a:t>Si se invoca nuevamente deberá volver a crearse</a:t>
            </a:r>
            <a:endParaRPr b="0" i="0" sz="2500" u="none" cap="none" strike="noStrike">
              <a:latin typeface="Arial"/>
              <a:ea typeface="Arial"/>
              <a:cs typeface="Arial"/>
              <a:sym typeface="Arial"/>
            </a:endParaRPr>
          </a:p>
        </p:txBody>
      </p:sp>
      <p:sp>
        <p:nvSpPr>
          <p:cNvPr id="384" name="Google Shape;384;p7"/>
          <p:cNvSpPr/>
          <p:nvPr/>
        </p:nvSpPr>
        <p:spPr>
          <a:xfrm flipH="1" rot="10800000">
            <a:off x="5142960" y="8113320"/>
            <a:ext cx="1579320" cy="198720"/>
          </a:xfrm>
          <a:custGeom>
            <a:rect b="b" l="l" r="r" t="t"/>
            <a:pathLst>
              <a:path extrusionOk="0" h="21600" w="21600">
                <a:moveTo>
                  <a:pt x="0" y="0"/>
                </a:moveTo>
                <a:lnTo>
                  <a:pt x="21600" y="21600"/>
                </a:lnTo>
              </a:path>
            </a:pathLst>
          </a:custGeom>
          <a:noFill/>
          <a:ln cap="flat" cmpd="sng" w="28575">
            <a:solidFill>
              <a:srgbClr val="4F81BD"/>
            </a:solidFill>
            <a:prstDash val="solid"/>
            <a:round/>
            <a:headEnd len="sm" w="sm" type="none"/>
            <a:tailEnd len="sm" w="sm" type="none"/>
          </a:ln>
        </p:spPr>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88" name="Shape 388"/>
        <p:cNvGrpSpPr/>
        <p:nvPr/>
      </p:nvGrpSpPr>
      <p:grpSpPr>
        <a:xfrm>
          <a:off x="0" y="0"/>
          <a:ext cx="0" cy="0"/>
          <a:chOff x="0" y="0"/>
          <a:chExt cx="0" cy="0"/>
        </a:xfrm>
      </p:grpSpPr>
      <p:sp>
        <p:nvSpPr>
          <p:cNvPr id="389" name="Google Shape;389;p8"/>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390" name="Google Shape;390;p8"/>
          <p:cNvSpPr/>
          <p:nvPr/>
        </p:nvSpPr>
        <p:spPr>
          <a:xfrm>
            <a:off x="2231700" y="3786100"/>
            <a:ext cx="8539800" cy="217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6800" u="none" cap="none" strike="noStrike">
                <a:solidFill>
                  <a:srgbClr val="008000"/>
                </a:solidFill>
                <a:latin typeface="Calibri"/>
                <a:ea typeface="Calibri"/>
                <a:cs typeface="Calibri"/>
                <a:sym typeface="Calibri"/>
              </a:rPr>
              <a:t>¿Cómo aprovechar los métodos </a:t>
            </a:r>
            <a:r>
              <a:rPr b="1" i="1" lang="en-US" sz="6800" u="none" cap="none" strike="noStrike">
                <a:solidFill>
                  <a:srgbClr val="008000"/>
                </a:solidFill>
                <a:latin typeface="Calibri"/>
                <a:ea typeface="Calibri"/>
                <a:cs typeface="Calibri"/>
                <a:sym typeface="Calibri"/>
              </a:rPr>
              <a:t>callback</a:t>
            </a:r>
            <a:r>
              <a:rPr b="1" i="0" lang="en-US" sz="6800" u="none" cap="none" strike="noStrike">
                <a:solidFill>
                  <a:srgbClr val="008000"/>
                </a:solidFill>
                <a:latin typeface="Calibri"/>
                <a:ea typeface="Calibri"/>
                <a:cs typeface="Calibri"/>
                <a:sym typeface="Calibri"/>
              </a:rPr>
              <a:t> ?</a:t>
            </a:r>
            <a:endParaRPr b="0" i="0" sz="6800" u="none" cap="none" strike="noStrike">
              <a:solidFill>
                <a:srgbClr val="008000"/>
              </a:solidFill>
              <a:latin typeface="Arial"/>
              <a:ea typeface="Arial"/>
              <a:cs typeface="Arial"/>
              <a:sym typeface="Aria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9"/>
          <p:cNvSpPr/>
          <p:nvPr/>
        </p:nvSpPr>
        <p:spPr>
          <a:xfrm>
            <a:off x="9318600" y="9039240"/>
            <a:ext cx="3033360" cy="5187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700" u="none" cap="none" strike="noStrike">
                <a:solidFill>
                  <a:srgbClr val="898989"/>
                </a:solidFill>
                <a:latin typeface="Gill Sans"/>
                <a:ea typeface="Gill Sans"/>
                <a:cs typeface="Gill Sans"/>
                <a:sym typeface="Gill Sans"/>
              </a:rPr>
              <a:t>‹#›</a:t>
            </a:fld>
            <a:endParaRPr b="0" i="0" sz="1700" u="none" cap="none" strike="noStrike">
              <a:latin typeface="Arial"/>
              <a:ea typeface="Arial"/>
              <a:cs typeface="Arial"/>
              <a:sym typeface="Arial"/>
            </a:endParaRPr>
          </a:p>
        </p:txBody>
      </p:sp>
      <p:sp>
        <p:nvSpPr>
          <p:cNvPr id="397" name="Google Shape;397;p9"/>
          <p:cNvSpPr/>
          <p:nvPr/>
        </p:nvSpPr>
        <p:spPr>
          <a:xfrm>
            <a:off x="4181400" y="231444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Resumed</a:t>
            </a:r>
            <a:endParaRPr b="0" i="0" sz="2500" u="none" cap="none" strike="noStrike">
              <a:latin typeface="Arial"/>
              <a:ea typeface="Arial"/>
              <a:cs typeface="Arial"/>
              <a:sym typeface="Arial"/>
            </a:endParaRPr>
          </a:p>
        </p:txBody>
      </p:sp>
      <p:sp>
        <p:nvSpPr>
          <p:cNvPr id="398" name="Google Shape;398;p9"/>
          <p:cNvSpPr/>
          <p:nvPr/>
        </p:nvSpPr>
        <p:spPr>
          <a:xfrm>
            <a:off x="5075280" y="482760"/>
            <a:ext cx="12240" cy="183168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399" name="Google Shape;399;p9"/>
          <p:cNvSpPr/>
          <p:nvPr/>
        </p:nvSpPr>
        <p:spPr>
          <a:xfrm>
            <a:off x="7359480" y="4286160"/>
            <a:ext cx="18158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Paused</a:t>
            </a:r>
            <a:endParaRPr b="0" i="0" sz="2500" u="none" cap="none" strike="noStrike">
              <a:latin typeface="Arial"/>
              <a:ea typeface="Arial"/>
              <a:cs typeface="Arial"/>
              <a:sym typeface="Arial"/>
            </a:endParaRPr>
          </a:p>
        </p:txBody>
      </p:sp>
      <p:sp>
        <p:nvSpPr>
          <p:cNvPr id="400" name="Google Shape;400;p9"/>
          <p:cNvSpPr/>
          <p:nvPr/>
        </p:nvSpPr>
        <p:spPr>
          <a:xfrm>
            <a:off x="552600" y="4327560"/>
            <a:ext cx="1815840" cy="97452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Stopped</a:t>
            </a:r>
            <a:endParaRPr b="0" i="0" sz="2500" u="none" cap="none" strike="noStrike">
              <a:latin typeface="Arial"/>
              <a:ea typeface="Arial"/>
              <a:cs typeface="Arial"/>
              <a:sym typeface="Arial"/>
            </a:endParaRPr>
          </a:p>
        </p:txBody>
      </p:sp>
      <p:sp>
        <p:nvSpPr>
          <p:cNvPr id="401" name="Google Shape;401;p9"/>
          <p:cNvSpPr/>
          <p:nvPr/>
        </p:nvSpPr>
        <p:spPr>
          <a:xfrm>
            <a:off x="4167360" y="7334280"/>
            <a:ext cx="1814040" cy="1044360"/>
          </a:xfrm>
          <a:prstGeom prst="roundRect">
            <a:avLst>
              <a:gd fmla="val 16667" name="adj"/>
            </a:avLst>
          </a:prstGeom>
          <a:solidFill>
            <a:schemeClr val="dk2"/>
          </a:solidFill>
          <a:ln cap="flat" cmpd="sng" w="25400">
            <a:solidFill>
              <a:srgbClr val="385D8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500" u="none" cap="none" strike="noStrike">
                <a:solidFill>
                  <a:srgbClr val="FFFFFF"/>
                </a:solidFill>
                <a:latin typeface="Calibri"/>
                <a:ea typeface="Calibri"/>
                <a:cs typeface="Calibri"/>
                <a:sym typeface="Calibri"/>
              </a:rPr>
              <a:t>Destroyed</a:t>
            </a:r>
            <a:endParaRPr b="0" i="0" sz="2500" u="none" cap="none" strike="noStrike">
              <a:latin typeface="Arial"/>
              <a:ea typeface="Arial"/>
              <a:cs typeface="Arial"/>
              <a:sym typeface="Arial"/>
            </a:endParaRPr>
          </a:p>
        </p:txBody>
      </p:sp>
      <p:cxnSp>
        <p:nvCxnSpPr>
          <p:cNvPr id="402" name="Google Shape;402;p9"/>
          <p:cNvCxnSpPr/>
          <p:nvPr/>
        </p:nvCxnSpPr>
        <p:spPr>
          <a:xfrm flipH="1" rot="10800000">
            <a:off x="1459800" y="2837160"/>
            <a:ext cx="2720400" cy="1490400"/>
          </a:xfrm>
          <a:prstGeom prst="bentConnector2">
            <a:avLst/>
          </a:prstGeom>
          <a:noFill/>
          <a:ln cap="flat" cmpd="sng" w="31750">
            <a:solidFill>
              <a:srgbClr val="000000"/>
            </a:solidFill>
            <a:prstDash val="solid"/>
            <a:miter lim="8000"/>
            <a:headEnd len="sm" w="sm" type="none"/>
            <a:tailEnd len="lg" w="lg" type="stealth"/>
          </a:ln>
        </p:spPr>
      </p:cxnSp>
      <p:cxnSp>
        <p:nvCxnSpPr>
          <p:cNvPr id="403" name="Google Shape;403;p9"/>
          <p:cNvCxnSpPr/>
          <p:nvPr/>
        </p:nvCxnSpPr>
        <p:spPr>
          <a:xfrm rot="10800000">
            <a:off x="5088180" y="3359280"/>
            <a:ext cx="2271300" cy="1176000"/>
          </a:xfrm>
          <a:prstGeom prst="bentConnector2">
            <a:avLst/>
          </a:prstGeom>
          <a:noFill/>
          <a:ln cap="flat" cmpd="sng" w="31750">
            <a:solidFill>
              <a:srgbClr val="000000"/>
            </a:solidFill>
            <a:prstDash val="solid"/>
            <a:miter lim="8000"/>
            <a:headEnd len="sm" w="sm" type="none"/>
            <a:tailEnd len="lg" w="lg" type="stealth"/>
          </a:ln>
        </p:spPr>
      </p:cxnSp>
      <p:cxnSp>
        <p:nvCxnSpPr>
          <p:cNvPr id="404" name="Google Shape;404;p9"/>
          <p:cNvCxnSpPr/>
          <p:nvPr/>
        </p:nvCxnSpPr>
        <p:spPr>
          <a:xfrm>
            <a:off x="5996160" y="2836800"/>
            <a:ext cx="2271300" cy="1449000"/>
          </a:xfrm>
          <a:prstGeom prst="bentConnector2">
            <a:avLst/>
          </a:prstGeom>
          <a:noFill/>
          <a:ln cap="flat" cmpd="sng" w="31750">
            <a:solidFill>
              <a:srgbClr val="000000"/>
            </a:solidFill>
            <a:prstDash val="solid"/>
            <a:miter lim="8000"/>
            <a:headEnd len="sm" w="sm" type="none"/>
            <a:tailEnd len="lg" w="lg" type="stealth"/>
          </a:ln>
        </p:spPr>
      </p:cxnSp>
      <p:cxnSp>
        <p:nvCxnSpPr>
          <p:cNvPr id="405" name="Google Shape;405;p9"/>
          <p:cNvCxnSpPr/>
          <p:nvPr/>
        </p:nvCxnSpPr>
        <p:spPr>
          <a:xfrm>
            <a:off x="1460520" y="5302080"/>
            <a:ext cx="2706000" cy="2553900"/>
          </a:xfrm>
          <a:prstGeom prst="bentConnector2">
            <a:avLst/>
          </a:prstGeom>
          <a:noFill/>
          <a:ln cap="flat" cmpd="sng" w="31750">
            <a:solidFill>
              <a:srgbClr val="000000"/>
            </a:solidFill>
            <a:prstDash val="solid"/>
            <a:miter lim="8000"/>
            <a:headEnd len="sm" w="sm" type="none"/>
            <a:tailEnd len="lg" w="lg" type="stealth"/>
          </a:ln>
        </p:spPr>
      </p:cxnSp>
      <p:sp>
        <p:nvSpPr>
          <p:cNvPr id="406" name="Google Shape;406;p9"/>
          <p:cNvSpPr/>
          <p:nvPr/>
        </p:nvSpPr>
        <p:spPr>
          <a:xfrm flipH="1">
            <a:off x="2367720" y="4808520"/>
            <a:ext cx="4990680" cy="6120"/>
          </a:xfrm>
          <a:custGeom>
            <a:rect b="b" l="l" r="r" t="t"/>
            <a:pathLst>
              <a:path extrusionOk="0" h="21600" w="21600">
                <a:moveTo>
                  <a:pt x="0" y="0"/>
                </a:moveTo>
                <a:lnTo>
                  <a:pt x="21600" y="21600"/>
                </a:lnTo>
              </a:path>
            </a:pathLst>
          </a:custGeom>
          <a:noFill/>
          <a:ln cap="flat" cmpd="sng" w="31750">
            <a:solidFill>
              <a:srgbClr val="000000"/>
            </a:solidFill>
            <a:prstDash val="solid"/>
            <a:miter lim="8000"/>
            <a:headEnd len="sm" w="sm" type="none"/>
            <a:tailEnd len="lg" w="lg" type="stealth"/>
          </a:ln>
        </p:spPr>
      </p:sp>
      <p:sp>
        <p:nvSpPr>
          <p:cNvPr id="407" name="Google Shape;407;p9"/>
          <p:cNvSpPr/>
          <p:nvPr/>
        </p:nvSpPr>
        <p:spPr>
          <a:xfrm>
            <a:off x="52560" y="-39600"/>
            <a:ext cx="13002840" cy="9830880"/>
          </a:xfrm>
          <a:prstGeom prst="rect">
            <a:avLst/>
          </a:prstGeom>
          <a:solidFill>
            <a:schemeClr val="l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9"/>
          <p:cNvGrpSpPr/>
          <p:nvPr/>
        </p:nvGrpSpPr>
        <p:grpSpPr>
          <a:xfrm>
            <a:off x="9539280" y="65160"/>
            <a:ext cx="3671640" cy="1333080"/>
            <a:chOff x="9539280" y="65160"/>
            <a:chExt cx="3671640" cy="1333080"/>
          </a:xfrm>
        </p:grpSpPr>
        <p:pic>
          <p:nvPicPr>
            <p:cNvPr id="409" name="Google Shape;409;p9"/>
            <p:cNvPicPr preferRelativeResize="0"/>
            <p:nvPr/>
          </p:nvPicPr>
          <p:blipFill rotWithShape="1">
            <a:blip r:embed="rId3">
              <a:alphaModFix/>
            </a:blip>
            <a:srcRect b="0" l="0" r="0" t="0"/>
            <a:stretch/>
          </p:blipFill>
          <p:spPr>
            <a:xfrm>
              <a:off x="9539280" y="65160"/>
              <a:ext cx="1333080" cy="1333080"/>
            </a:xfrm>
            <a:prstGeom prst="rect">
              <a:avLst/>
            </a:prstGeom>
            <a:noFill/>
            <a:ln>
              <a:noFill/>
            </a:ln>
          </p:spPr>
        </p:pic>
        <p:sp>
          <p:nvSpPr>
            <p:cNvPr id="410" name="Google Shape;410;p9"/>
            <p:cNvSpPr/>
            <p:nvPr/>
          </p:nvSpPr>
          <p:spPr>
            <a:xfrm>
              <a:off x="10720440" y="419040"/>
              <a:ext cx="249048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B050"/>
                  </a:solidFill>
                  <a:latin typeface="Calibri"/>
                  <a:ea typeface="Calibri"/>
                  <a:cs typeface="Calibri"/>
                  <a:sym typeface="Calibri"/>
                </a:rPr>
                <a:t>Ciclo de vida</a:t>
              </a:r>
              <a:endParaRPr b="0" i="0" sz="2800" u="none" cap="none" strike="noStrike">
                <a:latin typeface="Arial"/>
                <a:ea typeface="Arial"/>
                <a:cs typeface="Arial"/>
                <a:sym typeface="Arial"/>
              </a:endParaRPr>
            </a:p>
          </p:txBody>
        </p:sp>
      </p:grpSp>
      <p:sp>
        <p:nvSpPr>
          <p:cNvPr id="411" name="Google Shape;411;p9"/>
          <p:cNvSpPr/>
          <p:nvPr/>
        </p:nvSpPr>
        <p:spPr>
          <a:xfrm>
            <a:off x="5126040" y="8683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12" name="Google Shape;412;p9"/>
          <p:cNvSpPr/>
          <p:nvPr/>
        </p:nvSpPr>
        <p:spPr>
          <a:xfrm>
            <a:off x="5126040" y="1252440"/>
            <a:ext cx="2329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13" name="Google Shape;413;p9"/>
          <p:cNvSpPr/>
          <p:nvPr/>
        </p:nvSpPr>
        <p:spPr>
          <a:xfrm>
            <a:off x="8247240" y="3284640"/>
            <a:ext cx="26236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onPause()</a:t>
            </a:r>
            <a:endParaRPr b="0" i="0" sz="2200" u="none" cap="none" strike="noStrike">
              <a:latin typeface="Arial"/>
              <a:ea typeface="Arial"/>
              <a:cs typeface="Arial"/>
              <a:sym typeface="Arial"/>
            </a:endParaRPr>
          </a:p>
        </p:txBody>
      </p:sp>
      <p:sp>
        <p:nvSpPr>
          <p:cNvPr id="414" name="Google Shape;414;p9"/>
          <p:cNvSpPr/>
          <p:nvPr/>
        </p:nvSpPr>
        <p:spPr>
          <a:xfrm>
            <a:off x="5108400" y="3765600"/>
            <a:ext cx="21697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15" name="Google Shape;415;p9"/>
          <p:cNvSpPr/>
          <p:nvPr/>
        </p:nvSpPr>
        <p:spPr>
          <a:xfrm>
            <a:off x="4248000" y="4849920"/>
            <a:ext cx="20505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onStop()</a:t>
            </a:r>
            <a:endParaRPr b="0" i="0" sz="2200" u="none" cap="none" strike="noStrike">
              <a:latin typeface="Arial"/>
              <a:ea typeface="Arial"/>
              <a:cs typeface="Arial"/>
              <a:sym typeface="Arial"/>
            </a:endParaRPr>
          </a:p>
        </p:txBody>
      </p:sp>
      <p:sp>
        <p:nvSpPr>
          <p:cNvPr id="416" name="Google Shape;416;p9"/>
          <p:cNvSpPr/>
          <p:nvPr/>
        </p:nvSpPr>
        <p:spPr>
          <a:xfrm>
            <a:off x="1490760" y="3357720"/>
            <a:ext cx="203940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2) </a:t>
            </a:r>
            <a:r>
              <a:rPr b="1" i="0" lang="en-US" sz="2200" u="none" cap="none" strike="noStrike">
                <a:solidFill>
                  <a:srgbClr val="000000"/>
                </a:solidFill>
                <a:latin typeface="Consolas"/>
                <a:ea typeface="Consolas"/>
                <a:cs typeface="Consolas"/>
                <a:sym typeface="Consolas"/>
              </a:rPr>
              <a:t>onStart()</a:t>
            </a:r>
            <a:endParaRPr b="0" i="0" sz="2200" u="none" cap="none" strike="noStrike">
              <a:latin typeface="Arial"/>
              <a:ea typeface="Arial"/>
              <a:cs typeface="Arial"/>
              <a:sym typeface="Arial"/>
            </a:endParaRPr>
          </a:p>
        </p:txBody>
      </p:sp>
      <p:sp>
        <p:nvSpPr>
          <p:cNvPr id="417" name="Google Shape;417;p9"/>
          <p:cNvSpPr/>
          <p:nvPr/>
        </p:nvSpPr>
        <p:spPr>
          <a:xfrm>
            <a:off x="1490760" y="2995560"/>
            <a:ext cx="232848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3) </a:t>
            </a:r>
            <a:r>
              <a:rPr b="1" i="0" lang="en-US" sz="2200" u="none" cap="none" strike="noStrike">
                <a:solidFill>
                  <a:srgbClr val="000000"/>
                </a:solidFill>
                <a:latin typeface="Consolas"/>
                <a:ea typeface="Consolas"/>
                <a:cs typeface="Consolas"/>
                <a:sym typeface="Consolas"/>
              </a:rPr>
              <a:t>onResume()</a:t>
            </a:r>
            <a:endParaRPr b="0" i="0" sz="2200" u="none" cap="none" strike="noStrike">
              <a:latin typeface="Arial"/>
              <a:ea typeface="Arial"/>
              <a:cs typeface="Arial"/>
              <a:sym typeface="Arial"/>
            </a:endParaRPr>
          </a:p>
        </p:txBody>
      </p:sp>
      <p:sp>
        <p:nvSpPr>
          <p:cNvPr id="418" name="Google Shape;418;p9"/>
          <p:cNvSpPr/>
          <p:nvPr/>
        </p:nvSpPr>
        <p:spPr>
          <a:xfrm>
            <a:off x="1490760" y="3757680"/>
            <a:ext cx="236016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onRestart()</a:t>
            </a:r>
            <a:endParaRPr b="0" i="0" sz="2200" u="none" cap="none" strike="noStrike">
              <a:latin typeface="Arial"/>
              <a:ea typeface="Arial"/>
              <a:cs typeface="Arial"/>
              <a:sym typeface="Arial"/>
            </a:endParaRPr>
          </a:p>
        </p:txBody>
      </p:sp>
      <p:sp>
        <p:nvSpPr>
          <p:cNvPr id="419" name="Google Shape;419;p9"/>
          <p:cNvSpPr/>
          <p:nvPr/>
        </p:nvSpPr>
        <p:spPr>
          <a:xfrm>
            <a:off x="1473120" y="6761160"/>
            <a:ext cx="2014200" cy="76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nsolas"/>
                <a:ea typeface="Consolas"/>
                <a:cs typeface="Consolas"/>
                <a:sym typeface="Consolas"/>
              </a:rPr>
              <a:t>onDestroy()</a:t>
            </a:r>
            <a:endParaRPr b="0" i="0" sz="2200" u="none" cap="none" strike="noStrike">
              <a:latin typeface="Arial"/>
              <a:ea typeface="Arial"/>
              <a:cs typeface="Arial"/>
              <a:sym typeface="Arial"/>
            </a:endParaRPr>
          </a:p>
        </p:txBody>
      </p:sp>
      <p:sp>
        <p:nvSpPr>
          <p:cNvPr id="420" name="Google Shape;420;p9"/>
          <p:cNvSpPr/>
          <p:nvPr/>
        </p:nvSpPr>
        <p:spPr>
          <a:xfrm>
            <a:off x="312840" y="309600"/>
            <a:ext cx="3228480" cy="16455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100" u="none" cap="none" strike="noStrike">
                <a:solidFill>
                  <a:srgbClr val="000000"/>
                </a:solidFill>
                <a:latin typeface="Calibri"/>
                <a:ea typeface="Calibri"/>
                <a:cs typeface="Calibri"/>
                <a:sym typeface="Calibri"/>
              </a:rPr>
              <a:t>Métodos</a:t>
            </a:r>
            <a:endParaRPr b="0" i="0" sz="5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5100" u="none" cap="none" strike="noStrike">
                <a:solidFill>
                  <a:srgbClr val="000000"/>
                </a:solidFill>
                <a:latin typeface="Calibri"/>
                <a:ea typeface="Calibri"/>
                <a:cs typeface="Calibri"/>
                <a:sym typeface="Calibri"/>
              </a:rPr>
              <a:t>callback</a:t>
            </a:r>
            <a:endParaRPr b="0" i="0" sz="5100" u="none" cap="none" strike="noStrike">
              <a:latin typeface="Arial"/>
              <a:ea typeface="Arial"/>
              <a:cs typeface="Arial"/>
              <a:sym typeface="Arial"/>
            </a:endParaRPr>
          </a:p>
        </p:txBody>
      </p:sp>
      <p:sp>
        <p:nvSpPr>
          <p:cNvPr id="421" name="Google Shape;421;p9"/>
          <p:cNvSpPr/>
          <p:nvPr/>
        </p:nvSpPr>
        <p:spPr>
          <a:xfrm>
            <a:off x="5126040" y="506520"/>
            <a:ext cx="2410920" cy="4269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1) </a:t>
            </a:r>
            <a:r>
              <a:rPr b="1" i="0" lang="en-US" sz="2200" u="none" cap="none" strike="noStrike">
                <a:solidFill>
                  <a:srgbClr val="000000"/>
                </a:solidFill>
                <a:latin typeface="Consolas"/>
                <a:ea typeface="Consolas"/>
                <a:cs typeface="Consolas"/>
                <a:sym typeface="Consolas"/>
              </a:rPr>
              <a:t>onCreate()</a:t>
            </a:r>
            <a:endParaRPr b="0" i="0" sz="2200" u="none" cap="none" strike="noStrike">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2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Lisandro Delía</dc:creator>
</cp:coreProperties>
</file>