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9752000" cx="13003200"/>
  <p:notesSz cx="6858000" cy="9144000"/>
  <p:embeddedFontLs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ei28L2Y+0wf0gZWRcXiCU2NY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illSans-bold.fntdata"/><Relationship Id="rId10" Type="http://schemas.openxmlformats.org/officeDocument/2006/relationships/slide" Target="slides/slide5.xml"/><Relationship Id="rId32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e54913115_0_68:notes"/>
          <p:cNvSpPr/>
          <p:nvPr>
            <p:ph idx="2" type="sldImg"/>
          </p:nvPr>
        </p:nvSpPr>
        <p:spPr>
          <a:xfrm>
            <a:off x="1143000" y="685800"/>
            <a:ext cx="45684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g22e54913115_0_68:notes"/>
          <p:cNvSpPr txBox="1"/>
          <p:nvPr>
            <p:ph idx="1"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2e54913115_0_68:notes"/>
          <p:cNvSpPr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fld id="{00000000-1234-1234-1234-123412341234}" type="slidenum">
              <a:rPr b="0" i="0" lang="en-US" sz="4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e54913115_0_17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e54913115_0_17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2e54913115_0_17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e54913115_0_182:notes"/>
          <p:cNvSpPr/>
          <p:nvPr>
            <p:ph idx="2" type="sldImg"/>
          </p:nvPr>
        </p:nvSpPr>
        <p:spPr>
          <a:xfrm>
            <a:off x="1143000" y="685800"/>
            <a:ext cx="45684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22e54913115_0_182:notes"/>
          <p:cNvSpPr txBox="1"/>
          <p:nvPr>
            <p:ph idx="1"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2e54913115_0_182:notes"/>
          <p:cNvSpPr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fld id="{00000000-1234-1234-1234-123412341234}" type="slidenum">
              <a:rPr b="0" i="0" lang="en-US" sz="4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e54913115_0_22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e54913115_0_2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2e54913115_0_22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e54913115_0_23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22e54913115_0_23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e54913115_0_23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e54913115_0_23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2e54913115_0_23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e54913115_0_247:notes"/>
          <p:cNvSpPr/>
          <p:nvPr>
            <p:ph idx="2" type="sldImg"/>
          </p:nvPr>
        </p:nvSpPr>
        <p:spPr>
          <a:xfrm>
            <a:off x="1143000" y="685800"/>
            <a:ext cx="45684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g22e54913115_0_247:notes"/>
          <p:cNvSpPr txBox="1"/>
          <p:nvPr>
            <p:ph idx="1"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2e54913115_0_247:notes"/>
          <p:cNvSpPr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fld id="{00000000-1234-1234-1234-123412341234}" type="slidenum">
              <a:rPr b="0" i="0" lang="en-US" sz="4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e54913115_0_273:notes"/>
          <p:cNvSpPr/>
          <p:nvPr>
            <p:ph idx="2" type="sldImg"/>
          </p:nvPr>
        </p:nvSpPr>
        <p:spPr>
          <a:xfrm>
            <a:off x="1143000" y="685800"/>
            <a:ext cx="45684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g22e54913115_0_273:notes"/>
          <p:cNvSpPr txBox="1"/>
          <p:nvPr>
            <p:ph idx="1"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2e54913115_0_273:notes"/>
          <p:cNvSpPr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fld id="{00000000-1234-1234-1234-123412341234}" type="slidenum">
              <a:rPr b="0" i="0" lang="en-US" sz="4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e54913115_0_284:notes"/>
          <p:cNvSpPr/>
          <p:nvPr>
            <p:ph idx="2" type="sldImg"/>
          </p:nvPr>
        </p:nvSpPr>
        <p:spPr>
          <a:xfrm>
            <a:off x="1143000" y="685800"/>
            <a:ext cx="45684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g22e54913115_0_284:notes"/>
          <p:cNvSpPr txBox="1"/>
          <p:nvPr>
            <p:ph idx="1"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2e54913115_0_284:notes"/>
          <p:cNvSpPr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fld id="{00000000-1234-1234-1234-123412341234}" type="slidenum">
              <a:rPr b="0" i="0" lang="en-US" sz="4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e54913115_0_29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e54913115_0_29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2e54913115_0_29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e54913115_0_30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e54913115_0_30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2e54913115_0_30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e54913115_0_3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22e54913115_0_31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e54913115_0_32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2e54913115_0_32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2e54913115_0_32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e54913115_0_33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e54913115_0_33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2e54913115_0_33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e54913115_0_34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e54913115_0_34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2e54913115_0_34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e7792677b_0_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2e7792677b_0_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2e7792677b_0_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e7792677b_0_1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2e7792677b_0_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2e7792677b_0_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df9d3b15a_0_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2df9d3b15a_0_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df9d3b15a_0_4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2df9d3b15a_0_4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df9d3b15a_0_5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2df9d3b15a_0_5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e54913115_0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2e54913115_0_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143000" y="685800"/>
            <a:ext cx="45684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fld id="{00000000-1234-1234-1234-123412341234}" type="slidenum">
              <a:rPr b="0" i="0" lang="en-US" sz="4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e54913115_0_27:notes"/>
          <p:cNvSpPr/>
          <p:nvPr>
            <p:ph idx="2" type="sldImg"/>
          </p:nvPr>
        </p:nvSpPr>
        <p:spPr>
          <a:xfrm>
            <a:off x="1143000" y="685800"/>
            <a:ext cx="4568400" cy="342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22e54913115_0_27:notes"/>
          <p:cNvSpPr txBox="1"/>
          <p:nvPr>
            <p:ph idx="1"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2e54913115_0_27:notes"/>
          <p:cNvSpPr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fld id="{00000000-1234-1234-1234-123412341234}" type="slidenum">
              <a:rPr b="0" i="0" lang="en-US" sz="4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" type="subTitle"/>
          </p:nvPr>
        </p:nvSpPr>
        <p:spPr>
          <a:xfrm>
            <a:off x="650880" y="2274840"/>
            <a:ext cx="117012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2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2"/>
          <p:cNvSpPr txBox="1"/>
          <p:nvPr>
            <p:ph idx="1" type="body"/>
          </p:nvPr>
        </p:nvSpPr>
        <p:spPr>
          <a:xfrm>
            <a:off x="650880" y="2274840"/>
            <a:ext cx="117012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2" type="body"/>
          </p:nvPr>
        </p:nvSpPr>
        <p:spPr>
          <a:xfrm>
            <a:off x="650880" y="5636160"/>
            <a:ext cx="117012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3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3"/>
          <p:cNvSpPr txBox="1"/>
          <p:nvPr>
            <p:ph idx="1" type="body"/>
          </p:nvPr>
        </p:nvSpPr>
        <p:spPr>
          <a:xfrm>
            <a:off x="6508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2" type="body"/>
          </p:nvPr>
        </p:nvSpPr>
        <p:spPr>
          <a:xfrm>
            <a:off x="66466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3" type="body"/>
          </p:nvPr>
        </p:nvSpPr>
        <p:spPr>
          <a:xfrm>
            <a:off x="650880" y="563616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3"/>
          <p:cNvSpPr txBox="1"/>
          <p:nvPr>
            <p:ph idx="4" type="body"/>
          </p:nvPr>
        </p:nvSpPr>
        <p:spPr>
          <a:xfrm>
            <a:off x="6646680" y="563616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4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4"/>
          <p:cNvSpPr txBox="1"/>
          <p:nvPr>
            <p:ph idx="1" type="body"/>
          </p:nvPr>
        </p:nvSpPr>
        <p:spPr>
          <a:xfrm>
            <a:off x="650880" y="227484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4"/>
          <p:cNvSpPr txBox="1"/>
          <p:nvPr>
            <p:ph idx="2" type="body"/>
          </p:nvPr>
        </p:nvSpPr>
        <p:spPr>
          <a:xfrm>
            <a:off x="4606920" y="227484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3" type="body"/>
          </p:nvPr>
        </p:nvSpPr>
        <p:spPr>
          <a:xfrm>
            <a:off x="8563320" y="227484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4" type="body"/>
          </p:nvPr>
        </p:nvSpPr>
        <p:spPr>
          <a:xfrm>
            <a:off x="650880" y="563616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5" type="body"/>
          </p:nvPr>
        </p:nvSpPr>
        <p:spPr>
          <a:xfrm>
            <a:off x="4606920" y="563616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6" type="body"/>
          </p:nvPr>
        </p:nvSpPr>
        <p:spPr>
          <a:xfrm>
            <a:off x="8563320" y="563616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2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2"/>
          <p:cNvSpPr txBox="1"/>
          <p:nvPr>
            <p:ph idx="1" type="subTitle"/>
          </p:nvPr>
        </p:nvSpPr>
        <p:spPr>
          <a:xfrm>
            <a:off x="650880" y="2274840"/>
            <a:ext cx="117012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3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3"/>
          <p:cNvSpPr txBox="1"/>
          <p:nvPr>
            <p:ph idx="1" type="body"/>
          </p:nvPr>
        </p:nvSpPr>
        <p:spPr>
          <a:xfrm>
            <a:off x="650880" y="2274840"/>
            <a:ext cx="117012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4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4"/>
          <p:cNvSpPr txBox="1"/>
          <p:nvPr>
            <p:ph idx="1" type="body"/>
          </p:nvPr>
        </p:nvSpPr>
        <p:spPr>
          <a:xfrm>
            <a:off x="650880" y="2274840"/>
            <a:ext cx="57099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4"/>
          <p:cNvSpPr txBox="1"/>
          <p:nvPr>
            <p:ph idx="2" type="body"/>
          </p:nvPr>
        </p:nvSpPr>
        <p:spPr>
          <a:xfrm>
            <a:off x="6646680" y="2274840"/>
            <a:ext cx="57099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5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6"/>
          <p:cNvSpPr txBox="1"/>
          <p:nvPr>
            <p:ph idx="1" type="subTitle"/>
          </p:nvPr>
        </p:nvSpPr>
        <p:spPr>
          <a:xfrm>
            <a:off x="650880" y="390600"/>
            <a:ext cx="11701200" cy="75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7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7"/>
          <p:cNvSpPr txBox="1"/>
          <p:nvPr>
            <p:ph idx="1" type="body"/>
          </p:nvPr>
        </p:nvSpPr>
        <p:spPr>
          <a:xfrm>
            <a:off x="6508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7"/>
          <p:cNvSpPr txBox="1"/>
          <p:nvPr>
            <p:ph idx="2" type="body"/>
          </p:nvPr>
        </p:nvSpPr>
        <p:spPr>
          <a:xfrm>
            <a:off x="6646680" y="2274840"/>
            <a:ext cx="57099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7"/>
          <p:cNvSpPr txBox="1"/>
          <p:nvPr>
            <p:ph idx="3" type="body"/>
          </p:nvPr>
        </p:nvSpPr>
        <p:spPr>
          <a:xfrm>
            <a:off x="650880" y="563616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8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8"/>
          <p:cNvSpPr txBox="1"/>
          <p:nvPr>
            <p:ph idx="1" type="body"/>
          </p:nvPr>
        </p:nvSpPr>
        <p:spPr>
          <a:xfrm>
            <a:off x="650880" y="2274840"/>
            <a:ext cx="57099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8"/>
          <p:cNvSpPr txBox="1"/>
          <p:nvPr>
            <p:ph idx="2" type="body"/>
          </p:nvPr>
        </p:nvSpPr>
        <p:spPr>
          <a:xfrm>
            <a:off x="66466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8"/>
          <p:cNvSpPr txBox="1"/>
          <p:nvPr>
            <p:ph idx="3" type="body"/>
          </p:nvPr>
        </p:nvSpPr>
        <p:spPr>
          <a:xfrm>
            <a:off x="6646680" y="563616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9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9"/>
          <p:cNvSpPr txBox="1"/>
          <p:nvPr>
            <p:ph idx="1" type="body"/>
          </p:nvPr>
        </p:nvSpPr>
        <p:spPr>
          <a:xfrm>
            <a:off x="6508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9"/>
          <p:cNvSpPr txBox="1"/>
          <p:nvPr>
            <p:ph idx="2" type="body"/>
          </p:nvPr>
        </p:nvSpPr>
        <p:spPr>
          <a:xfrm>
            <a:off x="66466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9"/>
          <p:cNvSpPr txBox="1"/>
          <p:nvPr>
            <p:ph idx="3" type="body"/>
          </p:nvPr>
        </p:nvSpPr>
        <p:spPr>
          <a:xfrm>
            <a:off x="650880" y="5636160"/>
            <a:ext cx="117012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0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0"/>
          <p:cNvSpPr txBox="1"/>
          <p:nvPr>
            <p:ph idx="1" type="body"/>
          </p:nvPr>
        </p:nvSpPr>
        <p:spPr>
          <a:xfrm>
            <a:off x="650880" y="2274840"/>
            <a:ext cx="117012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0"/>
          <p:cNvSpPr txBox="1"/>
          <p:nvPr>
            <p:ph idx="2" type="body"/>
          </p:nvPr>
        </p:nvSpPr>
        <p:spPr>
          <a:xfrm>
            <a:off x="650880" y="5636160"/>
            <a:ext cx="117012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1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1"/>
          <p:cNvSpPr txBox="1"/>
          <p:nvPr>
            <p:ph idx="1" type="body"/>
          </p:nvPr>
        </p:nvSpPr>
        <p:spPr>
          <a:xfrm>
            <a:off x="6508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1"/>
          <p:cNvSpPr txBox="1"/>
          <p:nvPr>
            <p:ph idx="2" type="body"/>
          </p:nvPr>
        </p:nvSpPr>
        <p:spPr>
          <a:xfrm>
            <a:off x="66466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1"/>
          <p:cNvSpPr txBox="1"/>
          <p:nvPr>
            <p:ph idx="3" type="body"/>
          </p:nvPr>
        </p:nvSpPr>
        <p:spPr>
          <a:xfrm>
            <a:off x="650880" y="563616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1"/>
          <p:cNvSpPr txBox="1"/>
          <p:nvPr>
            <p:ph idx="4" type="body"/>
          </p:nvPr>
        </p:nvSpPr>
        <p:spPr>
          <a:xfrm>
            <a:off x="6646680" y="563616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2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2"/>
          <p:cNvSpPr txBox="1"/>
          <p:nvPr>
            <p:ph idx="1" type="body"/>
          </p:nvPr>
        </p:nvSpPr>
        <p:spPr>
          <a:xfrm>
            <a:off x="650880" y="227484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2"/>
          <p:cNvSpPr txBox="1"/>
          <p:nvPr>
            <p:ph idx="2" type="body"/>
          </p:nvPr>
        </p:nvSpPr>
        <p:spPr>
          <a:xfrm>
            <a:off x="4606920" y="227484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2"/>
          <p:cNvSpPr txBox="1"/>
          <p:nvPr>
            <p:ph idx="3" type="body"/>
          </p:nvPr>
        </p:nvSpPr>
        <p:spPr>
          <a:xfrm>
            <a:off x="8563320" y="227484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2"/>
          <p:cNvSpPr txBox="1"/>
          <p:nvPr>
            <p:ph idx="4" type="body"/>
          </p:nvPr>
        </p:nvSpPr>
        <p:spPr>
          <a:xfrm>
            <a:off x="650880" y="563616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2"/>
          <p:cNvSpPr txBox="1"/>
          <p:nvPr>
            <p:ph idx="5" type="body"/>
          </p:nvPr>
        </p:nvSpPr>
        <p:spPr>
          <a:xfrm>
            <a:off x="4606920" y="563616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2"/>
          <p:cNvSpPr txBox="1"/>
          <p:nvPr>
            <p:ph idx="6" type="body"/>
          </p:nvPr>
        </p:nvSpPr>
        <p:spPr>
          <a:xfrm>
            <a:off x="8563320" y="5636160"/>
            <a:ext cx="37674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" type="body"/>
          </p:nvPr>
        </p:nvSpPr>
        <p:spPr>
          <a:xfrm>
            <a:off x="650880" y="2274840"/>
            <a:ext cx="117012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" type="body"/>
          </p:nvPr>
        </p:nvSpPr>
        <p:spPr>
          <a:xfrm>
            <a:off x="650880" y="2274840"/>
            <a:ext cx="57099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6"/>
          <p:cNvSpPr txBox="1"/>
          <p:nvPr>
            <p:ph idx="2" type="body"/>
          </p:nvPr>
        </p:nvSpPr>
        <p:spPr>
          <a:xfrm>
            <a:off x="6646680" y="2274840"/>
            <a:ext cx="57099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7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650880" y="390600"/>
            <a:ext cx="11701200" cy="75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1" type="body"/>
          </p:nvPr>
        </p:nvSpPr>
        <p:spPr>
          <a:xfrm>
            <a:off x="6508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2" type="body"/>
          </p:nvPr>
        </p:nvSpPr>
        <p:spPr>
          <a:xfrm>
            <a:off x="6646680" y="2274840"/>
            <a:ext cx="57099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3" type="body"/>
          </p:nvPr>
        </p:nvSpPr>
        <p:spPr>
          <a:xfrm>
            <a:off x="650880" y="563616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650880" y="2274840"/>
            <a:ext cx="57099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66466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3" type="body"/>
          </p:nvPr>
        </p:nvSpPr>
        <p:spPr>
          <a:xfrm>
            <a:off x="6646680" y="563616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" type="body"/>
          </p:nvPr>
        </p:nvSpPr>
        <p:spPr>
          <a:xfrm>
            <a:off x="6508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1"/>
          <p:cNvSpPr txBox="1"/>
          <p:nvPr>
            <p:ph idx="2" type="body"/>
          </p:nvPr>
        </p:nvSpPr>
        <p:spPr>
          <a:xfrm>
            <a:off x="6646680" y="2274840"/>
            <a:ext cx="57099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1"/>
          <p:cNvSpPr txBox="1"/>
          <p:nvPr>
            <p:ph idx="3" type="body"/>
          </p:nvPr>
        </p:nvSpPr>
        <p:spPr>
          <a:xfrm>
            <a:off x="650880" y="5636160"/>
            <a:ext cx="117012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 flipH="1" rot="10800000">
            <a:off x="7693200" y="5418780"/>
            <a:ext cx="5310000" cy="12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6"/>
          <p:cNvSpPr/>
          <p:nvPr/>
        </p:nvSpPr>
        <p:spPr>
          <a:xfrm flipH="1" rot="10800000">
            <a:off x="7693200" y="5542680"/>
            <a:ext cx="5310000" cy="272400"/>
          </a:xfrm>
          <a:prstGeom prst="rect">
            <a:avLst/>
          </a:prstGeom>
          <a:solidFill>
            <a:schemeClr val="accent2">
              <a:alpha val="4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6"/>
          <p:cNvSpPr/>
          <p:nvPr/>
        </p:nvSpPr>
        <p:spPr>
          <a:xfrm flipH="1" rot="10800000">
            <a:off x="7693200" y="5852100"/>
            <a:ext cx="5310000" cy="12300"/>
          </a:xfrm>
          <a:prstGeom prst="rect">
            <a:avLst/>
          </a:prstGeom>
          <a:solidFill>
            <a:schemeClr val="accent2">
              <a:alpha val="6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6"/>
          <p:cNvSpPr/>
          <p:nvPr/>
        </p:nvSpPr>
        <p:spPr>
          <a:xfrm flipH="1" rot="10800000">
            <a:off x="7692480" y="5921580"/>
            <a:ext cx="2795400" cy="267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6"/>
          <p:cNvSpPr/>
          <p:nvPr/>
        </p:nvSpPr>
        <p:spPr>
          <a:xfrm flipH="1" rot="10800000">
            <a:off x="7692480" y="5972700"/>
            <a:ext cx="2795400" cy="12300"/>
          </a:xfrm>
          <a:prstGeom prst="rect">
            <a:avLst/>
          </a:prstGeom>
          <a:solidFill>
            <a:schemeClr val="accent2">
              <a:alpha val="6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6"/>
          <p:cNvSpPr/>
          <p:nvPr/>
        </p:nvSpPr>
        <p:spPr>
          <a:xfrm>
            <a:off x="7693200" y="5634000"/>
            <a:ext cx="4355700" cy="3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6"/>
          <p:cNvSpPr/>
          <p:nvPr/>
        </p:nvSpPr>
        <p:spPr>
          <a:xfrm>
            <a:off x="10490040" y="5775480"/>
            <a:ext cx="2274600" cy="5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6"/>
          <p:cNvSpPr/>
          <p:nvPr/>
        </p:nvSpPr>
        <p:spPr>
          <a:xfrm>
            <a:off x="0" y="5189400"/>
            <a:ext cx="13002900" cy="347400"/>
          </a:xfrm>
          <a:prstGeom prst="rect">
            <a:avLst/>
          </a:prstGeom>
          <a:solidFill>
            <a:schemeClr val="accent2">
              <a:alpha val="4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6"/>
          <p:cNvSpPr/>
          <p:nvPr/>
        </p:nvSpPr>
        <p:spPr>
          <a:xfrm>
            <a:off x="0" y="5226120"/>
            <a:ext cx="13002900" cy="19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6"/>
          <p:cNvSpPr/>
          <p:nvPr/>
        </p:nvSpPr>
        <p:spPr>
          <a:xfrm flipH="1" rot="10800000">
            <a:off x="9121320" y="5180520"/>
            <a:ext cx="38811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0" y="0"/>
            <a:ext cx="13002900" cy="52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6"/>
          <p:cNvSpPr txBox="1"/>
          <p:nvPr>
            <p:ph type="title"/>
          </p:nvPr>
        </p:nvSpPr>
        <p:spPr>
          <a:xfrm>
            <a:off x="650160" y="3415320"/>
            <a:ext cx="120276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6"/>
          <p:cNvSpPr txBox="1"/>
          <p:nvPr>
            <p:ph idx="10" type="dt"/>
          </p:nvPr>
        </p:nvSpPr>
        <p:spPr>
          <a:xfrm>
            <a:off x="9536040" y="5981760"/>
            <a:ext cx="1364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6"/>
          <p:cNvSpPr txBox="1"/>
          <p:nvPr>
            <p:ph idx="11" type="ftr"/>
          </p:nvPr>
        </p:nvSpPr>
        <p:spPr>
          <a:xfrm>
            <a:off x="7693200" y="5979960"/>
            <a:ext cx="18429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6"/>
          <p:cNvSpPr txBox="1"/>
          <p:nvPr>
            <p:ph idx="12" type="sldNum"/>
          </p:nvPr>
        </p:nvSpPr>
        <p:spPr>
          <a:xfrm>
            <a:off x="11831760" y="1440"/>
            <a:ext cx="10635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650160" y="2281680"/>
            <a:ext cx="1170240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>
            <a:off x="650880" y="2274840"/>
            <a:ext cx="11701200" cy="6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65088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4443480" y="9039240"/>
            <a:ext cx="4116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/>
        </p:nvSpPr>
        <p:spPr>
          <a:xfrm>
            <a:off x="612720" y="3147840"/>
            <a:ext cx="1202652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</a:t>
            </a:r>
            <a:endParaRPr b="0" i="0" sz="5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353960" y="7396200"/>
            <a:ext cx="1054368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036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>
                <a:latin typeface="Georgia"/>
                <a:ea typeface="Georgia"/>
                <a:cs typeface="Georgia"/>
                <a:sym typeface="Georgia"/>
              </a:rPr>
              <a:t>Layouts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360" marR="0" rtl="0" algn="r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Esp. Fernández Sosa Juan Francisco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760" y="6915240"/>
            <a:ext cx="3685680" cy="28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54913115_0_68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2e54913115_0_68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FrameLayout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2e54913115_0_68"/>
          <p:cNvSpPr/>
          <p:nvPr/>
        </p:nvSpPr>
        <p:spPr>
          <a:xfrm>
            <a:off x="650863" y="2016000"/>
            <a:ext cx="4104900" cy="62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2e54913115_0_68"/>
          <p:cNvSpPr/>
          <p:nvPr/>
        </p:nvSpPr>
        <p:spPr>
          <a:xfrm>
            <a:off x="992875" y="2812075"/>
            <a:ext cx="3420900" cy="455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Primer elemento</a:t>
            </a:r>
            <a:endParaRPr b="1" sz="2300"/>
          </a:p>
        </p:txBody>
      </p:sp>
      <p:sp>
        <p:nvSpPr>
          <p:cNvPr id="259" name="Google Shape;259;g22e54913115_0_68"/>
          <p:cNvSpPr/>
          <p:nvPr/>
        </p:nvSpPr>
        <p:spPr>
          <a:xfrm>
            <a:off x="992875" y="2812075"/>
            <a:ext cx="3033300" cy="216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Segundo elemento</a:t>
            </a:r>
            <a:endParaRPr b="1" sz="2200"/>
          </a:p>
        </p:txBody>
      </p:sp>
      <p:sp>
        <p:nvSpPr>
          <p:cNvPr id="260" name="Google Shape;260;g22e54913115_0_68"/>
          <p:cNvSpPr txBox="1"/>
          <p:nvPr/>
        </p:nvSpPr>
        <p:spPr>
          <a:xfrm>
            <a:off x="5848775" y="2022475"/>
            <a:ext cx="6503400" cy="5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31530" lvl="0" marL="487439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Un FrameLayout es un ViewGroup simple y eficiente.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-531530" lvl="0" marL="487439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Pensado para ser usado con un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view hijo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 o con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Views que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admiten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solapamiento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-531530" lvl="0" marL="487439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Los hijos se dibujan apilados, con el más 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reciente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 en la cima.</a:t>
            </a:r>
            <a:endParaRPr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e54913115_0_171"/>
          <p:cNvSpPr txBox="1"/>
          <p:nvPr/>
        </p:nvSpPr>
        <p:spPr>
          <a:xfrm>
            <a:off x="1146850" y="2022475"/>
            <a:ext cx="102693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458346" lvl="0" marL="487439" marR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•"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Crear un nuevo proyecto nuevo en Android Studio seleccionando el template “</a:t>
            </a:r>
            <a:r>
              <a:rPr lang="en-US" sz="29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Empty Activity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”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-458346" lvl="0" marL="487439" marR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•"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Eliminar el contenido del archivo XML de la actividad generada y reemplazarlo por el siguiente</a:t>
            </a:r>
            <a:endParaRPr i="0" sz="2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g22e54913115_0_171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Ejercitación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2e54913115_0_171"/>
          <p:cNvSpPr txBox="1"/>
          <p:nvPr/>
        </p:nvSpPr>
        <p:spPr>
          <a:xfrm>
            <a:off x="1587000" y="3749000"/>
            <a:ext cx="9829200" cy="600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FrameLayout</a:t>
            </a:r>
            <a:endParaRPr b="1" sz="2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r>
              <a:rPr b="1" lang="en-U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U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b="1" sz="2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="100dp"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:background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="#F19EF1"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="Primer Texto"</a:t>
            </a:r>
            <a:r>
              <a:rPr b="1" lang="en-U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n-U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b="1" sz="2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="50dp"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:background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="#7FD17F"</a:t>
            </a:r>
            <a:endParaRPr b="1" sz="21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2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1" lang="en-US" sz="2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="Segundo Texto"</a:t>
            </a:r>
            <a:r>
              <a:rPr b="1" lang="en-U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FrameLayout</a:t>
            </a:r>
            <a:r>
              <a:rPr b="1" lang="en-US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9" name="Google Shape;269;g22e54913115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263" y="3453825"/>
            <a:ext cx="3400425" cy="603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e54913115_0_182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2e54913115_0_182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FrameLayout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2e54913115_0_182"/>
          <p:cNvSpPr/>
          <p:nvPr/>
        </p:nvSpPr>
        <p:spPr>
          <a:xfrm>
            <a:off x="650863" y="2016000"/>
            <a:ext cx="4104900" cy="62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2e54913115_0_182"/>
          <p:cNvSpPr/>
          <p:nvPr/>
        </p:nvSpPr>
        <p:spPr>
          <a:xfrm>
            <a:off x="650875" y="2022475"/>
            <a:ext cx="1217400" cy="1266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79" name="Google Shape;279;g22e54913115_0_182"/>
          <p:cNvSpPr txBox="1"/>
          <p:nvPr/>
        </p:nvSpPr>
        <p:spPr>
          <a:xfrm>
            <a:off x="5848775" y="2022475"/>
            <a:ext cx="6503400" cy="5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455330" lvl="0" marL="487439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Se le puede asignar a cada hijo de un FrameLayout el atributo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layout_gravity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-455330" lvl="0" marL="487439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El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layout_gravity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 define cómo los componentes se disponen con respecto al FrameLayout. Pueden hacerlo en la parte superior, del centro o inferior.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-455330" lvl="0" marL="487439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Algunos de los valores que puede tomar este atributo son: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center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center_horizontal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center_vertical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top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bottom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right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start, left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-455330" lvl="0" marL="487439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Pueden combinarse utilizando el 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carácter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 “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”. Por ejemplo “</a:t>
            </a:r>
            <a:r>
              <a:rPr b="1" lang="en-US" sz="40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center|right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” 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g22e54913115_0_182"/>
          <p:cNvSpPr/>
          <p:nvPr/>
        </p:nvSpPr>
        <p:spPr>
          <a:xfrm>
            <a:off x="2094625" y="2022475"/>
            <a:ext cx="1217400" cy="12666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81" name="Google Shape;281;g22e54913115_0_182"/>
          <p:cNvSpPr/>
          <p:nvPr/>
        </p:nvSpPr>
        <p:spPr>
          <a:xfrm>
            <a:off x="3538375" y="2022475"/>
            <a:ext cx="1217400" cy="12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82" name="Google Shape;282;g22e54913115_0_182"/>
          <p:cNvSpPr/>
          <p:nvPr/>
        </p:nvSpPr>
        <p:spPr>
          <a:xfrm>
            <a:off x="650875" y="4242700"/>
            <a:ext cx="1217400" cy="1266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83" name="Google Shape;283;g22e54913115_0_182"/>
          <p:cNvSpPr/>
          <p:nvPr/>
        </p:nvSpPr>
        <p:spPr>
          <a:xfrm>
            <a:off x="2094625" y="4242700"/>
            <a:ext cx="1217400" cy="1266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84" name="Google Shape;284;g22e54913115_0_182"/>
          <p:cNvSpPr/>
          <p:nvPr/>
        </p:nvSpPr>
        <p:spPr>
          <a:xfrm>
            <a:off x="3538375" y="4242700"/>
            <a:ext cx="1217400" cy="1266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85" name="Google Shape;285;g22e54913115_0_182"/>
          <p:cNvSpPr/>
          <p:nvPr/>
        </p:nvSpPr>
        <p:spPr>
          <a:xfrm>
            <a:off x="650875" y="6972300"/>
            <a:ext cx="1217400" cy="1266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86" name="Google Shape;286;g22e54913115_0_182"/>
          <p:cNvSpPr/>
          <p:nvPr/>
        </p:nvSpPr>
        <p:spPr>
          <a:xfrm>
            <a:off x="2094625" y="6972300"/>
            <a:ext cx="1217400" cy="12666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87" name="Google Shape;287;g22e54913115_0_182"/>
          <p:cNvSpPr/>
          <p:nvPr/>
        </p:nvSpPr>
        <p:spPr>
          <a:xfrm>
            <a:off x="3538375" y="6972300"/>
            <a:ext cx="1217400" cy="12666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88" name="Google Shape;288;g22e54913115_0_182"/>
          <p:cNvSpPr txBox="1"/>
          <p:nvPr/>
        </p:nvSpPr>
        <p:spPr>
          <a:xfrm>
            <a:off x="823075" y="2286325"/>
            <a:ext cx="87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</a:t>
            </a:r>
            <a:r>
              <a:rPr b="1" lang="en-US" sz="1800"/>
              <a:t>eft + top</a:t>
            </a:r>
            <a:endParaRPr b="1" sz="1800"/>
          </a:p>
        </p:txBody>
      </p:sp>
      <p:sp>
        <p:nvSpPr>
          <p:cNvPr id="289" name="Google Shape;289;g22e54913115_0_182"/>
          <p:cNvSpPr txBox="1"/>
          <p:nvPr/>
        </p:nvSpPr>
        <p:spPr>
          <a:xfrm>
            <a:off x="2094625" y="2147875"/>
            <a:ext cx="121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center_horizontal</a:t>
            </a:r>
            <a:r>
              <a:rPr b="1" lang="en-US" sz="1800"/>
              <a:t> + top</a:t>
            </a:r>
            <a:endParaRPr b="1" sz="1800"/>
          </a:p>
        </p:txBody>
      </p:sp>
      <p:sp>
        <p:nvSpPr>
          <p:cNvPr id="290" name="Google Shape;290;g22e54913115_0_182"/>
          <p:cNvSpPr txBox="1"/>
          <p:nvPr/>
        </p:nvSpPr>
        <p:spPr>
          <a:xfrm>
            <a:off x="3710575" y="2286325"/>
            <a:ext cx="87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right + top</a:t>
            </a:r>
            <a:endParaRPr b="1" sz="1800"/>
          </a:p>
        </p:txBody>
      </p:sp>
      <p:sp>
        <p:nvSpPr>
          <p:cNvPr id="291" name="Google Shape;291;g22e54913115_0_182"/>
          <p:cNvSpPr txBox="1"/>
          <p:nvPr/>
        </p:nvSpPr>
        <p:spPr>
          <a:xfrm>
            <a:off x="650875" y="4368100"/>
            <a:ext cx="121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left + center_vertical</a:t>
            </a:r>
            <a:endParaRPr b="1" sz="1800"/>
          </a:p>
        </p:txBody>
      </p:sp>
      <p:sp>
        <p:nvSpPr>
          <p:cNvPr id="292" name="Google Shape;292;g22e54913115_0_182"/>
          <p:cNvSpPr txBox="1"/>
          <p:nvPr/>
        </p:nvSpPr>
        <p:spPr>
          <a:xfrm>
            <a:off x="2266825" y="4645150"/>
            <a:ext cx="8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center</a:t>
            </a:r>
            <a:endParaRPr b="1" sz="1800"/>
          </a:p>
        </p:txBody>
      </p:sp>
      <p:sp>
        <p:nvSpPr>
          <p:cNvPr id="293" name="Google Shape;293;g22e54913115_0_182"/>
          <p:cNvSpPr txBox="1"/>
          <p:nvPr/>
        </p:nvSpPr>
        <p:spPr>
          <a:xfrm>
            <a:off x="3538375" y="4368100"/>
            <a:ext cx="121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right + center_vertical</a:t>
            </a:r>
            <a:endParaRPr b="1" sz="1800"/>
          </a:p>
        </p:txBody>
      </p:sp>
      <p:sp>
        <p:nvSpPr>
          <p:cNvPr id="294" name="Google Shape;294;g22e54913115_0_182"/>
          <p:cNvSpPr txBox="1"/>
          <p:nvPr/>
        </p:nvSpPr>
        <p:spPr>
          <a:xfrm>
            <a:off x="650875" y="7236150"/>
            <a:ext cx="104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left + bottom</a:t>
            </a:r>
            <a:endParaRPr b="1" sz="1800"/>
          </a:p>
        </p:txBody>
      </p:sp>
      <p:sp>
        <p:nvSpPr>
          <p:cNvPr id="295" name="Google Shape;295;g22e54913115_0_182"/>
          <p:cNvSpPr txBox="1"/>
          <p:nvPr/>
        </p:nvSpPr>
        <p:spPr>
          <a:xfrm>
            <a:off x="2180725" y="6959100"/>
            <a:ext cx="104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center_horizontal</a:t>
            </a:r>
            <a:r>
              <a:rPr b="1" lang="en-US" sz="1800"/>
              <a:t> + bottom</a:t>
            </a:r>
            <a:endParaRPr b="1" sz="1800"/>
          </a:p>
        </p:txBody>
      </p:sp>
      <p:sp>
        <p:nvSpPr>
          <p:cNvPr id="296" name="Google Shape;296;g22e54913115_0_182"/>
          <p:cNvSpPr txBox="1"/>
          <p:nvPr/>
        </p:nvSpPr>
        <p:spPr>
          <a:xfrm>
            <a:off x="3710575" y="7236150"/>
            <a:ext cx="104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rigth</a:t>
            </a:r>
            <a:r>
              <a:rPr b="1" lang="en-US" sz="1800"/>
              <a:t> + bottom</a:t>
            </a:r>
            <a:endParaRPr b="1" sz="180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e54913115_0_222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Ejercitación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2e54913115_0_222"/>
          <p:cNvSpPr txBox="1"/>
          <p:nvPr/>
        </p:nvSpPr>
        <p:spPr>
          <a:xfrm>
            <a:off x="1146850" y="2022475"/>
            <a:ext cx="102693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99780" lvl="0" marL="487439" marR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Georgia"/>
              <a:buChar char="•"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Codificar la siguiente </a:t>
            </a:r>
            <a:r>
              <a:rPr b="1" lang="en-US" sz="29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activity</a:t>
            </a:r>
            <a:endParaRPr b="1" i="0" sz="29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4" name="Google Shape;304;g22e54913115_0_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550" y="2691925"/>
            <a:ext cx="3979800" cy="66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e54913115_0_231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2e54913115_0_231"/>
          <p:cNvSpPr/>
          <p:nvPr/>
        </p:nvSpPr>
        <p:spPr>
          <a:xfrm>
            <a:off x="1519500" y="2722150"/>
            <a:ext cx="9964200" cy="4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Antes de conocer el tercer layout, vamos a hacer un ejercicio…</a:t>
            </a:r>
            <a:endParaRPr b="1" i="0" sz="6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e54913115_0_236"/>
          <p:cNvSpPr txBox="1"/>
          <p:nvPr/>
        </p:nvSpPr>
        <p:spPr>
          <a:xfrm>
            <a:off x="1146850" y="2022475"/>
            <a:ext cx="10269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0413" lvl="0" marL="48743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95"/>
              <a:buFont typeface="Georgia"/>
              <a:buChar char="•"/>
            </a:pP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En el proyecto que están trabajando, </a:t>
            </a: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eliminar</a:t>
            </a: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 todo el </a:t>
            </a: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contenido del XML</a:t>
            </a: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 que define la actividad</a:t>
            </a:r>
            <a:endParaRPr sz="2595">
              <a:latin typeface="Georgia"/>
              <a:ea typeface="Georgia"/>
              <a:cs typeface="Georgia"/>
              <a:sym typeface="Georgia"/>
            </a:endParaRPr>
          </a:p>
          <a:p>
            <a:pPr indent="-480413" lvl="0" marL="48743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95"/>
              <a:buFont typeface="Georgia"/>
              <a:buChar char="•"/>
            </a:pP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Definir un </a:t>
            </a: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LinearLayout</a:t>
            </a: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 con orientación </a:t>
            </a: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vertical</a:t>
            </a:r>
            <a:endParaRPr b="1" sz="2595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80413" lvl="0" marL="48743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95"/>
              <a:buFont typeface="Georgia"/>
              <a:buChar char="•"/>
            </a:pP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Agregar al LinearLayout un </a:t>
            </a: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botón</a:t>
            </a: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 con texto “Botón 1”. Asignarle un </a:t>
            </a: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alto de 150dp</a:t>
            </a: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 y que su </a:t>
            </a: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ancho</a:t>
            </a: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 sea </a:t>
            </a: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igual al del padre</a:t>
            </a:r>
            <a:endParaRPr b="1" sz="2595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80413" lvl="0" marL="48743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95"/>
              <a:buFont typeface="Georgia"/>
              <a:buChar char="•"/>
            </a:pP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Copiar y pegar el botón </a:t>
            </a: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cuatro veces</a:t>
            </a:r>
            <a:r>
              <a:rPr lang="en-US" sz="2595">
                <a:latin typeface="Georgia"/>
                <a:ea typeface="Georgia"/>
                <a:cs typeface="Georgia"/>
                <a:sym typeface="Georgia"/>
              </a:rPr>
              <a:t>, modificando su texto en función al número de botón</a:t>
            </a:r>
            <a:endParaRPr sz="2595">
              <a:latin typeface="Georgia"/>
              <a:ea typeface="Georgia"/>
              <a:cs typeface="Georgia"/>
              <a:sym typeface="Georgia"/>
            </a:endParaRPr>
          </a:p>
          <a:p>
            <a:pPr indent="-480413" lvl="0" marL="487439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95"/>
              <a:buFont typeface="Georgia"/>
              <a:buChar char="•"/>
            </a:pPr>
            <a:r>
              <a:rPr b="1" lang="en-US" sz="25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Ejecutar en el emulador</a:t>
            </a:r>
            <a:endParaRPr b="1" sz="2595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7" name="Google Shape;317;g22e54913115_0_236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Ejercitación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2e54913115_0_236"/>
          <p:cNvSpPr/>
          <p:nvPr/>
        </p:nvSpPr>
        <p:spPr>
          <a:xfrm>
            <a:off x="1868375" y="6510425"/>
            <a:ext cx="4677000" cy="1467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¿Se visualizan </a:t>
            </a:r>
            <a:r>
              <a:rPr b="1" lang="en-US" sz="30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adecuadamente</a:t>
            </a:r>
            <a:r>
              <a:rPr b="1" lang="en-US" sz="30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todos los botones?</a:t>
            </a:r>
            <a:endParaRPr b="1" sz="3000">
              <a:solidFill>
                <a:srgbClr val="008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9" name="Google Shape;319;g22e54913115_0_236"/>
          <p:cNvSpPr/>
          <p:nvPr/>
        </p:nvSpPr>
        <p:spPr>
          <a:xfrm>
            <a:off x="8641975" y="6323975"/>
            <a:ext cx="3710100" cy="184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&lt;ScrollView&gt;</a:t>
            </a:r>
            <a:r>
              <a:rPr b="1" lang="en-US" sz="35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Al rescate…</a:t>
            </a:r>
            <a:endParaRPr b="1" sz="3500">
              <a:solidFill>
                <a:srgbClr val="008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g22e54913115_0_236"/>
          <p:cNvSpPr/>
          <p:nvPr/>
        </p:nvSpPr>
        <p:spPr>
          <a:xfrm>
            <a:off x="6819000" y="7169825"/>
            <a:ext cx="1608000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e54913115_0_247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2e54913115_0_247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ScrollView y HorizontalScrollView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2e54913115_0_247"/>
          <p:cNvSpPr txBox="1"/>
          <p:nvPr/>
        </p:nvSpPr>
        <p:spPr>
          <a:xfrm>
            <a:off x="898075" y="2022475"/>
            <a:ext cx="11454000" cy="7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50580" lvl="0" marL="487439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700"/>
              <a:buFont typeface="Georgia"/>
              <a:buChar char="•"/>
            </a:pPr>
            <a:r>
              <a:rPr b="1" lang="en-US" sz="37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ScrollView</a:t>
            </a:r>
            <a:r>
              <a:rPr lang="en-US" sz="3700">
                <a:latin typeface="Georgia"/>
                <a:ea typeface="Georgia"/>
                <a:cs typeface="Georgia"/>
                <a:sym typeface="Georgia"/>
              </a:rPr>
              <a:t> es un </a:t>
            </a:r>
            <a:r>
              <a:rPr b="1" lang="en-US" sz="37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FrameLayout</a:t>
            </a:r>
            <a:r>
              <a:rPr lang="en-US" sz="3700">
                <a:latin typeface="Georgia"/>
                <a:ea typeface="Georgia"/>
                <a:cs typeface="Georgia"/>
                <a:sym typeface="Georgia"/>
              </a:rPr>
              <a:t> especializado que puede hacer </a:t>
            </a:r>
            <a:r>
              <a:rPr b="1" lang="en-US" sz="37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scroll vertical</a:t>
            </a:r>
            <a:r>
              <a:rPr lang="en-US" sz="3700">
                <a:latin typeface="Georgia"/>
                <a:ea typeface="Georgia"/>
                <a:cs typeface="Georgia"/>
                <a:sym typeface="Georgia"/>
              </a:rPr>
              <a:t> sobre el elemento que contiene. </a:t>
            </a:r>
            <a:r>
              <a:rPr b="1" lang="en-US" sz="37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Sólo puede alojar un único hijo.</a:t>
            </a:r>
            <a:endParaRPr b="1" sz="37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50580" lvl="0" marL="487439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SzPts val="3700"/>
              <a:buFont typeface="Georgia"/>
              <a:buChar char="•"/>
            </a:pPr>
            <a:r>
              <a:rPr b="1" lang="en-US" sz="37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HorizontalScrollView</a:t>
            </a:r>
            <a:r>
              <a:rPr lang="en-US" sz="3700">
                <a:latin typeface="Georgia"/>
                <a:ea typeface="Georgia"/>
                <a:cs typeface="Georgia"/>
                <a:sym typeface="Georgia"/>
              </a:rPr>
              <a:t> es un </a:t>
            </a:r>
            <a:r>
              <a:rPr b="1" lang="en-US" sz="37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FrameLayout</a:t>
            </a:r>
            <a:r>
              <a:rPr lang="en-US" sz="3700">
                <a:latin typeface="Georgia"/>
                <a:ea typeface="Georgia"/>
                <a:cs typeface="Georgia"/>
                <a:sym typeface="Georgia"/>
              </a:rPr>
              <a:t> especializado que puede hacer </a:t>
            </a:r>
            <a:r>
              <a:rPr b="1" lang="en-US" sz="37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scroll horizontal</a:t>
            </a:r>
            <a:r>
              <a:rPr lang="en-US" sz="3700">
                <a:latin typeface="Georgia"/>
                <a:ea typeface="Georgia"/>
                <a:cs typeface="Georgia"/>
                <a:sym typeface="Georgia"/>
              </a:rPr>
              <a:t> sobre el elemento que contiene. </a:t>
            </a:r>
            <a:r>
              <a:rPr b="1" lang="en-US" sz="37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Sólo puede alojar un único hijo.</a:t>
            </a:r>
            <a:endParaRPr b="1" sz="37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e54913115_0_273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2e54913115_0_273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ScrollView y HorizontalScrollView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g22e54913115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8400"/>
            <a:ext cx="7366637" cy="73895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2e54913115_0_273"/>
          <p:cNvSpPr/>
          <p:nvPr/>
        </p:nvSpPr>
        <p:spPr>
          <a:xfrm>
            <a:off x="7689700" y="2016000"/>
            <a:ext cx="4662300" cy="7023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8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8" name="Google Shape;338;g22e54913115_0_273"/>
          <p:cNvSpPr txBox="1"/>
          <p:nvPr/>
        </p:nvSpPr>
        <p:spPr>
          <a:xfrm>
            <a:off x="8038000" y="2642100"/>
            <a:ext cx="388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Georgia"/>
                <a:ea typeface="Georgia"/>
                <a:cs typeface="Georgia"/>
                <a:sym typeface="Georgia"/>
              </a:rPr>
              <a:t>Pregunta: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¿Por qué esta solución no podría ser válida?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Google Shape;339;g22e54913115_0_273"/>
          <p:cNvSpPr txBox="1"/>
          <p:nvPr/>
        </p:nvSpPr>
        <p:spPr>
          <a:xfrm>
            <a:off x="8080450" y="5431525"/>
            <a:ext cx="3880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Georgia"/>
                <a:ea typeface="Georgia"/>
                <a:cs typeface="Georgia"/>
                <a:sym typeface="Georgia"/>
              </a:rPr>
              <a:t>Respuesta</a:t>
            </a:r>
            <a:r>
              <a:rPr b="1" lang="en-US" sz="3200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Porque el </a:t>
            </a:r>
            <a:r>
              <a:rPr b="1" lang="en-US" sz="32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ScrollView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sólo puede almacenar </a:t>
            </a:r>
            <a:r>
              <a:rPr b="1" lang="en-US" sz="32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un hijo directo</a:t>
            </a:r>
            <a:endParaRPr b="1" sz="32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e54913115_0_284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2e54913115_0_284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ScrollView y HorizontalScrollView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2e54913115_0_284"/>
          <p:cNvSpPr/>
          <p:nvPr/>
        </p:nvSpPr>
        <p:spPr>
          <a:xfrm>
            <a:off x="7689700" y="2016000"/>
            <a:ext cx="4662300" cy="7023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8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g22e54913115_0_284"/>
          <p:cNvSpPr txBox="1"/>
          <p:nvPr/>
        </p:nvSpPr>
        <p:spPr>
          <a:xfrm>
            <a:off x="8080450" y="3711275"/>
            <a:ext cx="3880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Solución válida: </a:t>
            </a:r>
            <a:r>
              <a:rPr lang="en-US" sz="35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El </a:t>
            </a:r>
            <a:r>
              <a:rPr b="1" lang="en-US" sz="35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ScrollView</a:t>
            </a:r>
            <a:r>
              <a:rPr lang="en-US" sz="35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aloja un único hijo directo: al </a:t>
            </a:r>
            <a:r>
              <a:rPr b="1" lang="en-US" sz="35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LinearLayout</a:t>
            </a:r>
            <a:r>
              <a:rPr lang="en-US" sz="35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que contiene a los botones</a:t>
            </a:r>
            <a:endParaRPr sz="3500">
              <a:solidFill>
                <a:srgbClr val="008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9" name="Google Shape;349;g22e54913115_0_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25" y="1894675"/>
            <a:ext cx="7342875" cy="75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e54913115_0_295"/>
          <p:cNvSpPr txBox="1"/>
          <p:nvPr/>
        </p:nvSpPr>
        <p:spPr>
          <a:xfrm>
            <a:off x="1146850" y="2022475"/>
            <a:ext cx="6542700" cy="5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163" lvl="0" marL="487439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95"/>
              <a:buFont typeface="Georgia"/>
              <a:buChar char="•"/>
            </a:pP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Modificar la aplicación para disponer los botones </a:t>
            </a:r>
            <a:r>
              <a:rPr b="1" lang="en-US" sz="30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horizontalmente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.</a:t>
            </a:r>
            <a:endParaRPr sz="3095">
              <a:latin typeface="Georgia"/>
              <a:ea typeface="Georgia"/>
              <a:cs typeface="Georgia"/>
              <a:sym typeface="Georgia"/>
            </a:endParaRPr>
          </a:p>
          <a:p>
            <a:pPr indent="-512163" lvl="0" marL="487439" marR="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095"/>
              <a:buFont typeface="Georgia"/>
              <a:buChar char="•"/>
            </a:pP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El scroll ahora debe ser horizontal.</a:t>
            </a:r>
            <a:endParaRPr sz="3095">
              <a:latin typeface="Georgia"/>
              <a:ea typeface="Georgia"/>
              <a:cs typeface="Georgia"/>
              <a:sym typeface="Georgia"/>
            </a:endParaRPr>
          </a:p>
          <a:p>
            <a:pPr indent="-512163" lvl="0" marL="487439" marR="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095"/>
              <a:buFont typeface="Georgia"/>
              <a:buChar char="•"/>
            </a:pP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El </a:t>
            </a:r>
            <a:r>
              <a:rPr b="1" lang="en-US" sz="30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ancho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de los botones debe ser de </a:t>
            </a:r>
            <a:r>
              <a:rPr b="1" lang="en-US" sz="30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150dp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y su </a:t>
            </a:r>
            <a:r>
              <a:rPr b="1" lang="en-US" sz="30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altura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0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depende de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la altura del </a:t>
            </a:r>
            <a:r>
              <a:rPr b="1" lang="en-US" sz="30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padre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.</a:t>
            </a:r>
            <a:endParaRPr sz="3095">
              <a:latin typeface="Georgia"/>
              <a:ea typeface="Georgia"/>
              <a:cs typeface="Georgia"/>
              <a:sym typeface="Georgia"/>
            </a:endParaRPr>
          </a:p>
          <a:p>
            <a:pPr indent="-512163" lvl="0" marL="487439" marR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SzPts val="3095"/>
              <a:buFont typeface="Georgia"/>
              <a:buChar char="•"/>
            </a:pP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Establecer la propiedad </a:t>
            </a:r>
            <a:r>
              <a:rPr b="1" lang="en-US" sz="30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layout_marginRight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con el valor </a:t>
            </a:r>
            <a:r>
              <a:rPr b="1" lang="en-US" sz="30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30dp</a:t>
            </a:r>
            <a:endParaRPr b="1" sz="3095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6" name="Google Shape;356;g22e54913115_0_295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Ejercitación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g22e54913115_0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125" y="2193275"/>
            <a:ext cx="4325725" cy="7410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650880" y="390600"/>
            <a:ext cx="1170108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Layouts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650880" y="2022480"/>
            <a:ext cx="11701200" cy="3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18830" lvl="0" marL="487439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rgia"/>
              <a:buChar char="•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El 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de una 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representa el diseño de la interfaz de usuario determinando la disposición de distintos componentes visuales (vistas o 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views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) en la misma.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-518830" lvl="0" marL="487439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rgia"/>
              <a:buChar char="•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Los 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layouts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también son vistas pero pertenecen a una categoría específica de vistas (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ViewGroup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)</a:t>
            </a:r>
            <a:endParaRPr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e54913115_0_305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2e54913115_0_305"/>
          <p:cNvSpPr/>
          <p:nvPr/>
        </p:nvSpPr>
        <p:spPr>
          <a:xfrm>
            <a:off x="7689700" y="2016000"/>
            <a:ext cx="4662300" cy="7023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Solución: </a:t>
            </a:r>
            <a:r>
              <a:rPr lang="en-US" sz="35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Se debe utilizar un </a:t>
            </a:r>
            <a:r>
              <a:rPr b="1" lang="en-US" sz="35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&lt;HorizontalScrollView&gt;</a:t>
            </a:r>
            <a:endParaRPr b="1" sz="35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5" name="Google Shape;365;g22e54913115_0_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51" y="1887726"/>
            <a:ext cx="5859800" cy="75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e54913115_0_316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2e54913115_0_316"/>
          <p:cNvSpPr/>
          <p:nvPr/>
        </p:nvSpPr>
        <p:spPr>
          <a:xfrm>
            <a:off x="1519500" y="1221700"/>
            <a:ext cx="9964200" cy="7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Vamos a acceder programáticamente a los elementos visuales (</a:t>
            </a:r>
            <a:r>
              <a:rPr b="1" lang="en-US" sz="6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r>
              <a:rPr b="1" lang="en-US" sz="6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de la activity</a:t>
            </a:r>
            <a:endParaRPr b="1" sz="68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en-US" sz="6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b="1" lang="en-US" sz="6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b="1" lang="en-US" sz="6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views del layout</a:t>
            </a:r>
            <a:r>
              <a:rPr b="1" lang="en-US" sz="6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vamos a utilizar el </a:t>
            </a:r>
            <a:r>
              <a:rPr b="1" lang="en-US" sz="6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atributo id</a:t>
            </a:r>
            <a:endParaRPr b="1" sz="6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e54913115_0_321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Atributo </a:t>
            </a:r>
            <a:r>
              <a:rPr lang="en-US" sz="6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0" i="0" sz="6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22e54913115_0_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00" y="6820500"/>
            <a:ext cx="10109950" cy="2621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22e54913115_0_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874" y="1903200"/>
            <a:ext cx="9166550" cy="29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22e54913115_0_321"/>
          <p:cNvSpPr/>
          <p:nvPr/>
        </p:nvSpPr>
        <p:spPr>
          <a:xfrm>
            <a:off x="1669875" y="5206075"/>
            <a:ext cx="10110000" cy="1224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El </a:t>
            </a:r>
            <a:r>
              <a:rPr b="1" lang="en-US" sz="29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lang="en-US" sz="29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es un atributo especial que permite </a:t>
            </a:r>
            <a:r>
              <a:rPr b="1" lang="en-US" sz="29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identificar al elemento XML desde el código Kotlin</a:t>
            </a:r>
            <a:endParaRPr b="1" sz="29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Google Shape;381;g22e54913115_0_321"/>
          <p:cNvSpPr txBox="1"/>
          <p:nvPr/>
        </p:nvSpPr>
        <p:spPr>
          <a:xfrm>
            <a:off x="298550" y="2766500"/>
            <a:ext cx="154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Georgia"/>
                <a:ea typeface="Georgia"/>
                <a:cs typeface="Georgia"/>
                <a:sym typeface="Georgia"/>
              </a:rPr>
              <a:t>.XML</a:t>
            </a:r>
            <a:endParaRPr b="1" sz="3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2" name="Google Shape;382;g22e54913115_0_321"/>
          <p:cNvSpPr txBox="1"/>
          <p:nvPr/>
        </p:nvSpPr>
        <p:spPr>
          <a:xfrm>
            <a:off x="298550" y="7777050"/>
            <a:ext cx="154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Georgia"/>
                <a:ea typeface="Georgia"/>
                <a:cs typeface="Georgia"/>
                <a:sym typeface="Georgia"/>
              </a:rPr>
              <a:t>.kt</a:t>
            </a:r>
            <a:endParaRPr b="1" sz="3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3" name="Google Shape;383;g22e54913115_0_321"/>
          <p:cNvSpPr/>
          <p:nvPr/>
        </p:nvSpPr>
        <p:spPr>
          <a:xfrm>
            <a:off x="3186875" y="2443100"/>
            <a:ext cx="5124900" cy="472800"/>
          </a:xfrm>
          <a:prstGeom prst="rect">
            <a:avLst/>
          </a:prstGeom>
          <a:solidFill>
            <a:srgbClr val="71BD6E">
              <a:alpha val="33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2e54913115_0_321"/>
          <p:cNvSpPr/>
          <p:nvPr/>
        </p:nvSpPr>
        <p:spPr>
          <a:xfrm>
            <a:off x="7517125" y="8408850"/>
            <a:ext cx="2562300" cy="472800"/>
          </a:xfrm>
          <a:prstGeom prst="rect">
            <a:avLst/>
          </a:prstGeom>
          <a:solidFill>
            <a:srgbClr val="71BD6E">
              <a:alpha val="33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22e54913115_0_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1148"/>
            <a:ext cx="9138800" cy="79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2e54913115_0_335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Atributo </a:t>
            </a:r>
            <a:r>
              <a:rPr lang="en-US" sz="6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0" i="0" sz="6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2e54913115_0_335"/>
          <p:cNvSpPr/>
          <p:nvPr/>
        </p:nvSpPr>
        <p:spPr>
          <a:xfrm>
            <a:off x="7799575" y="3578450"/>
            <a:ext cx="4552500" cy="38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Agregar el atributo </a:t>
            </a:r>
            <a:r>
              <a:rPr b="1" lang="en-US" sz="29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android:id</a:t>
            </a:r>
            <a:r>
              <a:rPr b="1" lang="en-US" sz="29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a cada uno de los botones</a:t>
            </a:r>
            <a:endParaRPr b="1" sz="29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3" name="Google Shape;393;g22e54913115_0_335"/>
          <p:cNvSpPr/>
          <p:nvPr/>
        </p:nvSpPr>
        <p:spPr>
          <a:xfrm>
            <a:off x="1619600" y="5270000"/>
            <a:ext cx="4552500" cy="472800"/>
          </a:xfrm>
          <a:prstGeom prst="rect">
            <a:avLst/>
          </a:prstGeom>
          <a:solidFill>
            <a:srgbClr val="71BD6E">
              <a:alpha val="33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2e54913115_0_335"/>
          <p:cNvSpPr/>
          <p:nvPr/>
        </p:nvSpPr>
        <p:spPr>
          <a:xfrm>
            <a:off x="1619600" y="7785775"/>
            <a:ext cx="4552500" cy="472800"/>
          </a:xfrm>
          <a:prstGeom prst="rect">
            <a:avLst/>
          </a:prstGeom>
          <a:solidFill>
            <a:srgbClr val="71BD6E">
              <a:alpha val="33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e54913115_0_349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¿Qué significa “</a:t>
            </a:r>
            <a:r>
              <a:rPr lang="en-US" sz="6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@+id/boton1</a:t>
            </a: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”?</a:t>
            </a:r>
            <a:endParaRPr b="0" i="0" sz="6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2e54913115_0_349"/>
          <p:cNvSpPr txBox="1"/>
          <p:nvPr/>
        </p:nvSpPr>
        <p:spPr>
          <a:xfrm>
            <a:off x="1146850" y="2022475"/>
            <a:ext cx="10423800" cy="51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163" lvl="0" marL="487439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95"/>
              <a:buFont typeface="Georgia"/>
              <a:buChar char="•"/>
            </a:pP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Al tipear </a:t>
            </a:r>
            <a:r>
              <a:rPr b="1" lang="en-US" sz="3095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@+id/ </a:t>
            </a:r>
            <a:r>
              <a:rPr lang="en-US" sz="309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 entorno convierte una etiqueta en un recurso con un nombre determinado.</a:t>
            </a:r>
            <a:endParaRPr sz="309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2163" lvl="0" marL="487439" marR="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95"/>
              <a:buFont typeface="Georgia"/>
              <a:buChar char="•"/>
            </a:pP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De esta manera, al tipear </a:t>
            </a:r>
            <a:r>
              <a:rPr b="1" lang="en-US" sz="3095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“@+id/boton1”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se </a:t>
            </a:r>
            <a:r>
              <a:rPr b="1" lang="en-US" sz="3095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crea un recurso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llamado </a:t>
            </a:r>
            <a:r>
              <a:rPr b="1" lang="en-US" sz="3095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boton1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que luego </a:t>
            </a:r>
            <a:r>
              <a:rPr b="1" lang="en-US" sz="3095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puede referenciarse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desde el código Kotlin por medio de la clase estática </a:t>
            </a:r>
            <a:r>
              <a:rPr b="1" lang="en-US" sz="3095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R.id</a:t>
            </a:r>
            <a:endParaRPr b="1" sz="3095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2163" lvl="0" marL="487439" marR="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95"/>
              <a:buFont typeface="Georgia"/>
              <a:buChar char="•"/>
            </a:pP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La clase estática </a:t>
            </a:r>
            <a:r>
              <a:rPr b="1" lang="en-US" sz="3095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3095">
                <a:latin typeface="Georgia"/>
                <a:ea typeface="Georgia"/>
                <a:cs typeface="Georgia"/>
                <a:sym typeface="Georgia"/>
              </a:rPr>
              <a:t> y sus clases miembros anidadas se generan automáticamente cuando se compila la aplicación.</a:t>
            </a:r>
            <a:endParaRPr sz="3095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02" name="Google Shape;402;g22e54913115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575" y="6686600"/>
            <a:ext cx="5461950" cy="25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22e54913115_0_349"/>
          <p:cNvSpPr txBox="1"/>
          <p:nvPr/>
        </p:nvSpPr>
        <p:spPr>
          <a:xfrm>
            <a:off x="1146850" y="7212475"/>
            <a:ext cx="52392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7713" lvl="0" marL="487439" rtl="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C00000"/>
              </a:buClr>
              <a:buSzPts val="2395"/>
              <a:buFont typeface="Georgia"/>
              <a:buChar char="•"/>
            </a:pPr>
            <a:r>
              <a:rPr lang="en-US" sz="239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 versiones más recientes, el plugin de Gradle genera el </a:t>
            </a:r>
            <a:r>
              <a:rPr b="1" lang="en-US" sz="2395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archivo de bytecode R.class directamente en lugar del archivo R.java</a:t>
            </a:r>
            <a:r>
              <a:rPr lang="en-US" sz="239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39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e7792677b_0_5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Ejercitación</a:t>
            </a:r>
            <a:endParaRPr b="0" i="0" sz="6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g22e7792677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78" y="1945150"/>
            <a:ext cx="10755325" cy="61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2e7792677b_0_5"/>
          <p:cNvSpPr/>
          <p:nvPr/>
        </p:nvSpPr>
        <p:spPr>
          <a:xfrm>
            <a:off x="3531400" y="5686400"/>
            <a:ext cx="6345000" cy="1368000"/>
          </a:xfrm>
          <a:prstGeom prst="rect">
            <a:avLst/>
          </a:prstGeom>
          <a:solidFill>
            <a:srgbClr val="71BD6E">
              <a:alpha val="33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2e7792677b_0_5"/>
          <p:cNvSpPr/>
          <p:nvPr/>
        </p:nvSpPr>
        <p:spPr>
          <a:xfrm>
            <a:off x="5316175" y="7791175"/>
            <a:ext cx="6948300" cy="1625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Agregar estas tres instrucciones al método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onCreate()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y ejecutar en el emulador para comprobar el resultado.</a:t>
            </a:r>
            <a:endParaRPr b="1"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3" name="Google Shape;413;g22e7792677b_0_5"/>
          <p:cNvSpPr/>
          <p:nvPr/>
        </p:nvSpPr>
        <p:spPr>
          <a:xfrm rot="-8306716">
            <a:off x="9964236" y="7025980"/>
            <a:ext cx="1104871" cy="4560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e7792677b_0_18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Ejercitación</a:t>
            </a:r>
            <a:endParaRPr b="0" i="0" sz="6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g22e7792677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78" y="1945150"/>
            <a:ext cx="10755325" cy="61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22e7792677b_0_18"/>
          <p:cNvSpPr/>
          <p:nvPr/>
        </p:nvSpPr>
        <p:spPr>
          <a:xfrm>
            <a:off x="3683800" y="5686400"/>
            <a:ext cx="2381100" cy="456000"/>
          </a:xfrm>
          <a:prstGeom prst="rect">
            <a:avLst/>
          </a:prstGeom>
          <a:solidFill>
            <a:srgbClr val="71BD6E">
              <a:alpha val="33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2e7792677b_0_18"/>
          <p:cNvSpPr/>
          <p:nvPr/>
        </p:nvSpPr>
        <p:spPr>
          <a:xfrm rot="-5398326">
            <a:off x="5152820" y="7231138"/>
            <a:ext cx="616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2e7792677b_0_18"/>
          <p:cNvSpPr/>
          <p:nvPr/>
        </p:nvSpPr>
        <p:spPr>
          <a:xfrm>
            <a:off x="2925350" y="7708275"/>
            <a:ext cx="5612700" cy="73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Se establece el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texto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del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botón</a:t>
            </a:r>
            <a:endParaRPr b="1" sz="23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g22e7792677b_0_18"/>
          <p:cNvSpPr/>
          <p:nvPr/>
        </p:nvSpPr>
        <p:spPr>
          <a:xfrm>
            <a:off x="3666275" y="6112600"/>
            <a:ext cx="5612700" cy="456000"/>
          </a:xfrm>
          <a:prstGeom prst="rect">
            <a:avLst/>
          </a:prstGeom>
          <a:solidFill>
            <a:srgbClr val="71BD6E">
              <a:alpha val="33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2e7792677b_0_18"/>
          <p:cNvSpPr/>
          <p:nvPr/>
        </p:nvSpPr>
        <p:spPr>
          <a:xfrm flipH="1" rot="-5400000">
            <a:off x="9236225" y="5897000"/>
            <a:ext cx="815700" cy="394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2e7792677b_0_18"/>
          <p:cNvSpPr/>
          <p:nvPr/>
        </p:nvSpPr>
        <p:spPr>
          <a:xfrm>
            <a:off x="3666275" y="6569800"/>
            <a:ext cx="5612700" cy="456000"/>
          </a:xfrm>
          <a:prstGeom prst="rect">
            <a:avLst/>
          </a:prstGeom>
          <a:solidFill>
            <a:srgbClr val="71BD6E">
              <a:alpha val="33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2e7792677b_0_18"/>
          <p:cNvSpPr/>
          <p:nvPr/>
        </p:nvSpPr>
        <p:spPr>
          <a:xfrm rot="3740303">
            <a:off x="2831330" y="5416500"/>
            <a:ext cx="834251" cy="29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2e7792677b_0_18"/>
          <p:cNvSpPr/>
          <p:nvPr/>
        </p:nvSpPr>
        <p:spPr>
          <a:xfrm>
            <a:off x="9354800" y="1301600"/>
            <a:ext cx="2800800" cy="484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Se asigna a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la constante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el objeto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View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de la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cuyo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es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boton1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(el método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findViewById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retorna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un objeto tipo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View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, es por eso que se debe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castear a Button</a:t>
            </a:r>
            <a:endParaRPr b="1" sz="23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29" name="Google Shape;429;g22e7792677b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45" y="4493695"/>
            <a:ext cx="2906625" cy="49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22e7792677b_0_18"/>
          <p:cNvSpPr/>
          <p:nvPr/>
        </p:nvSpPr>
        <p:spPr>
          <a:xfrm>
            <a:off x="1667950" y="4388500"/>
            <a:ext cx="5612700" cy="73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Se define una constate “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1" lang="en-US" sz="23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” del tipo </a:t>
            </a:r>
            <a:r>
              <a:rPr b="1" lang="en-US" sz="23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Button</a:t>
            </a:r>
            <a:endParaRPr b="1" sz="23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df9d3b15a_0_3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ViewGroups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2df9d3b15a_0_3"/>
          <p:cNvSpPr txBox="1"/>
          <p:nvPr/>
        </p:nvSpPr>
        <p:spPr>
          <a:xfrm>
            <a:off x="650875" y="2022472"/>
            <a:ext cx="11701200" cy="59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8830" lvl="0" marL="487439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eorgia"/>
              <a:buChar char="•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Los elementos visuales 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simples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, como lo son los 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EditText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TextView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Button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, etc. son clases particulares de vistas (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View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) que deben ser dispuestos dentro de un contenedor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-518830" lvl="0" marL="487439" marR="0" rtl="0" algn="l">
              <a:lnSpc>
                <a:spcPct val="144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eorgia"/>
              <a:buChar char="•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El contenedor es un 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ViewGroup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que define el modo que se muestran los elementos hijos que aloja.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-518830" lvl="0" marL="487439" marR="0" rtl="0" algn="l">
              <a:lnSpc>
                <a:spcPct val="144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200"/>
              <a:buFont typeface="Georgia"/>
              <a:buChar char="•"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Conoceremos algunos de los </a:t>
            </a:r>
            <a:r>
              <a:rPr b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ViewGroups</a:t>
            </a: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 más conocidos…</a:t>
            </a:r>
            <a:endParaRPr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g22df9d3b15a_0_3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9318600" y="9039240"/>
            <a:ext cx="30333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627475" y="604850"/>
            <a:ext cx="3033300" cy="1774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Georgia"/>
                <a:ea typeface="Georgia"/>
                <a:cs typeface="Georgia"/>
                <a:sym typeface="Georgia"/>
              </a:rPr>
              <a:t>Algunas Vistas/Views</a:t>
            </a:r>
            <a:endParaRPr b="1"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5061150" y="1955088"/>
            <a:ext cx="30333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LinearLayout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8533825" y="1955100"/>
            <a:ext cx="30333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TableLayout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8533825" y="2955300"/>
            <a:ext cx="30333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ScrollView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8523600" y="3955500"/>
            <a:ext cx="43659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Horizontal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ScrollView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5061150" y="3333638"/>
            <a:ext cx="30333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FrameLayout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5027675" y="4518213"/>
            <a:ext cx="31857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RelativeLayout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5027675" y="5694925"/>
            <a:ext cx="31857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GridLayout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4329425" y="7024038"/>
            <a:ext cx="21045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Button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329425" y="8015825"/>
            <a:ext cx="21045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EditText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731050" y="7015613"/>
            <a:ext cx="31857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CompoundButton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10366275" y="6588950"/>
            <a:ext cx="25755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CheckBox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0366275" y="7634825"/>
            <a:ext cx="25755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RadioButton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1810200" y="7418075"/>
            <a:ext cx="21840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TextView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810200" y="8576350"/>
            <a:ext cx="21840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ImageView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1904112" y="4145725"/>
            <a:ext cx="2575500" cy="847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ViewGroup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8"/>
          <p:cNvSpPr/>
          <p:nvPr/>
        </p:nvSpPr>
        <p:spPr>
          <a:xfrm rot="-5400000">
            <a:off x="-1849475" y="5732126"/>
            <a:ext cx="5801400" cy="84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Georgia"/>
                <a:ea typeface="Georgia"/>
                <a:cs typeface="Georgia"/>
                <a:sym typeface="Georgia"/>
              </a:rPr>
              <a:t>View</a:t>
            </a:r>
            <a:endParaRPr b="1" sz="29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71" name="Google Shape;171;p8"/>
          <p:cNvCxnSpPr>
            <a:stCxn id="170" idx="2"/>
            <a:endCxn id="170" idx="2"/>
          </p:cNvCxnSpPr>
          <p:nvPr/>
        </p:nvCxnSpPr>
        <p:spPr>
          <a:xfrm>
            <a:off x="1474975" y="615587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8"/>
          <p:cNvCxnSpPr>
            <a:stCxn id="169" idx="1"/>
          </p:cNvCxnSpPr>
          <p:nvPr/>
        </p:nvCxnSpPr>
        <p:spPr>
          <a:xfrm flipH="1">
            <a:off x="1627512" y="4569625"/>
            <a:ext cx="276600" cy="1586400"/>
          </a:xfrm>
          <a:prstGeom prst="bentConnector2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8"/>
          <p:cNvCxnSpPr>
            <a:stCxn id="170" idx="2"/>
            <a:endCxn id="167" idx="1"/>
          </p:cNvCxnSpPr>
          <p:nvPr/>
        </p:nvCxnSpPr>
        <p:spPr>
          <a:xfrm>
            <a:off x="1474975" y="6155876"/>
            <a:ext cx="335100" cy="16860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8"/>
          <p:cNvCxnSpPr>
            <a:stCxn id="170" idx="2"/>
            <a:endCxn id="168" idx="1"/>
          </p:cNvCxnSpPr>
          <p:nvPr/>
        </p:nvCxnSpPr>
        <p:spPr>
          <a:xfrm>
            <a:off x="1474975" y="6155876"/>
            <a:ext cx="335100" cy="28443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8"/>
          <p:cNvCxnSpPr>
            <a:stCxn id="169" idx="3"/>
            <a:endCxn id="155" idx="1"/>
          </p:cNvCxnSpPr>
          <p:nvPr/>
        </p:nvCxnSpPr>
        <p:spPr>
          <a:xfrm flipH="1" rot="10800000">
            <a:off x="4479612" y="2379025"/>
            <a:ext cx="581400" cy="21906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8"/>
          <p:cNvCxnSpPr>
            <a:stCxn id="169" idx="3"/>
            <a:endCxn id="159" idx="1"/>
          </p:cNvCxnSpPr>
          <p:nvPr/>
        </p:nvCxnSpPr>
        <p:spPr>
          <a:xfrm flipH="1" rot="10800000">
            <a:off x="4479612" y="3757525"/>
            <a:ext cx="581400" cy="8121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8"/>
          <p:cNvCxnSpPr>
            <a:stCxn id="169" idx="3"/>
            <a:endCxn id="160" idx="1"/>
          </p:cNvCxnSpPr>
          <p:nvPr/>
        </p:nvCxnSpPr>
        <p:spPr>
          <a:xfrm>
            <a:off x="4479612" y="4569625"/>
            <a:ext cx="548100" cy="372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8"/>
          <p:cNvCxnSpPr>
            <a:stCxn id="169" idx="3"/>
            <a:endCxn id="161" idx="1"/>
          </p:cNvCxnSpPr>
          <p:nvPr/>
        </p:nvCxnSpPr>
        <p:spPr>
          <a:xfrm>
            <a:off x="4479612" y="4569625"/>
            <a:ext cx="548100" cy="1549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8"/>
          <p:cNvCxnSpPr>
            <a:stCxn id="155" idx="3"/>
            <a:endCxn id="156" idx="1"/>
          </p:cNvCxnSpPr>
          <p:nvPr/>
        </p:nvCxnSpPr>
        <p:spPr>
          <a:xfrm>
            <a:off x="8094450" y="2378988"/>
            <a:ext cx="4395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8"/>
          <p:cNvCxnSpPr>
            <a:stCxn id="159" idx="3"/>
            <a:endCxn id="157" idx="1"/>
          </p:cNvCxnSpPr>
          <p:nvPr/>
        </p:nvCxnSpPr>
        <p:spPr>
          <a:xfrm flipH="1" rot="10800000">
            <a:off x="8094450" y="3379238"/>
            <a:ext cx="439500" cy="3783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8"/>
          <p:cNvCxnSpPr>
            <a:stCxn id="159" idx="3"/>
            <a:endCxn id="158" idx="1"/>
          </p:cNvCxnSpPr>
          <p:nvPr/>
        </p:nvCxnSpPr>
        <p:spPr>
          <a:xfrm>
            <a:off x="8094450" y="3757538"/>
            <a:ext cx="429300" cy="6219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8"/>
          <p:cNvCxnSpPr>
            <a:stCxn id="167" idx="3"/>
            <a:endCxn id="162" idx="1"/>
          </p:cNvCxnSpPr>
          <p:nvPr/>
        </p:nvCxnSpPr>
        <p:spPr>
          <a:xfrm flipH="1" rot="10800000">
            <a:off x="3994200" y="7448075"/>
            <a:ext cx="335100" cy="3939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8"/>
          <p:cNvCxnSpPr>
            <a:stCxn id="167" idx="3"/>
            <a:endCxn id="163" idx="1"/>
          </p:cNvCxnSpPr>
          <p:nvPr/>
        </p:nvCxnSpPr>
        <p:spPr>
          <a:xfrm>
            <a:off x="3994200" y="7841975"/>
            <a:ext cx="335100" cy="5979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8"/>
          <p:cNvCxnSpPr>
            <a:stCxn id="162" idx="3"/>
            <a:endCxn id="164" idx="1"/>
          </p:cNvCxnSpPr>
          <p:nvPr/>
        </p:nvCxnSpPr>
        <p:spPr>
          <a:xfrm flipH="1" rot="10800000">
            <a:off x="6433925" y="7439538"/>
            <a:ext cx="297000" cy="84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8"/>
          <p:cNvCxnSpPr>
            <a:stCxn id="164" idx="3"/>
            <a:endCxn id="165" idx="1"/>
          </p:cNvCxnSpPr>
          <p:nvPr/>
        </p:nvCxnSpPr>
        <p:spPr>
          <a:xfrm flipH="1" rot="10800000">
            <a:off x="9916750" y="7012913"/>
            <a:ext cx="449400" cy="426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8"/>
          <p:cNvCxnSpPr>
            <a:stCxn id="164" idx="3"/>
            <a:endCxn id="166" idx="1"/>
          </p:cNvCxnSpPr>
          <p:nvPr/>
        </p:nvCxnSpPr>
        <p:spPr>
          <a:xfrm>
            <a:off x="9916750" y="7439513"/>
            <a:ext cx="449400" cy="6192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df9d3b15a_0_47"/>
          <p:cNvSpPr txBox="1"/>
          <p:nvPr/>
        </p:nvSpPr>
        <p:spPr>
          <a:xfrm>
            <a:off x="650880" y="2022480"/>
            <a:ext cx="11701200" cy="3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69630" lvl="0" marL="487439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La interfaz de usuario puede ser definida mediante: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-482600" lvl="1" marL="9144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○"/>
            </a:pP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Archivos XML</a:t>
            </a:r>
            <a:endParaRPr b="1" sz="40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82600" lvl="1" marL="9144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○"/>
            </a:pP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Programáticamente desde Kotlin/Java</a:t>
            </a:r>
            <a:endParaRPr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g22df9d3b15a_0_47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Layouts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2df9d3b15a_0_47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df9d3b15a_0_53"/>
          <p:cNvSpPr txBox="1"/>
          <p:nvPr/>
        </p:nvSpPr>
        <p:spPr>
          <a:xfrm>
            <a:off x="650880" y="2022480"/>
            <a:ext cx="11701200" cy="3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50580" lvl="0" marL="487439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Las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Activities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 que definen su interfaz por medio de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archivos XML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, asocian estos archivos mediante la instrucción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setContentView()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 en el callback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onCreate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g22df9d3b15a_0_53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Layouts desde archivos XML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2df9d3b15a_0_53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22df9d3b15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62" y="4988475"/>
            <a:ext cx="10550625" cy="44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e54913115_0_1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2e54913115_0_1"/>
          <p:cNvSpPr/>
          <p:nvPr/>
        </p:nvSpPr>
        <p:spPr>
          <a:xfrm>
            <a:off x="1519500" y="2722150"/>
            <a:ext cx="9964200" cy="4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Vamos a presentar algunos de los </a:t>
            </a:r>
            <a:r>
              <a:rPr b="1" lang="en-US" sz="6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layouts</a:t>
            </a:r>
            <a:r>
              <a:rPr b="1" lang="en-US" sz="6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más populares</a:t>
            </a:r>
            <a:endParaRPr b="1" i="0" sz="6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/>
          <p:nvPr/>
        </p:nvSpPr>
        <p:spPr>
          <a:xfrm>
            <a:off x="6812313" y="2417450"/>
            <a:ext cx="4104900" cy="62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9318600" y="9039240"/>
            <a:ext cx="3033360" cy="51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LinearLayout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6880713" y="2414900"/>
            <a:ext cx="396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android:orientation=”horizontal”</a:t>
            </a:r>
            <a:endParaRPr b="1" sz="1900"/>
          </a:p>
        </p:txBody>
      </p:sp>
      <p:sp>
        <p:nvSpPr>
          <p:cNvPr id="217" name="Google Shape;217;p4"/>
          <p:cNvSpPr/>
          <p:nvPr/>
        </p:nvSpPr>
        <p:spPr>
          <a:xfrm>
            <a:off x="2085738" y="2417450"/>
            <a:ext cx="4104900" cy="62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2427738" y="2512250"/>
            <a:ext cx="376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android:orientation=”vertical”</a:t>
            </a:r>
            <a:endParaRPr b="1" sz="1900"/>
          </a:p>
        </p:txBody>
      </p:sp>
      <p:sp>
        <p:nvSpPr>
          <p:cNvPr id="219" name="Google Shape;219;p4"/>
          <p:cNvSpPr/>
          <p:nvPr/>
        </p:nvSpPr>
        <p:spPr>
          <a:xfrm>
            <a:off x="2427738" y="3213525"/>
            <a:ext cx="3420900" cy="1194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/>
          <p:nvPr/>
        </p:nvSpPr>
        <p:spPr>
          <a:xfrm>
            <a:off x="2427738" y="4407525"/>
            <a:ext cx="3420900" cy="1194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"/>
          <p:cNvSpPr/>
          <p:nvPr/>
        </p:nvSpPr>
        <p:spPr>
          <a:xfrm>
            <a:off x="2427738" y="5601525"/>
            <a:ext cx="3420900" cy="1194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2427738" y="6795525"/>
            <a:ext cx="3420900" cy="1194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 rot="10800000">
            <a:off x="3852138" y="4257950"/>
            <a:ext cx="572100" cy="2736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"/>
          <p:cNvSpPr/>
          <p:nvPr/>
        </p:nvSpPr>
        <p:spPr>
          <a:xfrm rot="-5400000">
            <a:off x="7739088" y="5075000"/>
            <a:ext cx="4875900" cy="907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"/>
          <p:cNvSpPr/>
          <p:nvPr/>
        </p:nvSpPr>
        <p:spPr>
          <a:xfrm rot="-5400000">
            <a:off x="6831288" y="5075000"/>
            <a:ext cx="4875900" cy="907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"/>
          <p:cNvSpPr/>
          <p:nvPr/>
        </p:nvSpPr>
        <p:spPr>
          <a:xfrm rot="-5400000">
            <a:off x="5923488" y="5075000"/>
            <a:ext cx="4875900" cy="907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"/>
          <p:cNvSpPr/>
          <p:nvPr/>
        </p:nvSpPr>
        <p:spPr>
          <a:xfrm rot="-5400000">
            <a:off x="5124038" y="5075000"/>
            <a:ext cx="4875900" cy="907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 rot="5400000">
            <a:off x="8690613" y="4596800"/>
            <a:ext cx="348300" cy="1669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e54913115_0_27"/>
          <p:cNvSpPr/>
          <p:nvPr/>
        </p:nvSpPr>
        <p:spPr>
          <a:xfrm>
            <a:off x="9318600" y="9039240"/>
            <a:ext cx="3033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2e54913115_0_27"/>
          <p:cNvSpPr txBox="1"/>
          <p:nvPr/>
        </p:nvSpPr>
        <p:spPr>
          <a:xfrm>
            <a:off x="650880" y="390600"/>
            <a:ext cx="11701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-US" sz="6200">
                <a:latin typeface="Calibri"/>
                <a:ea typeface="Calibri"/>
                <a:cs typeface="Calibri"/>
                <a:sym typeface="Calibri"/>
              </a:rPr>
              <a:t>LinearLayout</a:t>
            </a:r>
            <a:endParaRPr b="0" i="0" sz="6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2e54913115_0_27"/>
          <p:cNvSpPr txBox="1"/>
          <p:nvPr/>
        </p:nvSpPr>
        <p:spPr>
          <a:xfrm>
            <a:off x="650875" y="2022476"/>
            <a:ext cx="11701200" cy="28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69630" lvl="0" marL="487439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Georgia"/>
              <a:buChar char="•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Es un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ViewGroup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 que alinea a los elementos hijos en una única dirección.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-482600" lvl="1" marL="9144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4000"/>
              <a:buFont typeface="Georgia"/>
              <a:buChar char="○"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La dirección puede ser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vertical</a:t>
            </a: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 u </a:t>
            </a:r>
            <a:r>
              <a:rPr b="1" lang="en-U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horizontal</a:t>
            </a:r>
            <a:endParaRPr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g22e54913115_0_27"/>
          <p:cNvSpPr txBox="1"/>
          <p:nvPr/>
        </p:nvSpPr>
        <p:spPr>
          <a:xfrm>
            <a:off x="650875" y="5075000"/>
            <a:ext cx="11840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lang="en-US" sz="26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-U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26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26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26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26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26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n-US" sz="26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b="1" lang="en-US" sz="2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="vertical"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en-US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g22e54913115_0_27"/>
          <p:cNvSpPr/>
          <p:nvPr/>
        </p:nvSpPr>
        <p:spPr>
          <a:xfrm>
            <a:off x="8952577" y="7212191"/>
            <a:ext cx="1772100" cy="25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2e54913115_0_27"/>
          <p:cNvSpPr/>
          <p:nvPr/>
        </p:nvSpPr>
        <p:spPr>
          <a:xfrm>
            <a:off x="6911993" y="7212191"/>
            <a:ext cx="1772100" cy="25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2e54913115_0_27"/>
          <p:cNvSpPr/>
          <p:nvPr/>
        </p:nvSpPr>
        <p:spPr>
          <a:xfrm>
            <a:off x="7059643" y="7537097"/>
            <a:ext cx="1476900" cy="487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2e54913115_0_27"/>
          <p:cNvSpPr/>
          <p:nvPr/>
        </p:nvSpPr>
        <p:spPr>
          <a:xfrm>
            <a:off x="7059643" y="8024410"/>
            <a:ext cx="1476900" cy="487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2e54913115_0_27"/>
          <p:cNvSpPr/>
          <p:nvPr/>
        </p:nvSpPr>
        <p:spPr>
          <a:xfrm>
            <a:off x="7059643" y="8511724"/>
            <a:ext cx="1476900" cy="487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2e54913115_0_27"/>
          <p:cNvSpPr/>
          <p:nvPr/>
        </p:nvSpPr>
        <p:spPr>
          <a:xfrm>
            <a:off x="7059643" y="8999037"/>
            <a:ext cx="1476900" cy="487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2e54913115_0_27"/>
          <p:cNvSpPr/>
          <p:nvPr/>
        </p:nvSpPr>
        <p:spPr>
          <a:xfrm rot="10800000">
            <a:off x="7674684" y="7963366"/>
            <a:ext cx="246900" cy="1116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2e54913115_0_27"/>
          <p:cNvSpPr/>
          <p:nvPr/>
        </p:nvSpPr>
        <p:spPr>
          <a:xfrm rot="-5400000">
            <a:off x="9410205" y="8286246"/>
            <a:ext cx="1989900" cy="391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2e54913115_0_27"/>
          <p:cNvSpPr/>
          <p:nvPr/>
        </p:nvSpPr>
        <p:spPr>
          <a:xfrm rot="-5400000">
            <a:off x="9018284" y="8286246"/>
            <a:ext cx="1989900" cy="391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2e54913115_0_27"/>
          <p:cNvSpPr/>
          <p:nvPr/>
        </p:nvSpPr>
        <p:spPr>
          <a:xfrm rot="-5400000">
            <a:off x="8626364" y="8286246"/>
            <a:ext cx="1989900" cy="391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2e54913115_0_27"/>
          <p:cNvSpPr/>
          <p:nvPr/>
        </p:nvSpPr>
        <p:spPr>
          <a:xfrm rot="-5400000">
            <a:off x="8281221" y="8286246"/>
            <a:ext cx="1989900" cy="39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2e54913115_0_27"/>
          <p:cNvSpPr/>
          <p:nvPr/>
        </p:nvSpPr>
        <p:spPr>
          <a:xfrm rot="5400000">
            <a:off x="9767505" y="8081924"/>
            <a:ext cx="142200" cy="720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