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03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2F139-7652-CA4E-AC5D-B7100528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175937"/>
            <a:ext cx="9068586" cy="2506125"/>
          </a:xfrm>
        </p:spPr>
        <p:txBody>
          <a:bodyPr/>
          <a:lstStyle/>
          <a:p>
            <a:r>
              <a:rPr kumimoji="1" lang="zh-CN" altLang="en-US" dirty="0"/>
              <a:t>有声语言的停连</a:t>
            </a:r>
            <a:br>
              <a:rPr kumimoji="1" lang="en-US" altLang="zh-CN" dirty="0"/>
            </a:br>
            <a:r>
              <a:rPr kumimoji="1" lang="zh-CN" altLang="en-US" dirty="0"/>
              <a:t>                  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7DD2CA-FD35-AE49-B396-7C76E69F3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429000"/>
            <a:ext cx="9070848" cy="1710263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When you are speaking or reading a book, 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</a:p>
          <a:p>
            <a:r>
              <a:rPr kumimoji="1" lang="en" altLang="zh-CN" dirty="0"/>
              <a:t>pause and connect in a sentence.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13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DDC57-CFAC-CA4D-94BD-3330E197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               关于汉语语法</a:t>
            </a:r>
            <a:r>
              <a:rPr kumimoji="1" lang="en-US" altLang="zh-CN" dirty="0"/>
              <a:t>——grammar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B2C1C-07FA-6347-914B-329BBF87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主语</a:t>
            </a:r>
            <a:r>
              <a:rPr kumimoji="1" lang="en-US" altLang="zh-CN" dirty="0"/>
              <a:t>//</a:t>
            </a:r>
            <a:r>
              <a:rPr kumimoji="1" lang="zh-CN" altLang="en-US" dirty="0"/>
              <a:t>谓语</a:t>
            </a:r>
            <a:r>
              <a:rPr kumimoji="1" lang="en-US" altLang="zh-CN" dirty="0"/>
              <a:t>+</a:t>
            </a:r>
            <a:r>
              <a:rPr kumimoji="1" lang="zh-CN" altLang="en-US" dirty="0"/>
              <a:t>宾语</a:t>
            </a:r>
            <a:endParaRPr kumimoji="1" lang="en-US" altLang="zh-CN" dirty="0"/>
          </a:p>
          <a:p>
            <a:r>
              <a:rPr lang="en-US" altLang="zh-CN" sz="3600" b="1" dirty="0"/>
              <a:t>13</a:t>
            </a:r>
            <a:r>
              <a:rPr lang="zh-CN" altLang="zh-CN" sz="3600" b="1" dirty="0"/>
              <a:t>日，</a:t>
            </a:r>
            <a:r>
              <a:rPr lang="zh-CN" altLang="zh-CN" sz="3600" b="1" dirty="0">
                <a:solidFill>
                  <a:srgbClr val="C00000"/>
                </a:solidFill>
              </a:rPr>
              <a:t>外交部长王毅同德国外长马斯</a:t>
            </a:r>
            <a:r>
              <a:rPr lang="zh-CN" altLang="zh-CN" sz="3600" b="1" dirty="0">
                <a:solidFill>
                  <a:srgbClr val="0070C0"/>
                </a:solidFill>
              </a:rPr>
              <a:t>在北京举行</a:t>
            </a:r>
            <a:r>
              <a:rPr lang="zh-CN" altLang="zh-CN" sz="3600" b="1" dirty="0">
                <a:solidFill>
                  <a:srgbClr val="FF0000"/>
                </a:solidFill>
              </a:rPr>
              <a:t>第四轮中德外交与安全战略对话。</a:t>
            </a:r>
            <a:r>
              <a:rPr lang="zh-CN" altLang="zh-CN" sz="3600" b="1" dirty="0"/>
              <a:t>双方一致同意，</a:t>
            </a:r>
            <a:r>
              <a:rPr lang="zh-CN" altLang="zh-CN" sz="3600" b="1" dirty="0">
                <a:solidFill>
                  <a:srgbClr val="0070C0"/>
                </a:solidFill>
              </a:rPr>
              <a:t>将继续维护</a:t>
            </a:r>
            <a:r>
              <a:rPr lang="zh-CN" altLang="zh-CN" sz="3600" b="1" dirty="0">
                <a:solidFill>
                  <a:srgbClr val="7030A0"/>
                </a:solidFill>
              </a:rPr>
              <a:t>以联合国为核心的</a:t>
            </a:r>
            <a:r>
              <a:rPr lang="zh-CN" altLang="zh-CN" sz="3600" b="1" dirty="0"/>
              <a:t>多边主义秩序、</a:t>
            </a:r>
            <a:r>
              <a:rPr lang="zh-CN" altLang="zh-CN" sz="3600" b="1" dirty="0">
                <a:solidFill>
                  <a:srgbClr val="0070C0"/>
                </a:solidFill>
              </a:rPr>
              <a:t>维护</a:t>
            </a:r>
            <a:r>
              <a:rPr lang="zh-CN" altLang="zh-CN" sz="3600" b="1" dirty="0"/>
              <a:t>全球自由贸易体系、</a:t>
            </a:r>
            <a:r>
              <a:rPr lang="zh-CN" altLang="zh-CN" sz="3600" b="1" dirty="0">
                <a:solidFill>
                  <a:srgbClr val="0070C0"/>
                </a:solidFill>
              </a:rPr>
              <a:t>共同应对</a:t>
            </a:r>
            <a:r>
              <a:rPr lang="zh-CN" altLang="zh-CN" sz="3600" b="1" dirty="0">
                <a:solidFill>
                  <a:srgbClr val="FF0000"/>
                </a:solidFill>
              </a:rPr>
              <a:t>半岛核问题、气候变化、恐怖主义等</a:t>
            </a:r>
            <a:r>
              <a:rPr lang="zh-CN" altLang="zh-CN" sz="3600" b="1" dirty="0"/>
              <a:t>全球性挑战。</a:t>
            </a:r>
            <a:endParaRPr lang="zh-CN" altLang="zh-CN" sz="3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5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7A767-65F3-314E-B205-DB5C5E69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8D178-40DC-9046-A725-21899F18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 dirty="0"/>
              <a:t>当地时间</a:t>
            </a:r>
            <a:r>
              <a:rPr lang="en-US" altLang="zh-CN" sz="3600" b="1" dirty="0"/>
              <a:t>15</a:t>
            </a:r>
            <a:r>
              <a:rPr lang="zh-CN" altLang="zh-CN" sz="3600" b="1" dirty="0"/>
              <a:t>日，英国已故著名科学家</a:t>
            </a:r>
            <a:r>
              <a:rPr lang="en-US" altLang="zh-CN" sz="3600" b="1" dirty="0"/>
              <a:t>//</a:t>
            </a:r>
            <a:r>
              <a:rPr lang="zh-CN" altLang="zh-CN" sz="3600" b="1" dirty="0">
                <a:solidFill>
                  <a:srgbClr val="FF0000"/>
                </a:solidFill>
              </a:rPr>
              <a:t>斯蒂芬</a:t>
            </a:r>
            <a:r>
              <a:rPr lang="en-US" altLang="zh-CN" sz="3600" b="1" dirty="0">
                <a:solidFill>
                  <a:srgbClr val="FF0000"/>
                </a:solidFill>
              </a:rPr>
              <a:t>·</a:t>
            </a:r>
            <a:r>
              <a:rPr lang="zh-CN" altLang="zh-CN" sz="3600" b="1" dirty="0">
                <a:solidFill>
                  <a:srgbClr val="FF0000"/>
                </a:solidFill>
              </a:rPr>
              <a:t>霍金的遗作</a:t>
            </a:r>
            <a:r>
              <a:rPr lang="en-US" altLang="zh-CN" sz="3600" b="1" dirty="0">
                <a:solidFill>
                  <a:srgbClr val="FF0000"/>
                </a:solidFill>
              </a:rPr>
              <a:t>//</a:t>
            </a:r>
            <a:r>
              <a:rPr lang="zh-CN" altLang="zh-CN" sz="3600" b="1" dirty="0"/>
              <a:t>《对大问题的简明回答》</a:t>
            </a:r>
            <a:r>
              <a:rPr lang="zh-CN" altLang="zh-CN" sz="3600" b="1" dirty="0">
                <a:solidFill>
                  <a:schemeClr val="accent2"/>
                </a:solidFill>
              </a:rPr>
              <a:t>在英国伦敦首发。</a:t>
            </a:r>
            <a:r>
              <a:rPr lang="zh-CN" altLang="zh-CN" sz="3600" b="1" dirty="0"/>
              <a:t>据英国媒体透露，霍金在这本书中</a:t>
            </a:r>
            <a:r>
              <a:rPr lang="en-US" altLang="zh-CN" sz="3600" b="1" dirty="0"/>
              <a:t>//</a:t>
            </a:r>
            <a:r>
              <a:rPr lang="zh-CN" altLang="zh-CN" sz="3600" b="1" dirty="0">
                <a:solidFill>
                  <a:schemeClr val="accent2"/>
                </a:solidFill>
              </a:rPr>
              <a:t>表达了</a:t>
            </a:r>
            <a:r>
              <a:rPr lang="zh-CN" altLang="zh-CN" sz="3600" b="1" dirty="0"/>
              <a:t>对</a:t>
            </a:r>
            <a:r>
              <a:rPr lang="en-US" altLang="zh-CN" sz="3600" b="1" dirty="0"/>
              <a:t>“</a:t>
            </a:r>
            <a:r>
              <a:rPr lang="zh-CN" altLang="zh-CN" sz="3600" b="1" dirty="0"/>
              <a:t>超人</a:t>
            </a:r>
            <a:r>
              <a:rPr lang="en-US" altLang="zh-CN" sz="3600" b="1" dirty="0"/>
              <a:t>”</a:t>
            </a:r>
            <a:r>
              <a:rPr lang="zh-CN" altLang="zh-CN" sz="3600" b="1" dirty="0"/>
              <a:t>的担忧。</a:t>
            </a:r>
            <a:endParaRPr lang="zh-CN" altLang="zh-CN" sz="3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847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21</TotalTime>
  <Words>147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肥皂</vt:lpstr>
      <vt:lpstr>有声语言的停连                     </vt:lpstr>
      <vt:lpstr>               关于汉语语法——grammar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有声语言的停与连 </dc:title>
  <dc:creator>Microsoft</dc:creator>
  <cp:lastModifiedBy>Microsoft</cp:lastModifiedBy>
  <cp:revision>3</cp:revision>
  <dcterms:created xsi:type="dcterms:W3CDTF">2019-10-03T08:20:42Z</dcterms:created>
  <dcterms:modified xsi:type="dcterms:W3CDTF">2019-10-03T08:41:44Z</dcterms:modified>
</cp:coreProperties>
</file>