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50" r:id="rId2"/>
  </p:sldMasterIdLst>
  <p:notesMasterIdLst>
    <p:notesMasterId r:id="rId25"/>
  </p:notesMasterIdLst>
  <p:sldIdLst>
    <p:sldId id="262" r:id="rId3"/>
    <p:sldId id="263" r:id="rId4"/>
    <p:sldId id="266" r:id="rId5"/>
    <p:sldId id="287" r:id="rId6"/>
    <p:sldId id="286" r:id="rId7"/>
    <p:sldId id="288" r:id="rId8"/>
    <p:sldId id="289" r:id="rId9"/>
    <p:sldId id="269" r:id="rId10"/>
    <p:sldId id="290" r:id="rId11"/>
    <p:sldId id="291" r:id="rId12"/>
    <p:sldId id="272" r:id="rId13"/>
    <p:sldId id="292" r:id="rId14"/>
    <p:sldId id="274" r:id="rId15"/>
    <p:sldId id="293" r:id="rId16"/>
    <p:sldId id="294" r:id="rId17"/>
    <p:sldId id="277" r:id="rId18"/>
    <p:sldId id="295" r:id="rId19"/>
    <p:sldId id="298" r:id="rId20"/>
    <p:sldId id="296" r:id="rId21"/>
    <p:sldId id="302" r:id="rId22"/>
    <p:sldId id="300" r:id="rId23"/>
    <p:sldId id="301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95" autoAdjust="0"/>
  </p:normalViewPr>
  <p:slideViewPr>
    <p:cSldViewPr>
      <p:cViewPr varScale="1">
        <p:scale>
          <a:sx n="72" d="100"/>
          <a:sy n="72" d="100"/>
        </p:scale>
        <p:origin x="-11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C43262AC-5C0A-4F47-9435-F09B7A0FB0CC}" type="datetimeFigureOut">
              <a:rPr lang="zh-CN" altLang="en-US" smtClean="0"/>
              <a:pPr/>
              <a:t>2011-07-09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7E3FDA18-D3CB-4B36-B5B9-F2860EAD718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E137A-AF53-4B3B-B3AF-199FECCE94FB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</a:defRPr>
            </a:lvl1pPr>
          </a:lstStyle>
          <a:p>
            <a:fld id="{98434510-20CE-45AD-B381-96D45FF89629}" type="datetimeFigureOut">
              <a:rPr lang="zh-CN" altLang="en-US" smtClean="0"/>
              <a:pPr/>
              <a:t>2011-07-09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</a:defRPr>
            </a:lvl1pPr>
          </a:lstStyle>
          <a:p>
            <a:fld id="{40F66083-C190-4308-82A4-00036DFAE68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微软雅黑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</a:defRPr>
            </a:lvl1pPr>
          </a:lstStyle>
          <a:p>
            <a:fld id="{A41BE114-7D3E-4971-988A-8FF73258DBD7}" type="datetimeFigureOut">
              <a:rPr lang="zh-CN" altLang="en-US" smtClean="0"/>
              <a:pPr/>
              <a:t>2011-07-09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</a:defRPr>
            </a:lvl1pPr>
          </a:lstStyle>
          <a:p>
            <a:fld id="{30B63991-5179-4D52-9E6F-25A03CE2E26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itchFamily="34" charset="-122"/>
              </a:defRPr>
            </a:lvl1pPr>
            <a:lvl2pPr>
              <a:defRPr>
                <a:latin typeface="微软雅黑" pitchFamily="34" charset="-122"/>
              </a:defRPr>
            </a:lvl2pPr>
            <a:lvl3pPr>
              <a:defRPr>
                <a:latin typeface="微软雅黑" pitchFamily="34" charset="-122"/>
              </a:defRPr>
            </a:lvl3pPr>
            <a:lvl4pPr>
              <a:defRPr>
                <a:latin typeface="微软雅黑" pitchFamily="34" charset="-122"/>
              </a:defRPr>
            </a:lvl4pPr>
            <a:lvl5pPr>
              <a:defRPr>
                <a:latin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</a:defRPr>
            </a:lvl1pPr>
          </a:lstStyle>
          <a:p>
            <a:fld id="{A41BE114-7D3E-4971-988A-8FF73258DBD7}" type="datetimeFigureOut">
              <a:rPr lang="zh-CN" altLang="en-US" smtClean="0"/>
              <a:pPr/>
              <a:t>2011-07-09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</a:defRPr>
            </a:lvl1pPr>
          </a:lstStyle>
          <a:p>
            <a:fld id="{30B63991-5179-4D52-9E6F-25A03CE2E26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微软雅黑" pitchFamily="34" charset="-122"/>
              </a:defRPr>
            </a:lvl1pPr>
            <a:lvl2pPr>
              <a:defRPr>
                <a:latin typeface="微软雅黑" pitchFamily="34" charset="-122"/>
              </a:defRPr>
            </a:lvl2pPr>
            <a:lvl3pPr>
              <a:defRPr>
                <a:latin typeface="微软雅黑" pitchFamily="34" charset="-122"/>
              </a:defRPr>
            </a:lvl3pPr>
            <a:lvl4pPr>
              <a:defRPr>
                <a:latin typeface="微软雅黑" pitchFamily="34" charset="-122"/>
              </a:defRPr>
            </a:lvl4pPr>
            <a:lvl5pPr>
              <a:defRPr>
                <a:latin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</a:defRPr>
            </a:lvl1pPr>
          </a:lstStyle>
          <a:p>
            <a:fld id="{A41BE114-7D3E-4971-988A-8FF73258DBD7}" type="datetimeFigureOut">
              <a:rPr lang="zh-CN" altLang="en-US" smtClean="0"/>
              <a:pPr/>
              <a:t>2011-07-09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</a:defRPr>
            </a:lvl1pPr>
          </a:lstStyle>
          <a:p>
            <a:fld id="{30B63991-5179-4D52-9E6F-25A03CE2E26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</a:defRPr>
            </a:lvl1pPr>
          </a:lstStyle>
          <a:p>
            <a:fld id="{A41BE114-7D3E-4971-988A-8FF73258DBD7}" type="datetimeFigureOut">
              <a:rPr lang="zh-CN" altLang="en-US" smtClean="0"/>
              <a:pPr/>
              <a:t>2011-07-09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</a:defRPr>
            </a:lvl1pPr>
          </a:lstStyle>
          <a:p>
            <a:fld id="{30B63991-5179-4D52-9E6F-25A03CE2E26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</a:defRPr>
            </a:lvl1pPr>
            <a:lvl2pPr>
              <a:defRPr>
                <a:latin typeface="微软雅黑" pitchFamily="34" charset="-122"/>
              </a:defRPr>
            </a:lvl2pPr>
            <a:lvl3pPr>
              <a:defRPr>
                <a:latin typeface="微软雅黑" pitchFamily="34" charset="-122"/>
              </a:defRPr>
            </a:lvl3pPr>
            <a:lvl4pPr>
              <a:defRPr>
                <a:latin typeface="微软雅黑" pitchFamily="34" charset="-122"/>
              </a:defRPr>
            </a:lvl4pPr>
            <a:lvl5pPr>
              <a:defRPr>
                <a:latin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</a:defRPr>
            </a:lvl1pPr>
          </a:lstStyle>
          <a:p>
            <a:fld id="{A41BE114-7D3E-4971-988A-8FF73258DBD7}" type="datetimeFigureOut">
              <a:rPr lang="zh-CN" altLang="en-US" smtClean="0"/>
              <a:pPr/>
              <a:t>2011-07-09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</a:defRPr>
            </a:lvl1pPr>
          </a:lstStyle>
          <a:p>
            <a:fld id="{30B63991-5179-4D52-9E6F-25A03CE2E26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</a:defRPr>
            </a:lvl1pPr>
          </a:lstStyle>
          <a:p>
            <a:fld id="{A41BE114-7D3E-4971-988A-8FF73258DBD7}" type="datetimeFigureOut">
              <a:rPr lang="zh-CN" altLang="en-US" smtClean="0"/>
              <a:pPr/>
              <a:t>2011-07-09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</a:defRPr>
            </a:lvl1pPr>
          </a:lstStyle>
          <a:p>
            <a:fld id="{30B63991-5179-4D52-9E6F-25A03CE2E26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微软雅黑" pitchFamily="34" charset="-122"/>
              </a:defRPr>
            </a:lvl1pPr>
            <a:lvl2pPr>
              <a:defRPr sz="2400">
                <a:latin typeface="微软雅黑" pitchFamily="34" charset="-122"/>
              </a:defRPr>
            </a:lvl2pPr>
            <a:lvl3pPr>
              <a:defRPr sz="2000">
                <a:latin typeface="微软雅黑" pitchFamily="34" charset="-122"/>
              </a:defRPr>
            </a:lvl3pPr>
            <a:lvl4pPr>
              <a:defRPr sz="1800">
                <a:latin typeface="微软雅黑" pitchFamily="34" charset="-122"/>
              </a:defRPr>
            </a:lvl4pPr>
            <a:lvl5pPr>
              <a:defRPr sz="1800">
                <a:latin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微软雅黑" pitchFamily="34" charset="-122"/>
              </a:defRPr>
            </a:lvl1pPr>
            <a:lvl2pPr>
              <a:defRPr sz="2400">
                <a:latin typeface="微软雅黑" pitchFamily="34" charset="-122"/>
              </a:defRPr>
            </a:lvl2pPr>
            <a:lvl3pPr>
              <a:defRPr sz="2000">
                <a:latin typeface="微软雅黑" pitchFamily="34" charset="-122"/>
              </a:defRPr>
            </a:lvl3pPr>
            <a:lvl4pPr>
              <a:defRPr sz="1800">
                <a:latin typeface="微软雅黑" pitchFamily="34" charset="-122"/>
              </a:defRPr>
            </a:lvl4pPr>
            <a:lvl5pPr>
              <a:defRPr sz="1800">
                <a:latin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</a:defRPr>
            </a:lvl1pPr>
          </a:lstStyle>
          <a:p>
            <a:fld id="{A41BE114-7D3E-4971-988A-8FF73258DBD7}" type="datetimeFigureOut">
              <a:rPr lang="zh-CN" altLang="en-US" smtClean="0"/>
              <a:pPr/>
              <a:t>2011-07-09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</a:defRPr>
            </a:lvl1pPr>
          </a:lstStyle>
          <a:p>
            <a:fld id="{30B63991-5179-4D52-9E6F-25A03CE2E26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微软雅黑" pitchFamily="34" charset="-122"/>
              </a:defRPr>
            </a:lvl1pPr>
            <a:lvl2pPr>
              <a:defRPr sz="2000">
                <a:latin typeface="微软雅黑" pitchFamily="34" charset="-122"/>
              </a:defRPr>
            </a:lvl2pPr>
            <a:lvl3pPr>
              <a:defRPr sz="1800">
                <a:latin typeface="微软雅黑" pitchFamily="34" charset="-122"/>
              </a:defRPr>
            </a:lvl3pPr>
            <a:lvl4pPr>
              <a:defRPr sz="1600">
                <a:latin typeface="微软雅黑" pitchFamily="34" charset="-122"/>
              </a:defRPr>
            </a:lvl4pPr>
            <a:lvl5pPr>
              <a:defRPr sz="1600">
                <a:latin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微软雅黑" pitchFamily="34" charset="-122"/>
              </a:defRPr>
            </a:lvl1pPr>
            <a:lvl2pPr>
              <a:defRPr sz="2000">
                <a:latin typeface="微软雅黑" pitchFamily="34" charset="-122"/>
              </a:defRPr>
            </a:lvl2pPr>
            <a:lvl3pPr>
              <a:defRPr sz="1800">
                <a:latin typeface="微软雅黑" pitchFamily="34" charset="-122"/>
              </a:defRPr>
            </a:lvl3pPr>
            <a:lvl4pPr>
              <a:defRPr sz="1600">
                <a:latin typeface="微软雅黑" pitchFamily="34" charset="-122"/>
              </a:defRPr>
            </a:lvl4pPr>
            <a:lvl5pPr>
              <a:defRPr sz="1600">
                <a:latin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</a:defRPr>
            </a:lvl1pPr>
          </a:lstStyle>
          <a:p>
            <a:fld id="{A41BE114-7D3E-4971-988A-8FF73258DBD7}" type="datetimeFigureOut">
              <a:rPr lang="zh-CN" altLang="en-US" smtClean="0"/>
              <a:pPr/>
              <a:t>2011-07-09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</a:defRPr>
            </a:lvl1pPr>
          </a:lstStyle>
          <a:p>
            <a:fld id="{30B63991-5179-4D52-9E6F-25A03CE2E26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</a:defRPr>
            </a:lvl1pPr>
          </a:lstStyle>
          <a:p>
            <a:fld id="{A41BE114-7D3E-4971-988A-8FF73258DBD7}" type="datetimeFigureOut">
              <a:rPr lang="zh-CN" altLang="en-US" smtClean="0"/>
              <a:pPr/>
              <a:t>2011-07-09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</a:defRPr>
            </a:lvl1pPr>
          </a:lstStyle>
          <a:p>
            <a:fld id="{30B63991-5179-4D52-9E6F-25A03CE2E26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</a:defRPr>
            </a:lvl1pPr>
          </a:lstStyle>
          <a:p>
            <a:fld id="{A41BE114-7D3E-4971-988A-8FF73258DBD7}" type="datetimeFigureOut">
              <a:rPr lang="zh-CN" altLang="en-US" smtClean="0"/>
              <a:pPr/>
              <a:t>2011-07-09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</a:defRPr>
            </a:lvl1pPr>
          </a:lstStyle>
          <a:p>
            <a:fld id="{30B63991-5179-4D52-9E6F-25A03CE2E26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微软雅黑" pitchFamily="34" charset="-122"/>
              </a:defRPr>
            </a:lvl1pPr>
            <a:lvl2pPr>
              <a:defRPr sz="2800">
                <a:latin typeface="微软雅黑" pitchFamily="34" charset="-122"/>
              </a:defRPr>
            </a:lvl2pPr>
            <a:lvl3pPr>
              <a:defRPr sz="2400">
                <a:latin typeface="微软雅黑" pitchFamily="34" charset="-122"/>
              </a:defRPr>
            </a:lvl3pPr>
            <a:lvl4pPr>
              <a:defRPr sz="2000">
                <a:latin typeface="微软雅黑" pitchFamily="34" charset="-122"/>
              </a:defRPr>
            </a:lvl4pPr>
            <a:lvl5pPr>
              <a:defRPr sz="2000">
                <a:latin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</a:defRPr>
            </a:lvl1pPr>
          </a:lstStyle>
          <a:p>
            <a:fld id="{A41BE114-7D3E-4971-988A-8FF73258DBD7}" type="datetimeFigureOut">
              <a:rPr lang="zh-CN" altLang="en-US" smtClean="0"/>
              <a:pPr/>
              <a:t>2011-07-09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</a:defRPr>
            </a:lvl1pPr>
          </a:lstStyle>
          <a:p>
            <a:fld id="{30B63991-5179-4D52-9E6F-25A03CE2E26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98434510-20CE-45AD-B381-96D45FF89629}" type="datetimeFigureOut">
              <a:rPr lang="zh-CN" altLang="en-US" smtClean="0"/>
              <a:pPr/>
              <a:t>2011-07-09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40F66083-C190-4308-82A4-00036DFAE68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26" name="Picture 2" descr="E:\WWing\阿里巴巴\11.7.9 技术嘉年华（xiaolong）\制作物\PPT模板\技术嘉年华PPT模板-01-封面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9144000" cy="685883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A41BE114-7D3E-4971-988A-8FF73258DBD7}" type="datetimeFigureOut">
              <a:rPr lang="zh-CN" altLang="en-US" smtClean="0"/>
              <a:pPr/>
              <a:t>2011-07-09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0B63991-5179-4D52-9E6F-25A03CE2E26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技术嘉年华PPT模板-01-内页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wm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002060"/>
                </a:solidFill>
                <a:ea typeface="微软雅黑" pitchFamily="34" charset="-122"/>
                <a:cs typeface="+mn-cs"/>
              </a:rPr>
              <a:t/>
            </a:r>
            <a:br>
              <a:rPr lang="en-US" altLang="zh-CN" sz="4000" b="1" dirty="0" smtClean="0">
                <a:solidFill>
                  <a:srgbClr val="002060"/>
                </a:solidFill>
                <a:ea typeface="微软雅黑" pitchFamily="34" charset="-122"/>
                <a:cs typeface="+mn-cs"/>
              </a:rPr>
            </a:br>
            <a:r>
              <a:rPr lang="en-US" altLang="zh-CN" sz="4000" b="1" dirty="0" smtClean="0">
                <a:solidFill>
                  <a:schemeClr val="bg1"/>
                </a:solidFill>
                <a:ea typeface="微软雅黑" pitchFamily="34" charset="-122"/>
                <a:cs typeface="+mn-cs"/>
              </a:rPr>
              <a:t>Tair—</a:t>
            </a:r>
            <a:r>
              <a:rPr lang="zh-CN" altLang="en-US" sz="4000" b="1" dirty="0" smtClean="0">
                <a:solidFill>
                  <a:schemeClr val="bg1"/>
                </a:solidFill>
                <a:ea typeface="微软雅黑" pitchFamily="34" charset="-122"/>
                <a:cs typeface="+mn-cs"/>
              </a:rPr>
              <a:t>分布式</a:t>
            </a:r>
            <a:r>
              <a:rPr lang="en-US" altLang="zh-CN" sz="4000" b="1" dirty="0" smtClean="0">
                <a:solidFill>
                  <a:schemeClr val="bg1"/>
                </a:solidFill>
                <a:ea typeface="微软雅黑" pitchFamily="34" charset="-122"/>
                <a:cs typeface="+mn-cs"/>
              </a:rPr>
              <a:t>KV</a:t>
            </a:r>
            <a:r>
              <a:rPr lang="zh-CN" altLang="en-US" sz="4000" b="1" dirty="0" smtClean="0">
                <a:solidFill>
                  <a:schemeClr val="bg1"/>
                </a:solidFill>
                <a:ea typeface="微软雅黑" pitchFamily="34" charset="-122"/>
                <a:cs typeface="+mn-cs"/>
              </a:rPr>
              <a:t>系统</a:t>
            </a:r>
            <a:endParaRPr lang="zh-CN" altLang="en-US" sz="4000" b="1" dirty="0">
              <a:solidFill>
                <a:schemeClr val="bg1"/>
              </a:solidFill>
              <a:ea typeface="微软雅黑" pitchFamily="34" charset="-122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pPr algn="ctr"/>
            <a:r>
              <a:rPr lang="en-US" altLang="zh-CN" dirty="0" smtClean="0"/>
              <a:t>                         </a:t>
            </a:r>
          </a:p>
          <a:p>
            <a:pPr algn="ctr"/>
            <a:r>
              <a:rPr lang="zh-CN" altLang="en-US" dirty="0" smtClean="0"/>
              <a:t>                                                  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                                             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776"/>
            <a:ext cx="8642350" cy="5256213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zh-CN" altLang="en-US" sz="2400" dirty="0" smtClean="0"/>
              <a:t>传统的数据分布方法：将 </a:t>
            </a:r>
            <a:r>
              <a:rPr lang="en-US" altLang="zh-CN" sz="2400" dirty="0" smtClean="0"/>
              <a:t>key 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hash </a:t>
            </a:r>
            <a:r>
              <a:rPr lang="zh-CN" altLang="en-US" sz="2400" dirty="0" smtClean="0"/>
              <a:t>值对机器数取模</a:t>
            </a: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实现简单</a:t>
            </a:r>
          </a:p>
          <a:p>
            <a:pPr marL="342900" lvl="1" indent="-342900">
              <a:buClr>
                <a:schemeClr val="tx2"/>
              </a:buCl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在服务器数量发生变化时对原有分布冲击很大</a:t>
            </a:r>
            <a:endParaRPr lang="en-US" altLang="zh-CN" sz="2000" dirty="0" smtClean="0"/>
          </a:p>
          <a:p>
            <a:pPr marL="342900" lvl="1" indent="-342900">
              <a:buClr>
                <a:schemeClr val="tx2"/>
              </a:buClr>
              <a:buNone/>
            </a:pPr>
            <a:endParaRPr lang="zh-CN" altLang="en-US" sz="2000" dirty="0" smtClean="0"/>
          </a:p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zh-CN" altLang="en-US" sz="2400" dirty="0" smtClean="0"/>
              <a:t>对照表：将 </a:t>
            </a:r>
            <a:r>
              <a:rPr lang="en-US" altLang="zh-CN" sz="2400" dirty="0" smtClean="0"/>
              <a:t>key 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hash </a:t>
            </a:r>
            <a:r>
              <a:rPr lang="zh-CN" altLang="en-US" sz="2400" dirty="0" smtClean="0"/>
              <a:t>值对一个固定数取模</a:t>
            </a: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固定数范围内的每个值都与一个节点相对应</a:t>
            </a:r>
            <a:endParaRPr lang="en-US" altLang="zh-CN" sz="2000" dirty="0" smtClean="0"/>
          </a:p>
          <a:p>
            <a:pPr marL="342900" lvl="1" indent="-342900">
              <a:buClr>
                <a:schemeClr val="tx2"/>
              </a:buCl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一台物理机器可以和多个值对应</a:t>
            </a:r>
            <a:endParaRPr lang="en-US" altLang="zh-CN" sz="2000" dirty="0" smtClean="0"/>
          </a:p>
          <a:p>
            <a:pPr marL="342900" lvl="1" indent="-342900">
              <a:buClr>
                <a:schemeClr val="tx2"/>
              </a:buClr>
              <a:buNone/>
            </a:pPr>
            <a:r>
              <a:rPr lang="en-US" altLang="zh-CN" sz="2000" dirty="0" smtClean="0"/>
              <a:t>	consistent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hash</a:t>
            </a:r>
            <a:r>
              <a:rPr lang="zh-CN" altLang="en-US" sz="2000" dirty="0" smtClean="0"/>
              <a:t>的一种变型</a:t>
            </a:r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None/>
            </a:pPr>
            <a:endParaRPr lang="en-US" altLang="zh-CN" sz="2200" dirty="0" smtClean="0">
              <a:cs typeface="+mn-cs"/>
            </a:endParaRPr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>
              <a:cs typeface="+mn-cs"/>
            </a:endParaRPr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>
              <a:cs typeface="+mn-cs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04664"/>
            <a:ext cx="7543800" cy="4984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数据分布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两个节点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2"/>
          </p:nvPr>
        </p:nvGraphicFramePr>
        <p:xfrm>
          <a:off x="457200" y="2632720"/>
          <a:ext cx="404018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094"/>
                <a:gridCol w="20200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Bucket</a:t>
                      </a:r>
                      <a:r>
                        <a:rPr lang="zh-CN" altLang="en-US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number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datanode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192.168.100.1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192.168.100.2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192.168.100.1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192.168.100.2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192.168.100.1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192.168.100.2</a:t>
                      </a:r>
                      <a:endParaRPr lang="zh-CN" altLang="en-US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新增一个节点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sz="quarter" idx="4"/>
          </p:nvPr>
        </p:nvGraphicFramePr>
        <p:xfrm>
          <a:off x="4645025" y="2632720"/>
          <a:ext cx="40417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888"/>
                <a:gridCol w="20208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Bucket</a:t>
                      </a:r>
                      <a:r>
                        <a:rPr lang="zh-CN" altLang="en-US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number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datanode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192.168.100.1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192.168.100.2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192.168.100.1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192.168.100.2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192.168.100.3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192.168.100.3</a:t>
                      </a:r>
                      <a:endParaRPr lang="zh-CN" altLang="en-US" b="1" dirty="0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04664"/>
            <a:ext cx="7543800" cy="4984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对照表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776"/>
            <a:ext cx="8642350" cy="5256213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zh-CN" altLang="en-US" sz="2400" dirty="0" smtClean="0"/>
              <a:t>客户端在启动的时候从</a:t>
            </a:r>
            <a:r>
              <a:rPr lang="en-US" altLang="zh-CN" sz="2400" dirty="0" smtClean="0"/>
              <a:t>configserver</a:t>
            </a:r>
            <a:r>
              <a:rPr lang="zh-CN" altLang="en-US" sz="2400" dirty="0" smtClean="0"/>
              <a:t>获取对照表，并缓存在本地</a:t>
            </a: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None/>
            </a:pPr>
            <a:endParaRPr lang="zh-CN" altLang="en-US" sz="2000" dirty="0" smtClean="0"/>
          </a:p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zh-CN" altLang="en-US" sz="2400" dirty="0" smtClean="0"/>
              <a:t>客户端根据对照表完成路由请求</a:t>
            </a: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zh-CN" altLang="en-US" sz="2400" dirty="0" smtClean="0"/>
              <a:t>对照表变化后？</a:t>
            </a: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None/>
            </a:pPr>
            <a:endParaRPr lang="en-US" altLang="zh-CN" sz="2200" dirty="0" smtClean="0">
              <a:cs typeface="+mn-cs"/>
            </a:endParaRPr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>
              <a:cs typeface="+mn-cs"/>
            </a:endParaRPr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>
              <a:cs typeface="+mn-cs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04664"/>
            <a:ext cx="7543800" cy="4984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路由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4788024" y="5157192"/>
            <a:ext cx="1512168" cy="57606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ConfigServer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907704" y="5157192"/>
            <a:ext cx="1512168" cy="57606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DataServer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347864" y="4005064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Client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3848" y="4725144"/>
            <a:ext cx="806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version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箭头连接符 19"/>
          <p:cNvCxnSpPr>
            <a:stCxn id="9" idx="0"/>
          </p:cNvCxnSpPr>
          <p:nvPr/>
        </p:nvCxnSpPr>
        <p:spPr>
          <a:xfrm rot="5400000" flipH="1" flipV="1">
            <a:off x="2897814" y="4347102"/>
            <a:ext cx="576064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10800000" flipV="1">
            <a:off x="2411760" y="4581128"/>
            <a:ext cx="100811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70928" y="4509120"/>
            <a:ext cx="832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request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4427984" y="4581128"/>
            <a:ext cx="86409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67944" y="4705399"/>
            <a:ext cx="832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request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rot="10800000">
            <a:off x="4644009" y="4581128"/>
            <a:ext cx="86409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61320" y="4705399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table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3042" y="1628800"/>
            <a:ext cx="2071702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Request Plug-ins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600" y="5179801"/>
            <a:ext cx="1071570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Mdb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47226" y="5179801"/>
            <a:ext cx="1071570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db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>
            <a:stCxn id="12" idx="3"/>
            <a:endCxn id="4" idx="1"/>
          </p:cNvCxnSpPr>
          <p:nvPr/>
        </p:nvCxnSpPr>
        <p:spPr>
          <a:xfrm>
            <a:off x="1218203" y="1872762"/>
            <a:ext cx="424839" cy="6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2844" y="1688096"/>
            <a:ext cx="107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Request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曲线连接符 14"/>
          <p:cNvCxnSpPr>
            <a:stCxn id="4" idx="3"/>
            <a:endCxn id="29" idx="1"/>
          </p:cNvCxnSpPr>
          <p:nvPr/>
        </p:nvCxnSpPr>
        <p:spPr>
          <a:xfrm flipH="1">
            <a:off x="3286116" y="1878833"/>
            <a:ext cx="428628" cy="1259855"/>
          </a:xfrm>
          <a:prstGeom prst="curvedConnector5">
            <a:avLst>
              <a:gd name="adj1" fmla="val -53333"/>
              <a:gd name="adj2" fmla="val 48582"/>
              <a:gd name="adj3" fmla="val 153333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6" idx="0"/>
            <a:endCxn id="34" idx="2"/>
          </p:cNvCxnSpPr>
          <p:nvPr/>
        </p:nvCxnSpPr>
        <p:spPr>
          <a:xfrm rot="5400000" flipH="1" flipV="1">
            <a:off x="2590640" y="3269880"/>
            <a:ext cx="826667" cy="299317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7" idx="0"/>
            <a:endCxn id="34" idx="2"/>
          </p:cNvCxnSpPr>
          <p:nvPr/>
        </p:nvCxnSpPr>
        <p:spPr>
          <a:xfrm rot="5400000" flipH="1" flipV="1">
            <a:off x="3378453" y="4057693"/>
            <a:ext cx="826667" cy="141755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39" idx="0"/>
            <a:endCxn id="34" idx="2"/>
          </p:cNvCxnSpPr>
          <p:nvPr/>
        </p:nvCxnSpPr>
        <p:spPr>
          <a:xfrm rot="16200000" flipV="1">
            <a:off x="4134538" y="4719159"/>
            <a:ext cx="826667" cy="9461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形状 22"/>
          <p:cNvCxnSpPr>
            <a:stCxn id="29" idx="3"/>
            <a:endCxn id="50" idx="1"/>
          </p:cNvCxnSpPr>
          <p:nvPr/>
        </p:nvCxnSpPr>
        <p:spPr>
          <a:xfrm flipH="1" flipV="1">
            <a:off x="5000628" y="1878833"/>
            <a:ext cx="714380" cy="1259855"/>
          </a:xfrm>
          <a:prstGeom prst="curvedConnector5">
            <a:avLst>
              <a:gd name="adj1" fmla="val -32000"/>
              <a:gd name="adj2" fmla="val 51418"/>
              <a:gd name="adj3" fmla="val 132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0" idx="3"/>
            <a:endCxn id="26" idx="1"/>
          </p:cNvCxnSpPr>
          <p:nvPr/>
        </p:nvCxnSpPr>
        <p:spPr>
          <a:xfrm flipV="1">
            <a:off x="7000892" y="1872762"/>
            <a:ext cx="928694" cy="6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29586" y="1688096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Response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286116" y="2852936"/>
            <a:ext cx="2428892" cy="5715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TairServer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286116" y="3781630"/>
            <a:ext cx="2428892" cy="5715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Storage Engine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箭头连接符 35"/>
          <p:cNvCxnSpPr>
            <a:stCxn id="29" idx="2"/>
            <a:endCxn id="34" idx="0"/>
          </p:cNvCxnSpPr>
          <p:nvPr/>
        </p:nvCxnSpPr>
        <p:spPr>
          <a:xfrm rot="5400000">
            <a:off x="4321967" y="3603035"/>
            <a:ext cx="3571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5000628" y="1628800"/>
            <a:ext cx="2000264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Response Plug-ins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6858016" y="3138688"/>
            <a:ext cx="1428760" cy="42862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Migrate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858016" y="3781630"/>
            <a:ext cx="1428760" cy="42862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Duplicator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0" name="曲线连接符 59"/>
          <p:cNvCxnSpPr>
            <a:stCxn id="29" idx="3"/>
            <a:endCxn id="57" idx="1"/>
          </p:cNvCxnSpPr>
          <p:nvPr/>
        </p:nvCxnSpPr>
        <p:spPr>
          <a:xfrm>
            <a:off x="5715008" y="3138688"/>
            <a:ext cx="1143008" cy="2143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29" idx="3"/>
            <a:endCxn id="58" idx="1"/>
          </p:cNvCxnSpPr>
          <p:nvPr/>
        </p:nvCxnSpPr>
        <p:spPr>
          <a:xfrm>
            <a:off x="5715008" y="3138688"/>
            <a:ext cx="1143008" cy="85725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715578" y="5179801"/>
            <a:ext cx="1071570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Fdb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曲线连接符 27"/>
          <p:cNvCxnSpPr>
            <a:stCxn id="27" idx="0"/>
            <a:endCxn id="34" idx="2"/>
          </p:cNvCxnSpPr>
          <p:nvPr/>
        </p:nvCxnSpPr>
        <p:spPr>
          <a:xfrm rot="16200000" flipV="1">
            <a:off x="4962630" y="3891067"/>
            <a:ext cx="826667" cy="175080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155738" y="5179801"/>
            <a:ext cx="1071570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Rdb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曲线连接符 34"/>
          <p:cNvCxnSpPr>
            <a:stCxn id="33" idx="0"/>
            <a:endCxn id="34" idx="2"/>
          </p:cNvCxnSpPr>
          <p:nvPr/>
        </p:nvCxnSpPr>
        <p:spPr>
          <a:xfrm rot="16200000" flipV="1">
            <a:off x="5682710" y="3170987"/>
            <a:ext cx="826667" cy="319096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059394" y="5179801"/>
            <a:ext cx="1071570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Bdb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04664"/>
            <a:ext cx="7543800" cy="49847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DataServer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776"/>
            <a:ext cx="8642350" cy="5256213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en-US" altLang="zh-CN" sz="2400" dirty="0" smtClean="0"/>
              <a:t>mdb</a:t>
            </a:r>
          </a:p>
          <a:p>
            <a:pPr marL="342900" lvl="1" indent="-342900">
              <a:buClr>
                <a:schemeClr val="tx2"/>
              </a:buClr>
              <a:buNone/>
            </a:pPr>
            <a:endParaRPr lang="zh-CN" altLang="en-US" sz="2000" dirty="0" smtClean="0"/>
          </a:p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en-US" altLang="zh-CN" sz="2400" dirty="0" smtClean="0"/>
              <a:t>rdb</a:t>
            </a:r>
          </a:p>
          <a:p>
            <a:pPr marL="342900" lvl="1" indent="-342900">
              <a:buClr>
                <a:schemeClr val="tx2"/>
              </a:buClr>
              <a:buFont typeface="Wingdings" pitchFamily="2" charset="2"/>
              <a:buChar char="l"/>
            </a:pPr>
            <a:endParaRPr lang="en-US" altLang="zh-CN" sz="2000" dirty="0" smtClean="0"/>
          </a:p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en-US" altLang="zh-CN" sz="2400" dirty="0" smtClean="0"/>
              <a:t>fdb</a:t>
            </a:r>
          </a:p>
          <a:p>
            <a:pPr marL="342900" lvl="1" indent="-342900">
              <a:buClr>
                <a:schemeClr val="tx2"/>
              </a:buClr>
              <a:buFont typeface="Wingdings" pitchFamily="2" charset="2"/>
              <a:buChar char="l"/>
            </a:pPr>
            <a:endParaRPr lang="zh-CN" altLang="en-US" sz="2000" dirty="0" smtClean="0"/>
          </a:p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en-US" altLang="zh-CN" sz="2400" dirty="0" smtClean="0"/>
              <a:t>kdb</a:t>
            </a:r>
          </a:p>
          <a:p>
            <a:pPr marL="342900" lvl="1" indent="-342900">
              <a:buClr>
                <a:schemeClr val="tx2"/>
              </a:buClr>
              <a:buNone/>
            </a:pPr>
            <a:r>
              <a:rPr lang="en-US" altLang="zh-CN" sz="2000" dirty="0" smtClean="0"/>
              <a:t>	Kyoto cabinet</a:t>
            </a:r>
          </a:p>
          <a:p>
            <a:pPr marL="342900" lvl="1" indent="-342900">
              <a:buClr>
                <a:schemeClr val="tx2"/>
              </a:buClr>
              <a:buFont typeface="Wingdings" pitchFamily="2" charset="2"/>
              <a:buChar char="l"/>
            </a:pPr>
            <a:endParaRPr lang="en-US" altLang="zh-CN" sz="2000" dirty="0" smtClean="0"/>
          </a:p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en-US" altLang="zh-CN" sz="2400" dirty="0" smtClean="0"/>
              <a:t>bdb</a:t>
            </a:r>
          </a:p>
          <a:p>
            <a:pPr marL="342900" lvl="1" indent="-342900">
              <a:buClr>
                <a:schemeClr val="tx2"/>
              </a:buClr>
              <a:buNone/>
            </a:pPr>
            <a:r>
              <a:rPr lang="en-US" altLang="zh-CN" sz="2000" dirty="0" smtClean="0"/>
              <a:t>	Berkeley DB</a:t>
            </a:r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None/>
            </a:pPr>
            <a:endParaRPr lang="en-US" altLang="zh-CN" sz="2200" dirty="0" smtClean="0">
              <a:cs typeface="+mn-cs"/>
            </a:endParaRPr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>
              <a:cs typeface="+mn-cs"/>
            </a:endParaRPr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>
              <a:cs typeface="+mn-cs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04664"/>
            <a:ext cx="7543800" cy="4984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存储引擎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776"/>
            <a:ext cx="8642350" cy="5256213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zh-CN" altLang="en-US" sz="2400" dirty="0" smtClean="0"/>
              <a:t>支持使用</a:t>
            </a:r>
            <a:r>
              <a:rPr lang="en-US" altLang="zh-CN" sz="2400" dirty="0" smtClean="0"/>
              <a:t>share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memory</a:t>
            </a:r>
          </a:p>
          <a:p>
            <a:pPr marL="342900" lvl="1" indent="-342900">
              <a:buClr>
                <a:schemeClr val="tx2"/>
              </a:buClr>
              <a:buNone/>
            </a:pPr>
            <a:endParaRPr lang="zh-CN" altLang="en-US" sz="2000" dirty="0" smtClean="0"/>
          </a:p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en-US" altLang="zh-CN" sz="2400" dirty="0" smtClean="0"/>
              <a:t>Namespace</a:t>
            </a:r>
            <a:r>
              <a:rPr lang="zh-CN" altLang="en-US" sz="2400" dirty="0" smtClean="0"/>
              <a:t>级别的容量配额</a:t>
            </a: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Font typeface="Wingdings" pitchFamily="2" charset="2"/>
              <a:buChar char="l"/>
            </a:pPr>
            <a:endParaRPr lang="en-US" altLang="zh-CN" sz="2000" dirty="0" smtClean="0"/>
          </a:p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en-US" altLang="zh-CN" sz="2400" dirty="0" smtClean="0"/>
              <a:t>Slab</a:t>
            </a:r>
            <a:r>
              <a:rPr lang="zh-CN" altLang="en-US" sz="2400" dirty="0" smtClean="0"/>
              <a:t>的动态平衡</a:t>
            </a: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Font typeface="Wingdings" pitchFamily="2" charset="2"/>
              <a:buChar char="l"/>
            </a:pPr>
            <a:endParaRPr lang="zh-CN" altLang="en-US" sz="2000" dirty="0" smtClean="0"/>
          </a:p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zh-CN" altLang="en-US" sz="2400" dirty="0" smtClean="0"/>
              <a:t>数据过期清理</a:t>
            </a: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endParaRPr lang="en-US" altLang="zh-CN" sz="2000" dirty="0" smtClean="0"/>
          </a:p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en-US" altLang="zh-CN" sz="2400" dirty="0" smtClean="0"/>
              <a:t>LRU</a:t>
            </a:r>
            <a:r>
              <a:rPr lang="zh-CN" altLang="en-US" sz="2400" dirty="0" smtClean="0"/>
              <a:t>的淘汰机制</a:t>
            </a: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None/>
            </a:pPr>
            <a:endParaRPr lang="en-US" altLang="zh-CN" sz="2200" dirty="0" smtClean="0">
              <a:cs typeface="+mn-cs"/>
            </a:endParaRPr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>
              <a:cs typeface="+mn-cs"/>
            </a:endParaRPr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>
              <a:cs typeface="+mn-cs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04664"/>
            <a:ext cx="7543800" cy="49847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mdb</a:t>
            </a:r>
            <a:r>
              <a:rPr lang="zh-CN" altLang="en-US" dirty="0" smtClean="0"/>
              <a:t>特点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2357422" y="2842676"/>
            <a:ext cx="5429288" cy="26432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28926" y="1556792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28992" y="1556792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29058" y="1556792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29124" y="1556792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29190" y="1556792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29256" y="1556792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29322" y="1556792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29388" y="1556792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8926" y="305699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28926" y="341418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28926" y="377137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28926" y="412856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28926" y="448575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28926" y="484294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43372" y="305699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43372" y="341418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43372" y="377137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43372" y="412856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43372" y="448575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143372" y="484294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429256" y="305699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29256" y="341418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29256" y="377137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29256" y="412856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429256" y="448575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429256" y="484294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715140" y="305699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715140" y="341418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15140" y="377137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15140" y="412856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715140" y="448575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715140" y="484294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形状 36"/>
          <p:cNvCxnSpPr>
            <a:stCxn id="6" idx="2"/>
            <a:endCxn id="12" idx="1"/>
          </p:cNvCxnSpPr>
          <p:nvPr/>
        </p:nvCxnSpPr>
        <p:spPr>
          <a:xfrm rot="5400000">
            <a:off x="2893208" y="1949701"/>
            <a:ext cx="1321603" cy="1250165"/>
          </a:xfrm>
          <a:prstGeom prst="curvedConnector4">
            <a:avLst>
              <a:gd name="adj1" fmla="val 43243"/>
              <a:gd name="adj2" fmla="val 11828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12" idx="3"/>
            <a:endCxn id="19" idx="1"/>
          </p:cNvCxnSpPr>
          <p:nvPr/>
        </p:nvCxnSpPr>
        <p:spPr>
          <a:xfrm>
            <a:off x="3428992" y="3235585"/>
            <a:ext cx="714380" cy="35719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19" idx="3"/>
            <a:endCxn id="21" idx="3"/>
          </p:cNvCxnSpPr>
          <p:nvPr/>
        </p:nvCxnSpPr>
        <p:spPr>
          <a:xfrm>
            <a:off x="4643438" y="3592775"/>
            <a:ext cx="1588" cy="71438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21" idx="1"/>
            <a:endCxn id="23" idx="1"/>
          </p:cNvCxnSpPr>
          <p:nvPr/>
        </p:nvCxnSpPr>
        <p:spPr>
          <a:xfrm rot="10800000" flipV="1">
            <a:off x="4143372" y="4307155"/>
            <a:ext cx="1588" cy="71438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形状 44"/>
          <p:cNvCxnSpPr>
            <a:stCxn id="23" idx="3"/>
            <a:endCxn id="26" idx="1"/>
          </p:cNvCxnSpPr>
          <p:nvPr/>
        </p:nvCxnSpPr>
        <p:spPr>
          <a:xfrm flipV="1">
            <a:off x="4643438" y="3949965"/>
            <a:ext cx="785818" cy="10715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>
            <a:stCxn id="26" idx="3"/>
            <a:endCxn id="33" idx="1"/>
          </p:cNvCxnSpPr>
          <p:nvPr/>
        </p:nvCxnSpPr>
        <p:spPr>
          <a:xfrm>
            <a:off x="5929322" y="3949965"/>
            <a:ext cx="785818" cy="35719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14348" y="1556792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Hashmap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0" name="直接箭头连接符 49"/>
          <p:cNvCxnSpPr>
            <a:stCxn id="48" idx="3"/>
            <a:endCxn id="4" idx="1"/>
          </p:cNvCxnSpPr>
          <p:nvPr/>
        </p:nvCxnSpPr>
        <p:spPr>
          <a:xfrm flipV="1">
            <a:off x="1947378" y="1735387"/>
            <a:ext cx="981548" cy="6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2910" y="3985684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Slab List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4" name="直接箭头连接符 53"/>
          <p:cNvCxnSpPr>
            <a:stCxn id="51" idx="3"/>
            <a:endCxn id="52" idx="1"/>
          </p:cNvCxnSpPr>
          <p:nvPr/>
        </p:nvCxnSpPr>
        <p:spPr>
          <a:xfrm flipV="1">
            <a:off x="1739685" y="4164279"/>
            <a:ext cx="617737" cy="6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04664"/>
            <a:ext cx="7543800" cy="49847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mdb</a:t>
            </a:r>
            <a:r>
              <a:rPr lang="zh-CN" altLang="en-US" dirty="0" smtClean="0"/>
              <a:t>内存结构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776"/>
            <a:ext cx="8642350" cy="5256213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en-US" altLang="zh-CN" sz="2400" dirty="0" smtClean="0"/>
              <a:t>ConfigServer HA</a:t>
            </a:r>
          </a:p>
          <a:p>
            <a:pPr marL="342900" lvl="1" indent="-342900">
              <a:buClr>
                <a:schemeClr val="tx2"/>
              </a:buCl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宕机对服务基本无影响</a:t>
            </a:r>
            <a:endParaRPr lang="en-US" altLang="zh-CN" sz="2000" dirty="0" smtClean="0"/>
          </a:p>
          <a:p>
            <a:pPr marL="342900" lvl="1" indent="-342900">
              <a:buClr>
                <a:schemeClr val="tx2"/>
              </a:buClr>
              <a:buNone/>
            </a:pPr>
            <a:endParaRPr lang="zh-CN" altLang="en-US" sz="2000" dirty="0" smtClean="0"/>
          </a:p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zh-CN" altLang="en-US" sz="2400" dirty="0" smtClean="0"/>
              <a:t>可以配置的备份数</a:t>
            </a:r>
          </a:p>
          <a:p>
            <a:pPr marL="342900" lvl="1" indent="-342900">
              <a:buClr>
                <a:schemeClr val="tx2"/>
              </a:buCl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数据在写入主节点后，会异步同步到辅节点</a:t>
            </a:r>
          </a:p>
          <a:p>
            <a:pPr marL="342900" lvl="1" indent="-342900">
              <a:buClr>
                <a:schemeClr val="tx2"/>
              </a:buCl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如果主节点不可用，则辅节点自动接管成为主节点</a:t>
            </a:r>
          </a:p>
          <a:p>
            <a:pPr marL="342900" lvl="1" indent="-342900">
              <a:buClr>
                <a:schemeClr val="tx2"/>
              </a:buClr>
              <a:buNone/>
            </a:pPr>
            <a:endParaRPr lang="en-US" altLang="zh-CN" sz="2000" dirty="0" smtClean="0"/>
          </a:p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zh-CN" altLang="en-US" sz="2400" dirty="0" smtClean="0"/>
              <a:t>安全的数据分布方式</a:t>
            </a:r>
          </a:p>
          <a:p>
            <a:pPr marL="342900" lvl="1" indent="-342900">
              <a:buClr>
                <a:schemeClr val="tx2"/>
              </a:buCl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不同机架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机房</a:t>
            </a:r>
            <a:endParaRPr lang="en-US" altLang="zh-CN" sz="2000" dirty="0" smtClean="0"/>
          </a:p>
          <a:p>
            <a:pPr marL="342900" lvl="1" indent="-342900">
              <a:buClr>
                <a:schemeClr val="tx2"/>
              </a:buClr>
              <a:buFont typeface="Wingdings" pitchFamily="2" charset="2"/>
              <a:buChar char="l"/>
            </a:pPr>
            <a:endParaRPr lang="zh-CN" altLang="en-US" sz="2000" dirty="0" smtClean="0"/>
          </a:p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zh-CN" altLang="en-US" sz="2400" dirty="0" smtClean="0"/>
              <a:t>自动复制</a:t>
            </a: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当有节点不可用时，能自动复制数据，保证数据的备份数</a:t>
            </a:r>
          </a:p>
          <a:p>
            <a:pPr marL="342900" lvl="1" indent="-342900">
              <a:buClr>
                <a:schemeClr val="tx2"/>
              </a:buClr>
              <a:buNone/>
            </a:pPr>
            <a:endParaRPr lang="en-US" altLang="zh-CN" sz="2000" dirty="0" smtClean="0"/>
          </a:p>
          <a:p>
            <a:pPr marL="342900" lvl="1" indent="-342900">
              <a:buClr>
                <a:schemeClr val="tx2"/>
              </a:buClr>
              <a:buNone/>
            </a:pP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None/>
            </a:pPr>
            <a:endParaRPr lang="en-US" altLang="zh-CN" sz="2200" dirty="0" smtClean="0">
              <a:cs typeface="+mn-cs"/>
            </a:endParaRPr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>
              <a:cs typeface="+mn-cs"/>
            </a:endParaRPr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>
              <a:cs typeface="+mn-cs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04664"/>
            <a:ext cx="7543800" cy="49847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Tair</a:t>
            </a:r>
            <a:r>
              <a:rPr lang="zh-CN" altLang="en-US" dirty="0" smtClean="0"/>
              <a:t>的容灾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776"/>
            <a:ext cx="8642350" cy="5256213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zh-CN" altLang="en-US" sz="2400" dirty="0" smtClean="0"/>
              <a:t>商品中心</a:t>
            </a: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None/>
            </a:pPr>
            <a:r>
              <a:rPr lang="en-US" altLang="zh-CN" sz="2000" dirty="0" smtClean="0"/>
              <a:t>	Cache</a:t>
            </a:r>
          </a:p>
          <a:p>
            <a:pPr marL="342900" lvl="1" indent="-342900">
              <a:buClr>
                <a:schemeClr val="tx2"/>
              </a:buCl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单备份双机房</a:t>
            </a:r>
            <a:endParaRPr lang="en-US" altLang="zh-CN" sz="2000" dirty="0" smtClean="0"/>
          </a:p>
          <a:p>
            <a:pPr marL="342900" lvl="1" indent="-342900">
              <a:buClr>
                <a:schemeClr val="tx2"/>
              </a:buClr>
              <a:buNone/>
            </a:pPr>
            <a:endParaRPr lang="zh-CN" altLang="en-US" sz="2000" dirty="0" smtClean="0"/>
          </a:p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zh-CN" altLang="en-US" sz="2400" dirty="0" smtClean="0"/>
              <a:t>登录</a:t>
            </a:r>
            <a:r>
              <a:rPr lang="en-US" altLang="zh-CN" sz="2400" dirty="0" smtClean="0"/>
              <a:t>session</a:t>
            </a:r>
            <a:endParaRPr lang="zh-CN" altLang="en-US" sz="2400" dirty="0" smtClean="0"/>
          </a:p>
          <a:p>
            <a:pPr marL="342900" lvl="1" indent="-342900">
              <a:buClr>
                <a:schemeClr val="tx2"/>
              </a:buCl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全内存</a:t>
            </a:r>
          </a:p>
          <a:p>
            <a:pPr marL="342900" lvl="1" indent="-342900">
              <a:buClr>
                <a:schemeClr val="tx2"/>
              </a:buCl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双备份双机房</a:t>
            </a:r>
          </a:p>
          <a:p>
            <a:pPr marL="342900" lvl="1" indent="-342900">
              <a:buClr>
                <a:schemeClr val="tx2"/>
              </a:buClr>
              <a:buNone/>
            </a:pPr>
            <a:endParaRPr lang="en-US" altLang="zh-CN" sz="2000" dirty="0" smtClean="0"/>
          </a:p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zh-CN" altLang="en-US" sz="2400" dirty="0" smtClean="0"/>
              <a:t>交易快照</a:t>
            </a:r>
          </a:p>
          <a:p>
            <a:pPr marL="342900" lvl="1" indent="-342900">
              <a:buClr>
                <a:schemeClr val="tx2"/>
              </a:buCl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持久化</a:t>
            </a:r>
            <a:endParaRPr lang="en-US" altLang="zh-CN" sz="2000" dirty="0" smtClean="0"/>
          </a:p>
          <a:p>
            <a:pPr marL="342900" lvl="1" indent="-342900">
              <a:buClr>
                <a:schemeClr val="tx2"/>
              </a:buCl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双备份双机房</a:t>
            </a:r>
            <a:endParaRPr lang="en-US" altLang="zh-CN" sz="2000" dirty="0" smtClean="0"/>
          </a:p>
          <a:p>
            <a:pPr marL="342900" lvl="1" indent="-342900">
              <a:buClr>
                <a:schemeClr val="tx2"/>
              </a:buClr>
              <a:buNone/>
            </a:pP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None/>
            </a:pPr>
            <a:endParaRPr lang="en-US" altLang="zh-CN" sz="2200" dirty="0" smtClean="0">
              <a:cs typeface="+mn-cs"/>
            </a:endParaRPr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>
              <a:cs typeface="+mn-cs"/>
            </a:endParaRPr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>
              <a:cs typeface="+mn-cs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04664"/>
            <a:ext cx="7543800" cy="4984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容灾案例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776"/>
            <a:ext cx="8642350" cy="5256213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en-US" altLang="zh-CN" sz="2400" dirty="0" smtClean="0"/>
              <a:t>mdb</a:t>
            </a:r>
          </a:p>
          <a:p>
            <a:pPr marL="342900" lvl="1" indent="-342900">
              <a:buClr>
                <a:schemeClr val="tx2"/>
              </a:buClr>
              <a:buNone/>
            </a:pPr>
            <a:r>
              <a:rPr lang="en-US" altLang="zh-CN" sz="2000" dirty="0" smtClean="0"/>
              <a:t>	22G</a:t>
            </a:r>
            <a:r>
              <a:rPr lang="zh-CN" altLang="en-US" sz="2000" dirty="0" smtClean="0"/>
              <a:t>内存</a:t>
            </a:r>
            <a:endParaRPr lang="en-US" altLang="zh-CN" sz="2000" dirty="0" smtClean="0"/>
          </a:p>
          <a:p>
            <a:pPr marL="342900" lvl="1" indent="-342900">
              <a:buClr>
                <a:schemeClr val="tx2"/>
              </a:buCl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单台</a:t>
            </a:r>
            <a:r>
              <a:rPr lang="en-US" altLang="zh-CN" sz="2000" dirty="0" smtClean="0"/>
              <a:t>QPS 25W</a:t>
            </a:r>
          </a:p>
          <a:p>
            <a:pPr marL="342900" lvl="1" indent="-342900">
              <a:buClr>
                <a:schemeClr val="tx2"/>
              </a:buClr>
              <a:buNone/>
            </a:pPr>
            <a:endParaRPr lang="zh-CN" altLang="en-US" sz="2000" dirty="0" smtClean="0"/>
          </a:p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en-US" altLang="zh-CN" sz="2400" dirty="0" smtClean="0"/>
              <a:t>kdb</a:t>
            </a:r>
            <a:endParaRPr lang="zh-CN" altLang="en-US" sz="2400" dirty="0" smtClean="0"/>
          </a:p>
          <a:p>
            <a:pPr marL="342900" lvl="1" indent="-342900">
              <a:buClr>
                <a:schemeClr val="tx2"/>
              </a:buClr>
              <a:buNone/>
            </a:pPr>
            <a:r>
              <a:rPr lang="en-US" altLang="zh-CN" sz="2000" dirty="0" smtClean="0"/>
              <a:t>	6 * 300G SAS</a:t>
            </a:r>
            <a:endParaRPr lang="zh-CN" altLang="en-US" sz="2000" dirty="0" smtClean="0"/>
          </a:p>
          <a:p>
            <a:pPr marL="342900" lvl="1" indent="-342900">
              <a:buClr>
                <a:schemeClr val="tx2"/>
              </a:buCl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单台</a:t>
            </a:r>
            <a:r>
              <a:rPr lang="en-US" altLang="zh-CN" sz="2000" dirty="0" smtClean="0"/>
              <a:t>QPS 800</a:t>
            </a:r>
          </a:p>
          <a:p>
            <a:pPr marL="342900" lvl="1" indent="-342900">
              <a:buClr>
                <a:schemeClr val="tx2"/>
              </a:buClr>
              <a:buNone/>
            </a:pP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None/>
            </a:pPr>
            <a:endParaRPr lang="en-US" altLang="zh-CN" sz="2200" dirty="0" smtClean="0">
              <a:cs typeface="+mn-cs"/>
            </a:endParaRPr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>
              <a:cs typeface="+mn-cs"/>
            </a:endParaRPr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>
              <a:cs typeface="+mn-cs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04664"/>
            <a:ext cx="7543800" cy="49847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Tair</a:t>
            </a:r>
            <a:r>
              <a:rPr lang="zh-CN" altLang="en-US" dirty="0" smtClean="0"/>
              <a:t>的性能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3147"/>
            <a:ext cx="8642350" cy="5256213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en-US" altLang="zh-CN" sz="2400" dirty="0" smtClean="0">
                <a:cs typeface="+mn-cs"/>
              </a:rPr>
              <a:t>Tair</a:t>
            </a:r>
            <a:r>
              <a:rPr lang="zh-CN" altLang="en-US" sz="2400" dirty="0" smtClean="0">
                <a:cs typeface="+mn-cs"/>
              </a:rPr>
              <a:t>简介</a:t>
            </a:r>
            <a:endParaRPr lang="en-US" altLang="zh-CN" sz="2400" dirty="0" smtClean="0">
              <a:cs typeface="+mn-cs"/>
            </a:endParaRPr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zh-CN" altLang="en-US" sz="2400" dirty="0" smtClean="0"/>
              <a:t>现状与应用案例</a:t>
            </a: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>
              <a:cs typeface="+mn-cs"/>
            </a:endParaRPr>
          </a:p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en-US" altLang="zh-CN" sz="2400" dirty="0" smtClean="0"/>
              <a:t>Tair</a:t>
            </a:r>
            <a:r>
              <a:rPr lang="zh-CN" altLang="en-US" sz="2400" dirty="0" smtClean="0"/>
              <a:t>特性</a:t>
            </a:r>
            <a:endParaRPr lang="en-US" altLang="zh-CN" sz="2400" dirty="0" smtClean="0"/>
          </a:p>
          <a:p>
            <a:pPr lvl="1">
              <a:buNone/>
            </a:pP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zh-CN" altLang="en-US" sz="2400" dirty="0" smtClean="0"/>
              <a:t>内部架构</a:t>
            </a: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None/>
            </a:pPr>
            <a:endParaRPr lang="en-US" altLang="zh-CN" sz="2400" dirty="0" smtClean="0">
              <a:cs typeface="+mn-cs"/>
            </a:endParaRPr>
          </a:p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en-US" altLang="zh-CN" sz="2400" dirty="0" smtClean="0"/>
              <a:t>Tair</a:t>
            </a:r>
            <a:r>
              <a:rPr lang="zh-CN" altLang="en-US" sz="2400" dirty="0" smtClean="0"/>
              <a:t>未来</a:t>
            </a: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776"/>
            <a:ext cx="8642350" cy="5256213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zh-CN" altLang="en-US" sz="2400" dirty="0" smtClean="0"/>
              <a:t>服务器端统计与监控</a:t>
            </a:r>
            <a:endParaRPr lang="en-US" altLang="zh-CN" sz="2000" dirty="0" smtClean="0"/>
          </a:p>
          <a:p>
            <a:pPr marL="342900" lvl="1" indent="-342900">
              <a:buClr>
                <a:schemeClr val="tx2"/>
              </a:buCl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负载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容量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总条目数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访问次数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命中率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驱逐次数</a:t>
            </a:r>
            <a:endParaRPr lang="en-US" altLang="zh-CN" sz="2000" dirty="0" smtClean="0"/>
          </a:p>
          <a:p>
            <a:pPr marL="342900" lvl="1" indent="-342900">
              <a:buClr>
                <a:schemeClr val="tx2"/>
              </a:buClr>
              <a:buNone/>
            </a:pPr>
            <a:r>
              <a:rPr lang="en-US" altLang="zh-CN" sz="2400" dirty="0" smtClean="0"/>
              <a:t>	</a:t>
            </a: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zh-CN" altLang="en-US" sz="2400" dirty="0" smtClean="0"/>
              <a:t>客户端统计与监控</a:t>
            </a: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访问延时</a:t>
            </a:r>
            <a:endParaRPr lang="en-US" altLang="zh-CN" sz="2000" dirty="0" smtClean="0"/>
          </a:p>
          <a:p>
            <a:pPr marL="342900" lvl="1" indent="-342900">
              <a:buClr>
                <a:schemeClr val="tx2"/>
              </a:buClr>
              <a:buNone/>
            </a:pPr>
            <a:endParaRPr lang="en-US" altLang="zh-CN" sz="2000" dirty="0" smtClean="0"/>
          </a:p>
          <a:p>
            <a:pPr marL="342900" lvl="1" indent="-342900">
              <a:buClr>
                <a:schemeClr val="tx2"/>
              </a:buClr>
              <a:buNone/>
            </a:pP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None/>
            </a:pPr>
            <a:endParaRPr lang="en-US" altLang="zh-CN" sz="2200" dirty="0" smtClean="0">
              <a:cs typeface="+mn-cs"/>
            </a:endParaRPr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>
              <a:cs typeface="+mn-cs"/>
            </a:endParaRPr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>
              <a:cs typeface="+mn-cs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04664"/>
            <a:ext cx="7543800" cy="4984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统计与监控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776"/>
            <a:ext cx="8642350" cy="5256213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en-US" altLang="zh-CN" sz="2400" dirty="0" smtClean="0"/>
              <a:t>Tair</a:t>
            </a:r>
            <a:r>
              <a:rPr lang="zh-CN" altLang="en-US" sz="2400" dirty="0" smtClean="0"/>
              <a:t>已经在</a:t>
            </a:r>
            <a:r>
              <a:rPr lang="en-US" altLang="zh-CN" sz="2400" dirty="0" smtClean="0"/>
              <a:t>code.taobao.org</a:t>
            </a:r>
            <a:r>
              <a:rPr lang="zh-CN" altLang="en-US" sz="2400" dirty="0" smtClean="0"/>
              <a:t>上开源</a:t>
            </a: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None/>
            </a:pPr>
            <a:endParaRPr lang="zh-CN" altLang="en-US" sz="2000" dirty="0" smtClean="0"/>
          </a:p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zh-CN" altLang="en-US" sz="2400" dirty="0" smtClean="0"/>
              <a:t>优化现有存储引擎</a:t>
            </a: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None/>
            </a:pPr>
            <a:endParaRPr lang="en-US" altLang="zh-CN" sz="2000" dirty="0" smtClean="0"/>
          </a:p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zh-CN" altLang="en-US" sz="2400" dirty="0" smtClean="0"/>
              <a:t>适应不同场景的存储引擎</a:t>
            </a:r>
          </a:p>
          <a:p>
            <a:pPr marL="342900" lvl="1" indent="-342900">
              <a:buClr>
                <a:schemeClr val="tx2"/>
              </a:buClr>
              <a:buNone/>
            </a:pP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zh-CN" altLang="en-US" sz="2400" dirty="0" smtClean="0"/>
              <a:t>分级存储</a:t>
            </a: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内存</a:t>
            </a:r>
            <a:r>
              <a:rPr lang="en-US" altLang="zh-CN" sz="2000" dirty="0" smtClean="0"/>
              <a:t>-&gt;SSD-&gt;SAS/SATA</a:t>
            </a:r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None/>
            </a:pPr>
            <a:endParaRPr lang="en-US" altLang="zh-CN" sz="2200" dirty="0" smtClean="0">
              <a:cs typeface="+mn-cs"/>
            </a:endParaRPr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>
              <a:cs typeface="+mn-cs"/>
            </a:endParaRPr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>
              <a:cs typeface="+mn-cs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04664"/>
            <a:ext cx="7543800" cy="49847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Tair</a:t>
            </a:r>
            <a:r>
              <a:rPr lang="zh-CN" altLang="en-US" dirty="0" smtClean="0"/>
              <a:t>的未来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776"/>
            <a:ext cx="8642350" cy="5256213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tx2"/>
              </a:buClr>
              <a:buNone/>
            </a:pP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None/>
            </a:pPr>
            <a:endParaRPr lang="en-US" altLang="zh-CN" sz="2200" dirty="0" smtClean="0">
              <a:cs typeface="+mn-cs"/>
            </a:endParaRPr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>
              <a:cs typeface="+mn-cs"/>
            </a:endParaRPr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>
              <a:cs typeface="+mn-cs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82253"/>
            <a:ext cx="7543800" cy="49847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Q&amp;A</a:t>
            </a:r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2987824" y="2852936"/>
            <a:ext cx="3456384" cy="1224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Thanks</a:t>
            </a:r>
            <a:r>
              <a:rPr lang="zh-CN" altLang="en-US" sz="7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！</a:t>
            </a:r>
            <a:endParaRPr lang="zh-CN" altLang="en-US" sz="7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776"/>
            <a:ext cx="8642350" cy="5256213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zh-CN" altLang="en-US" sz="2400" dirty="0" smtClean="0">
                <a:cs typeface="+mn-cs"/>
              </a:rPr>
              <a:t>分布式</a:t>
            </a:r>
            <a:r>
              <a:rPr lang="en-US" altLang="zh-CN" sz="2400" dirty="0" smtClean="0">
                <a:cs typeface="+mn-cs"/>
              </a:rPr>
              <a:t>Key/Value</a:t>
            </a:r>
            <a:r>
              <a:rPr lang="zh-CN" altLang="en-US" sz="2400" dirty="0" smtClean="0">
                <a:cs typeface="+mn-cs"/>
              </a:rPr>
              <a:t>存储</a:t>
            </a:r>
            <a:endParaRPr lang="en-US" altLang="zh-CN" sz="2400" dirty="0" smtClean="0">
              <a:cs typeface="+mn-cs"/>
            </a:endParaRPr>
          </a:p>
          <a:p>
            <a:pPr lvl="1">
              <a:buNone/>
            </a:pP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zh-CN" altLang="en-US" sz="2400" dirty="0" smtClean="0"/>
              <a:t>非持久化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zh-CN" altLang="en-US" sz="2400" dirty="0" smtClean="0"/>
              <a:t>持久化</a:t>
            </a: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None/>
            </a:pPr>
            <a:endParaRPr lang="en-US" altLang="zh-CN" sz="2200" dirty="0" smtClean="0">
              <a:cs typeface="+mn-cs"/>
            </a:endParaRPr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>
              <a:cs typeface="+mn-cs"/>
            </a:endParaRPr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>
              <a:cs typeface="+mn-cs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04664"/>
            <a:ext cx="7543800" cy="49847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Tair</a:t>
            </a:r>
            <a:r>
              <a:rPr lang="zh-CN" altLang="en-US" dirty="0" smtClean="0"/>
              <a:t>是什么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3147"/>
            <a:ext cx="8642350" cy="5256213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zh-CN" altLang="en-US" sz="2400" dirty="0" smtClean="0"/>
              <a:t>支持 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C/C++</a:t>
            </a:r>
            <a:r>
              <a:rPr lang="zh-CN" altLang="en-US" sz="2400" dirty="0" smtClean="0"/>
              <a:t>的客户端</a:t>
            </a:r>
            <a:endParaRPr lang="en-US" altLang="zh-CN" sz="2400" dirty="0" smtClean="0">
              <a:cs typeface="+mn-cs"/>
            </a:endParaRPr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>
              <a:cs typeface="+mn-cs"/>
            </a:endParaRPr>
          </a:p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zh-CN" altLang="en-US" sz="2400" dirty="0" smtClean="0"/>
              <a:t>支撑着淘宝绝大部分系统</a:t>
            </a:r>
            <a:endParaRPr lang="en-US" altLang="zh-CN" sz="2400" dirty="0" smtClean="0"/>
          </a:p>
          <a:p>
            <a:pPr lvl="1">
              <a:buNone/>
            </a:pP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en-US" altLang="zh-CN" sz="2400" dirty="0" smtClean="0"/>
              <a:t>300+ </a:t>
            </a:r>
            <a:r>
              <a:rPr lang="zh-CN" altLang="en-US" sz="2400" dirty="0" smtClean="0"/>
              <a:t>台服务器，每台能提供</a:t>
            </a:r>
            <a:r>
              <a:rPr lang="en-US" altLang="zh-CN" sz="2400" dirty="0" smtClean="0"/>
              <a:t>22GB</a:t>
            </a:r>
            <a:r>
              <a:rPr lang="zh-CN" altLang="en-US" sz="2400" dirty="0" smtClean="0"/>
              <a:t>（内存）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的空间</a:t>
            </a: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en-US" altLang="zh-CN" sz="2400" dirty="0" smtClean="0"/>
              <a:t>70</a:t>
            </a:r>
            <a:r>
              <a:rPr lang="zh-CN" altLang="en-US" sz="2400" dirty="0" smtClean="0"/>
              <a:t>亿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的记录</a:t>
            </a: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None/>
            </a:pPr>
            <a:endParaRPr lang="en-US" altLang="zh-CN" sz="2400" dirty="0" smtClean="0">
              <a:cs typeface="+mn-cs"/>
            </a:endParaRPr>
          </a:p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zh-CN" altLang="en-US" sz="2400" dirty="0" smtClean="0"/>
              <a:t>每秒百万级别的请求数</a:t>
            </a: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>
              <a:cs typeface="+mn-cs"/>
            </a:endParaRPr>
          </a:p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en-US" altLang="zh-CN" sz="2400" dirty="0" smtClean="0"/>
              <a:t>1GB/s</a:t>
            </a:r>
            <a:r>
              <a:rPr lang="zh-CN" altLang="en-US" sz="2400" dirty="0" smtClean="0"/>
              <a:t>的数据流</a:t>
            </a: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>
              <a:cs typeface="+mn-cs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04664"/>
            <a:ext cx="7543800" cy="4984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使用现状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04664"/>
            <a:ext cx="7543800" cy="4984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应用案例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1628800"/>
            <a:ext cx="1843905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1547664" y="3501008"/>
            <a:ext cx="914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login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1628800"/>
            <a:ext cx="1872208" cy="1887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圆角矩形 11"/>
          <p:cNvSpPr/>
          <p:nvPr/>
        </p:nvSpPr>
        <p:spPr>
          <a:xfrm>
            <a:off x="6948264" y="3501008"/>
            <a:ext cx="914400" cy="5040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buy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5741" y="1628800"/>
            <a:ext cx="1800200" cy="187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圆角矩形 8"/>
          <p:cNvSpPr/>
          <p:nvPr/>
        </p:nvSpPr>
        <p:spPr>
          <a:xfrm>
            <a:off x="4211960" y="3501008"/>
            <a:ext cx="914400" cy="504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detail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Picture 7" descr="图形4-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79282" y="4941168"/>
            <a:ext cx="1556814" cy="108012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4283968" y="5271591"/>
            <a:ext cx="84473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Tair</a:t>
            </a:r>
            <a:endParaRPr lang="zh-CN" alt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2915816" y="3645024"/>
            <a:ext cx="792088" cy="21602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5652120" y="3645024"/>
            <a:ext cx="792088" cy="21602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2688764">
            <a:off x="2469887" y="4659825"/>
            <a:ext cx="1103434" cy="21121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 rot="5400000">
            <a:off x="4283968" y="4365104"/>
            <a:ext cx="792088" cy="21602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 rot="7982023">
            <a:off x="5835989" y="4723810"/>
            <a:ext cx="1216439" cy="24348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776"/>
            <a:ext cx="8642350" cy="5256213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en-US" altLang="zh-CN" sz="2400" dirty="0" smtClean="0"/>
              <a:t>Namespace</a:t>
            </a:r>
          </a:p>
          <a:p>
            <a:pPr marL="342900" lvl="1" indent="-342900">
              <a:buClr>
                <a:schemeClr val="tx2"/>
              </a:buCl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支持不同的数据使用相同的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而内容不冲突</a:t>
            </a:r>
          </a:p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en-US" altLang="zh-CN" sz="2400" dirty="0" smtClean="0"/>
              <a:t>Version</a:t>
            </a:r>
          </a:p>
          <a:p>
            <a:pPr marL="342900" lvl="1" indent="-342900">
              <a:buClr>
                <a:schemeClr val="tx2"/>
              </a:buCl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有效的保护并发更新</a:t>
            </a:r>
            <a:endParaRPr lang="en-US" altLang="zh-CN" sz="2000" dirty="0" smtClean="0"/>
          </a:p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en-US" altLang="zh-CN" sz="2400" dirty="0" smtClean="0"/>
              <a:t>Expire</a:t>
            </a:r>
          </a:p>
          <a:p>
            <a:pPr marL="342900" lvl="1" indent="-342900">
              <a:buClr>
                <a:schemeClr val="tx2"/>
              </a:buClr>
              <a:buNone/>
            </a:pPr>
            <a:r>
              <a:rPr lang="en-US" altLang="zh-CN" sz="2000" dirty="0" smtClean="0"/>
              <a:t>	key</a:t>
            </a:r>
            <a:r>
              <a:rPr lang="zh-CN" altLang="en-US" sz="2000" dirty="0" smtClean="0"/>
              <a:t>的失效时间控制</a:t>
            </a:r>
          </a:p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en-US" altLang="zh-CN" sz="2400" dirty="0" smtClean="0"/>
              <a:t>Counter</a:t>
            </a:r>
          </a:p>
          <a:p>
            <a:pPr marL="342900" lvl="1" indent="-342900">
              <a:buClr>
                <a:schemeClr val="tx2"/>
              </a:buCl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服务器端的原子计数器</a:t>
            </a:r>
            <a:endParaRPr lang="en-US" altLang="zh-CN" sz="2000" dirty="0" smtClean="0"/>
          </a:p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zh-CN" altLang="en-US" sz="2400" dirty="0" smtClean="0"/>
              <a:t>集合数据格式支持</a:t>
            </a: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将</a:t>
            </a:r>
            <a:r>
              <a:rPr lang="en-US" altLang="zh-CN" sz="2000" dirty="0" smtClean="0"/>
              <a:t>value</a:t>
            </a:r>
            <a:r>
              <a:rPr lang="zh-CN" altLang="en-US" sz="2000" dirty="0" smtClean="0"/>
              <a:t>视为一个集合，提供对集合中部分数据的读写接口</a:t>
            </a:r>
          </a:p>
          <a:p>
            <a:pPr marL="342900" lvl="1" indent="-342900">
              <a:buClr>
                <a:schemeClr val="tx2"/>
              </a:buClr>
              <a:buFont typeface="Wingdings" pitchFamily="2" charset="2"/>
              <a:buChar char="l"/>
            </a:pPr>
            <a:endParaRPr lang="zh-CN" altLang="en-US" sz="2000" dirty="0" smtClean="0"/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None/>
            </a:pPr>
            <a:endParaRPr lang="en-US" altLang="zh-CN" sz="2200" dirty="0" smtClean="0">
              <a:cs typeface="+mn-cs"/>
            </a:endParaRPr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>
              <a:cs typeface="+mn-cs"/>
            </a:endParaRPr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>
              <a:cs typeface="+mn-cs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04664"/>
            <a:ext cx="7543800" cy="4984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特性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776"/>
            <a:ext cx="8642350" cy="5256213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en-US" altLang="zh-CN" sz="2400" dirty="0" smtClean="0"/>
              <a:t>get/put/delete</a:t>
            </a:r>
          </a:p>
          <a:p>
            <a:pPr marL="342900" lvl="1" indent="-342900">
              <a:buClr>
                <a:schemeClr val="tx2"/>
              </a:buClr>
              <a:buNone/>
            </a:pP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en-US" altLang="zh-CN" sz="2400" dirty="0" smtClean="0"/>
              <a:t>incr/decr</a:t>
            </a:r>
          </a:p>
          <a:p>
            <a:pPr marL="342900" lvl="1" indent="-342900">
              <a:buClr>
                <a:schemeClr val="tx2"/>
              </a:buClr>
              <a:buNone/>
            </a:pPr>
            <a:endParaRPr lang="en-US" altLang="zh-CN" sz="2000" dirty="0" smtClean="0"/>
          </a:p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en-US" altLang="zh-CN" sz="2400" dirty="0" smtClean="0"/>
              <a:t>mget/mdelete</a:t>
            </a:r>
            <a:endParaRPr lang="zh-CN" altLang="en-US" sz="2400" dirty="0" smtClean="0"/>
          </a:p>
          <a:p>
            <a:pPr marL="342900" lvl="1" indent="-342900">
              <a:buClr>
                <a:schemeClr val="tx2"/>
              </a:buClr>
              <a:buNone/>
            </a:pPr>
            <a:endParaRPr lang="zh-CN" altLang="en-US" sz="2000" dirty="0" smtClean="0"/>
          </a:p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en-US" altLang="zh-CN" sz="2400" dirty="0" smtClean="0"/>
              <a:t>get_items/add_items/remove_items</a:t>
            </a:r>
          </a:p>
          <a:p>
            <a:pPr marL="342900" lvl="1" indent="-342900">
              <a:buClr>
                <a:schemeClr val="tx2"/>
              </a:buClr>
              <a:buNone/>
            </a:pPr>
            <a:endParaRPr lang="zh-CN" altLang="en-US" sz="2000" dirty="0" smtClean="0"/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None/>
            </a:pPr>
            <a:endParaRPr lang="en-US" altLang="zh-CN" sz="2200" dirty="0" smtClean="0">
              <a:cs typeface="+mn-cs"/>
            </a:endParaRPr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>
              <a:cs typeface="+mn-cs"/>
            </a:endParaRPr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>
              <a:cs typeface="+mn-cs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04664"/>
            <a:ext cx="7543800" cy="49847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API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43372" y="1785926"/>
            <a:ext cx="3071834" cy="1214446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86182" y="4214818"/>
            <a:ext cx="4000528" cy="1357322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57158" y="3143248"/>
            <a:ext cx="2071702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Client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000496" y="4357694"/>
            <a:ext cx="571504" cy="57150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786314" y="4357694"/>
            <a:ext cx="571504" cy="57150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572132" y="4357694"/>
            <a:ext cx="571504" cy="57150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357950" y="4357694"/>
            <a:ext cx="571504" cy="57150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072330" y="4357694"/>
            <a:ext cx="571504" cy="57150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曲线连接符 15"/>
          <p:cNvCxnSpPr>
            <a:stCxn id="7" idx="4"/>
            <a:endCxn id="9" idx="4"/>
          </p:cNvCxnSpPr>
          <p:nvPr/>
        </p:nvCxnSpPr>
        <p:spPr>
          <a:xfrm rot="16200000" flipH="1">
            <a:off x="4679157" y="4536289"/>
            <a:ext cx="1588" cy="785818"/>
          </a:xfrm>
          <a:prstGeom prst="curvedConnector3">
            <a:avLst>
              <a:gd name="adj1" fmla="val 14395466"/>
            </a:avLst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7" idx="4"/>
            <a:endCxn id="13" idx="4"/>
          </p:cNvCxnSpPr>
          <p:nvPr/>
        </p:nvCxnSpPr>
        <p:spPr>
          <a:xfrm rot="16200000" flipH="1">
            <a:off x="5464975" y="3750471"/>
            <a:ext cx="1588" cy="2357454"/>
          </a:xfrm>
          <a:prstGeom prst="curvedConnector3">
            <a:avLst>
              <a:gd name="adj1" fmla="val 31331307"/>
            </a:avLst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形状 20"/>
          <p:cNvCxnSpPr>
            <a:stCxn id="6" idx="2"/>
            <a:endCxn id="5" idx="1"/>
          </p:cNvCxnSpPr>
          <p:nvPr/>
        </p:nvCxnSpPr>
        <p:spPr>
          <a:xfrm rot="16200000" flipH="1">
            <a:off x="2143108" y="3250404"/>
            <a:ext cx="892975" cy="23931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形状 22"/>
          <p:cNvCxnSpPr>
            <a:stCxn id="6" idx="0"/>
            <a:endCxn id="4" idx="1"/>
          </p:cNvCxnSpPr>
          <p:nvPr/>
        </p:nvCxnSpPr>
        <p:spPr>
          <a:xfrm rot="5400000" flipH="1" flipV="1">
            <a:off x="2393141" y="1393018"/>
            <a:ext cx="750099" cy="275036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4286248" y="2143116"/>
            <a:ext cx="1071570" cy="5715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Master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000760" y="2143116"/>
            <a:ext cx="1071570" cy="5715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Slave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箭头连接符 26"/>
          <p:cNvCxnSpPr>
            <a:stCxn id="24" idx="3"/>
            <a:endCxn id="25" idx="1"/>
          </p:cNvCxnSpPr>
          <p:nvPr/>
        </p:nvCxnSpPr>
        <p:spPr>
          <a:xfrm>
            <a:off x="5357818" y="2428868"/>
            <a:ext cx="64294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5" idx="0"/>
            <a:endCxn id="4" idx="2"/>
          </p:cNvCxnSpPr>
          <p:nvPr/>
        </p:nvCxnSpPr>
        <p:spPr>
          <a:xfrm rot="16200000" flipV="1">
            <a:off x="5125645" y="3554016"/>
            <a:ext cx="1214446" cy="10715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36296" y="2276872"/>
            <a:ext cx="163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configserver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5661248"/>
            <a:ext cx="1535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dataservers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6136" y="3429000"/>
            <a:ext cx="1320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heartbeat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04664"/>
            <a:ext cx="7543800" cy="4984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系统架构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776"/>
            <a:ext cx="8642350" cy="5256213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en-US" altLang="zh-CN" sz="2400" dirty="0" smtClean="0"/>
              <a:t>HA</a:t>
            </a:r>
          </a:p>
          <a:p>
            <a:pPr marL="342900" lvl="1" indent="-342900">
              <a:buClr>
                <a:schemeClr val="tx2"/>
              </a:buClr>
              <a:buNone/>
            </a:pPr>
            <a:endParaRPr lang="zh-CN" altLang="en-US" sz="2000" dirty="0" smtClean="0"/>
          </a:p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zh-CN" altLang="en-US" sz="2400" dirty="0" smtClean="0"/>
              <a:t>数据分布</a:t>
            </a: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按负载分布</a:t>
            </a:r>
            <a:endParaRPr lang="en-US" altLang="zh-CN" sz="2000" dirty="0" smtClean="0"/>
          </a:p>
          <a:p>
            <a:pPr marL="342900" lvl="1" indent="-342900">
              <a:buClr>
                <a:schemeClr val="tx2"/>
              </a:buCl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按机架分布</a:t>
            </a:r>
            <a:endParaRPr lang="en-US" altLang="zh-CN" sz="2000" dirty="0" smtClean="0"/>
          </a:p>
          <a:p>
            <a:pPr marL="342900" lvl="1" indent="-342900">
              <a:buClr>
                <a:schemeClr val="tx2"/>
              </a:buClr>
              <a:buFont typeface="Wingdings" pitchFamily="2" charset="2"/>
              <a:buChar char="l"/>
            </a:pPr>
            <a:endParaRPr lang="en-US" altLang="zh-CN" sz="2000" dirty="0" smtClean="0"/>
          </a:p>
          <a:p>
            <a:pPr marL="342900" lvl="1" indent="-342900">
              <a:buClr>
                <a:schemeClr val="tx2"/>
              </a:buClr>
              <a:buBlip>
                <a:blip r:embed="rId2"/>
              </a:buBlip>
            </a:pPr>
            <a:r>
              <a:rPr lang="zh-CN" altLang="en-US" sz="2400" dirty="0" smtClean="0"/>
              <a:t>轻量级</a:t>
            </a: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非传统的中心节点</a:t>
            </a: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None/>
            </a:pPr>
            <a:r>
              <a:rPr lang="en-US" altLang="zh-CN" sz="2000" dirty="0" smtClean="0"/>
              <a:t>	configserver</a:t>
            </a:r>
            <a:r>
              <a:rPr lang="zh-CN" altLang="en-US" sz="2000" dirty="0" smtClean="0"/>
              <a:t>不可用，不会影响集群的服务</a:t>
            </a:r>
            <a:endParaRPr lang="en-US" altLang="zh-CN" sz="2000" dirty="0" smtClean="0"/>
          </a:p>
          <a:p>
            <a:pPr marL="342900" lvl="1" indent="-342900">
              <a:buClr>
                <a:schemeClr val="tx2"/>
              </a:buCl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便于用户使用</a:t>
            </a:r>
          </a:p>
          <a:p>
            <a:pPr marL="342900" lvl="1" indent="-342900">
              <a:buClr>
                <a:schemeClr val="tx2"/>
              </a:buClr>
              <a:buFont typeface="Wingdings" pitchFamily="2" charset="2"/>
              <a:buChar char="l"/>
            </a:pPr>
            <a:endParaRPr lang="zh-CN" altLang="en-US" sz="2000" dirty="0" smtClean="0"/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None/>
            </a:pPr>
            <a:endParaRPr lang="en-US" altLang="zh-CN" sz="2200" dirty="0" smtClean="0">
              <a:cs typeface="+mn-cs"/>
            </a:endParaRPr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>
              <a:cs typeface="+mn-cs"/>
            </a:endParaRPr>
          </a:p>
          <a:p>
            <a:pPr marL="342900" lvl="1" indent="-342900">
              <a:buClr>
                <a:schemeClr val="tx2"/>
              </a:buClr>
            </a:pPr>
            <a:endParaRPr lang="en-US" altLang="zh-CN" sz="2400" dirty="0" smtClean="0">
              <a:cs typeface="+mn-cs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04664"/>
            <a:ext cx="7543800" cy="49847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ConfigServer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284</Words>
  <Application>Microsoft Office PowerPoint</Application>
  <PresentationFormat>全屏显示(4:3)</PresentationFormat>
  <Paragraphs>266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1_自定义设计方案</vt:lpstr>
      <vt:lpstr>自定义设计方案</vt:lpstr>
      <vt:lpstr> Tair—分布式KV系统</vt:lpstr>
      <vt:lpstr>幻灯片 2</vt:lpstr>
      <vt:lpstr>Tair是什么</vt:lpstr>
      <vt:lpstr>使用现状</vt:lpstr>
      <vt:lpstr>应用案例</vt:lpstr>
      <vt:lpstr>特性</vt:lpstr>
      <vt:lpstr>API</vt:lpstr>
      <vt:lpstr>系统架构</vt:lpstr>
      <vt:lpstr>ConfigServer</vt:lpstr>
      <vt:lpstr>数据分布</vt:lpstr>
      <vt:lpstr>对照表</vt:lpstr>
      <vt:lpstr>路由</vt:lpstr>
      <vt:lpstr>DataServer</vt:lpstr>
      <vt:lpstr>存储引擎</vt:lpstr>
      <vt:lpstr>mdb特点</vt:lpstr>
      <vt:lpstr>mdb内存结构</vt:lpstr>
      <vt:lpstr>Tair的容灾</vt:lpstr>
      <vt:lpstr>容灾案例</vt:lpstr>
      <vt:lpstr>Tair的性能</vt:lpstr>
      <vt:lpstr>统计与监控</vt:lpstr>
      <vt:lpstr>Tair的未来</vt:lpstr>
      <vt:lpstr>Q&amp;A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宗岱</cp:lastModifiedBy>
  <cp:revision>53</cp:revision>
  <dcterms:created xsi:type="dcterms:W3CDTF">2011-07-06T04:24:42Z</dcterms:created>
  <dcterms:modified xsi:type="dcterms:W3CDTF">2011-07-09T14:00:21Z</dcterms:modified>
</cp:coreProperties>
</file>