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74" r:id="rId4"/>
    <p:sldId id="286" r:id="rId5"/>
    <p:sldId id="299" r:id="rId6"/>
    <p:sldId id="298" r:id="rId7"/>
    <p:sldId id="294" r:id="rId8"/>
    <p:sldId id="287" r:id="rId9"/>
    <p:sldId id="281" r:id="rId10"/>
    <p:sldId id="282" r:id="rId11"/>
    <p:sldId id="276" r:id="rId12"/>
    <p:sldId id="278" r:id="rId13"/>
    <p:sldId id="280" r:id="rId14"/>
    <p:sldId id="295" r:id="rId15"/>
    <p:sldId id="283" r:id="rId16"/>
    <p:sldId id="285" r:id="rId17"/>
    <p:sldId id="284" r:id="rId18"/>
    <p:sldId id="296" r:id="rId19"/>
    <p:sldId id="267" r:id="rId20"/>
    <p:sldId id="293" r:id="rId21"/>
    <p:sldId id="297" r:id="rId22"/>
    <p:sldId id="290" r:id="rId23"/>
    <p:sldId id="29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EA86A-79D3-4DDD-A920-9E7027177BDA}" type="datetimeFigureOut">
              <a:rPr lang="zh-CN" altLang="en-US" smtClean="0"/>
              <a:pPr/>
              <a:t>2011-7-9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5D5A-F2D7-4960-9CA2-4D138C46EC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E6B2C-39A6-400F-88D3-87A51BAC873C}" type="datetimeFigureOut">
              <a:rPr lang="zh-CN" altLang="en-US" smtClean="0"/>
              <a:pPr/>
              <a:t>2011-7-9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26D40-4C86-48C7-9F37-AB062ACA7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60C1E-D92E-43CD-9B06-664947FBF27C}" type="slidenum">
              <a:rPr lang="de-DE" altLang="de-DE" smtClean="0"/>
              <a:pPr>
                <a:defRPr/>
              </a:pPr>
              <a:t>2</a:t>
            </a:fld>
            <a:endParaRPr lang="de-DE" altLang="de-DE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密集型的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HCE</a:t>
            </a:r>
          </a:p>
          <a:p>
            <a:r>
              <a:rPr lang="zh-CN" altLang="en-US" baseline="0" dirty="0" smtClean="0"/>
              <a:t>通信和计算密集型的  </a:t>
            </a:r>
            <a:r>
              <a:rPr lang="en-US" altLang="zh-CN" baseline="0" dirty="0" smtClean="0"/>
              <a:t>HPC</a:t>
            </a:r>
          </a:p>
          <a:p>
            <a:r>
              <a:rPr lang="zh-CN" altLang="en-US" baseline="0" dirty="0" smtClean="0"/>
              <a:t>更新和检索性能很高的分布式</a:t>
            </a:r>
            <a:r>
              <a:rPr lang="en-US" altLang="zh-CN" baseline="0" dirty="0" smtClean="0"/>
              <a:t>KV</a:t>
            </a:r>
            <a:r>
              <a:rPr lang="zh-CN" altLang="en-US" baseline="0" dirty="0" smtClean="0"/>
              <a:t>系统 </a:t>
            </a:r>
            <a:r>
              <a:rPr lang="en-US" altLang="zh-CN" baseline="0" dirty="0" smtClean="0"/>
              <a:t>armor</a:t>
            </a:r>
          </a:p>
          <a:p>
            <a:r>
              <a:rPr lang="zh-CN" altLang="en-US" baseline="0" dirty="0" smtClean="0"/>
              <a:t>支持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级数据的</a:t>
            </a:r>
            <a:r>
              <a:rPr lang="en-US" altLang="zh-CN" baseline="0" dirty="0" smtClean="0"/>
              <a:t>DATAWAREHOSUE  </a:t>
            </a:r>
            <a:r>
              <a:rPr lang="en-US" altLang="zh-CN" baseline="0" dirty="0" err="1" smtClean="0"/>
              <a:t>doris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26D40-4C86-48C7-9F37-AB062ACA7C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60C1E-D92E-43CD-9B06-664947FBF27C}" type="slidenum">
              <a:rPr lang="de-DE" altLang="de-DE" smtClean="0"/>
              <a:pPr>
                <a:defRPr/>
              </a:pPr>
              <a:t>7</a:t>
            </a:fld>
            <a:endParaRPr lang="de-DE" altLang="de-DE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60C1E-D92E-43CD-9B06-664947FBF27C}" type="slidenum">
              <a:rPr lang="de-DE" altLang="de-DE" smtClean="0"/>
              <a:pPr>
                <a:defRPr/>
              </a:pPr>
              <a:t>14</a:t>
            </a:fld>
            <a:endParaRPr lang="de-DE" altLang="de-DE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60C1E-D92E-43CD-9B06-664947FBF27C}" type="slidenum">
              <a:rPr lang="de-DE" altLang="de-DE" smtClean="0"/>
              <a:pPr>
                <a:defRPr/>
              </a:pPr>
              <a:t>18</a:t>
            </a:fld>
            <a:endParaRPr lang="de-DE" altLang="de-DE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跨库联表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E60C1E-D92E-43CD-9B06-664947FBF27C}" type="slidenum">
              <a:rPr lang="de-DE" altLang="de-DE" smtClean="0"/>
              <a:pPr>
                <a:defRPr/>
              </a:pPr>
              <a:t>21</a:t>
            </a:fld>
            <a:endParaRPr lang="de-DE" altLang="de-DE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satellite image of a city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670300"/>
            <a:ext cx="8593138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3595" y="3417"/>
              <a:ext cx="928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Picture 4" descr="logo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8400" y="482600"/>
            <a:ext cx="13001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1550987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/>
          </p:nvPr>
        </p:nvSpPr>
        <p:spPr>
          <a:xfrm>
            <a:off x="889000" y="3152775"/>
            <a:ext cx="8010525" cy="460374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60325" y="6470650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13" tIns="68360" rIns="91385" bIns="45695"/>
          <a:lstStyle/>
          <a:p>
            <a:pPr marL="342900" indent="-342900">
              <a:lnSpc>
                <a:spcPct val="90000"/>
              </a:lnSpc>
              <a:defRPr/>
            </a:pPr>
            <a:fld id="{A814D574-0560-4C61-9709-056B5333E16C}" type="slidenum">
              <a:rPr lang="zh-CN" altLang="en-US" sz="1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 marL="342900" indent="-342900">
                <a:lnSpc>
                  <a:spcPct val="90000"/>
                </a:lnSpc>
                <a:defRPr/>
              </a:pPr>
              <a:t>‹#›</a:t>
            </a:fld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4" name="Picture 4" descr="logonew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475" y="65088"/>
            <a:ext cx="13001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hlink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hlink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hlink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hlink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微软雅黑" pitchFamily="34" charset="-122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微软雅黑" pitchFamily="34" charset="-122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0" y="1916832"/>
            <a:ext cx="8729663" cy="835769"/>
          </a:xfrm>
        </p:spPr>
        <p:txBody>
          <a:bodyPr/>
          <a:lstStyle/>
          <a:p>
            <a:r>
              <a:rPr lang="zh-CN" altLang="en-US" dirty="0" smtClean="0"/>
              <a:t>支持高性能模糊检索的内存数据库</a:t>
            </a:r>
            <a:r>
              <a:rPr lang="en-US" altLang="zh-CN" dirty="0" smtClean="0"/>
              <a:t>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251520" y="3212976"/>
            <a:ext cx="8712968" cy="460374"/>
          </a:xfrm>
        </p:spPr>
        <p:txBody>
          <a:bodyPr/>
          <a:lstStyle/>
          <a:p>
            <a:r>
              <a:rPr lang="zh-CN" altLang="en-US" dirty="0" smtClean="0"/>
              <a:t>百度  商务搜索部                                                          罗立刚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251520" y="5949280"/>
            <a:ext cx="8640960" cy="4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3038" marR="0" lvl="0" indent="-173038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2011-7-05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5832648" cy="5734075"/>
          </a:xfrm>
        </p:spPr>
        <p:txBody>
          <a:bodyPr>
            <a:normAutofit/>
          </a:bodyPr>
          <a:lstStyle/>
          <a:p>
            <a:pPr lvl="0"/>
            <a:r>
              <a:rPr lang="zh-CN" altLang="zh-CN" sz="2400" b="1" dirty="0"/>
              <a:t>命令服务：</a:t>
            </a:r>
            <a:r>
              <a:rPr lang="zh-CN" altLang="zh-CN" sz="2400" dirty="0"/>
              <a:t>创建表、删除表、</a:t>
            </a:r>
            <a:r>
              <a:rPr lang="en-US" altLang="zh-CN" sz="2400" dirty="0"/>
              <a:t>dump</a:t>
            </a:r>
            <a:r>
              <a:rPr lang="zh-CN" altLang="zh-CN" sz="2400" dirty="0"/>
              <a:t>表、</a:t>
            </a:r>
            <a:r>
              <a:rPr lang="en-US" altLang="zh-CN" sz="2400" dirty="0"/>
              <a:t>load</a:t>
            </a:r>
            <a:r>
              <a:rPr lang="zh-CN" altLang="zh-CN" sz="2400" dirty="0"/>
              <a:t>表、查看表信息、更新表状态（启动、停止更新、检索服务等），支持动态加载可向</a:t>
            </a:r>
            <a:r>
              <a:rPr lang="en-US" altLang="zh-CN" sz="2400" dirty="0"/>
              <a:t>storage</a:t>
            </a:r>
            <a:r>
              <a:rPr lang="zh-CN" altLang="zh-CN" sz="2400" dirty="0"/>
              <a:t>发送命令请求的白名单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列表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964" y="743970"/>
            <a:ext cx="2614516" cy="186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6876256" y="1844824"/>
            <a:ext cx="576064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852936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0" indent="-173038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 typeface="Wingdings" pitchFamily="2" charset="2"/>
              <a:buChar char="§"/>
            </a:pPr>
            <a:r>
              <a:rPr lang="zh-CN" altLang="zh-CN" sz="24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更新服务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：插入表记录、删除表记录、更新表记录，支持动态加载可向</a:t>
            </a:r>
            <a:r>
              <a:rPr lang="en-US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storage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发送更新请求的白名单列表。</a:t>
            </a:r>
            <a:endParaRPr lang="zh-CN" altLang="zh-CN" sz="24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822139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0" indent="-173038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 typeface="Wingdings" pitchFamily="2" charset="2"/>
              <a:buChar char="§"/>
            </a:pPr>
            <a:r>
              <a:rPr lang="zh-CN" altLang="zh-CN" sz="24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检索服务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：对某列、某几列的精确、范围、模糊查找，及对结果的</a:t>
            </a:r>
            <a:r>
              <a:rPr lang="en-US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zh-CN" sz="24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72514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0" indent="-173038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 typeface="Wingdings" pitchFamily="2" charset="2"/>
              <a:buChar char="§"/>
            </a:pPr>
            <a:r>
              <a:rPr lang="zh-CN" altLang="zh-CN" sz="24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监控服务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：动态监控遵循《动态监控协议规范</a:t>
            </a:r>
            <a:r>
              <a:rPr lang="en-US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[AMPv1]</a:t>
            </a:r>
            <a:r>
              <a:rPr lang="zh-CN" altLang="zh-CN" sz="2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》，监控系统运行状况。</a:t>
            </a:r>
            <a:endParaRPr lang="zh-CN" altLang="en-US" sz="24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0" y="-99392"/>
          <a:ext cx="9144000" cy="9138127"/>
        </p:xfrm>
        <a:graphic>
          <a:graphicData uri="http://schemas.openxmlformats.org/presentationml/2006/ole">
            <p:oleObj spid="_x0000_s33793" name="Visio" r:id="rId3" imgW="6964680" imgH="8112633" progId="Visio.Drawing.11">
              <p:embed/>
            </p:oleObj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BROKER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395536" y="548680"/>
          <a:ext cx="8498453" cy="6120679"/>
        </p:xfrm>
        <a:graphic>
          <a:graphicData uri="http://schemas.openxmlformats.org/presentationml/2006/ole">
            <p:oleObj spid="_x0000_s38914" name="Visio" r:id="rId3" imgW="6382893" imgH="3631692" progId="Visio.Drawing.11">
              <p:embed/>
            </p:oleObj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6949"/>
            <a:ext cx="8686800" cy="639763"/>
          </a:xfrm>
        </p:spPr>
        <p:txBody>
          <a:bodyPr/>
          <a:lstStyle/>
          <a:p>
            <a:r>
              <a:rPr lang="zh-CN" altLang="en-US" dirty="0" smtClean="0"/>
              <a:t>系统限制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4479925"/>
          </a:xfrm>
        </p:spPr>
        <p:txBody>
          <a:bodyPr/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MYSQL5.1 </a:t>
            </a:r>
            <a:r>
              <a:rPr lang="zh-CN" altLang="en-US" sz="2800" dirty="0" smtClean="0"/>
              <a:t>行复制协议</a:t>
            </a:r>
            <a:endParaRPr lang="en-US" altLang="zh-CN" sz="2800" dirty="0" smtClean="0"/>
          </a:p>
          <a:p>
            <a:r>
              <a:rPr lang="zh-CN" altLang="en-US" sz="2800" dirty="0" smtClean="0"/>
              <a:t>同步的更新指令是幂等操作</a:t>
            </a:r>
            <a:endParaRPr lang="en-US" altLang="zh-CN" sz="2800" dirty="0" smtClean="0"/>
          </a:p>
          <a:p>
            <a:r>
              <a:rPr lang="en-US" altLang="zh-CN" sz="2800" dirty="0" smtClean="0"/>
              <a:t>storage</a:t>
            </a:r>
            <a:r>
              <a:rPr lang="zh-CN" altLang="en-US" sz="2800" dirty="0" smtClean="0"/>
              <a:t>不支持联表查询</a:t>
            </a:r>
            <a:endParaRPr lang="en-US" altLang="zh-CN" sz="2800" dirty="0" smtClean="0"/>
          </a:p>
          <a:p>
            <a:r>
              <a:rPr lang="en-US" altLang="zh-CN" sz="2800" dirty="0" smtClean="0"/>
              <a:t>storage</a:t>
            </a:r>
            <a:r>
              <a:rPr lang="zh-CN" altLang="en-US" sz="2800" dirty="0" smtClean="0"/>
              <a:t>不支持事务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3490" name="Picture 2" descr="C:\Documents and Settings\luoligang\桌面\幽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714500"/>
            <a:ext cx="4191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pPr>
              <a:tabLst>
                <a:tab pos="8559800" algn="r"/>
              </a:tabLst>
            </a:pPr>
            <a:r>
              <a:rPr lang="zh-CN" altLang="en-US" dirty="0" smtClean="0"/>
              <a:t>内容</a:t>
            </a:r>
            <a:r>
              <a:rPr lang="de-DE" altLang="en-US" dirty="0" smtClean="0"/>
              <a:t>	</a:t>
            </a:r>
            <a:endParaRPr lang="en-US" altLang="de-DE" dirty="0" smtClean="0"/>
          </a:p>
        </p:txBody>
      </p:sp>
      <p:sp>
        <p:nvSpPr>
          <p:cNvPr id="5123" name="Line 72"/>
          <p:cNvSpPr>
            <a:spLocks noChangeShapeType="1"/>
          </p:cNvSpPr>
          <p:nvPr/>
        </p:nvSpPr>
        <p:spPr bwMode="auto">
          <a:xfrm>
            <a:off x="1487488" y="208597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58813" y="1403350"/>
            <a:ext cx="833437" cy="736600"/>
            <a:chOff x="1110" y="2656"/>
            <a:chExt cx="1549" cy="1351"/>
          </a:xfrm>
        </p:grpSpPr>
        <p:sp>
          <p:nvSpPr>
            <p:cNvPr id="5155" name="AutoShape 7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6" name="AutoShape 7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7" name="AutoShape 7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8185E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26" name="Line 90"/>
          <p:cNvSpPr>
            <a:spLocks noChangeShapeType="1"/>
          </p:cNvSpPr>
          <p:nvPr/>
        </p:nvSpPr>
        <p:spPr bwMode="auto">
          <a:xfrm>
            <a:off x="1487488" y="30591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91"/>
          <p:cNvSpPr txBox="1">
            <a:spLocks noChangeArrowheads="1"/>
          </p:cNvSpPr>
          <p:nvPr/>
        </p:nvSpPr>
        <p:spPr bwMode="auto">
          <a:xfrm>
            <a:off x="1596008" y="2557463"/>
            <a:ext cx="48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架构和工作原理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28" name="Line 92"/>
          <p:cNvSpPr>
            <a:spLocks noChangeShapeType="1"/>
          </p:cNvSpPr>
          <p:nvPr/>
        </p:nvSpPr>
        <p:spPr bwMode="auto">
          <a:xfrm>
            <a:off x="1487488" y="488632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4"/>
          <p:cNvSpPr txBox="1">
            <a:spLocks noChangeArrowheads="1"/>
          </p:cNvSpPr>
          <p:nvPr/>
        </p:nvSpPr>
        <p:spPr bwMode="auto">
          <a:xfrm>
            <a:off x="874713" y="151130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1</a:t>
            </a: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658813" y="4187825"/>
            <a:ext cx="833437" cy="736600"/>
            <a:chOff x="658813" y="4187825"/>
            <a:chExt cx="833437" cy="736600"/>
          </a:xfrm>
        </p:grpSpPr>
        <p:sp>
          <p:nvSpPr>
            <p:cNvPr id="5148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9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0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1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5132" name="Text Box 91"/>
          <p:cNvSpPr txBox="1">
            <a:spLocks noChangeArrowheads="1"/>
          </p:cNvSpPr>
          <p:nvPr/>
        </p:nvSpPr>
        <p:spPr bwMode="auto">
          <a:xfrm>
            <a:off x="1524000" y="4352925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典型应用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33" name="Line 92"/>
          <p:cNvSpPr>
            <a:spLocks noChangeShapeType="1"/>
          </p:cNvSpPr>
          <p:nvPr/>
        </p:nvSpPr>
        <p:spPr bwMode="auto">
          <a:xfrm>
            <a:off x="1487488" y="39227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660400" y="3265488"/>
            <a:ext cx="863600" cy="720725"/>
            <a:chOff x="660400" y="3265488"/>
            <a:chExt cx="863600" cy="720725"/>
          </a:xfrm>
        </p:grpSpPr>
        <p:sp>
          <p:nvSpPr>
            <p:cNvPr id="5144" name="AutoShape 79"/>
            <p:cNvSpPr>
              <a:spLocks noChangeArrowheads="1"/>
            </p:cNvSpPr>
            <p:nvPr/>
          </p:nvSpPr>
          <p:spPr bwMode="gray">
            <a:xfrm>
              <a:off x="667648" y="327775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5" name="AutoShape 80"/>
            <p:cNvSpPr>
              <a:spLocks noChangeArrowheads="1"/>
            </p:cNvSpPr>
            <p:nvPr/>
          </p:nvSpPr>
          <p:spPr bwMode="gray">
            <a:xfrm>
              <a:off x="660400" y="326548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2" name="AutoShape 81"/>
            <p:cNvSpPr>
              <a:spLocks noChangeArrowheads="1"/>
            </p:cNvSpPr>
            <p:nvPr/>
          </p:nvSpPr>
          <p:spPr bwMode="gray">
            <a:xfrm>
              <a:off x="711200" y="3308350"/>
              <a:ext cx="752475" cy="62230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147" name="Text Box 95"/>
            <p:cNvSpPr txBox="1">
              <a:spLocks noChangeArrowheads="1"/>
            </p:cNvSpPr>
            <p:nvPr/>
          </p:nvSpPr>
          <p:spPr bwMode="auto">
            <a:xfrm>
              <a:off x="911225" y="3375025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135" name="Text Box 91"/>
          <p:cNvSpPr txBox="1">
            <a:spLocks noChangeArrowheads="1"/>
          </p:cNvSpPr>
          <p:nvPr/>
        </p:nvSpPr>
        <p:spPr bwMode="auto">
          <a:xfrm>
            <a:off x="1619672" y="3448050"/>
            <a:ext cx="482453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EMS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性能测试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136" name="Text Box 91"/>
          <p:cNvSpPr txBox="1">
            <a:spLocks noChangeArrowheads="1"/>
          </p:cNvSpPr>
          <p:nvPr/>
        </p:nvSpPr>
        <p:spPr bwMode="auto">
          <a:xfrm>
            <a:off x="1546448" y="1587500"/>
            <a:ext cx="4897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简介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39" name="Text Box 94"/>
          <p:cNvSpPr txBox="1">
            <a:spLocks noChangeArrowheads="1"/>
          </p:cNvSpPr>
          <p:nvPr/>
        </p:nvSpPr>
        <p:spPr bwMode="auto">
          <a:xfrm>
            <a:off x="855663" y="5085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>
            <a:off x="1509936" y="5861867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681261" y="5163367"/>
            <a:ext cx="833437" cy="736600"/>
            <a:chOff x="658813" y="4187825"/>
            <a:chExt cx="833437" cy="736600"/>
          </a:xfrm>
        </p:grpSpPr>
        <p:sp>
          <p:nvSpPr>
            <p:cNvPr id="40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1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546448" y="5328467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下一步工作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6" name="Text Box 94"/>
          <p:cNvSpPr txBox="1">
            <a:spLocks noChangeArrowheads="1"/>
          </p:cNvSpPr>
          <p:nvPr/>
        </p:nvSpPr>
        <p:spPr bwMode="auto">
          <a:xfrm>
            <a:off x="878111" y="6428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45" name="Text Box 95"/>
          <p:cNvSpPr txBox="1">
            <a:spLocks noChangeArrowheads="1"/>
          </p:cNvSpPr>
          <p:nvPr/>
        </p:nvSpPr>
        <p:spPr bwMode="auto">
          <a:xfrm>
            <a:off x="983729" y="248443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  <p:grpSp>
        <p:nvGrpSpPr>
          <p:cNvPr id="47" name="Group 78"/>
          <p:cNvGrpSpPr>
            <a:grpSpLocks/>
          </p:cNvGrpSpPr>
          <p:nvPr/>
        </p:nvGrpSpPr>
        <p:grpSpPr bwMode="auto">
          <a:xfrm>
            <a:off x="658813" y="2348880"/>
            <a:ext cx="863600" cy="720725"/>
            <a:chOff x="3174" y="2656"/>
            <a:chExt cx="1549" cy="1351"/>
          </a:xfrm>
        </p:grpSpPr>
        <p:sp>
          <p:nvSpPr>
            <p:cNvPr id="48" name="AutoShape 79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9" name="AutoShape 80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0" name="AutoShape 81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" name="Text Box 95"/>
          <p:cNvSpPr txBox="1">
            <a:spLocks noChangeArrowheads="1"/>
          </p:cNvSpPr>
          <p:nvPr/>
        </p:nvSpPr>
        <p:spPr bwMode="auto">
          <a:xfrm>
            <a:off x="934889" y="245683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6800" cy="639763"/>
          </a:xfrm>
        </p:spPr>
        <p:txBody>
          <a:bodyPr/>
          <a:lstStyle/>
          <a:p>
            <a:r>
              <a:rPr lang="zh-CN" altLang="en-US" dirty="0" smtClean="0"/>
              <a:t>性能测试条件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86800" cy="5616624"/>
          </a:xfrm>
        </p:spPr>
        <p:txBody>
          <a:bodyPr>
            <a:noAutofit/>
          </a:bodyPr>
          <a:lstStyle/>
          <a:p>
            <a:r>
              <a:rPr lang="zh-CN" altLang="zh-CN" sz="2400" dirty="0" smtClean="0"/>
              <a:t>所有测试均基于如下表结构进行：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TABLE `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wordinfo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 (</a:t>
            </a:r>
            <a:endParaRPr lang="zh-CN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`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adid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(10) unsigned NOT NULL,</a:t>
            </a: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`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unitid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(10) unsigned NOT NULL,</a:t>
            </a:r>
            <a:endParaRPr lang="zh-CN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`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planid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(10) unsigned NOT NULL,</a:t>
            </a:r>
            <a:endParaRPr lang="zh-CN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`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userid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(10) unsigned NOT NULL,</a:t>
            </a:r>
            <a:endParaRPr lang="zh-CN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`keyword` char(40) character set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gbk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collate </a:t>
            </a:r>
            <a:r>
              <a:rPr lang="en-US" altLang="zh-CN" sz="1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gbk_bin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NOT NULL)’ </a:t>
            </a:r>
          </a:p>
          <a:p>
            <a:pPr>
              <a:buNone/>
            </a:pPr>
            <a:endParaRPr lang="zh-CN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/>
              <a:t>Storage</a:t>
            </a:r>
            <a:r>
              <a:rPr lang="zh-CN" altLang="zh-CN" sz="2400" dirty="0" smtClean="0"/>
              <a:t>主程序测试：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内存：</a:t>
            </a:r>
            <a:r>
              <a:rPr lang="en-US" altLang="zh-CN" sz="2000" dirty="0" smtClean="0"/>
              <a:t>64G             CPU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 8</a:t>
            </a:r>
            <a:r>
              <a:rPr lang="zh-CN" altLang="zh-CN" sz="2000" dirty="0" smtClean="0"/>
              <a:t>核 </a:t>
            </a:r>
            <a:r>
              <a:rPr lang="en-US" altLang="zh-CN" sz="2000" dirty="0" smtClean="0"/>
              <a:t>Intel(R) Xeon(R) CPU  2.40GHz </a:t>
            </a:r>
          </a:p>
          <a:p>
            <a:pPr>
              <a:buNone/>
            </a:pPr>
            <a:endParaRPr lang="zh-CN" altLang="zh-CN" sz="2400" dirty="0" smtClean="0"/>
          </a:p>
          <a:p>
            <a:r>
              <a:rPr lang="zh-CN" altLang="zh-CN" sz="2400" dirty="0" smtClean="0"/>
              <a:t>针对</a:t>
            </a:r>
            <a:r>
              <a:rPr lang="en-US" altLang="zh-CN" sz="2400" dirty="0" smtClean="0"/>
              <a:t> </a:t>
            </a:r>
            <a:r>
              <a:rPr lang="en-US" altLang="zh-CN" sz="2000" dirty="0" err="1" smtClean="0"/>
              <a:t>adid</a:t>
            </a:r>
            <a:r>
              <a:rPr lang="en-US" altLang="zh-CN" sz="2000" dirty="0" smtClean="0"/>
              <a:t> + </a:t>
            </a:r>
            <a:r>
              <a:rPr lang="en-US" altLang="zh-CN" sz="2000" dirty="0" err="1" smtClean="0"/>
              <a:t>userid</a:t>
            </a:r>
            <a:r>
              <a:rPr lang="en-US" altLang="zh-CN" sz="2000" dirty="0" smtClean="0"/>
              <a:t> +keyword </a:t>
            </a:r>
            <a:r>
              <a:rPr lang="zh-CN" altLang="zh-CN" sz="2400" dirty="0" smtClean="0"/>
              <a:t>列建立</a:t>
            </a:r>
            <a:r>
              <a:rPr lang="en-US" altLang="zh-CN" sz="2400" dirty="0" err="1" smtClean="0"/>
              <a:t>hashmap</a:t>
            </a:r>
            <a:r>
              <a:rPr lang="zh-CN" altLang="zh-CN" sz="2400" dirty="0" smtClean="0"/>
              <a:t>索引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zh-CN" altLang="en-US" dirty="0" smtClean="0"/>
              <a:t>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7"/>
            <a:ext cx="8686800" cy="1512168"/>
          </a:xfrm>
        </p:spPr>
        <p:txBody>
          <a:bodyPr/>
          <a:lstStyle/>
          <a:p>
            <a:r>
              <a:rPr lang="en-US" altLang="zh-CN" sz="3200" dirty="0" smtClean="0"/>
              <a:t>broker</a:t>
            </a:r>
            <a:r>
              <a:rPr lang="zh-CN" altLang="zh-CN" sz="3200" dirty="0" smtClean="0"/>
              <a:t>每秒处理增量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4w</a:t>
            </a:r>
            <a:r>
              <a:rPr lang="zh-CN" altLang="zh-CN" sz="3200" dirty="0" smtClean="0"/>
              <a:t>行</a:t>
            </a:r>
            <a:endParaRPr lang="en-US" altLang="zh-CN" sz="3200" dirty="0" smtClean="0"/>
          </a:p>
          <a:p>
            <a:r>
              <a:rPr lang="en-US" altLang="zh-CN" sz="3200" dirty="0" smtClean="0"/>
              <a:t>Like</a:t>
            </a:r>
            <a:r>
              <a:rPr lang="zh-CN" altLang="en-US" sz="3200" dirty="0" smtClean="0"/>
              <a:t>操作是</a:t>
            </a:r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的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1000</a:t>
            </a:r>
            <a:r>
              <a:rPr lang="zh-CN" altLang="en-US" sz="3200" dirty="0" smtClean="0"/>
              <a:t>倍</a:t>
            </a:r>
            <a:endParaRPr lang="en-US" altLang="zh-CN" sz="3200" dirty="0" smtClean="0"/>
          </a:p>
          <a:p>
            <a:pPr>
              <a:buNone/>
            </a:pPr>
            <a:endParaRPr lang="zh-CN" altLang="zh-CN" sz="3200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3284984"/>
          <a:ext cx="7488832" cy="3024335"/>
        </p:xfrm>
        <a:graphic>
          <a:graphicData uri="http://schemas.openxmlformats.org/drawingml/2006/table">
            <a:tbl>
              <a:tblPr/>
              <a:tblGrid>
                <a:gridCol w="1458003"/>
                <a:gridCol w="4446653"/>
                <a:gridCol w="1584176"/>
              </a:tblGrid>
              <a:tr h="456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Calibri"/>
                        </a:rPr>
                        <a:t>场景</a:t>
                      </a: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Calibri"/>
                        </a:rPr>
                        <a:t>性能数据</a:t>
                      </a: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6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Calibri"/>
                        </a:rPr>
                        <a:t>插入</a:t>
                      </a: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Calibri"/>
                        </a:rPr>
                        <a:t>逐条插入</a:t>
                      </a: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1200/s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7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Calibri"/>
                        </a:rPr>
                        <a:t>检索</a:t>
                      </a: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  <a:cs typeface="Calibri"/>
                        </a:rPr>
                        <a:t>winfoid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=X(254154638/254154974)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9000/s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7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  <a:cs typeface="Calibri"/>
                        </a:rPr>
                        <a:t>Userid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=1163904 </a:t>
                      </a:r>
                      <a:r>
                        <a:rPr lang="en-US" sz="2000" kern="100" dirty="0" smtClean="0">
                          <a:latin typeface="+mn-ea"/>
                          <a:ea typeface="+mn-ea"/>
                          <a:cs typeface="Calibri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ea"/>
                          <a:ea typeface="+mn-ea"/>
                          <a:cs typeface="Calibri"/>
                        </a:rPr>
                        <a:t>and </a:t>
                      </a:r>
                      <a:r>
                        <a:rPr lang="en-US" altLang="zh-CN" sz="2000" kern="100" dirty="0" smtClean="0">
                          <a:latin typeface="+mn-ea"/>
                          <a:ea typeface="+mn-ea"/>
                          <a:cs typeface="Calibri"/>
                        </a:rPr>
                        <a:t>key</a:t>
                      </a:r>
                      <a:r>
                        <a:rPr lang="en-US" sz="2000" kern="100" dirty="0" smtClean="0">
                          <a:latin typeface="+mn-ea"/>
                          <a:ea typeface="+mn-ea"/>
                          <a:cs typeface="Calibri"/>
                        </a:rPr>
                        <a:t>word like</a:t>
                      </a:r>
                      <a:r>
                        <a:rPr lang="en-US" sz="2000" kern="100" baseline="0" dirty="0" smtClean="0">
                          <a:latin typeface="+mn-ea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altLang="zh-CN" sz="2000" kern="100" baseline="0" dirty="0" smtClean="0">
                          <a:latin typeface="+mn-ea"/>
                          <a:ea typeface="+mn-ea"/>
                          <a:cs typeface="Calibri"/>
                        </a:rPr>
                        <a:t>“</a:t>
                      </a:r>
                      <a:r>
                        <a:rPr lang="zh-CN" altLang="en-US" sz="2000" kern="100" baseline="0" dirty="0" smtClean="0">
                          <a:latin typeface="+mn-ea"/>
                          <a:ea typeface="+mn-ea"/>
                          <a:cs typeface="Calibri"/>
                        </a:rPr>
                        <a:t>鲜花</a:t>
                      </a:r>
                      <a:r>
                        <a:rPr lang="en-US" altLang="zh-CN" sz="2000" kern="100" baseline="0" dirty="0" smtClean="0">
                          <a:latin typeface="+mn-ea"/>
                          <a:ea typeface="+mn-ea"/>
                          <a:cs typeface="Calibri"/>
                        </a:rPr>
                        <a:t>”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4600/s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2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+mn-ea"/>
                          <a:ea typeface="+mn-ea"/>
                          <a:cs typeface="Calibri"/>
                        </a:rPr>
                        <a:t>key</a:t>
                      </a:r>
                      <a:r>
                        <a:rPr lang="en-US" sz="2000" kern="100" dirty="0" smtClean="0">
                          <a:latin typeface="+mn-ea"/>
                          <a:ea typeface="+mn-ea"/>
                          <a:cs typeface="Calibri"/>
                        </a:rPr>
                        <a:t>word 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like </a:t>
                      </a:r>
                      <a:r>
                        <a:rPr lang="en-US" altLang="zh-CN" sz="2000" kern="100" dirty="0" smtClean="0">
                          <a:latin typeface="+mn-ea"/>
                          <a:ea typeface="+mn-ea"/>
                          <a:cs typeface="Calibri"/>
                        </a:rPr>
                        <a:t>“</a:t>
                      </a:r>
                      <a:r>
                        <a:rPr lang="zh-CN" sz="2000" kern="100" dirty="0" smtClean="0">
                          <a:latin typeface="+mn-ea"/>
                          <a:ea typeface="+mn-ea"/>
                          <a:cs typeface="Calibri"/>
                        </a:rPr>
                        <a:t>尼龙</a:t>
                      </a:r>
                      <a:r>
                        <a:rPr lang="en-US" altLang="zh-CN" sz="2000" kern="100" dirty="0" smtClean="0">
                          <a:latin typeface="+mn-ea"/>
                          <a:ea typeface="+mn-ea"/>
                          <a:cs typeface="Calibri"/>
                        </a:rPr>
                        <a:t>”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  <a:cs typeface="Calibri"/>
                        </a:rPr>
                        <a:t>170/s</a:t>
                      </a:r>
                      <a:endParaRPr lang="zh-CN" sz="2000" kern="100" dirty="0">
                        <a:latin typeface="+mn-ea"/>
                        <a:ea typeface="+mn-ea"/>
                        <a:cs typeface="Calibri"/>
                      </a:endParaRPr>
                    </a:p>
                  </a:txBody>
                  <a:tcPr marL="61639" marR="61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zh-CN" altLang="en-US" dirty="0" smtClean="0"/>
              <a:t>性能测试详表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908720"/>
          <a:ext cx="8460433" cy="5725680"/>
        </p:xfrm>
        <a:graphic>
          <a:graphicData uri="http://schemas.openxmlformats.org/drawingml/2006/table">
            <a:tbl>
              <a:tblPr/>
              <a:tblGrid>
                <a:gridCol w="1154844"/>
                <a:gridCol w="3358007"/>
                <a:gridCol w="1154844"/>
                <a:gridCol w="167654"/>
                <a:gridCol w="1144888"/>
                <a:gridCol w="167654"/>
                <a:gridCol w="167654"/>
                <a:gridCol w="1144888"/>
              </a:tblGrid>
              <a:tr h="197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功能点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场景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性能指标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load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加载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wordinfo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导出表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亿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+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14.2w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行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/s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内存：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dump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Dump 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亿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+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50w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行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81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insert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从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wordinfo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表导出数据选取前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100w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行，逐行插入。插入前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storage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已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load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大约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亿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+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 /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长连接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单线程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95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6400/s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21000/s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RTT=0.5ms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1250/s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6000/s 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654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update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从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wordinfo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表导出数据选取前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100w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行，逐行更新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planid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与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unitid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字段。更新前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storage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已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load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大约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亿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+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 /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长连接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单线程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6300/s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24000/s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RTT=0.5ms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1460/s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13800/s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654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remove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从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wordinfo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表导出数据选取前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100w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行，逐行删除入。删除入前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storage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已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load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大约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亿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+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RTT/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长连接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单线程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3000/s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3500/s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RTT=0.5ms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1300/s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5000/s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Select 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随机选取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usesrid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与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 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key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，进行如下语义查询：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Select * from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wordinfo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 where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userid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=X and </a:t>
                      </a:r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key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word 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like W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 /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短连接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多线程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1000+/s 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返回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100+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RTT=0.5ms </a:t>
                      </a:r>
                      <a:endParaRPr lang="zh-CN" sz="16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1000+/s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返回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100+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Calibri"/>
                        </a:rPr>
                        <a:t>记录</a:t>
                      </a:r>
                      <a:endParaRPr lang="zh-CN" sz="16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4841" marR="648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pPr>
              <a:tabLst>
                <a:tab pos="8559800" algn="r"/>
              </a:tabLst>
            </a:pPr>
            <a:r>
              <a:rPr lang="zh-CN" altLang="en-US" dirty="0" smtClean="0"/>
              <a:t>内容</a:t>
            </a:r>
            <a:r>
              <a:rPr lang="de-DE" altLang="en-US" dirty="0" smtClean="0"/>
              <a:t>	</a:t>
            </a:r>
            <a:endParaRPr lang="en-US" altLang="de-DE" dirty="0" smtClean="0"/>
          </a:p>
        </p:txBody>
      </p:sp>
      <p:sp>
        <p:nvSpPr>
          <p:cNvPr id="5123" name="Line 72"/>
          <p:cNvSpPr>
            <a:spLocks noChangeShapeType="1"/>
          </p:cNvSpPr>
          <p:nvPr/>
        </p:nvSpPr>
        <p:spPr bwMode="auto">
          <a:xfrm>
            <a:off x="1487488" y="208597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58813" y="1403350"/>
            <a:ext cx="833437" cy="736600"/>
            <a:chOff x="1110" y="2656"/>
            <a:chExt cx="1549" cy="1351"/>
          </a:xfrm>
        </p:grpSpPr>
        <p:sp>
          <p:nvSpPr>
            <p:cNvPr id="5155" name="AutoShape 7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6" name="AutoShape 7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7" name="AutoShape 7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8185E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26" name="Line 90"/>
          <p:cNvSpPr>
            <a:spLocks noChangeShapeType="1"/>
          </p:cNvSpPr>
          <p:nvPr/>
        </p:nvSpPr>
        <p:spPr bwMode="auto">
          <a:xfrm>
            <a:off x="1487488" y="30591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91"/>
          <p:cNvSpPr txBox="1">
            <a:spLocks noChangeArrowheads="1"/>
          </p:cNvSpPr>
          <p:nvPr/>
        </p:nvSpPr>
        <p:spPr bwMode="auto">
          <a:xfrm>
            <a:off x="1596008" y="2557463"/>
            <a:ext cx="48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架构和工作原理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28" name="Line 92"/>
          <p:cNvSpPr>
            <a:spLocks noChangeShapeType="1"/>
          </p:cNvSpPr>
          <p:nvPr/>
        </p:nvSpPr>
        <p:spPr bwMode="auto">
          <a:xfrm>
            <a:off x="1487488" y="488632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4"/>
          <p:cNvSpPr txBox="1">
            <a:spLocks noChangeArrowheads="1"/>
          </p:cNvSpPr>
          <p:nvPr/>
        </p:nvSpPr>
        <p:spPr bwMode="auto">
          <a:xfrm>
            <a:off x="874713" y="151130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1</a:t>
            </a: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658813" y="4187825"/>
            <a:ext cx="833437" cy="736600"/>
            <a:chOff x="658813" y="4187825"/>
            <a:chExt cx="833437" cy="736600"/>
          </a:xfrm>
        </p:grpSpPr>
        <p:sp>
          <p:nvSpPr>
            <p:cNvPr id="5148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9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0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1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5132" name="Text Box 91"/>
          <p:cNvSpPr txBox="1">
            <a:spLocks noChangeArrowheads="1"/>
          </p:cNvSpPr>
          <p:nvPr/>
        </p:nvSpPr>
        <p:spPr bwMode="auto">
          <a:xfrm>
            <a:off x="1524000" y="4352925"/>
            <a:ext cx="4920208" cy="369332"/>
          </a:xfrm>
          <a:prstGeom prst="rect">
            <a:avLst/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b="1" dirty="0" smtClean="0">
                <a:solidFill>
                  <a:schemeClr val="bg1"/>
                </a:solidFill>
                <a:ea typeface="微软雅黑" pitchFamily="34" charset="-122"/>
              </a:rPr>
              <a:t>EMS</a:t>
            </a:r>
            <a:r>
              <a:rPr lang="zh-CN" altLang="en-US" b="1" dirty="0" smtClean="0">
                <a:solidFill>
                  <a:schemeClr val="bg1"/>
                </a:solidFill>
                <a:ea typeface="微软雅黑" pitchFamily="34" charset="-122"/>
              </a:rPr>
              <a:t>典型应用</a:t>
            </a:r>
            <a:endParaRPr lang="zh-CN" altLang="en-US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133" name="Line 92"/>
          <p:cNvSpPr>
            <a:spLocks noChangeShapeType="1"/>
          </p:cNvSpPr>
          <p:nvPr/>
        </p:nvSpPr>
        <p:spPr bwMode="auto">
          <a:xfrm>
            <a:off x="1487488" y="39227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660400" y="3265488"/>
            <a:ext cx="863600" cy="720725"/>
            <a:chOff x="660400" y="3265488"/>
            <a:chExt cx="863600" cy="720725"/>
          </a:xfrm>
        </p:grpSpPr>
        <p:sp>
          <p:nvSpPr>
            <p:cNvPr id="5144" name="AutoShape 79"/>
            <p:cNvSpPr>
              <a:spLocks noChangeArrowheads="1"/>
            </p:cNvSpPr>
            <p:nvPr/>
          </p:nvSpPr>
          <p:spPr bwMode="gray">
            <a:xfrm>
              <a:off x="667648" y="327775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5" name="AutoShape 80"/>
            <p:cNvSpPr>
              <a:spLocks noChangeArrowheads="1"/>
            </p:cNvSpPr>
            <p:nvPr/>
          </p:nvSpPr>
          <p:spPr bwMode="gray">
            <a:xfrm>
              <a:off x="660400" y="326548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2" name="AutoShape 81"/>
            <p:cNvSpPr>
              <a:spLocks noChangeArrowheads="1"/>
            </p:cNvSpPr>
            <p:nvPr/>
          </p:nvSpPr>
          <p:spPr bwMode="gray">
            <a:xfrm>
              <a:off x="711200" y="3308350"/>
              <a:ext cx="752475" cy="62230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147" name="Text Box 95"/>
            <p:cNvSpPr txBox="1">
              <a:spLocks noChangeArrowheads="1"/>
            </p:cNvSpPr>
            <p:nvPr/>
          </p:nvSpPr>
          <p:spPr bwMode="auto">
            <a:xfrm>
              <a:off x="911225" y="3375025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135" name="Text Box 91"/>
          <p:cNvSpPr txBox="1">
            <a:spLocks noChangeArrowheads="1"/>
          </p:cNvSpPr>
          <p:nvPr/>
        </p:nvSpPr>
        <p:spPr bwMode="auto">
          <a:xfrm>
            <a:off x="1619672" y="3448050"/>
            <a:ext cx="4824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dirty="0" smtClean="0">
                <a:latin typeface="Arial" charset="0"/>
                <a:ea typeface="微软雅黑" pitchFamily="34" charset="-122"/>
              </a:rPr>
              <a:t>EMS</a:t>
            </a:r>
            <a:r>
              <a:rPr lang="zh-CN" altLang="en-US" dirty="0" smtClean="0">
                <a:latin typeface="Arial" charset="0"/>
                <a:ea typeface="微软雅黑" pitchFamily="34" charset="-122"/>
              </a:rPr>
              <a:t>性能测试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5136" name="Text Box 91"/>
          <p:cNvSpPr txBox="1">
            <a:spLocks noChangeArrowheads="1"/>
          </p:cNvSpPr>
          <p:nvPr/>
        </p:nvSpPr>
        <p:spPr bwMode="auto">
          <a:xfrm>
            <a:off x="1546448" y="1587500"/>
            <a:ext cx="4897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简介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39" name="Text Box 94"/>
          <p:cNvSpPr txBox="1">
            <a:spLocks noChangeArrowheads="1"/>
          </p:cNvSpPr>
          <p:nvPr/>
        </p:nvSpPr>
        <p:spPr bwMode="auto">
          <a:xfrm>
            <a:off x="855663" y="5085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>
            <a:off x="1509936" y="5861867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681261" y="5163367"/>
            <a:ext cx="833437" cy="736600"/>
            <a:chOff x="658813" y="4187825"/>
            <a:chExt cx="833437" cy="736600"/>
          </a:xfrm>
        </p:grpSpPr>
        <p:sp>
          <p:nvSpPr>
            <p:cNvPr id="40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1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546448" y="5328467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下一步工作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6" name="Text Box 94"/>
          <p:cNvSpPr txBox="1">
            <a:spLocks noChangeArrowheads="1"/>
          </p:cNvSpPr>
          <p:nvPr/>
        </p:nvSpPr>
        <p:spPr bwMode="auto">
          <a:xfrm>
            <a:off x="878111" y="6428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45" name="Text Box 95"/>
          <p:cNvSpPr txBox="1">
            <a:spLocks noChangeArrowheads="1"/>
          </p:cNvSpPr>
          <p:nvPr/>
        </p:nvSpPr>
        <p:spPr bwMode="auto">
          <a:xfrm>
            <a:off x="983729" y="248443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  <p:grpSp>
        <p:nvGrpSpPr>
          <p:cNvPr id="47" name="Group 78"/>
          <p:cNvGrpSpPr>
            <a:grpSpLocks/>
          </p:cNvGrpSpPr>
          <p:nvPr/>
        </p:nvGrpSpPr>
        <p:grpSpPr bwMode="auto">
          <a:xfrm>
            <a:off x="658813" y="2348880"/>
            <a:ext cx="863600" cy="720725"/>
            <a:chOff x="3174" y="2656"/>
            <a:chExt cx="1549" cy="1351"/>
          </a:xfrm>
        </p:grpSpPr>
        <p:sp>
          <p:nvSpPr>
            <p:cNvPr id="48" name="AutoShape 79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9" name="AutoShape 80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0" name="AutoShape 81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" name="Text Box 95"/>
          <p:cNvSpPr txBox="1">
            <a:spLocks noChangeArrowheads="1"/>
          </p:cNvSpPr>
          <p:nvPr/>
        </p:nvSpPr>
        <p:spPr bwMode="auto">
          <a:xfrm>
            <a:off x="934889" y="245683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典型应用</a:t>
            </a:r>
            <a:endParaRPr lang="en-US" altLang="zh-CN" sz="18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2736"/>
            <a:ext cx="8153400" cy="4876800"/>
          </a:xfrm>
          <a:noFill/>
          <a:ln/>
        </p:spPr>
        <p:txBody>
          <a:bodyPr anchor="t"/>
          <a:lstStyle/>
          <a:p>
            <a:r>
              <a:rPr lang="zh-CN" altLang="en-US" sz="2400" dirty="0" smtClean="0"/>
              <a:t>联表映射</a:t>
            </a:r>
            <a:endParaRPr lang="en-US" altLang="zh-CN" sz="2400" dirty="0" smtClean="0"/>
          </a:p>
          <a:p>
            <a:r>
              <a:rPr lang="zh-CN" altLang="en-US" sz="2400" dirty="0" smtClean="0"/>
              <a:t>应用场景：用户中心“通用用户列表” </a:t>
            </a:r>
          </a:p>
          <a:p>
            <a:pPr lvl="1"/>
            <a:r>
              <a:rPr lang="zh-CN" altLang="en-US" sz="2000" dirty="0" smtClean="0"/>
              <a:t>按同一主键多表合并，将不同数据库中的表复制到同一数据库中，</a:t>
            </a:r>
            <a:br>
              <a:rPr lang="zh-CN" altLang="en-US" sz="2000" dirty="0" smtClean="0"/>
            </a:br>
            <a:r>
              <a:rPr lang="zh-CN" altLang="en-US" sz="2000" dirty="0" smtClean="0"/>
              <a:t>实现跨库联表</a:t>
            </a:r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zh-CN" altLang="en-US" sz="2000" dirty="0" smtClean="0"/>
          </a:p>
          <a:p>
            <a:pPr lvl="1"/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2996952"/>
          <a:ext cx="1175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2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groupid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72072" y="3322960"/>
          <a:ext cx="117579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2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provid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tradeid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63888" y="3645024"/>
          <a:ext cx="117579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2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72200" y="2636912"/>
          <a:ext cx="117579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UserAll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groupid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provid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cityid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tradeid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F0"/>
                          </a:solidFill>
                        </a:rPr>
                        <a:t>clk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show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sum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5364088" y="4293096"/>
            <a:ext cx="432048" cy="7920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pPr>
              <a:tabLst>
                <a:tab pos="8559800" algn="r"/>
              </a:tabLst>
            </a:pPr>
            <a:r>
              <a:rPr lang="zh-CN" altLang="en-US" dirty="0" smtClean="0"/>
              <a:t>内容</a:t>
            </a:r>
            <a:r>
              <a:rPr lang="de-DE" altLang="en-US" dirty="0" smtClean="0"/>
              <a:t>	</a:t>
            </a:r>
            <a:endParaRPr lang="en-US" altLang="de-DE" dirty="0" smtClean="0"/>
          </a:p>
        </p:txBody>
      </p:sp>
      <p:sp>
        <p:nvSpPr>
          <p:cNvPr id="5123" name="Line 72"/>
          <p:cNvSpPr>
            <a:spLocks noChangeShapeType="1"/>
          </p:cNvSpPr>
          <p:nvPr/>
        </p:nvSpPr>
        <p:spPr bwMode="auto">
          <a:xfrm>
            <a:off x="1487488" y="208597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58813" y="1403350"/>
            <a:ext cx="833437" cy="736600"/>
            <a:chOff x="1110" y="2656"/>
            <a:chExt cx="1549" cy="1351"/>
          </a:xfrm>
        </p:grpSpPr>
        <p:sp>
          <p:nvSpPr>
            <p:cNvPr id="5155" name="AutoShape 7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6" name="AutoShape 7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7" name="AutoShape 7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8185E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60400" y="2376488"/>
            <a:ext cx="863600" cy="720725"/>
            <a:chOff x="3174" y="2656"/>
            <a:chExt cx="1549" cy="1351"/>
          </a:xfrm>
        </p:grpSpPr>
        <p:sp>
          <p:nvSpPr>
            <p:cNvPr id="5152" name="AutoShape 79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3" name="AutoShape 80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4" name="AutoShape 81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26" name="Line 90"/>
          <p:cNvSpPr>
            <a:spLocks noChangeShapeType="1"/>
          </p:cNvSpPr>
          <p:nvPr/>
        </p:nvSpPr>
        <p:spPr bwMode="auto">
          <a:xfrm>
            <a:off x="1487488" y="30591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91"/>
          <p:cNvSpPr txBox="1">
            <a:spLocks noChangeArrowheads="1"/>
          </p:cNvSpPr>
          <p:nvPr/>
        </p:nvSpPr>
        <p:spPr bwMode="auto">
          <a:xfrm>
            <a:off x="1524000" y="2557463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架构和工作原理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28" name="Line 92"/>
          <p:cNvSpPr>
            <a:spLocks noChangeShapeType="1"/>
          </p:cNvSpPr>
          <p:nvPr/>
        </p:nvSpPr>
        <p:spPr bwMode="auto">
          <a:xfrm>
            <a:off x="1487488" y="488632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4"/>
          <p:cNvSpPr txBox="1">
            <a:spLocks noChangeArrowheads="1"/>
          </p:cNvSpPr>
          <p:nvPr/>
        </p:nvSpPr>
        <p:spPr bwMode="auto">
          <a:xfrm>
            <a:off x="874713" y="151130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1</a:t>
            </a:r>
          </a:p>
        </p:txBody>
      </p:sp>
      <p:sp>
        <p:nvSpPr>
          <p:cNvPr id="5130" name="Text Box 95"/>
          <p:cNvSpPr txBox="1">
            <a:spLocks noChangeArrowheads="1"/>
          </p:cNvSpPr>
          <p:nvPr/>
        </p:nvSpPr>
        <p:spPr bwMode="auto">
          <a:xfrm>
            <a:off x="911225" y="248443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658813" y="4187825"/>
            <a:ext cx="833437" cy="736600"/>
            <a:chOff x="658813" y="4187825"/>
            <a:chExt cx="833437" cy="736600"/>
          </a:xfrm>
        </p:grpSpPr>
        <p:sp>
          <p:nvSpPr>
            <p:cNvPr id="5148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9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0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1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5132" name="Text Box 91"/>
          <p:cNvSpPr txBox="1">
            <a:spLocks noChangeArrowheads="1"/>
          </p:cNvSpPr>
          <p:nvPr/>
        </p:nvSpPr>
        <p:spPr bwMode="auto">
          <a:xfrm>
            <a:off x="1524000" y="4352925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典型应用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33" name="Line 92"/>
          <p:cNvSpPr>
            <a:spLocks noChangeShapeType="1"/>
          </p:cNvSpPr>
          <p:nvPr/>
        </p:nvSpPr>
        <p:spPr bwMode="auto">
          <a:xfrm>
            <a:off x="1487488" y="39227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660400" y="3265488"/>
            <a:ext cx="863600" cy="720725"/>
            <a:chOff x="660400" y="3265488"/>
            <a:chExt cx="863600" cy="720725"/>
          </a:xfrm>
        </p:grpSpPr>
        <p:sp>
          <p:nvSpPr>
            <p:cNvPr id="5144" name="AutoShape 79"/>
            <p:cNvSpPr>
              <a:spLocks noChangeArrowheads="1"/>
            </p:cNvSpPr>
            <p:nvPr/>
          </p:nvSpPr>
          <p:spPr bwMode="gray">
            <a:xfrm>
              <a:off x="667648" y="327775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5" name="AutoShape 80"/>
            <p:cNvSpPr>
              <a:spLocks noChangeArrowheads="1"/>
            </p:cNvSpPr>
            <p:nvPr/>
          </p:nvSpPr>
          <p:spPr bwMode="gray">
            <a:xfrm>
              <a:off x="660400" y="326548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2" name="AutoShape 81"/>
            <p:cNvSpPr>
              <a:spLocks noChangeArrowheads="1"/>
            </p:cNvSpPr>
            <p:nvPr/>
          </p:nvSpPr>
          <p:spPr bwMode="gray">
            <a:xfrm>
              <a:off x="711200" y="3308350"/>
              <a:ext cx="752475" cy="62230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147" name="Text Box 95"/>
            <p:cNvSpPr txBox="1">
              <a:spLocks noChangeArrowheads="1"/>
            </p:cNvSpPr>
            <p:nvPr/>
          </p:nvSpPr>
          <p:spPr bwMode="auto">
            <a:xfrm>
              <a:off x="911225" y="3375025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>
                  <a:solidFill>
                    <a:schemeClr val="bg1"/>
                  </a:solidFill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135" name="Text Box 91"/>
          <p:cNvSpPr txBox="1">
            <a:spLocks noChangeArrowheads="1"/>
          </p:cNvSpPr>
          <p:nvPr/>
        </p:nvSpPr>
        <p:spPr bwMode="auto">
          <a:xfrm>
            <a:off x="1524000" y="3448050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性能测试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36" name="Text Box 91"/>
          <p:cNvSpPr txBox="1">
            <a:spLocks noChangeArrowheads="1"/>
          </p:cNvSpPr>
          <p:nvPr/>
        </p:nvSpPr>
        <p:spPr bwMode="auto">
          <a:xfrm>
            <a:off x="1546448" y="1587500"/>
            <a:ext cx="4897760" cy="369332"/>
          </a:xfrm>
          <a:prstGeom prst="rect">
            <a:avLst/>
          </a:prstGeom>
          <a:gradFill rotWithShape="1">
            <a:gsLst>
              <a:gs pos="0">
                <a:srgbClr val="18185E"/>
              </a:gs>
              <a:gs pos="100000">
                <a:srgbClr val="3333CC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EMS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简介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5139" name="Text Box 94"/>
          <p:cNvSpPr txBox="1">
            <a:spLocks noChangeArrowheads="1"/>
          </p:cNvSpPr>
          <p:nvPr/>
        </p:nvSpPr>
        <p:spPr bwMode="auto">
          <a:xfrm>
            <a:off x="855663" y="5085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>
            <a:off x="1509936" y="5861867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1"/>
          <p:cNvGrpSpPr>
            <a:grpSpLocks/>
          </p:cNvGrpSpPr>
          <p:nvPr/>
        </p:nvGrpSpPr>
        <p:grpSpPr bwMode="auto">
          <a:xfrm>
            <a:off x="681261" y="5163367"/>
            <a:ext cx="833437" cy="736600"/>
            <a:chOff x="658813" y="4187825"/>
            <a:chExt cx="833437" cy="736600"/>
          </a:xfrm>
        </p:grpSpPr>
        <p:sp>
          <p:nvSpPr>
            <p:cNvPr id="40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1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546448" y="5328467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下一步工作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6" name="Text Box 94"/>
          <p:cNvSpPr txBox="1">
            <a:spLocks noChangeArrowheads="1"/>
          </p:cNvSpPr>
          <p:nvPr/>
        </p:nvSpPr>
        <p:spPr bwMode="auto">
          <a:xfrm>
            <a:off x="878111" y="6428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典型应用</a:t>
            </a:r>
            <a:endParaRPr lang="en-US" altLang="zh-CN" sz="1800" dirty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980728"/>
            <a:ext cx="8153400" cy="5486400"/>
          </a:xfrm>
          <a:noFill/>
          <a:ln/>
        </p:spPr>
        <p:txBody>
          <a:bodyPr anchor="t"/>
          <a:lstStyle/>
          <a:p>
            <a:r>
              <a:rPr lang="zh-CN" altLang="en-US" sz="2400" dirty="0" smtClean="0"/>
              <a:t>异构的数据表复制，提供个性化的数据镜像</a:t>
            </a:r>
            <a:endParaRPr lang="zh-CN" altLang="en-US" sz="2000" dirty="0" smtClean="0"/>
          </a:p>
          <a:p>
            <a:r>
              <a:rPr lang="zh-CN" altLang="en-US" sz="2400" dirty="0" smtClean="0"/>
              <a:t>应用场景：</a:t>
            </a:r>
          </a:p>
          <a:p>
            <a:pPr lvl="1"/>
            <a:r>
              <a:rPr lang="zh-CN" altLang="en-US" sz="2000" dirty="0" smtClean="0"/>
              <a:t>凤巢系统，关键词推荐，百度说吧，</a:t>
            </a:r>
            <a:r>
              <a:rPr lang="en-US" altLang="zh-CN" sz="2000" dirty="0" smtClean="0"/>
              <a:t>CRM</a:t>
            </a:r>
            <a:r>
              <a:rPr lang="zh-CN" altLang="en-US" sz="2000" dirty="0" smtClean="0"/>
              <a:t>等</a:t>
            </a:r>
            <a:endParaRPr lang="zh-CN" altLang="en-US" sz="2000" dirty="0" smtClean="0">
              <a:solidFill>
                <a:schemeClr val="hlink"/>
              </a:solidFill>
              <a:latin typeface="Arial" pitchFamily="34" charset="0"/>
            </a:endParaRPr>
          </a:p>
          <a:p>
            <a:pPr lvl="1"/>
            <a:endParaRPr lang="zh-CN" altLang="en-US" sz="2000" dirty="0" smtClean="0"/>
          </a:p>
        </p:txBody>
      </p:sp>
      <p:sp>
        <p:nvSpPr>
          <p:cNvPr id="6" name="圆柱形 5"/>
          <p:cNvSpPr/>
          <p:nvPr/>
        </p:nvSpPr>
        <p:spPr>
          <a:xfrm>
            <a:off x="3587552" y="3140968"/>
            <a:ext cx="1152128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Mysql_1  </a:t>
            </a:r>
            <a:endParaRPr lang="zh-CN" altLang="en-US" sz="1600" dirty="0"/>
          </a:p>
        </p:txBody>
      </p:sp>
      <p:sp>
        <p:nvSpPr>
          <p:cNvPr id="7" name="圆柱形 6"/>
          <p:cNvSpPr/>
          <p:nvPr/>
        </p:nvSpPr>
        <p:spPr>
          <a:xfrm>
            <a:off x="2003376" y="3140968"/>
            <a:ext cx="1152128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Mysql_0  </a:t>
            </a:r>
            <a:endParaRPr lang="zh-CN" altLang="en-US" sz="1600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784" y="2996952"/>
            <a:ext cx="378718" cy="51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5744" y="3212976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5824" y="3212976"/>
            <a:ext cx="378718" cy="51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椭圆 10"/>
          <p:cNvSpPr/>
          <p:nvPr/>
        </p:nvSpPr>
        <p:spPr bwMode="auto">
          <a:xfrm>
            <a:off x="5099720" y="2780928"/>
            <a:ext cx="1512168" cy="100811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883696" y="4149080"/>
            <a:ext cx="1728192" cy="100811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931368" y="2564904"/>
            <a:ext cx="2808312" cy="223224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076056" y="2924944"/>
            <a:ext cx="1656184" cy="936104"/>
          </a:xfrm>
          <a:prstGeom prst="ellipse">
            <a:avLst/>
          </a:prstGeom>
          <a:solidFill>
            <a:schemeClr val="accent3">
              <a:alpha val="22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11560" y="2420888"/>
          <a:ext cx="1247800" cy="188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04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 smtClean="0">
                          <a:ln w="1905"/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FCDB</a:t>
                      </a:r>
                      <a:endParaRPr lang="zh-CN" altLang="en-US" sz="1200" b="1" cap="none" spc="0" dirty="0">
                        <a:ln w="1905"/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adid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keyword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755904" y="2405133"/>
          <a:ext cx="1247800" cy="188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04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 smtClean="0">
                          <a:ln w="1905"/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ADINFO</a:t>
                      </a:r>
                      <a:endParaRPr lang="zh-CN" altLang="en-US" sz="1200" b="1" cap="none" spc="0" dirty="0">
                        <a:ln w="1905"/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adid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adddes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adurl</a:t>
                      </a:r>
                      <a:endParaRPr lang="zh-CN" altLang="en-US" dirty="0"/>
                    </a:p>
                  </a:txBody>
                  <a:tcPr/>
                </a:tc>
              </a:tr>
              <a:tr h="3959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2339752" y="4365104"/>
            <a:ext cx="381642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R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BROKER</a:t>
            </a:r>
            <a:endParaRPr lang="zh-CN" altLang="en-US" sz="1600" dirty="0" smtClean="0"/>
          </a:p>
        </p:txBody>
      </p:sp>
      <p:sp>
        <p:nvSpPr>
          <p:cNvPr id="20" name="圆柱形 19"/>
          <p:cNvSpPr/>
          <p:nvPr/>
        </p:nvSpPr>
        <p:spPr>
          <a:xfrm>
            <a:off x="2771800" y="5324198"/>
            <a:ext cx="2952328" cy="6250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STORAGE</a:t>
            </a:r>
            <a:endParaRPr lang="zh-CN" altLang="en-US" sz="1600" dirty="0"/>
          </a:p>
        </p:txBody>
      </p:sp>
      <p:sp>
        <p:nvSpPr>
          <p:cNvPr id="22" name="下箭头 21"/>
          <p:cNvSpPr/>
          <p:nvPr/>
        </p:nvSpPr>
        <p:spPr bwMode="auto">
          <a:xfrm>
            <a:off x="4015360" y="4941168"/>
            <a:ext cx="484632" cy="28803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6237312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Userid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一般索引                  </a:t>
            </a:r>
            <a:r>
              <a:rPr lang="en-US" altLang="zh-CN" sz="1600" dirty="0" smtClean="0"/>
              <a:t>Keyword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hashmap</a:t>
            </a:r>
            <a:r>
              <a:rPr lang="zh-CN" altLang="en-US" sz="1600" dirty="0" smtClean="0"/>
              <a:t>索引</a:t>
            </a:r>
            <a:endParaRPr lang="zh-CN" altLang="en-US" sz="16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1560" y="4667164"/>
          <a:ext cx="1584176" cy="185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202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 dirty="0" err="1" smtClean="0">
                          <a:ln w="1905"/>
                          <a:solidFill>
                            <a:srgbClr val="C0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ADINFO_mirro</a:t>
                      </a:r>
                      <a:endParaRPr lang="zh-CN" altLang="en-US" sz="1200" b="1" cap="none" spc="0" dirty="0">
                        <a:ln w="1905"/>
                        <a:solidFill>
                          <a:srgbClr val="C000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</a:tr>
              <a:tr h="3959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adid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</a:tr>
              <a:tr h="3959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</a:tr>
              <a:tr h="3959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keyword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</a:tr>
              <a:tr h="3959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addes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5440789" y="349171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armor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 bwMode="auto">
          <a:xfrm>
            <a:off x="1979712" y="3933056"/>
            <a:ext cx="4680520" cy="720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4015360" y="4005064"/>
            <a:ext cx="484632" cy="28803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39552" y="2348880"/>
            <a:ext cx="7560840" cy="424847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pPr>
              <a:tabLst>
                <a:tab pos="8559800" algn="r"/>
              </a:tabLst>
            </a:pPr>
            <a:r>
              <a:rPr lang="zh-CN" altLang="en-US" dirty="0" smtClean="0"/>
              <a:t>内容</a:t>
            </a:r>
            <a:r>
              <a:rPr lang="de-DE" altLang="en-US" dirty="0" smtClean="0"/>
              <a:t>	</a:t>
            </a:r>
            <a:endParaRPr lang="en-US" altLang="de-DE" dirty="0" smtClean="0"/>
          </a:p>
        </p:txBody>
      </p:sp>
      <p:sp>
        <p:nvSpPr>
          <p:cNvPr id="5123" name="Line 72"/>
          <p:cNvSpPr>
            <a:spLocks noChangeShapeType="1"/>
          </p:cNvSpPr>
          <p:nvPr/>
        </p:nvSpPr>
        <p:spPr bwMode="auto">
          <a:xfrm>
            <a:off x="1487488" y="208597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58813" y="1403350"/>
            <a:ext cx="833437" cy="736600"/>
            <a:chOff x="1110" y="2656"/>
            <a:chExt cx="1549" cy="1351"/>
          </a:xfrm>
        </p:grpSpPr>
        <p:sp>
          <p:nvSpPr>
            <p:cNvPr id="5155" name="AutoShape 7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6" name="AutoShape 7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7" name="AutoShape 7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8185E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60407" y="2376494"/>
            <a:ext cx="863603" cy="720727"/>
            <a:chOff x="3174" y="2656"/>
            <a:chExt cx="1549" cy="1351"/>
          </a:xfrm>
        </p:grpSpPr>
        <p:sp>
          <p:nvSpPr>
            <p:cNvPr id="5152" name="AutoShape 79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3" name="AutoShape 80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4" name="AutoShape 81"/>
            <p:cNvSpPr>
              <a:spLocks noChangeArrowheads="1"/>
            </p:cNvSpPr>
            <p:nvPr/>
          </p:nvSpPr>
          <p:spPr bwMode="gray">
            <a:xfrm>
              <a:off x="3286" y="2739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26" name="Line 90"/>
          <p:cNvSpPr>
            <a:spLocks noChangeShapeType="1"/>
          </p:cNvSpPr>
          <p:nvPr/>
        </p:nvSpPr>
        <p:spPr bwMode="auto">
          <a:xfrm>
            <a:off x="1487488" y="30591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91"/>
          <p:cNvSpPr txBox="1">
            <a:spLocks noChangeArrowheads="1"/>
          </p:cNvSpPr>
          <p:nvPr/>
        </p:nvSpPr>
        <p:spPr bwMode="auto">
          <a:xfrm>
            <a:off x="1596008" y="2557463"/>
            <a:ext cx="48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架构和工作原理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28" name="Line 92"/>
          <p:cNvSpPr>
            <a:spLocks noChangeShapeType="1"/>
          </p:cNvSpPr>
          <p:nvPr/>
        </p:nvSpPr>
        <p:spPr bwMode="auto">
          <a:xfrm>
            <a:off x="1487488" y="488632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4"/>
          <p:cNvSpPr txBox="1">
            <a:spLocks noChangeArrowheads="1"/>
          </p:cNvSpPr>
          <p:nvPr/>
        </p:nvSpPr>
        <p:spPr bwMode="auto">
          <a:xfrm>
            <a:off x="874713" y="151130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1</a:t>
            </a:r>
          </a:p>
        </p:txBody>
      </p:sp>
      <p:sp>
        <p:nvSpPr>
          <p:cNvPr id="5130" name="Text Box 95"/>
          <p:cNvSpPr txBox="1">
            <a:spLocks noChangeArrowheads="1"/>
          </p:cNvSpPr>
          <p:nvPr/>
        </p:nvSpPr>
        <p:spPr bwMode="auto">
          <a:xfrm>
            <a:off x="911225" y="248443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658813" y="4187825"/>
            <a:ext cx="833437" cy="736600"/>
            <a:chOff x="658813" y="4187825"/>
            <a:chExt cx="833437" cy="736600"/>
          </a:xfrm>
        </p:grpSpPr>
        <p:sp>
          <p:nvSpPr>
            <p:cNvPr id="5148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9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0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1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5132" name="Text Box 91"/>
          <p:cNvSpPr txBox="1">
            <a:spLocks noChangeArrowheads="1"/>
          </p:cNvSpPr>
          <p:nvPr/>
        </p:nvSpPr>
        <p:spPr bwMode="auto">
          <a:xfrm>
            <a:off x="1524000" y="4352925"/>
            <a:ext cx="492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典型应用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33" name="Line 92"/>
          <p:cNvSpPr>
            <a:spLocks noChangeShapeType="1"/>
          </p:cNvSpPr>
          <p:nvPr/>
        </p:nvSpPr>
        <p:spPr bwMode="auto">
          <a:xfrm>
            <a:off x="1487488" y="39227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660400" y="3265488"/>
            <a:ext cx="863600" cy="720725"/>
            <a:chOff x="660400" y="3265488"/>
            <a:chExt cx="863600" cy="720725"/>
          </a:xfrm>
        </p:grpSpPr>
        <p:sp>
          <p:nvSpPr>
            <p:cNvPr id="5144" name="AutoShape 79"/>
            <p:cNvSpPr>
              <a:spLocks noChangeArrowheads="1"/>
            </p:cNvSpPr>
            <p:nvPr/>
          </p:nvSpPr>
          <p:spPr bwMode="gray">
            <a:xfrm>
              <a:off x="667648" y="327775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5" name="AutoShape 80"/>
            <p:cNvSpPr>
              <a:spLocks noChangeArrowheads="1"/>
            </p:cNvSpPr>
            <p:nvPr/>
          </p:nvSpPr>
          <p:spPr bwMode="gray">
            <a:xfrm>
              <a:off x="660400" y="326548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2" name="AutoShape 81"/>
            <p:cNvSpPr>
              <a:spLocks noChangeArrowheads="1"/>
            </p:cNvSpPr>
            <p:nvPr/>
          </p:nvSpPr>
          <p:spPr bwMode="gray">
            <a:xfrm>
              <a:off x="711200" y="3308350"/>
              <a:ext cx="752475" cy="62230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147" name="Text Box 95"/>
            <p:cNvSpPr txBox="1">
              <a:spLocks noChangeArrowheads="1"/>
            </p:cNvSpPr>
            <p:nvPr/>
          </p:nvSpPr>
          <p:spPr bwMode="auto">
            <a:xfrm>
              <a:off x="911225" y="3375025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135" name="Text Box 91"/>
          <p:cNvSpPr txBox="1">
            <a:spLocks noChangeArrowheads="1"/>
          </p:cNvSpPr>
          <p:nvPr/>
        </p:nvSpPr>
        <p:spPr bwMode="auto">
          <a:xfrm>
            <a:off x="1619672" y="3448050"/>
            <a:ext cx="4824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dirty="0" smtClean="0">
                <a:latin typeface="Arial" charset="0"/>
                <a:ea typeface="微软雅黑" pitchFamily="34" charset="-122"/>
              </a:rPr>
              <a:t>EMS</a:t>
            </a:r>
            <a:r>
              <a:rPr lang="zh-CN" altLang="en-US" dirty="0" smtClean="0">
                <a:latin typeface="Arial" charset="0"/>
                <a:ea typeface="微软雅黑" pitchFamily="34" charset="-122"/>
              </a:rPr>
              <a:t>性能测试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5136" name="Text Box 91"/>
          <p:cNvSpPr txBox="1">
            <a:spLocks noChangeArrowheads="1"/>
          </p:cNvSpPr>
          <p:nvPr/>
        </p:nvSpPr>
        <p:spPr bwMode="auto">
          <a:xfrm>
            <a:off x="1546448" y="1587500"/>
            <a:ext cx="4897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简介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39" name="Text Box 94"/>
          <p:cNvSpPr txBox="1">
            <a:spLocks noChangeArrowheads="1"/>
          </p:cNvSpPr>
          <p:nvPr/>
        </p:nvSpPr>
        <p:spPr bwMode="auto">
          <a:xfrm>
            <a:off x="855663" y="5085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>
            <a:off x="1509936" y="5861867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681261" y="5163367"/>
            <a:ext cx="833437" cy="736600"/>
            <a:chOff x="658813" y="4187825"/>
            <a:chExt cx="833437" cy="736600"/>
          </a:xfrm>
        </p:grpSpPr>
        <p:sp>
          <p:nvSpPr>
            <p:cNvPr id="40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1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546448" y="5328467"/>
            <a:ext cx="4897760" cy="369332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b="1" dirty="0" smtClean="0">
                <a:solidFill>
                  <a:schemeClr val="bg1"/>
                </a:solidFill>
                <a:ea typeface="微软雅黑" pitchFamily="34" charset="-122"/>
              </a:rPr>
              <a:t>EMS</a:t>
            </a:r>
            <a:r>
              <a:rPr lang="zh-CN" altLang="en-US" b="1" dirty="0" smtClean="0">
                <a:solidFill>
                  <a:schemeClr val="bg1"/>
                </a:solidFill>
                <a:ea typeface="微软雅黑" pitchFamily="34" charset="-122"/>
              </a:rPr>
              <a:t>下一步工作</a:t>
            </a:r>
            <a:endParaRPr lang="zh-CN" altLang="en-US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6" name="Text Box 94"/>
          <p:cNvSpPr txBox="1">
            <a:spLocks noChangeArrowheads="1"/>
          </p:cNvSpPr>
          <p:nvPr/>
        </p:nvSpPr>
        <p:spPr bwMode="auto">
          <a:xfrm>
            <a:off x="878111" y="6428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000" dirty="0" smtClean="0"/>
              <a:t>集群的支持</a:t>
            </a:r>
            <a:endParaRPr lang="en-US" altLang="zh-CN" sz="2000" dirty="0" smtClean="0"/>
          </a:p>
          <a:p>
            <a:r>
              <a:rPr lang="en-US" altLang="zh-CN" sz="2000" dirty="0" smtClean="0"/>
              <a:t>ACID</a:t>
            </a:r>
            <a:r>
              <a:rPr lang="zh-CN" altLang="en-US" sz="2000" dirty="0" smtClean="0"/>
              <a:t>的支持</a:t>
            </a:r>
            <a:endParaRPr lang="en-US" altLang="zh-CN" sz="2000" dirty="0" smtClean="0"/>
          </a:p>
          <a:p>
            <a:r>
              <a:rPr lang="zh-CN" altLang="en-US" sz="2000" dirty="0" smtClean="0"/>
              <a:t>持久化支持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73730" name="Picture 2" descr="C:\Documents and Settings\luoligang\桌面\5545637381_423d101c36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429000"/>
            <a:ext cx="2714625" cy="307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4650" y="2692400"/>
            <a:ext cx="2809478" cy="76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THANKS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467100" y="1679575"/>
            <a:ext cx="1104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Q&amp;A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的定义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86800" cy="4479925"/>
          </a:xfrm>
        </p:spPr>
        <p:txBody>
          <a:bodyPr/>
          <a:lstStyle/>
          <a:p>
            <a:r>
              <a:rPr lang="en-US" altLang="zh-CN" sz="2800" dirty="0" smtClean="0"/>
              <a:t>EMS: Extreme Mirror System</a:t>
            </a:r>
          </a:p>
          <a:p>
            <a:r>
              <a:rPr lang="en-US" altLang="zh-CN" sz="2800" dirty="0" smtClean="0">
                <a:ea typeface="宋体" pitchFamily="2" charset="-122"/>
              </a:rPr>
              <a:t>EMS</a:t>
            </a:r>
            <a:r>
              <a:rPr lang="zh-CN" altLang="en-US" sz="2800" dirty="0" smtClean="0"/>
              <a:t>针对物理内存而优化的应用层内存镜像数据库，具有以下特点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</a:rPr>
              <a:t>支持从异构数据源实时同步数据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</a:rPr>
              <a:t>支持个性化的数据镜像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</a:rPr>
              <a:t>支持定制化的索引结构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</a:rPr>
              <a:t>支持</a:t>
            </a:r>
            <a:r>
              <a:rPr lang="en-US" altLang="zh-CN" sz="2800" dirty="0" smtClean="0">
                <a:ea typeface="宋体" pitchFamily="2" charset="-122"/>
              </a:rPr>
              <a:t>SQL-LIKE</a:t>
            </a:r>
            <a:r>
              <a:rPr lang="zh-CN" altLang="en-US" sz="2800" dirty="0" smtClean="0">
                <a:ea typeface="宋体" pitchFamily="2" charset="-122"/>
              </a:rPr>
              <a:t>的更新和查询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</a:rPr>
              <a:t>极高的响应速度</a:t>
            </a:r>
            <a:endParaRPr lang="en-US" altLang="zh-CN" sz="2800" dirty="0" smtClean="0">
              <a:ea typeface="宋体" pitchFamily="2" charset="-122"/>
            </a:endParaRPr>
          </a:p>
          <a:p>
            <a:pPr lvl="1"/>
            <a:endParaRPr lang="en-US" altLang="zh-CN" sz="2800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4282" y="980728"/>
            <a:ext cx="8715436" cy="5072098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714876" y="1052736"/>
            <a:ext cx="4071966" cy="1857388"/>
          </a:xfrm>
          <a:prstGeom prst="notchedRightArrow">
            <a:avLst>
              <a:gd name="adj1" fmla="val 77608"/>
              <a:gd name="adj2" fmla="val 4995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>
            <a:off x="2643174" y="1267050"/>
            <a:ext cx="2571768" cy="1428760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2"/>
          <p:cNvGrpSpPr/>
          <p:nvPr/>
        </p:nvGrpSpPr>
        <p:grpSpPr>
          <a:xfrm>
            <a:off x="357158" y="1267050"/>
            <a:ext cx="2928958" cy="1440902"/>
            <a:chOff x="785786" y="1428736"/>
            <a:chExt cx="2928958" cy="1440902"/>
          </a:xfrm>
        </p:grpSpPr>
        <p:sp>
          <p:nvSpPr>
            <p:cNvPr id="5" name="五边形 4"/>
            <p:cNvSpPr/>
            <p:nvPr/>
          </p:nvSpPr>
          <p:spPr>
            <a:xfrm>
              <a:off x="785786" y="1428736"/>
              <a:ext cx="2928958" cy="142876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1500174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高速聚集的海量信息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224" y="2500306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快速增长的用户群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785786" y="1836000"/>
              <a:ext cx="2928958" cy="633418"/>
            </a:xfrm>
            <a:prstGeom prst="homePlate">
              <a:avLst>
                <a:gd name="adj" fmla="val 143409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互联网的快速发展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燕尾形 14"/>
          <p:cNvSpPr/>
          <p:nvPr/>
        </p:nvSpPr>
        <p:spPr>
          <a:xfrm>
            <a:off x="5572132" y="1624240"/>
            <a:ext cx="3214710" cy="714380"/>
          </a:xfrm>
          <a:prstGeom prst="chevron">
            <a:avLst>
              <a:gd name="adj" fmla="val 109442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需要新型数据库管理系统</a:t>
            </a:r>
          </a:p>
        </p:txBody>
      </p:sp>
      <p:sp>
        <p:nvSpPr>
          <p:cNvPr id="12" name="爆炸形 1 11"/>
          <p:cNvSpPr/>
          <p:nvPr/>
        </p:nvSpPr>
        <p:spPr>
          <a:xfrm>
            <a:off x="3643306" y="1052736"/>
            <a:ext cx="2214578" cy="178595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信息服务遇到瓶颈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7158" y="3053000"/>
            <a:ext cx="2786082" cy="264320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43240" y="3053000"/>
            <a:ext cx="2714644" cy="26432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57884" y="3053000"/>
            <a:ext cx="2714644" cy="264320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500034" y="3338752"/>
            <a:ext cx="2500330" cy="785818"/>
          </a:xfrm>
          <a:prstGeom prst="cub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快速处理海量信息</a:t>
            </a:r>
          </a:p>
        </p:txBody>
      </p:sp>
      <p:sp>
        <p:nvSpPr>
          <p:cNvPr id="21" name="立方体 20"/>
          <p:cNvSpPr/>
          <p:nvPr/>
        </p:nvSpPr>
        <p:spPr>
          <a:xfrm>
            <a:off x="500034" y="4267446"/>
            <a:ext cx="2500330" cy="785818"/>
          </a:xfrm>
          <a:prstGeom prst="cub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满足大量并发访问</a:t>
            </a:r>
          </a:p>
        </p:txBody>
      </p:sp>
      <p:sp>
        <p:nvSpPr>
          <p:cNvPr id="22" name="立方体 21"/>
          <p:cNvSpPr/>
          <p:nvPr/>
        </p:nvSpPr>
        <p:spPr>
          <a:xfrm>
            <a:off x="6000760" y="3338752"/>
            <a:ext cx="2500330" cy="785818"/>
          </a:xfrm>
          <a:prstGeom prst="cub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极高的并发访问能力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6000760" y="4267446"/>
            <a:ext cx="2500330" cy="785818"/>
          </a:xfrm>
          <a:prstGeom prst="cub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极强的业务定制能力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662" y="526757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信息管理系统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526757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磁盘数据库管理系统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15074" y="52675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内存数据库管理系统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43240" y="319587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数据库系统处理能力不足</a:t>
            </a:r>
            <a:endParaRPr lang="zh-CN" alt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产生的背景</a:t>
            </a:r>
            <a:endParaRPr lang="zh-CN" alt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555916"/>
            <a:ext cx="1589906" cy="161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柱形 13"/>
          <p:cNvSpPr/>
          <p:nvPr/>
        </p:nvSpPr>
        <p:spPr>
          <a:xfrm>
            <a:off x="683568" y="5158353"/>
            <a:ext cx="1872208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zh-CN" altLang="en-US" dirty="0" smtClean="0"/>
              <a:t>传统数据库查找数据的方式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67544" y="1360513"/>
            <a:ext cx="2160240" cy="86409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63888" y="1360513"/>
            <a:ext cx="2088232" cy="8640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itchFamily="34" charset="0"/>
              </a:rPr>
              <a:t>Query Optimizer &amp; Executor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 bwMode="auto">
          <a:xfrm>
            <a:off x="2627784" y="1792561"/>
            <a:ext cx="936104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3568" y="9807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Application</a:t>
            </a:r>
            <a:endParaRPr lang="zh-CN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1000473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Determine  Disk Address of Desired Record</a:t>
            </a:r>
            <a:endParaRPr lang="zh-CN" alt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44208" y="1549689"/>
            <a:ext cx="208823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ysClr val="windowText" lastClr="000000"/>
                </a:solidFill>
                <a:latin typeface="Arial" pitchFamily="34" charset="0"/>
              </a:rPr>
              <a:t>Table# Page#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1" name="直接箭头连接符 10"/>
          <p:cNvCxnSpPr>
            <a:stCxn id="6" idx="3"/>
            <a:endCxn id="10" idx="1"/>
          </p:cNvCxnSpPr>
          <p:nvPr/>
        </p:nvCxnSpPr>
        <p:spPr bwMode="auto">
          <a:xfrm>
            <a:off x="5652120" y="1792561"/>
            <a:ext cx="792088" cy="91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71800" y="17728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IPC</a:t>
            </a:r>
            <a:endParaRPr lang="zh-CN" alt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7784" y="537321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Assuming the Page is Already in Memory…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216" y="573325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Locate Page Pointer Via Hashing and Linear Search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86104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Copy Row to Private Buffer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234888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Send buffer to application (via IPC)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2360" y="29057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Hash Function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1880" y="31409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Buffer Tool</a:t>
            </a:r>
            <a:endParaRPr lang="zh-CN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12360" y="47059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Linked Lists Into Buffers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 bwMode="auto">
          <a:xfrm>
            <a:off x="1152000" y="2996952"/>
            <a:ext cx="792088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直接箭头连接符 26"/>
          <p:cNvCxnSpPr>
            <a:stCxn id="25" idx="0"/>
            <a:endCxn id="5" idx="2"/>
          </p:cNvCxnSpPr>
          <p:nvPr/>
        </p:nvCxnSpPr>
        <p:spPr bwMode="auto">
          <a:xfrm rot="16200000" flipV="1">
            <a:off x="1161683" y="2610591"/>
            <a:ext cx="772343" cy="3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7272000" y="2996952"/>
            <a:ext cx="43204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直接箭头连接符 30"/>
          <p:cNvCxnSpPr>
            <a:stCxn id="10" idx="2"/>
            <a:endCxn id="30" idx="0"/>
          </p:cNvCxnSpPr>
          <p:nvPr/>
        </p:nvCxnSpPr>
        <p:spPr bwMode="auto">
          <a:xfrm rot="5400000">
            <a:off x="7016571" y="2525198"/>
            <a:ext cx="943207" cy="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grpSp>
        <p:nvGrpSpPr>
          <p:cNvPr id="49" name="组合 48"/>
          <p:cNvGrpSpPr/>
          <p:nvPr/>
        </p:nvGrpSpPr>
        <p:grpSpPr>
          <a:xfrm>
            <a:off x="3059832" y="3429000"/>
            <a:ext cx="2304256" cy="1296144"/>
            <a:chOff x="2987824" y="3717032"/>
            <a:chExt cx="2304256" cy="1296144"/>
          </a:xfrm>
        </p:grpSpPr>
        <p:sp>
          <p:nvSpPr>
            <p:cNvPr id="35" name="矩形 34"/>
            <p:cNvSpPr/>
            <p:nvPr/>
          </p:nvSpPr>
          <p:spPr bwMode="auto">
            <a:xfrm>
              <a:off x="2987824" y="3717032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563888" y="3717032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139952" y="3717032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716016" y="3717032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716016" y="4149080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139952" y="4149080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3563888" y="4149080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987824" y="4149080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987824" y="4581128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3563888" y="4581128"/>
              <a:ext cx="576064" cy="432048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139952" y="4581128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4716016" y="4581128"/>
              <a:ext cx="57606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50" name="直接箭头连接符 49"/>
          <p:cNvCxnSpPr>
            <a:stCxn id="16" idx="3"/>
          </p:cNvCxnSpPr>
          <p:nvPr/>
        </p:nvCxnSpPr>
        <p:spPr bwMode="auto">
          <a:xfrm flipV="1">
            <a:off x="2123728" y="4633972"/>
            <a:ext cx="1765649" cy="119771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10800000">
            <a:off x="1475660" y="3284984"/>
            <a:ext cx="2304253" cy="122413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grpSp>
        <p:nvGrpSpPr>
          <p:cNvPr id="76" name="组合 75"/>
          <p:cNvGrpSpPr/>
          <p:nvPr/>
        </p:nvGrpSpPr>
        <p:grpSpPr>
          <a:xfrm>
            <a:off x="6516216" y="4077072"/>
            <a:ext cx="1296144" cy="1584176"/>
            <a:chOff x="6804248" y="4797152"/>
            <a:chExt cx="1296144" cy="1584176"/>
          </a:xfrm>
        </p:grpSpPr>
        <p:sp>
          <p:nvSpPr>
            <p:cNvPr id="58" name="矩形 57"/>
            <p:cNvSpPr/>
            <p:nvPr/>
          </p:nvSpPr>
          <p:spPr bwMode="auto">
            <a:xfrm>
              <a:off x="7884368" y="479715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7884368" y="5085184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884368" y="5373216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7884368" y="5661248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884368" y="5949280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884368" y="623731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308304" y="479715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7308304" y="5085184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308304" y="5373216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308304" y="5661248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308304" y="5949280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7308304" y="623731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6804248" y="479715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6804248" y="5085184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6804248" y="5373216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6804248" y="5661248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6804248" y="5949280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6804248" y="6237312"/>
              <a:ext cx="21602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77" name="直接箭头连接符 76"/>
          <p:cNvCxnSpPr>
            <a:stCxn id="30" idx="2"/>
            <a:endCxn id="70" idx="3"/>
          </p:cNvCxnSpPr>
          <p:nvPr/>
        </p:nvCxnSpPr>
        <p:spPr bwMode="auto">
          <a:xfrm rot="5400000">
            <a:off x="6678084" y="3339140"/>
            <a:ext cx="864096" cy="7557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81" name="直接箭头连接符 80"/>
          <p:cNvCxnSpPr>
            <a:stCxn id="75" idx="1"/>
          </p:cNvCxnSpPr>
          <p:nvPr/>
        </p:nvCxnSpPr>
        <p:spPr bwMode="auto">
          <a:xfrm rot="10800000">
            <a:off x="3851920" y="4509120"/>
            <a:ext cx="2664296" cy="10801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85" name="曲线连接符 84"/>
          <p:cNvCxnSpPr>
            <a:stCxn id="70" idx="1"/>
            <a:endCxn id="71" idx="1"/>
          </p:cNvCxnSpPr>
          <p:nvPr/>
        </p:nvCxnSpPr>
        <p:spPr bwMode="auto">
          <a:xfrm rot="10800000" flipV="1">
            <a:off x="6516216" y="4149080"/>
            <a:ext cx="1588" cy="288032"/>
          </a:xfrm>
          <a:prstGeom prst="curvedConnector3">
            <a:avLst>
              <a:gd name="adj1" fmla="val 14395466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曲线连接符 85"/>
          <p:cNvCxnSpPr>
            <a:stCxn id="71" idx="3"/>
            <a:endCxn id="72" idx="3"/>
          </p:cNvCxnSpPr>
          <p:nvPr/>
        </p:nvCxnSpPr>
        <p:spPr bwMode="auto">
          <a:xfrm>
            <a:off x="6732240" y="4437112"/>
            <a:ext cx="1588" cy="288032"/>
          </a:xfrm>
          <a:prstGeom prst="curvedConnector3">
            <a:avLst>
              <a:gd name="adj1" fmla="val 14395466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曲线连接符 91"/>
          <p:cNvCxnSpPr>
            <a:stCxn id="72" idx="1"/>
            <a:endCxn id="73" idx="1"/>
          </p:cNvCxnSpPr>
          <p:nvPr/>
        </p:nvCxnSpPr>
        <p:spPr bwMode="auto">
          <a:xfrm rot="10800000" flipV="1">
            <a:off x="6516216" y="4725144"/>
            <a:ext cx="1588" cy="288032"/>
          </a:xfrm>
          <a:prstGeom prst="curvedConnector3">
            <a:avLst>
              <a:gd name="adj1" fmla="val 14395466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曲线连接符 92"/>
          <p:cNvCxnSpPr>
            <a:stCxn id="73" idx="3"/>
            <a:endCxn id="74" idx="3"/>
          </p:cNvCxnSpPr>
          <p:nvPr/>
        </p:nvCxnSpPr>
        <p:spPr bwMode="auto">
          <a:xfrm>
            <a:off x="6732240" y="5013176"/>
            <a:ext cx="1588" cy="288032"/>
          </a:xfrm>
          <a:prstGeom prst="curvedConnector3">
            <a:avLst>
              <a:gd name="adj1" fmla="val 14395466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曲线连接符 94"/>
          <p:cNvCxnSpPr>
            <a:stCxn id="74" idx="1"/>
            <a:endCxn id="75" idx="1"/>
          </p:cNvCxnSpPr>
          <p:nvPr/>
        </p:nvCxnSpPr>
        <p:spPr bwMode="auto">
          <a:xfrm rot="10800000" flipV="1">
            <a:off x="6516216" y="5301208"/>
            <a:ext cx="1588" cy="288032"/>
          </a:xfrm>
          <a:prstGeom prst="curvedConnector3">
            <a:avLst>
              <a:gd name="adj1" fmla="val 14395466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3059832" y="342900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Linked Lists Into Buffers</a:t>
            </a:r>
            <a:endParaRPr lang="zh-CN" altLang="en-US" sz="1400" b="1" dirty="0"/>
          </a:p>
        </p:txBody>
      </p:sp>
      <p:sp>
        <p:nvSpPr>
          <p:cNvPr id="112" name="矩形 111"/>
          <p:cNvSpPr/>
          <p:nvPr/>
        </p:nvSpPr>
        <p:spPr>
          <a:xfrm>
            <a:off x="1187624" y="5517232"/>
            <a:ext cx="826639" cy="5232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Data Page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297089" y="5570076"/>
            <a:ext cx="826639" cy="5232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Data Page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683568" y="5158353"/>
            <a:ext cx="1872208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 Store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 bwMode="auto">
          <a:xfrm>
            <a:off x="467544" y="1360513"/>
            <a:ext cx="2160240" cy="86409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63888" y="1360513"/>
            <a:ext cx="2088232" cy="8640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itchFamily="34" charset="0"/>
              </a:rPr>
              <a:t>Query Optimizer &amp; Executor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44208" y="1549689"/>
            <a:ext cx="208823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ysClr val="windowText" lastClr="000000"/>
                </a:solidFill>
                <a:latin typeface="Arial" pitchFamily="34" charset="0"/>
              </a:rPr>
              <a:t>Memory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34" charset="0"/>
              </a:rPr>
              <a:t> Address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 bwMode="auto">
          <a:xfrm>
            <a:off x="2627784" y="1792561"/>
            <a:ext cx="936104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 bwMode="auto">
          <a:xfrm>
            <a:off x="5652120" y="1792561"/>
            <a:ext cx="792088" cy="91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3568" y="9807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Application</a:t>
            </a:r>
            <a:endParaRPr lang="zh-CN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31840" y="5392961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The full database is preloaded from disk to memory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1880" y="1000473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Determine Memory Address of Desired Record</a:t>
            </a:r>
            <a:endParaRPr lang="zh-CN" alt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251264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Copies data to application buffers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278092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Memory-Resident Database</a:t>
            </a:r>
            <a:endParaRPr lang="zh-CN" altLang="en-US" sz="14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699792" y="3088705"/>
            <a:ext cx="3600400" cy="1872208"/>
            <a:chOff x="4716016" y="4797152"/>
            <a:chExt cx="3600400" cy="1872208"/>
          </a:xfrm>
        </p:grpSpPr>
        <p:sp>
          <p:nvSpPr>
            <p:cNvPr id="25" name="矩形 24"/>
            <p:cNvSpPr/>
            <p:nvPr/>
          </p:nvSpPr>
          <p:spPr bwMode="auto">
            <a:xfrm>
              <a:off x="4716016" y="4797152"/>
              <a:ext cx="3600400" cy="1872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6250" b="9281"/>
            <a:stretch>
              <a:fillRect/>
            </a:stretch>
          </p:blipFill>
          <p:spPr bwMode="auto">
            <a:xfrm>
              <a:off x="4788024" y="4869160"/>
              <a:ext cx="720080" cy="1728192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t="54258"/>
            <a:stretch>
              <a:fillRect/>
            </a:stretch>
          </p:blipFill>
          <p:spPr bwMode="auto">
            <a:xfrm>
              <a:off x="5508104" y="5686747"/>
              <a:ext cx="1800200" cy="910605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r="70159" b="60211"/>
            <a:stretch>
              <a:fillRect/>
            </a:stretch>
          </p:blipFill>
          <p:spPr bwMode="auto">
            <a:xfrm>
              <a:off x="5508104" y="4869160"/>
              <a:ext cx="432048" cy="792088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t="68086" r="-4446" b="10211"/>
            <a:stretch>
              <a:fillRect/>
            </a:stretch>
          </p:blipFill>
          <p:spPr bwMode="auto">
            <a:xfrm>
              <a:off x="5940152" y="5229200"/>
              <a:ext cx="1584176" cy="432048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t="54258" r="48466"/>
            <a:stretch>
              <a:fillRect/>
            </a:stretch>
          </p:blipFill>
          <p:spPr bwMode="auto">
            <a:xfrm>
              <a:off x="7316688" y="5686747"/>
              <a:ext cx="927720" cy="910605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l="4394" t="68086" r="40896" b="10211"/>
            <a:stretch>
              <a:fillRect/>
            </a:stretch>
          </p:blipFill>
          <p:spPr bwMode="auto">
            <a:xfrm>
              <a:off x="7452320" y="5229200"/>
              <a:ext cx="792088" cy="432048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t="68086" r="-4446" b="10211"/>
            <a:stretch>
              <a:fillRect/>
            </a:stretch>
          </p:blipFill>
          <p:spPr bwMode="auto">
            <a:xfrm>
              <a:off x="5940152" y="4869160"/>
              <a:ext cx="504056" cy="36004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3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t="54258" b="27656"/>
            <a:stretch>
              <a:fillRect/>
            </a:stretch>
          </p:blipFill>
          <p:spPr bwMode="auto">
            <a:xfrm>
              <a:off x="6444208" y="4869160"/>
              <a:ext cx="1800200" cy="36004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</p:spPr>
        </p:pic>
      </p:grpSp>
      <p:cxnSp>
        <p:nvCxnSpPr>
          <p:cNvPr id="34" name="直接箭头连接符 33"/>
          <p:cNvCxnSpPr>
            <a:stCxn id="4" idx="4"/>
          </p:cNvCxnSpPr>
          <p:nvPr/>
        </p:nvCxnSpPr>
        <p:spPr bwMode="auto">
          <a:xfrm flipV="1">
            <a:off x="2555776" y="4960913"/>
            <a:ext cx="1944216" cy="737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38" name="直接箭头连接符 37"/>
          <p:cNvCxnSpPr>
            <a:stCxn id="8" idx="2"/>
            <a:endCxn id="27" idx="3"/>
          </p:cNvCxnSpPr>
          <p:nvPr/>
        </p:nvCxnSpPr>
        <p:spPr bwMode="auto">
          <a:xfrm rot="5400000">
            <a:off x="5200273" y="2145552"/>
            <a:ext cx="2379858" cy="21962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cxnSp>
        <p:nvCxnSpPr>
          <p:cNvPr id="41" name="直接箭头连接符 40"/>
          <p:cNvCxnSpPr>
            <a:endCxn id="5" idx="2"/>
          </p:cNvCxnSpPr>
          <p:nvPr/>
        </p:nvCxnSpPr>
        <p:spPr bwMode="auto">
          <a:xfrm rot="10800000">
            <a:off x="1547664" y="2224609"/>
            <a:ext cx="3752800" cy="22089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lg" len="lg"/>
          </a:ln>
          <a:effectLst/>
        </p:spPr>
      </p:cxnSp>
      <p:sp>
        <p:nvSpPr>
          <p:cNvPr id="44" name="标题 1"/>
          <p:cNvSpPr txBox="1">
            <a:spLocks/>
          </p:cNvSpPr>
          <p:nvPr/>
        </p:nvSpPr>
        <p:spPr bwMode="auto">
          <a:xfrm>
            <a:off x="182563" y="196949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内存数据库查找数据的方式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pPr>
              <a:tabLst>
                <a:tab pos="8559800" algn="r"/>
              </a:tabLst>
            </a:pPr>
            <a:r>
              <a:rPr lang="zh-CN" altLang="en-US" dirty="0" smtClean="0"/>
              <a:t>内容</a:t>
            </a:r>
            <a:r>
              <a:rPr lang="de-DE" altLang="en-US" dirty="0" smtClean="0"/>
              <a:t>	</a:t>
            </a:r>
            <a:endParaRPr lang="en-US" altLang="de-DE" dirty="0" smtClean="0"/>
          </a:p>
        </p:txBody>
      </p:sp>
      <p:sp>
        <p:nvSpPr>
          <p:cNvPr id="5123" name="Line 72"/>
          <p:cNvSpPr>
            <a:spLocks noChangeShapeType="1"/>
          </p:cNvSpPr>
          <p:nvPr/>
        </p:nvSpPr>
        <p:spPr bwMode="auto">
          <a:xfrm>
            <a:off x="1487488" y="208597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58813" y="1403350"/>
            <a:ext cx="833437" cy="736600"/>
            <a:chOff x="1110" y="2656"/>
            <a:chExt cx="1549" cy="1351"/>
          </a:xfrm>
        </p:grpSpPr>
        <p:sp>
          <p:nvSpPr>
            <p:cNvPr id="5155" name="AutoShape 75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6" name="AutoShape 76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7" name="AutoShape 77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8185E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126" name="Line 90"/>
          <p:cNvSpPr>
            <a:spLocks noChangeShapeType="1"/>
          </p:cNvSpPr>
          <p:nvPr/>
        </p:nvSpPr>
        <p:spPr bwMode="auto">
          <a:xfrm>
            <a:off x="1487488" y="30591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Text Box 91"/>
          <p:cNvSpPr txBox="1">
            <a:spLocks noChangeArrowheads="1"/>
          </p:cNvSpPr>
          <p:nvPr/>
        </p:nvSpPr>
        <p:spPr bwMode="auto">
          <a:xfrm>
            <a:off x="1596008" y="2557463"/>
            <a:ext cx="4848200" cy="369332"/>
          </a:xfrm>
          <a:prstGeom prst="rect">
            <a:avLst/>
          </a:prstGeom>
          <a:gradFill rotWithShape="1">
            <a:gsLst>
              <a:gs pos="0">
                <a:srgbClr val="005E47"/>
              </a:gs>
              <a:gs pos="100000">
                <a:srgbClr val="00CC9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b="1" dirty="0" smtClean="0">
                <a:solidFill>
                  <a:schemeClr val="bg1"/>
                </a:solidFill>
                <a:ea typeface="微软雅黑" pitchFamily="34" charset="-122"/>
              </a:rPr>
              <a:t>EMS</a:t>
            </a:r>
            <a:r>
              <a:rPr lang="zh-CN" altLang="en-US" b="1" dirty="0" smtClean="0">
                <a:solidFill>
                  <a:schemeClr val="bg1"/>
                </a:solidFill>
                <a:ea typeface="微软雅黑" pitchFamily="34" charset="-122"/>
              </a:rPr>
              <a:t>架构和工作原理</a:t>
            </a:r>
            <a:endParaRPr lang="zh-CN" altLang="en-US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128" name="Line 92"/>
          <p:cNvSpPr>
            <a:spLocks noChangeShapeType="1"/>
          </p:cNvSpPr>
          <p:nvPr/>
        </p:nvSpPr>
        <p:spPr bwMode="auto">
          <a:xfrm>
            <a:off x="1487488" y="4886325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4"/>
          <p:cNvSpPr txBox="1">
            <a:spLocks noChangeArrowheads="1"/>
          </p:cNvSpPr>
          <p:nvPr/>
        </p:nvSpPr>
        <p:spPr bwMode="auto">
          <a:xfrm>
            <a:off x="874713" y="151130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1</a:t>
            </a:r>
          </a:p>
        </p:txBody>
      </p:sp>
      <p:sp>
        <p:nvSpPr>
          <p:cNvPr id="5130" name="Text Box 95"/>
          <p:cNvSpPr txBox="1">
            <a:spLocks noChangeArrowheads="1"/>
          </p:cNvSpPr>
          <p:nvPr/>
        </p:nvSpPr>
        <p:spPr bwMode="auto">
          <a:xfrm>
            <a:off x="983729" y="248443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658813" y="4187825"/>
            <a:ext cx="833437" cy="736600"/>
            <a:chOff x="658813" y="4187825"/>
            <a:chExt cx="833437" cy="736600"/>
          </a:xfrm>
        </p:grpSpPr>
        <p:sp>
          <p:nvSpPr>
            <p:cNvPr id="5148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9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0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51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5132" name="Text Box 91"/>
          <p:cNvSpPr txBox="1">
            <a:spLocks noChangeArrowheads="1"/>
          </p:cNvSpPr>
          <p:nvPr/>
        </p:nvSpPr>
        <p:spPr bwMode="auto">
          <a:xfrm>
            <a:off x="1524000" y="4352925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典型应用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33" name="Line 92"/>
          <p:cNvSpPr>
            <a:spLocks noChangeShapeType="1"/>
          </p:cNvSpPr>
          <p:nvPr/>
        </p:nvSpPr>
        <p:spPr bwMode="auto">
          <a:xfrm>
            <a:off x="1487488" y="3922713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660400" y="3265488"/>
            <a:ext cx="863600" cy="720725"/>
            <a:chOff x="660400" y="3265488"/>
            <a:chExt cx="863600" cy="720725"/>
          </a:xfrm>
        </p:grpSpPr>
        <p:sp>
          <p:nvSpPr>
            <p:cNvPr id="5144" name="AutoShape 79"/>
            <p:cNvSpPr>
              <a:spLocks noChangeArrowheads="1"/>
            </p:cNvSpPr>
            <p:nvPr/>
          </p:nvSpPr>
          <p:spPr bwMode="gray">
            <a:xfrm>
              <a:off x="667648" y="327775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145" name="AutoShape 80"/>
            <p:cNvSpPr>
              <a:spLocks noChangeArrowheads="1"/>
            </p:cNvSpPr>
            <p:nvPr/>
          </p:nvSpPr>
          <p:spPr bwMode="gray">
            <a:xfrm>
              <a:off x="660400" y="3265488"/>
              <a:ext cx="856352" cy="708455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2" name="AutoShape 81"/>
            <p:cNvSpPr>
              <a:spLocks noChangeArrowheads="1"/>
            </p:cNvSpPr>
            <p:nvPr/>
          </p:nvSpPr>
          <p:spPr bwMode="gray">
            <a:xfrm>
              <a:off x="711200" y="3308350"/>
              <a:ext cx="752475" cy="62230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147" name="Text Box 95"/>
            <p:cNvSpPr txBox="1">
              <a:spLocks noChangeArrowheads="1"/>
            </p:cNvSpPr>
            <p:nvPr/>
          </p:nvSpPr>
          <p:spPr bwMode="auto">
            <a:xfrm>
              <a:off x="911225" y="3375025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>
                  <a:solidFill>
                    <a:schemeClr val="bg1"/>
                  </a:solidFill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135" name="Text Box 91"/>
          <p:cNvSpPr txBox="1">
            <a:spLocks noChangeArrowheads="1"/>
          </p:cNvSpPr>
          <p:nvPr/>
        </p:nvSpPr>
        <p:spPr bwMode="auto">
          <a:xfrm>
            <a:off x="1524000" y="3448050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性能测试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136" name="Text Box 91"/>
          <p:cNvSpPr txBox="1">
            <a:spLocks noChangeArrowheads="1"/>
          </p:cNvSpPr>
          <p:nvPr/>
        </p:nvSpPr>
        <p:spPr bwMode="auto">
          <a:xfrm>
            <a:off x="1546448" y="1587500"/>
            <a:ext cx="4897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dirty="0" smtClean="0">
                <a:ea typeface="微软雅黑" pitchFamily="34" charset="-122"/>
              </a:rPr>
              <a:t>EMS</a:t>
            </a:r>
            <a:r>
              <a:rPr lang="zh-CN" altLang="en-US" dirty="0" smtClean="0">
                <a:ea typeface="微软雅黑" pitchFamily="34" charset="-122"/>
              </a:rPr>
              <a:t>简介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39" name="Text Box 94"/>
          <p:cNvSpPr txBox="1">
            <a:spLocks noChangeArrowheads="1"/>
          </p:cNvSpPr>
          <p:nvPr/>
        </p:nvSpPr>
        <p:spPr bwMode="auto">
          <a:xfrm>
            <a:off x="855663" y="5085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sp>
        <p:nvSpPr>
          <p:cNvPr id="38" name="Line 92"/>
          <p:cNvSpPr>
            <a:spLocks noChangeShapeType="1"/>
          </p:cNvSpPr>
          <p:nvPr/>
        </p:nvSpPr>
        <p:spPr bwMode="auto">
          <a:xfrm>
            <a:off x="1509936" y="5861867"/>
            <a:ext cx="48958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31"/>
          <p:cNvGrpSpPr>
            <a:grpSpLocks/>
          </p:cNvGrpSpPr>
          <p:nvPr/>
        </p:nvGrpSpPr>
        <p:grpSpPr bwMode="auto">
          <a:xfrm>
            <a:off x="681261" y="5163367"/>
            <a:ext cx="833437" cy="736600"/>
            <a:chOff x="658813" y="4187825"/>
            <a:chExt cx="833437" cy="736600"/>
          </a:xfrm>
        </p:grpSpPr>
        <p:sp>
          <p:nvSpPr>
            <p:cNvPr id="40" name="AutoShape 83"/>
            <p:cNvSpPr>
              <a:spLocks noChangeArrowheads="1"/>
            </p:cNvSpPr>
            <p:nvPr/>
          </p:nvSpPr>
          <p:spPr bwMode="gray">
            <a:xfrm>
              <a:off x="665808" y="420036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1" name="AutoShape 84"/>
            <p:cNvSpPr>
              <a:spLocks noChangeArrowheads="1"/>
            </p:cNvSpPr>
            <p:nvPr/>
          </p:nvSpPr>
          <p:spPr bwMode="gray">
            <a:xfrm>
              <a:off x="658813" y="4187825"/>
              <a:ext cx="826442" cy="724060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gray">
            <a:xfrm>
              <a:off x="707237" y="4231443"/>
              <a:ext cx="726365" cy="636824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874713" y="4310063"/>
              <a:ext cx="3968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375" tIns="45688" rIns="91375" bIns="4568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546448" y="5328467"/>
            <a:ext cx="5257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EMS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下一步工作</a:t>
            </a:r>
            <a:endParaRPr kumimoji="1" lang="zh-CN" altLang="en-US" sz="2000" dirty="0">
              <a:solidFill>
                <a:srgbClr val="000000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6" name="Text Box 94"/>
          <p:cNvSpPr txBox="1">
            <a:spLocks noChangeArrowheads="1"/>
          </p:cNvSpPr>
          <p:nvPr/>
        </p:nvSpPr>
        <p:spPr bwMode="auto">
          <a:xfrm>
            <a:off x="878111" y="6428184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chemeClr val="bg1"/>
                </a:solidFill>
                <a:ea typeface="微软雅黑" pitchFamily="34" charset="-122"/>
              </a:rPr>
              <a:t>5</a:t>
            </a:r>
          </a:p>
        </p:txBody>
      </p:sp>
      <p:grpSp>
        <p:nvGrpSpPr>
          <p:cNvPr id="50" name="Group 78"/>
          <p:cNvGrpSpPr>
            <a:grpSpLocks/>
          </p:cNvGrpSpPr>
          <p:nvPr/>
        </p:nvGrpSpPr>
        <p:grpSpPr bwMode="auto">
          <a:xfrm>
            <a:off x="658813" y="2348880"/>
            <a:ext cx="863600" cy="720725"/>
            <a:chOff x="3174" y="2656"/>
            <a:chExt cx="1549" cy="1351"/>
          </a:xfrm>
        </p:grpSpPr>
        <p:sp>
          <p:nvSpPr>
            <p:cNvPr id="51" name="AutoShape 79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2" name="AutoShape 80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53" name="AutoShape 81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54" name="Text Box 95"/>
          <p:cNvSpPr txBox="1">
            <a:spLocks noChangeArrowheads="1"/>
          </p:cNvSpPr>
          <p:nvPr/>
        </p:nvSpPr>
        <p:spPr bwMode="auto">
          <a:xfrm>
            <a:off x="934889" y="2456830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75" tIns="45688" rIns="91375" bIns="4568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>
                <a:solidFill>
                  <a:schemeClr val="bg1"/>
                </a:solidFill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20751" y="1340768"/>
            <a:ext cx="6132329" cy="11251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1620751" y="2465916"/>
            <a:ext cx="6132329" cy="159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672" y="2478076"/>
            <a:ext cx="6120680" cy="1584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zh-CN" altLang="en-US" sz="2000" b="1" dirty="0"/>
          </a:p>
        </p:txBody>
      </p:sp>
      <p:sp>
        <p:nvSpPr>
          <p:cNvPr id="8" name="圆柱形 7"/>
          <p:cNvSpPr/>
          <p:nvPr/>
        </p:nvSpPr>
        <p:spPr>
          <a:xfrm>
            <a:off x="3448657" y="1528293"/>
            <a:ext cx="1002426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  2</a:t>
            </a:r>
            <a:endParaRPr lang="zh-CN" altLang="en-US" sz="1400" dirty="0"/>
          </a:p>
        </p:txBody>
      </p:sp>
      <p:sp>
        <p:nvSpPr>
          <p:cNvPr id="9" name="圆柱形 8"/>
          <p:cNvSpPr/>
          <p:nvPr/>
        </p:nvSpPr>
        <p:spPr>
          <a:xfrm>
            <a:off x="4981739" y="1528293"/>
            <a:ext cx="1002426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armor</a:t>
            </a:r>
            <a:endParaRPr lang="zh-CN" altLang="en-US" sz="1600" dirty="0"/>
          </a:p>
        </p:txBody>
      </p:sp>
      <p:sp>
        <p:nvSpPr>
          <p:cNvPr id="10" name="圆柱形 9"/>
          <p:cNvSpPr/>
          <p:nvPr/>
        </p:nvSpPr>
        <p:spPr>
          <a:xfrm>
            <a:off x="6514821" y="1528293"/>
            <a:ext cx="1002426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……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19672" y="4062252"/>
            <a:ext cx="6132329" cy="19442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619672" y="4638316"/>
            <a:ext cx="3240360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000" b="1" dirty="0" smtClean="0"/>
          </a:p>
          <a:p>
            <a:pPr algn="ctr"/>
            <a:endParaRPr lang="en-US" altLang="zh-CN" sz="2000" b="1" dirty="0" smtClean="0"/>
          </a:p>
          <a:p>
            <a:pPr algn="ctr"/>
            <a:endParaRPr lang="zh-CN" altLang="en-US" sz="20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23528" y="1767701"/>
            <a:ext cx="1238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公共数据源</a:t>
            </a:r>
            <a:endParaRPr lang="zh-CN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520" y="4941168"/>
            <a:ext cx="141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本地数据镜像</a:t>
            </a:r>
            <a:endParaRPr lang="zh-CN" altLang="en-US" sz="1600" b="1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41484" y="1340768"/>
            <a:ext cx="1002373" cy="1389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41484" y="2465916"/>
            <a:ext cx="1002373" cy="1389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67544" y="4062252"/>
            <a:ext cx="1061338" cy="1389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39552" y="6006468"/>
            <a:ext cx="1002373" cy="1389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可选过程 62"/>
          <p:cNvSpPr/>
          <p:nvPr/>
        </p:nvSpPr>
        <p:spPr>
          <a:xfrm>
            <a:off x="1619672" y="6006468"/>
            <a:ext cx="6120680" cy="620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业务系统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EMS </a:t>
            </a:r>
            <a:r>
              <a:rPr lang="zh-CN" altLang="en-US" dirty="0" smtClean="0"/>
              <a:t>系统架构</a:t>
            </a:r>
            <a:endParaRPr lang="zh-CN" altLang="en-US" sz="20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763688" y="2694100"/>
            <a:ext cx="43204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上游同步管理</a:t>
            </a:r>
            <a:endParaRPr lang="en-US" altLang="zh-CN" sz="1600" dirty="0" smtClean="0"/>
          </a:p>
        </p:txBody>
      </p:sp>
      <p:sp>
        <p:nvSpPr>
          <p:cNvPr id="67" name="圆角矩形 66"/>
          <p:cNvSpPr/>
          <p:nvPr/>
        </p:nvSpPr>
        <p:spPr>
          <a:xfrm>
            <a:off x="1763688" y="3130138"/>
            <a:ext cx="4320480" cy="428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数据处理</a:t>
            </a:r>
            <a:endParaRPr lang="en-US" altLang="zh-CN" sz="1600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1763688" y="3630204"/>
            <a:ext cx="432048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下游同步管理</a:t>
            </a:r>
            <a:endParaRPr lang="en-US" altLang="zh-CN" sz="1600" dirty="0" smtClean="0"/>
          </a:p>
        </p:txBody>
      </p:sp>
      <p:sp>
        <p:nvSpPr>
          <p:cNvPr id="73" name="流程图: 可选过程 72"/>
          <p:cNvSpPr/>
          <p:nvPr/>
        </p:nvSpPr>
        <p:spPr>
          <a:xfrm>
            <a:off x="4427984" y="3212976"/>
            <a:ext cx="1592587" cy="28803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业务逻辑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56176" y="2694100"/>
            <a:ext cx="1512168" cy="1224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监控管理</a:t>
            </a:r>
            <a:endParaRPr lang="en-US" altLang="zh-CN" sz="1600" dirty="0" smtClean="0"/>
          </a:p>
        </p:txBody>
      </p:sp>
      <p:sp>
        <p:nvSpPr>
          <p:cNvPr id="75" name="圆柱形 74"/>
          <p:cNvSpPr/>
          <p:nvPr/>
        </p:nvSpPr>
        <p:spPr>
          <a:xfrm>
            <a:off x="1979712" y="1541972"/>
            <a:ext cx="1002426" cy="625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r>
              <a:rPr lang="en-US" altLang="zh-CN" sz="1600" dirty="0" smtClean="0"/>
              <a:t>  1</a:t>
            </a:r>
            <a:endParaRPr lang="zh-CN" altLang="en-US" sz="1600" dirty="0"/>
          </a:p>
        </p:txBody>
      </p:sp>
      <p:sp>
        <p:nvSpPr>
          <p:cNvPr id="7" name="圆柱形 6"/>
          <p:cNvSpPr/>
          <p:nvPr/>
        </p:nvSpPr>
        <p:spPr>
          <a:xfrm>
            <a:off x="5076056" y="4782332"/>
            <a:ext cx="1002426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ZCache</a:t>
            </a:r>
            <a:r>
              <a:rPr lang="en-US" altLang="zh-CN" sz="1600" dirty="0" smtClean="0"/>
              <a:t>  </a:t>
            </a:r>
            <a:endParaRPr lang="zh-CN" altLang="en-US" sz="1600" dirty="0"/>
          </a:p>
        </p:txBody>
      </p:sp>
      <p:sp>
        <p:nvSpPr>
          <p:cNvPr id="76" name="圆柱形 75"/>
          <p:cNvSpPr/>
          <p:nvPr/>
        </p:nvSpPr>
        <p:spPr>
          <a:xfrm>
            <a:off x="6300192" y="4782332"/>
            <a:ext cx="1296144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Memcache</a:t>
            </a:r>
            <a:endParaRPr lang="zh-CN" altLang="en-US" sz="1600" dirty="0"/>
          </a:p>
        </p:txBody>
      </p:sp>
      <p:sp>
        <p:nvSpPr>
          <p:cNvPr id="78" name="圆角矩形 77"/>
          <p:cNvSpPr/>
          <p:nvPr/>
        </p:nvSpPr>
        <p:spPr>
          <a:xfrm>
            <a:off x="1691680" y="4782332"/>
            <a:ext cx="309634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请求解析</a:t>
            </a:r>
            <a:endParaRPr lang="en-US" altLang="zh-CN" sz="1600" dirty="0" smtClean="0"/>
          </a:p>
        </p:txBody>
      </p:sp>
      <p:sp>
        <p:nvSpPr>
          <p:cNvPr id="79" name="圆角矩形 78"/>
          <p:cNvSpPr/>
          <p:nvPr/>
        </p:nvSpPr>
        <p:spPr>
          <a:xfrm>
            <a:off x="1691680" y="5358396"/>
            <a:ext cx="1584176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数据和表管理</a:t>
            </a:r>
            <a:endParaRPr lang="en-US" altLang="zh-CN" sz="1600" dirty="0" smtClean="0"/>
          </a:p>
        </p:txBody>
      </p:sp>
      <p:sp>
        <p:nvSpPr>
          <p:cNvPr id="80" name="圆角矩形 79"/>
          <p:cNvSpPr/>
          <p:nvPr/>
        </p:nvSpPr>
        <p:spPr>
          <a:xfrm>
            <a:off x="3275856" y="5358396"/>
            <a:ext cx="1520552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索引管理</a:t>
            </a:r>
            <a:endParaRPr lang="en-US" altLang="zh-CN" sz="1600" dirty="0" smtClean="0"/>
          </a:p>
        </p:txBody>
      </p:sp>
      <p:sp>
        <p:nvSpPr>
          <p:cNvPr id="81" name="下箭头 80"/>
          <p:cNvSpPr/>
          <p:nvPr/>
        </p:nvSpPr>
        <p:spPr>
          <a:xfrm>
            <a:off x="2411760" y="2190044"/>
            <a:ext cx="4536504" cy="4320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replicate</a:t>
            </a:r>
            <a:endParaRPr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2483768" y="4134260"/>
            <a:ext cx="4536504" cy="4320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 bwMode="auto">
          <a:xfrm>
            <a:off x="1835696" y="2276872"/>
            <a:ext cx="1656184" cy="1656184"/>
          </a:xfrm>
          <a:prstGeom prst="rect">
            <a:avLst/>
          </a:prstGeom>
          <a:solidFill>
            <a:schemeClr val="lt2"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BROKER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79712" y="4653136"/>
            <a:ext cx="1656184" cy="1368152"/>
          </a:xfrm>
          <a:prstGeom prst="rect">
            <a:avLst/>
          </a:prstGeom>
          <a:solidFill>
            <a:schemeClr val="lt2"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STORAGE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563" y="188640"/>
            <a:ext cx="8686800" cy="639763"/>
          </a:xfrm>
        </p:spPr>
        <p:txBody>
          <a:bodyPr/>
          <a:lstStyle/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86800" cy="4479925"/>
          </a:xfrm>
        </p:spPr>
        <p:txBody>
          <a:bodyPr/>
          <a:lstStyle/>
          <a:p>
            <a:r>
              <a:rPr lang="zh-CN" altLang="zh-CN" sz="2800" dirty="0"/>
              <a:t>高版本MySQL向低版本复制</a:t>
            </a:r>
          </a:p>
          <a:p>
            <a:r>
              <a:rPr lang="zh-CN" altLang="zh-CN" sz="2800" dirty="0"/>
              <a:t>跨数据库系统的复制</a:t>
            </a:r>
          </a:p>
          <a:p>
            <a:r>
              <a:rPr lang="zh-CN" altLang="zh-CN" sz="2800" dirty="0"/>
              <a:t>支持多主库向单台Slave的复制</a:t>
            </a:r>
          </a:p>
          <a:p>
            <a:r>
              <a:rPr lang="zh-CN" altLang="en-US" sz="2800" dirty="0" smtClean="0"/>
              <a:t>支持数据触发，用户可对数据增量进行预处理，代替数据库触发器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964" y="743970"/>
            <a:ext cx="2614516" cy="186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6854028" y="1124744"/>
            <a:ext cx="576064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9763</TotalTime>
  <Words>1015</Words>
  <Application>Microsoft Office PowerPoint</Application>
  <PresentationFormat>全屏显示(4:3)</PresentationFormat>
  <Paragraphs>333</Paragraphs>
  <Slides>23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主题2</vt:lpstr>
      <vt:lpstr>Visio</vt:lpstr>
      <vt:lpstr>支持高性能模糊检索的内存数据库EMS</vt:lpstr>
      <vt:lpstr>内容 </vt:lpstr>
      <vt:lpstr>EMS的定义</vt:lpstr>
      <vt:lpstr>EMS产生的背景</vt:lpstr>
      <vt:lpstr>传统数据库查找数据的方式</vt:lpstr>
      <vt:lpstr>幻灯片 6</vt:lpstr>
      <vt:lpstr>内容 </vt:lpstr>
      <vt:lpstr>EMS 系统架构</vt:lpstr>
      <vt:lpstr>BROKER</vt:lpstr>
      <vt:lpstr>STORAGE</vt:lpstr>
      <vt:lpstr>BROKER工作原理</vt:lpstr>
      <vt:lpstr>STORAGE工作原理</vt:lpstr>
      <vt:lpstr>系统限制</vt:lpstr>
      <vt:lpstr>内容 </vt:lpstr>
      <vt:lpstr>性能测试条件</vt:lpstr>
      <vt:lpstr>性能测试结果</vt:lpstr>
      <vt:lpstr>性能测试详表</vt:lpstr>
      <vt:lpstr>内容 </vt:lpstr>
      <vt:lpstr>EMS典型应用</vt:lpstr>
      <vt:lpstr>EMS典型应用</vt:lpstr>
      <vt:lpstr>内容 </vt:lpstr>
      <vt:lpstr>EMS下一步工作</vt:lpstr>
      <vt:lpstr>幻灯片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</dc:title>
  <dc:creator>luoligang</dc:creator>
  <cp:lastModifiedBy>luoligang</cp:lastModifiedBy>
  <cp:revision>53</cp:revision>
  <dcterms:created xsi:type="dcterms:W3CDTF">2011-06-23T07:03:14Z</dcterms:created>
  <dcterms:modified xsi:type="dcterms:W3CDTF">2011-07-08T16:15:43Z</dcterms:modified>
</cp:coreProperties>
</file>