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25"/>
  </p:notesMasterIdLst>
  <p:sldIdLst>
    <p:sldId id="275" r:id="rId2"/>
    <p:sldId id="276" r:id="rId3"/>
    <p:sldId id="278" r:id="rId4"/>
    <p:sldId id="298" r:id="rId5"/>
    <p:sldId id="299" r:id="rId6"/>
    <p:sldId id="290" r:id="rId7"/>
    <p:sldId id="296" r:id="rId8"/>
    <p:sldId id="280" r:id="rId9"/>
    <p:sldId id="292" r:id="rId10"/>
    <p:sldId id="281" r:id="rId11"/>
    <p:sldId id="282" r:id="rId12"/>
    <p:sldId id="293" r:id="rId13"/>
    <p:sldId id="283" r:id="rId14"/>
    <p:sldId id="284" r:id="rId15"/>
    <p:sldId id="294" r:id="rId16"/>
    <p:sldId id="295" r:id="rId17"/>
    <p:sldId id="287" r:id="rId18"/>
    <p:sldId id="297" r:id="rId19"/>
    <p:sldId id="289" r:id="rId20"/>
    <p:sldId id="277" r:id="rId21"/>
    <p:sldId id="291" r:id="rId22"/>
    <p:sldId id="288" r:id="rId23"/>
    <p:sldId id="274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8" autoAdjust="0"/>
    <p:restoredTop sz="94716" autoAdjust="0"/>
  </p:normalViewPr>
  <p:slideViewPr>
    <p:cSldViewPr>
      <p:cViewPr>
        <p:scale>
          <a:sx n="60" d="100"/>
          <a:sy n="60" d="100"/>
        </p:scale>
        <p:origin x="109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C Programming Language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(before C99) doesn’t have a Boolean type</a:t>
            </a:r>
          </a:p>
          <a:p>
            <a:r>
              <a:rPr lang="en-US" dirty="0" smtClean="0"/>
              <a:t>Instead, 0 is considered false, anything else is true (1 is used by default)</a:t>
            </a:r>
          </a:p>
          <a:p>
            <a:endParaRPr lang="en-US" dirty="0" smtClean="0"/>
          </a:p>
          <a:p>
            <a:r>
              <a:rPr lang="en-US" dirty="0" smtClean="0"/>
              <a:t>Relational operators: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 smtClean="0"/>
              <a:t>Logical operators: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 uses lazy evaluation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are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statements – execute statement only if condition is true: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(&lt;condition&gt;)	&lt;statement&gt;;</a:t>
            </a:r>
          </a:p>
          <a:p>
            <a:pPr lvl="1"/>
            <a:r>
              <a:rPr lang="en-US" dirty="0" smtClean="0"/>
              <a:t>Optionally, you can add else </a:t>
            </a:r>
            <a:r>
              <a:rPr lang="en-US" dirty="0" smtClean="0"/>
              <a:t>(and </a:t>
            </a:r>
            <a:r>
              <a:rPr lang="en-US" dirty="0" smtClean="0"/>
              <a:t>else </a:t>
            </a:r>
            <a:r>
              <a:rPr lang="en-US" dirty="0" smtClean="0"/>
              <a:t>if) </a:t>
            </a:r>
            <a:r>
              <a:rPr lang="en-US" dirty="0"/>
              <a:t>statements</a:t>
            </a:r>
            <a:r>
              <a:rPr lang="en-US" dirty="0" smtClean="0"/>
              <a:t>: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(&lt;condition&gt;)	&lt;statement&gt;;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(“Too small”);</a:t>
            </a:r>
          </a:p>
          <a:p>
            <a:pPr marL="393192" lvl="1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5)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(“Perfect!”);</a:t>
            </a:r>
          </a:p>
          <a:p>
            <a:pPr marL="393192" lvl="1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(“Too big”);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provides syntactic sugar for conditional assignment: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5 ? ‘V’ : ‘X’;</a:t>
            </a:r>
          </a:p>
          <a:p>
            <a:pPr marL="109728" indent="0">
              <a:buNone/>
            </a:pPr>
            <a:r>
              <a:rPr lang="en-US" dirty="0" smtClean="0"/>
              <a:t>This is equivalent to: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5)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‘V’;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‘X’;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– Keep executing statement as long as condition is </a:t>
            </a:r>
            <a:r>
              <a:rPr lang="en-US" dirty="0" smtClean="0"/>
              <a:t>true:</a:t>
            </a:r>
            <a:endParaRPr lang="en-US" dirty="0"/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(&lt;condition&gt;)	&lt;statement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–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 smtClean="0"/>
              <a:t>except runs statement </a:t>
            </a:r>
            <a:r>
              <a:rPr lang="en-US" dirty="0"/>
              <a:t>at least </a:t>
            </a:r>
            <a:r>
              <a:rPr lang="en-US" dirty="0" smtClean="0"/>
              <a:t>once: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&lt;statement&gt; while (&lt;condition&gt;);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 != ‘1’);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– Special loop for iterating over collections (mostly)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 &lt;condition&gt;; &lt;step&gt;) 			&lt;statement&gt;;</a:t>
            </a:r>
          </a:p>
          <a:p>
            <a:pPr marL="393192" lvl="1" indent="0">
              <a:buNone/>
            </a:pPr>
            <a:r>
              <a:rPr lang="en-US" dirty="0"/>
              <a:t>First 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, then checks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, then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, and lastly </a:t>
            </a:r>
            <a:r>
              <a:rPr lang="en-US" dirty="0" smtClean="0"/>
              <a:t>executes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 smtClean="0"/>
              <a:t>. </a:t>
            </a:r>
            <a:r>
              <a:rPr lang="en-US" dirty="0" smtClean="0"/>
              <a:t>Then it’s back to checking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 all over again, until condition is false (zero)</a:t>
            </a:r>
            <a:endParaRPr lang="en-US" dirty="0" smtClean="0"/>
          </a:p>
          <a:p>
            <a:pPr marL="393192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5; ++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– Immediately leaves loop (in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loops, doesn’t run step statement)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– Jumps to the beginning of the loop </a:t>
            </a:r>
            <a:r>
              <a:rPr lang="en-US" dirty="0"/>
              <a:t>(in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loops, </a:t>
            </a:r>
            <a:r>
              <a:rPr lang="en-US" b="1" dirty="0" smtClean="0"/>
              <a:t>does</a:t>
            </a:r>
            <a:r>
              <a:rPr lang="en-US" dirty="0" smtClean="0"/>
              <a:t> </a:t>
            </a:r>
            <a:r>
              <a:rPr lang="en-US" dirty="0"/>
              <a:t>run step statement)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 smtClean="0"/>
              <a:t> – Used to compare a variable against a hard-coded list of numeral or character values</a:t>
            </a:r>
          </a:p>
          <a:p>
            <a:pPr lvl="1"/>
            <a:r>
              <a:rPr lang="en-US" sz="2000" dirty="0" smtClean="0"/>
              <a:t>Syntactic sugaring of if – else if – else if – else…</a:t>
            </a:r>
          </a:p>
          <a:p>
            <a:pPr lvl="1"/>
            <a:r>
              <a:rPr lang="en-US" sz="2000" dirty="0" smtClean="0"/>
              <a:t>Fall-through </a:t>
            </a:r>
            <a:r>
              <a:rPr lang="en-US" sz="2000" dirty="0" smtClean="0"/>
              <a:t>behavior – Unless a break statement is executed, code execution will continue ignoring new case statements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 smtClean="0"/>
              <a:t> case is the equivalent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32C0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400" dirty="0" smtClean="0">
                <a:solidFill>
                  <a:srgbClr val="32C0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32C0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(“zero”);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Fall-through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32C0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‘A’: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32C0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(“something else”);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Curly-brackets are used to denote a group of statements instead of a single one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”,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Also called a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These</a:t>
            </a:r>
            <a:r>
              <a:rPr lang="en-US" b="1" dirty="0" smtClean="0"/>
              <a:t> </a:t>
            </a:r>
            <a:r>
              <a:rPr lang="en-US" dirty="0" smtClean="0"/>
              <a:t>groups are also used to define the lifetime of variables (called </a:t>
            </a:r>
            <a:r>
              <a:rPr lang="en-US" i="1" dirty="0" smtClean="0"/>
              <a:t>scope</a:t>
            </a:r>
            <a:r>
              <a:rPr lang="en-US" dirty="0" smtClean="0"/>
              <a:t>). More on this later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</a:t>
            </a:r>
            <a:r>
              <a:rPr lang="en-US" dirty="0" smtClean="0"/>
              <a:t>fixed-size collections </a:t>
            </a:r>
            <a:r>
              <a:rPr lang="en-US" dirty="0" smtClean="0"/>
              <a:t>of variables of the same type</a:t>
            </a:r>
          </a:p>
          <a:p>
            <a:r>
              <a:rPr lang="en-US" dirty="0" smtClean="0"/>
              <a:t>Can be initialized to hold specific values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a[5] = { 1, 2, 3, 4,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missing from the list will be </a:t>
            </a:r>
            <a:r>
              <a:rPr lang="en-US" dirty="0" err="1"/>
              <a:t>init’ed</a:t>
            </a:r>
            <a:r>
              <a:rPr lang="en-US" dirty="0"/>
              <a:t> to </a:t>
            </a:r>
            <a:r>
              <a:rPr lang="en-US" dirty="0" smtClean="0"/>
              <a:t>zero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zeroes[5]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 0 };</a:t>
            </a:r>
          </a:p>
          <a:p>
            <a:r>
              <a:rPr lang="en-US" dirty="0"/>
              <a:t>To reference a specific element,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US" dirty="0" smtClean="0"/>
              <a:t>C arrays are </a:t>
            </a:r>
            <a:r>
              <a:rPr lang="en-US" b="1" dirty="0" smtClean="0"/>
              <a:t>zero</a:t>
            </a:r>
            <a:r>
              <a:rPr lang="en-US" dirty="0" smtClean="0"/>
              <a:t>-based, so this will set the third element: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a[2] = 3;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endParaRPr lang="en-US" dirty="0"/>
          </a:p>
          <a:p>
            <a:pPr lvl="1"/>
            <a:r>
              <a:rPr lang="en-US" dirty="0" smtClean="0"/>
              <a:t>Simply copies the content of the specified file into the current file</a:t>
            </a:r>
          </a:p>
          <a:p>
            <a:pPr lvl="1"/>
            <a:r>
              <a:rPr lang="en-US" dirty="0" smtClean="0"/>
              <a:t>Two flavors:</a:t>
            </a:r>
          </a:p>
          <a:p>
            <a:pPr lvl="2"/>
            <a:r>
              <a:rPr lang="en-US" dirty="0" smtClean="0"/>
              <a:t>#include &lt;file&gt; - Looks for the file in the include directories specified to the compiler</a:t>
            </a:r>
          </a:p>
          <a:p>
            <a:pPr lvl="2"/>
            <a:r>
              <a:rPr lang="en-US" dirty="0" smtClean="0"/>
              <a:t>#include “file” – Looks for the file in the current directory, and if that fails reverts to include directories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&lt;name&gt; &lt;value&gt;</a:t>
            </a:r>
          </a:p>
          <a:p>
            <a:pPr lvl="1"/>
            <a:r>
              <a:rPr lang="en-US" dirty="0" smtClean="0"/>
              <a:t>Replaces occurrences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dirty="0" smtClean="0"/>
              <a:t>Enables more advanced uses which we will not cover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</a:t>
            </a:r>
            <a:r>
              <a:rPr lang="en-US" dirty="0" smtClean="0"/>
              <a:t>programming language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Conditions</a:t>
            </a:r>
          </a:p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Preprocessor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/>
          </a:p>
          <a:p>
            <a:r>
              <a:rPr lang="en-US" dirty="0" smtClean="0"/>
              <a:t>Visual Studio demonstration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Today’s Show…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entry point of the program</a:t>
            </a:r>
          </a:p>
          <a:p>
            <a:r>
              <a:rPr lang="en-US" dirty="0" smtClean="0"/>
              <a:t>Must return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pPr lvl="1"/>
            <a:r>
              <a:rPr lang="en-US" dirty="0" smtClean="0"/>
              <a:t>0 usually means success, other values are error codes</a:t>
            </a:r>
          </a:p>
          <a:p>
            <a:r>
              <a:rPr lang="en-US" dirty="0" smtClean="0"/>
              <a:t>Optionally, can receive an array of strings containing the command-line used to run the program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 provided by the standard library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Output is usually done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(“My name is %s”, “Moshe”);</a:t>
            </a:r>
          </a:p>
          <a:p>
            <a:r>
              <a:rPr lang="en-US" dirty="0" smtClean="0"/>
              <a:t>For input: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retrieves a single character from standard input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the input equivalent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dirty="0" smtClean="0"/>
              <a:t>Don’t forget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! More about this later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Dennis Ritchie in 1970’s (after B), last version published in 2011</a:t>
            </a:r>
          </a:p>
          <a:p>
            <a:r>
              <a:rPr lang="en-US" dirty="0" smtClean="0"/>
              <a:t>Widely used today</a:t>
            </a:r>
          </a:p>
          <a:p>
            <a:r>
              <a:rPr lang="en-US" dirty="0" smtClean="0"/>
              <a:t>Influenced many of the modern programming languages</a:t>
            </a:r>
          </a:p>
          <a:p>
            <a:pPr lvl="1"/>
            <a:r>
              <a:rPr lang="en-US" dirty="0" smtClean="0"/>
              <a:t>C++, Java</a:t>
            </a:r>
            <a:r>
              <a:rPr lang="en-US" dirty="0" smtClean="0"/>
              <a:t>, C#, Python, etc.</a:t>
            </a:r>
          </a:p>
          <a:p>
            <a:endParaRPr lang="en-US" dirty="0" smtClean="0"/>
          </a:p>
          <a:p>
            <a:r>
              <a:rPr lang="en-US" dirty="0" smtClean="0"/>
              <a:t>“C is quirky, flawed, and an enormous success” – Dennis Ritchie, “The Development of the C Language”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</a:t>
            </a:r>
          </a:p>
          <a:p>
            <a:pPr lvl="1"/>
            <a:r>
              <a:rPr lang="en-US" dirty="0" smtClean="0"/>
              <a:t>Talk to hardware</a:t>
            </a:r>
          </a:p>
          <a:p>
            <a:pPr lvl="1"/>
            <a:r>
              <a:rPr lang="en-US" dirty="0" smtClean="0"/>
              <a:t>Manipulate memory</a:t>
            </a:r>
          </a:p>
          <a:p>
            <a:r>
              <a:rPr lang="en-US" dirty="0" smtClean="0"/>
              <a:t>Control exactly what happens when it happens </a:t>
            </a:r>
            <a:r>
              <a:rPr lang="en-US" dirty="0" smtClean="0"/>
              <a:t>(vs. e.g</a:t>
            </a:r>
            <a:r>
              <a:rPr lang="en-US" dirty="0" smtClean="0"/>
              <a:t>. garbage collection)</a:t>
            </a:r>
          </a:p>
          <a:p>
            <a:r>
              <a:rPr lang="en-US" dirty="0"/>
              <a:t>Unlike languages like Java &amp; </a:t>
            </a:r>
            <a:r>
              <a:rPr lang="en-US" dirty="0" smtClean="0"/>
              <a:t>Python, </a:t>
            </a:r>
            <a:r>
              <a:rPr lang="en-US" dirty="0"/>
              <a:t>C is compiled </a:t>
            </a:r>
            <a:r>
              <a:rPr lang="en-US" dirty="0" smtClean="0"/>
              <a:t>directly to machine language</a:t>
            </a:r>
            <a:endParaRPr lang="en-US" dirty="0" smtClean="0"/>
          </a:p>
          <a:p>
            <a:r>
              <a:rPr lang="en-US" dirty="0" smtClean="0"/>
              <a:t>Not the first choice for GUI/Web applications</a:t>
            </a:r>
          </a:p>
          <a:p>
            <a:r>
              <a:rPr lang="en-US" dirty="0" smtClean="0"/>
              <a:t>Embedded application</a:t>
            </a:r>
          </a:p>
          <a:p>
            <a:pPr lvl="1"/>
            <a:r>
              <a:rPr lang="en-US" dirty="0"/>
              <a:t>Compact code size</a:t>
            </a:r>
          </a:p>
          <a:p>
            <a:pPr lvl="1"/>
            <a:r>
              <a:rPr lang="en-US" dirty="0" smtClean="0"/>
              <a:t>Real-Time performance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other languages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learn C?</a:t>
            </a:r>
            <a:endParaRPr lang="en-US" dirty="0"/>
          </a:p>
        </p:txBody>
      </p:sp>
      <p:pic>
        <p:nvPicPr>
          <p:cNvPr id="5" name="Picture 4" descr="TIOBE Software: Tiobe Index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19436" r="26491" b="7919"/>
          <a:stretch/>
        </p:blipFill>
        <p:spPr>
          <a:xfrm>
            <a:off x="1183105" y="1600200"/>
            <a:ext cx="6673516" cy="4117893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569495" y="5867400"/>
            <a:ext cx="8229600" cy="507579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GitHub top 10</a:t>
            </a:r>
          </a:p>
          <a:p>
            <a:r>
              <a:rPr lang="en-US" dirty="0" err="1" smtClean="0"/>
              <a:t>IEEESpectrum</a:t>
            </a:r>
            <a:r>
              <a:rPr lang="en-US" dirty="0"/>
              <a:t> </a:t>
            </a:r>
            <a:r>
              <a:rPr lang="en-US" dirty="0" smtClean="0"/>
              <a:t>- ranked number 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should </a:t>
            </a:r>
            <a:r>
              <a:rPr lang="en-US" dirty="0" smtClean="0"/>
              <a:t>end </a:t>
            </a:r>
            <a:r>
              <a:rPr lang="en-US" dirty="0" smtClean="0"/>
              <a:t>with a semicolon, except for scopes (more on scopes later)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123;</a:t>
            </a:r>
          </a:p>
          <a:p>
            <a:r>
              <a:rPr lang="en-US" dirty="0" smtClean="0"/>
              <a:t>Arithmetic and bitwise operators are the same as in Python, with two exceptions: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dirty="0" smtClean="0"/>
              <a:t>does not exist in 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/>
              <a:t> – Unary increment operator, has two versions:</a:t>
            </a:r>
          </a:p>
          <a:p>
            <a:pPr lvl="2"/>
            <a:r>
              <a:rPr lang="en-US" dirty="0" smtClean="0"/>
              <a:t>Prefix: Increments the variable and then executes the rest of statement</a:t>
            </a:r>
          </a:p>
          <a:p>
            <a:pPr marL="63093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++x;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1; y = 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*/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Postfix: Executes the statement and then increments</a:t>
            </a:r>
          </a:p>
          <a:p>
            <a:pPr marL="63093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x++;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x; x +=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*/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*/</a:t>
            </a:r>
            <a:r>
              <a:rPr lang="en-US" dirty="0"/>
              <a:t> – Denotes a multi-line comment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– Means that the rest of the line should be ignored (C99 and newer </a:t>
            </a:r>
            <a:r>
              <a:rPr lang="en-US" dirty="0" smtClean="0"/>
              <a:t>only – do not use)</a:t>
            </a:r>
            <a:endParaRPr lang="en-US" dirty="0"/>
          </a:p>
          <a:p>
            <a:r>
              <a:rPr lang="en-US" dirty="0" smtClean="0"/>
              <a:t>Literals (constant values) are </a:t>
            </a:r>
            <a:r>
              <a:rPr lang="en-US" dirty="0"/>
              <a:t>similar to Python</a:t>
            </a:r>
          </a:p>
          <a:p>
            <a:pPr lvl="1"/>
            <a:r>
              <a:rPr lang="en-US" dirty="0"/>
              <a:t>One notable exception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dirty="0"/>
              <a:t>, which is used for single characters in 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Statically-typed, a few of the built-in types are: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/>
              <a:t> – an integer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 smtClean="0"/>
              <a:t> – a floating-point number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 smtClean="0"/>
              <a:t> – ASCII character (actually just a smaller integer)</a:t>
            </a:r>
          </a:p>
          <a:p>
            <a:r>
              <a:rPr lang="en-US" sz="2400" dirty="0" smtClean="0"/>
              <a:t>Most types are signed by default, but also have an unsigned version</a:t>
            </a:r>
          </a:p>
          <a:p>
            <a:r>
              <a:rPr lang="en-US" sz="2400" dirty="0" smtClean="0"/>
              <a:t>Can only be defined in beginning of blocks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Syntax:</a:t>
            </a:r>
          </a:p>
          <a:p>
            <a:pPr marL="109728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	&lt;name&gt; [=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109728" indent="0">
              <a:buNone/>
            </a:pPr>
            <a:r>
              <a:rPr lang="en-US" sz="2400" dirty="0" err="1" smtClean="0"/>
              <a:t>i.e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real1, real2 = 12.3;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Casts are used to convert the value from its original type to a new one: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12.23);</a:t>
            </a:r>
          </a:p>
          <a:p>
            <a:r>
              <a:rPr lang="en-US" dirty="0" smtClean="0"/>
              <a:t>Casts are sometimes done automatically by the compiler (this is called implicit casting)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1056</TotalTime>
  <Words>676</Words>
  <Application>Microsoft Office PowerPoint</Application>
  <PresentationFormat>On-screen Show (4:3)</PresentationFormat>
  <Paragraphs>179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Introduction to the C Programming Language</vt:lpstr>
      <vt:lpstr>On Today’s Show…</vt:lpstr>
      <vt:lpstr>What Is C?</vt:lpstr>
      <vt:lpstr>C vs. other languages ?</vt:lpstr>
      <vt:lpstr>Should I learn C?</vt:lpstr>
      <vt:lpstr>Basic Syntax</vt:lpstr>
      <vt:lpstr>Basic Syntax</vt:lpstr>
      <vt:lpstr>Variables</vt:lpstr>
      <vt:lpstr>Casting</vt:lpstr>
      <vt:lpstr>Conditions</vt:lpstr>
      <vt:lpstr>Control Structures</vt:lpstr>
      <vt:lpstr>Control Structures</vt:lpstr>
      <vt:lpstr>Control Structures</vt:lpstr>
      <vt:lpstr>Control Structures</vt:lpstr>
      <vt:lpstr>Control Structures</vt:lpstr>
      <vt:lpstr>Control Structures</vt:lpstr>
      <vt:lpstr>Blocks</vt:lpstr>
      <vt:lpstr>Arrays</vt:lpstr>
      <vt:lpstr>Preprocessor</vt:lpstr>
      <vt:lpstr>main()</vt:lpstr>
      <vt:lpstr>Input and Output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65</cp:revision>
  <dcterms:created xsi:type="dcterms:W3CDTF">2015-10-20T14:42:15Z</dcterms:created>
  <dcterms:modified xsi:type="dcterms:W3CDTF">2016-10-26T21:36:10Z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da1be2b5-8118-4859-9e53-049f39bf67bf</vt:lpwstr>
  </property>
</Properties>
</file>