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9" r:id="rId1"/>
  </p:sldMasterIdLst>
  <p:notesMasterIdLst>
    <p:notesMasterId r:id="rId11"/>
  </p:notesMasterIdLst>
  <p:sldIdLst>
    <p:sldId id="275" r:id="rId2"/>
    <p:sldId id="276" r:id="rId3"/>
    <p:sldId id="278" r:id="rId4"/>
    <p:sldId id="296" r:id="rId5"/>
    <p:sldId id="317" r:id="rId6"/>
    <p:sldId id="310" r:id="rId7"/>
    <p:sldId id="313" r:id="rId8"/>
    <p:sldId id="312" r:id="rId9"/>
    <p:sldId id="274" r:id="rId1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C057"/>
    <a:srgbClr val="960A7B"/>
    <a:srgbClr val="D66D16"/>
    <a:srgbClr val="9B2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7460" autoAdjust="0"/>
    <p:restoredTop sz="94716" autoAdjust="0"/>
  </p:normalViewPr>
  <p:slideViewPr>
    <p:cSldViewPr>
      <p:cViewPr varScale="1">
        <p:scale>
          <a:sx n="71" d="100"/>
          <a:sy n="71" d="100"/>
        </p:scale>
        <p:origin x="8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8B07E-EE51-44C2-84E1-574C0B4A2B4A}" type="datetimeFigureOut">
              <a:rPr lang="he-IL" smtClean="0"/>
              <a:pPr/>
              <a:t>כ"ה/תשרי/תשע"ז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127ED2A-5620-4646-8EB2-94BFB9817E5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873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7ED2A-5620-4646-8EB2-94BFB9817E58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34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7ED2A-5620-4646-8EB2-94BFB9817E58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267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6" y="0"/>
            <a:ext cx="9153237" cy="6864928"/>
          </a:xfrm>
          <a:prstGeom prst="rect">
            <a:avLst/>
          </a:prstGeom>
        </p:spPr>
      </p:pic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</p:spPr>
        <p:txBody>
          <a:bodyPr lIns="45720" rIns="45720"/>
          <a:lstStyle>
            <a:lvl1pPr marL="0" marR="64008" indent="0" algn="l" rtl="0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C361CD-CF56-402E-AC7A-DC583C02D103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56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  <a:prstGeom prst="rect">
            <a:avLst/>
          </a:prstGeom>
        </p:spPr>
        <p:txBody>
          <a:bodyPr/>
          <a:lstStyle>
            <a:lvl1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304800" y="341312"/>
            <a:ext cx="6422232" cy="936625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lang="en-US" sz="3200" dirty="0"/>
            </a:lvl1pPr>
          </a:lstStyle>
          <a:p>
            <a:pPr lvl="0" rtl="0" fontAlgn="auto">
              <a:spcAft>
                <a:spcPts val="0"/>
              </a:spcAft>
            </a:pPr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30297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99" y="1989048"/>
            <a:ext cx="7772400" cy="18288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936" y="3861048"/>
            <a:ext cx="4572000" cy="1454888"/>
          </a:xfrm>
          <a:prstGeom prst="rect">
            <a:avLst/>
          </a:prstGeom>
        </p:spPr>
        <p:txBody>
          <a:bodyPr lIns="91440" rIns="91440" anchor="t"/>
          <a:lstStyle>
            <a:lvl1pPr marL="0" indent="0" algn="l" rtl="0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18D7-E21A-4148-AFF7-C6AF0E85D634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hevron 6"/>
          <p:cNvSpPr/>
          <p:nvPr/>
        </p:nvSpPr>
        <p:spPr>
          <a:xfrm>
            <a:off x="3709903" y="3934808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3523487" y="3934808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799750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  <a:prstGeom prst="rect">
            <a:avLst/>
          </a:prstGeom>
        </p:spPr>
        <p:txBody>
          <a:bodyPr/>
          <a:lstStyle>
            <a:lvl1pPr algn="l" rtl="0">
              <a:defRPr sz="2800">
                <a:solidFill>
                  <a:schemeClr val="bg1"/>
                </a:solidFill>
              </a:defRPr>
            </a:lvl1pPr>
            <a:lvl2pPr algn="l" rtl="0">
              <a:defRPr sz="2400">
                <a:solidFill>
                  <a:schemeClr val="bg1"/>
                </a:solidFill>
              </a:defRPr>
            </a:lvl2pPr>
            <a:lvl3pPr algn="l" rtl="0">
              <a:defRPr sz="2000">
                <a:solidFill>
                  <a:schemeClr val="bg1"/>
                </a:solidFill>
              </a:defRPr>
            </a:lvl3pPr>
            <a:lvl4pPr algn="l" rtl="0">
              <a:defRPr sz="1800">
                <a:solidFill>
                  <a:schemeClr val="bg1"/>
                </a:solidFill>
              </a:defRPr>
            </a:lvl4pPr>
            <a:lvl5pPr algn="l" rtl="0"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  <a:prstGeom prst="rect">
            <a:avLst/>
          </a:prstGeom>
        </p:spPr>
        <p:txBody>
          <a:bodyPr/>
          <a:lstStyle>
            <a:lvl1pPr algn="l" rtl="0">
              <a:defRPr sz="2800">
                <a:solidFill>
                  <a:schemeClr val="bg1"/>
                </a:solidFill>
              </a:defRPr>
            </a:lvl1pPr>
            <a:lvl2pPr algn="l" rtl="0">
              <a:defRPr sz="2400">
                <a:solidFill>
                  <a:schemeClr val="bg1"/>
                </a:solidFill>
              </a:defRPr>
            </a:lvl2pPr>
            <a:lvl3pPr algn="l" rtl="0">
              <a:defRPr sz="2000">
                <a:solidFill>
                  <a:schemeClr val="bg1"/>
                </a:solidFill>
              </a:defRPr>
            </a:lvl3pPr>
            <a:lvl4pPr algn="l" rtl="0">
              <a:defRPr sz="1800">
                <a:solidFill>
                  <a:schemeClr val="bg1"/>
                </a:solidFill>
              </a:defRPr>
            </a:lvl4pPr>
            <a:lvl5pPr algn="l" rtl="0"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BF55-08E0-45E6-A98B-09A373CCF937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/>
          <a:lstStyle>
            <a:lvl1pPr algn="l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 kumimoji="0" lang="en-US" sz="43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1363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</p:spPr>
        <p:txBody>
          <a:bodyPr anchor="ctr"/>
          <a:lstStyle>
            <a:lvl1pPr algn="l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 kumimoji="0" lang="en-US" sz="43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algn="l" rtl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algn="l" rtl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6"/>
            <a:ext cx="4040188" cy="3941763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/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296"/>
            <a:ext cx="4041775" cy="3941763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/>
          <a:lstStyle>
            <a:lvl1pPr algn="l" rtl="0">
              <a:spcBef>
                <a:spcPts val="0"/>
              </a:spcBef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9545-BA9C-45E0-9405-FCD1340C1419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943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5F5266-626F-4FF8-AF18-2627491F6FD9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341312"/>
            <a:ext cx="6422232" cy="936625"/>
          </a:xfrm>
          <a:prstGeom prst="rect">
            <a:avLst/>
          </a:prstGeom>
        </p:spPr>
        <p:txBody>
          <a:bodyPr vert="horz" anchor="b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lang="en-US" sz="4800" dirty="0">
                <a:solidFill>
                  <a:schemeClr val="tx1"/>
                </a:solidFill>
              </a:defRPr>
            </a:lvl1pPr>
          </a:lstStyle>
          <a:p>
            <a:pPr lvl="0" rtl="0" fontAlgn="auto">
              <a:spcAft>
                <a:spcPts val="0"/>
              </a:spcAft>
            </a:pPr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17083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7AC0-8B80-4387-BEFC-4171E6BBCA45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102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9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6" y="0"/>
            <a:ext cx="9153237" cy="68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2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3" r:id="rId3"/>
    <p:sldLayoutId id="2147483714" r:id="rId4"/>
    <p:sldLayoutId id="2147483715" r:id="rId5"/>
    <p:sldLayoutId id="2147483716" r:id="rId6"/>
    <p:sldLayoutId id="2147483717" r:id="rId7"/>
  </p:sldLayoutIdLst>
  <p:timing>
    <p:tnLst>
      <p:par>
        <p:cTn id="1" dur="indefinite" restart="never" nodeType="tmRoot"/>
      </p:par>
    </p:tnLst>
  </p:timing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 and scope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Today’s Show…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bunch of code with a name, return type and arguments</a:t>
            </a:r>
          </a:p>
          <a:p>
            <a:r>
              <a:rPr lang="en-US" dirty="0" smtClean="0"/>
              <a:t>Functions must be declared before use</a:t>
            </a:r>
          </a:p>
          <a:p>
            <a:r>
              <a:rPr lang="en-US" dirty="0" smtClean="0"/>
              <a:t>Syntax: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&lt;name&gt;([&lt;arguments&gt;])</a:t>
            </a:r>
          </a:p>
          <a:p>
            <a:pPr lvl="1"/>
            <a:r>
              <a:rPr lang="en-US" dirty="0" smtClean="0"/>
              <a:t>Return type can be any built-in or user-defined type,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/>
              <a:t> for no return value</a:t>
            </a:r>
            <a:endParaRPr lang="en-US" dirty="0"/>
          </a:p>
          <a:p>
            <a:pPr lvl="1"/>
            <a:r>
              <a:rPr lang="en-US" dirty="0" smtClean="0"/>
              <a:t>Arguments is a comma-separated list of arguments (same as variable definitions). Argument names can be left out</a:t>
            </a:r>
          </a:p>
          <a:p>
            <a:pPr lvl="2"/>
            <a:r>
              <a:rPr lang="en-US" dirty="0" smtClean="0"/>
              <a:t>No arguments means any number of arguments (!)</a:t>
            </a:r>
          </a:p>
          <a:p>
            <a:pPr lvl="2"/>
            <a:r>
              <a:rPr lang="en-US" dirty="0" smtClean="0"/>
              <a:t>Recommendation: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/>
              <a:t> for no arguments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5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definition is the actual code associated with the function</a:t>
            </a:r>
          </a:p>
          <a:p>
            <a:r>
              <a:rPr lang="en-US" dirty="0" smtClean="0"/>
              <a:t>Function definition must match prototype if one exists (except for argument names)</a:t>
            </a:r>
          </a:p>
          <a:p>
            <a:r>
              <a:rPr lang="en-US" dirty="0" smtClean="0"/>
              <a:t>First line looks like a prototype, except for no semicolon</a:t>
            </a:r>
          </a:p>
          <a:p>
            <a:pPr marL="109728" lvl="0" indent="0">
              <a:buClr>
                <a:srgbClr val="2DA2BF"/>
              </a:buClr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39639D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 dirty="0" err="1">
                <a:solidFill>
                  <a:srgbClr val="39639D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39639D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109728" lvl="0" indent="0">
              <a:buClr>
                <a:srgbClr val="2DA2BF"/>
              </a:buClr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09728" lvl="0" indent="0">
              <a:buClr>
                <a:srgbClr val="2DA2BF"/>
              </a:buClr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109728" lvl="0" indent="0">
              <a:buClr>
                <a:srgbClr val="2DA2BF"/>
              </a:buClr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9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should not be more than a few dozens of code lines</a:t>
            </a:r>
          </a:p>
          <a:p>
            <a:pPr lvl="1"/>
            <a:r>
              <a:rPr lang="en-US" dirty="0"/>
              <a:t>In case of longer functions, break them into smaller functions </a:t>
            </a:r>
          </a:p>
          <a:p>
            <a:r>
              <a:rPr lang="en-US" dirty="0"/>
              <a:t>A function should have a clear name defining what it </a:t>
            </a:r>
            <a:r>
              <a:rPr lang="en-US" dirty="0" smtClean="0"/>
              <a:t>does</a:t>
            </a:r>
          </a:p>
          <a:p>
            <a:pPr lvl="1"/>
            <a:r>
              <a:rPr lang="en-US" dirty="0"/>
              <a:t>A “rule of </a:t>
            </a:r>
            <a:r>
              <a:rPr lang="en-US" dirty="0" smtClean="0"/>
              <a:t>thumb”: </a:t>
            </a:r>
            <a:r>
              <a:rPr lang="en-US" dirty="0"/>
              <a:t>if I can’t find a good name for representing the function, probably I should break it to a couple of different functions, each with a specific functionality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guidelines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4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u="sng" dirty="0" smtClean="0"/>
              <a:t>code block</a:t>
            </a:r>
            <a:r>
              <a:rPr lang="en-US" dirty="0" smtClean="0"/>
              <a:t> is denoted by curly brackets {}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Loops</a:t>
            </a:r>
          </a:p>
          <a:p>
            <a:r>
              <a:rPr lang="en-US" dirty="0" smtClean="0"/>
              <a:t>Code blocks may be nested</a:t>
            </a:r>
          </a:p>
          <a:p>
            <a:pPr lvl="1"/>
            <a:r>
              <a:rPr lang="en-US" dirty="0" smtClean="0"/>
              <a:t>A loop within a function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A </a:t>
            </a:r>
            <a:r>
              <a:rPr lang="en-US" u="sng" dirty="0" smtClean="0"/>
              <a:t>scope</a:t>
            </a:r>
            <a:r>
              <a:rPr lang="en-US" dirty="0" smtClean="0"/>
              <a:t> defines the life time of a variable</a:t>
            </a:r>
          </a:p>
          <a:p>
            <a:pPr lvl="1"/>
            <a:r>
              <a:rPr lang="en-US" dirty="0" smtClean="0"/>
              <a:t>i.e. where we can reference it</a:t>
            </a:r>
          </a:p>
          <a:p>
            <a:r>
              <a:rPr lang="en-US" dirty="0" smtClean="0"/>
              <a:t>A variable scope is:</a:t>
            </a:r>
          </a:p>
          <a:p>
            <a:pPr lvl="1"/>
            <a:r>
              <a:rPr lang="en-US" dirty="0" smtClean="0"/>
              <a:t>Inside its own code block, from the line of declaration</a:t>
            </a:r>
          </a:p>
          <a:p>
            <a:pPr lvl="1"/>
            <a:r>
              <a:rPr lang="en-US" dirty="0" smtClean="0"/>
              <a:t>In all nested code blocks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block and variable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3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declared outside all function is called </a:t>
            </a:r>
            <a:r>
              <a:rPr lang="en-US" u="sng" dirty="0" smtClean="0"/>
              <a:t>global</a:t>
            </a:r>
          </a:p>
          <a:p>
            <a:pPr lvl="1"/>
            <a:r>
              <a:rPr lang="en-US" dirty="0" smtClean="0"/>
              <a:t>It’s scope is “everywhere”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Variables with the same name can be defined in different code blocks</a:t>
            </a:r>
          </a:p>
          <a:p>
            <a:r>
              <a:rPr lang="en-US" dirty="0" smtClean="0"/>
              <a:t>In case of naming conflict the “closest” declaration will win.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block and variable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marL="109728" lvl="0" indent="0">
              <a:buClr>
                <a:srgbClr val="2DA2BF"/>
              </a:buClr>
              <a:buNone/>
            </a:pPr>
            <a:r>
              <a:rPr lang="en-US" sz="2000" b="1" dirty="0" err="1">
                <a:solidFill>
                  <a:srgbClr val="39639D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err="1" smtClean="0">
                <a:solidFill>
                  <a:srgbClr val="39639D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000" b="1" dirty="0" smtClean="0">
                <a:solidFill>
                  <a:srgbClr val="39639D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=11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glboal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lvl="0" indent="0">
              <a:buClr>
                <a:srgbClr val="2DA2BF"/>
              </a:buClr>
              <a:buNone/>
            </a:pPr>
            <a:r>
              <a:rPr lang="en-US" sz="2000" b="1" dirty="0">
                <a:solidFill>
                  <a:srgbClr val="39639D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f() {</a:t>
            </a:r>
          </a:p>
          <a:p>
            <a:pPr marL="109728" lvl="0" indent="0">
              <a:buClr>
                <a:srgbClr val="2DA2BF"/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(“My global %d\n”,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lvl="0" indent="0">
              <a:buClr>
                <a:srgbClr val="2DA2BF"/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9728" lvl="0" indent="0">
              <a:buClr>
                <a:srgbClr val="2DA2BF"/>
              </a:buClr>
              <a:buNone/>
            </a:pPr>
            <a:r>
              <a:rPr lang="en-US" sz="2000" b="1" dirty="0" err="1" smtClean="0">
                <a:solidFill>
                  <a:srgbClr val="39639D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000" b="1" dirty="0" err="1">
                <a:solidFill>
                  <a:srgbClr val="39639D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39639D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109728" lvl="0" indent="0">
              <a:buClr>
                <a:srgbClr val="2DA2BF"/>
              </a:buClr>
              <a:buNone/>
            </a:pP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marL="109728" lvl="0" indent="0">
              <a:buClr>
                <a:srgbClr val="2DA2BF"/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39639D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22;</a:t>
            </a:r>
          </a:p>
          <a:p>
            <a:pPr marL="109728" lvl="0" indent="0">
              <a:buClr>
                <a:srgbClr val="2DA2BF"/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39639D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rgbClr val="39639D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3; 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109728" lvl="0" indent="0">
              <a:buClr>
                <a:srgbClr val="2DA2BF"/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(“%d\n”, 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0,1,2</a:t>
            </a:r>
          </a:p>
          <a:p>
            <a:pPr marL="109728" lvl="0" indent="0">
              <a:buClr>
                <a:srgbClr val="2DA2BF"/>
              </a:buClr>
              <a:buNone/>
            </a:pP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f();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11</a:t>
            </a:r>
          </a:p>
          <a:p>
            <a:pPr marL="109728" lvl="0" indent="0">
              <a:buClr>
                <a:srgbClr val="2DA2BF"/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9728" lvl="0" indent="0">
              <a:buClr>
                <a:srgbClr val="2DA2BF"/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(“%d\n”, 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//22</a:t>
            </a:r>
          </a:p>
          <a:p>
            <a:pPr marL="109728" lvl="0" indent="0">
              <a:buClr>
                <a:srgbClr val="2DA2BF"/>
              </a:buClr>
              <a:buNone/>
            </a:pP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39639D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109728" lvl="0" indent="0">
              <a:buClr>
                <a:srgbClr val="2DA2BF"/>
              </a:buClr>
              <a:buNone/>
            </a:pP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block and variable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4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820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9666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N theme">
  <a:themeElements>
    <a:clrScheme name="Custom 1">
      <a:dk1>
        <a:sysClr val="windowText" lastClr="000000"/>
      </a:dk1>
      <a:lt1>
        <a:sysClr val="window" lastClr="FFFFFF"/>
      </a:lt1>
      <a:dk2>
        <a:srgbClr val="FFFFFF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 template.potx" id="{2A1306DF-2B44-4856-8DCD-9976550BF179}" vid="{252649B2-2FF5-4FF4-B45E-250C8A3E30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 template</Template>
  <TotalTime>926</TotalTime>
  <Words>323</Words>
  <Application>Microsoft Office PowerPoint</Application>
  <PresentationFormat>On-screen Show (4:3)</PresentationFormat>
  <Paragraphs>61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Lucida Sans Unicode</vt:lpstr>
      <vt:lpstr>Verdana</vt:lpstr>
      <vt:lpstr>Wingdings 2</vt:lpstr>
      <vt:lpstr>Wingdings 3</vt:lpstr>
      <vt:lpstr>1_EN theme</vt:lpstr>
      <vt:lpstr>Functions and scope</vt:lpstr>
      <vt:lpstr>On Today’s Show…</vt:lpstr>
      <vt:lpstr>Functions</vt:lpstr>
      <vt:lpstr>Functions</vt:lpstr>
      <vt:lpstr>Functions guidelines</vt:lpstr>
      <vt:lpstr>Code block and variable Scope</vt:lpstr>
      <vt:lpstr>Code block and variable Scope</vt:lpstr>
      <vt:lpstr>Code block and variable Scope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</dc:creator>
  <cp:lastModifiedBy>Assaf</cp:lastModifiedBy>
  <cp:revision>98</cp:revision>
  <dcterms:created xsi:type="dcterms:W3CDTF">2015-10-20T14:42:15Z</dcterms:created>
  <dcterms:modified xsi:type="dcterms:W3CDTF">2016-10-27T09:01:38Z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263b641e-2d15-445b-9a3a-dfde2a883671</vt:lpwstr>
  </property>
</Properties>
</file>