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9" r:id="rId1"/>
  </p:sldMasterIdLst>
  <p:notesMasterIdLst>
    <p:notesMasterId r:id="rId6"/>
  </p:notesMasterIdLst>
  <p:sldIdLst>
    <p:sldId id="275" r:id="rId2"/>
    <p:sldId id="276" r:id="rId3"/>
    <p:sldId id="277" r:id="rId4"/>
    <p:sldId id="274" r:id="rId5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C057"/>
    <a:srgbClr val="960A7B"/>
    <a:srgbClr val="D66D16"/>
    <a:srgbClr val="9B2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67460" autoAdjust="0"/>
    <p:restoredTop sz="94716" autoAdjust="0"/>
  </p:normalViewPr>
  <p:slideViewPr>
    <p:cSldViewPr>
      <p:cViewPr varScale="1">
        <p:scale>
          <a:sx n="108" d="100"/>
          <a:sy n="108" d="100"/>
        </p:scale>
        <p:origin x="124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888B07E-EE51-44C2-84E1-574C0B4A2B4A}" type="datetimeFigureOut">
              <a:rPr lang="he-IL" smtClean="0"/>
              <a:pPr/>
              <a:t>כ"ה/תשרי/תשע"ז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127ED2A-5620-4646-8EB2-94BFB9817E58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8730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7ED2A-5620-4646-8EB2-94BFB9817E58}" type="slidenum">
              <a:rPr lang="he-IL" smtClean="0"/>
              <a:pPr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342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7ED2A-5620-4646-8EB2-94BFB9817E58}" type="slidenum">
              <a:rPr lang="he-IL" smtClean="0"/>
              <a:pPr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2670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36" y="0"/>
            <a:ext cx="9153237" cy="6864928"/>
          </a:xfrm>
          <a:prstGeom prst="rect">
            <a:avLst/>
          </a:prstGeom>
        </p:spPr>
      </p:pic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3"/>
            <a:ext cx="7772400" cy="1829761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>
              <a:defRPr sz="480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</p:spPr>
        <p:txBody>
          <a:bodyPr lIns="45720" rIns="45720"/>
          <a:lstStyle>
            <a:lvl1pPr marL="0" marR="64008" indent="0" algn="l" rtl="0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9C361CD-CF56-402E-AC7A-DC583C02D103}" type="slidenum">
              <a:rPr lang="he-IL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567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25963"/>
          </a:xfrm>
          <a:prstGeom prst="rect">
            <a:avLst/>
          </a:prstGeom>
        </p:spPr>
        <p:txBody>
          <a:bodyPr/>
          <a:lstStyle>
            <a:lvl1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C53E-687B-4E06-82F6-557360798B26}" type="slidenum">
              <a:rPr lang="he-IL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304800" y="341312"/>
            <a:ext cx="6422232" cy="936625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defRPr lang="en-US" sz="3200" dirty="0"/>
            </a:lvl1pPr>
          </a:lstStyle>
          <a:p>
            <a:pPr lvl="0" rtl="0" fontAlgn="auto">
              <a:spcAft>
                <a:spcPts val="0"/>
              </a:spcAft>
            </a:pPr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30297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599" y="1989048"/>
            <a:ext cx="7772400" cy="1828800"/>
          </a:xfrm>
          <a:prstGeom prst="rect">
            <a:avLst/>
          </a:prstGeo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5936" y="3861048"/>
            <a:ext cx="4572000" cy="1454888"/>
          </a:xfrm>
          <a:prstGeom prst="rect">
            <a:avLst/>
          </a:prstGeom>
        </p:spPr>
        <p:txBody>
          <a:bodyPr lIns="91440" rIns="91440" anchor="t"/>
          <a:lstStyle>
            <a:lvl1pPr marL="0" indent="0" algn="l" rtl="0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918D7-E21A-4148-AFF7-C6AF0E85D634}" type="slidenum">
              <a:rPr lang="he-IL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hevron 6"/>
          <p:cNvSpPr/>
          <p:nvPr/>
        </p:nvSpPr>
        <p:spPr>
          <a:xfrm>
            <a:off x="3709903" y="3934808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Chevron 7"/>
          <p:cNvSpPr/>
          <p:nvPr/>
        </p:nvSpPr>
        <p:spPr>
          <a:xfrm>
            <a:off x="3523487" y="3934808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799750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30"/>
            <a:ext cx="4038600" cy="4525963"/>
          </a:xfrm>
          <a:prstGeom prst="rect">
            <a:avLst/>
          </a:prstGeom>
        </p:spPr>
        <p:txBody>
          <a:bodyPr/>
          <a:lstStyle>
            <a:lvl1pPr algn="l" rtl="0">
              <a:defRPr sz="2800">
                <a:solidFill>
                  <a:schemeClr val="bg1"/>
                </a:solidFill>
              </a:defRPr>
            </a:lvl1pPr>
            <a:lvl2pPr algn="l" rtl="0">
              <a:defRPr sz="2400">
                <a:solidFill>
                  <a:schemeClr val="bg1"/>
                </a:solidFill>
              </a:defRPr>
            </a:lvl2pPr>
            <a:lvl3pPr algn="l" rtl="0">
              <a:defRPr sz="2000">
                <a:solidFill>
                  <a:schemeClr val="bg1"/>
                </a:solidFill>
              </a:defRPr>
            </a:lvl3pPr>
            <a:lvl4pPr algn="l" rtl="0">
              <a:defRPr sz="1800">
                <a:solidFill>
                  <a:schemeClr val="bg1"/>
                </a:solidFill>
              </a:defRPr>
            </a:lvl4pPr>
            <a:lvl5pPr algn="l" rtl="0">
              <a:defRPr sz="1800">
                <a:solidFill>
                  <a:schemeClr val="bg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30"/>
            <a:ext cx="4038600" cy="4525963"/>
          </a:xfrm>
          <a:prstGeom prst="rect">
            <a:avLst/>
          </a:prstGeom>
        </p:spPr>
        <p:txBody>
          <a:bodyPr/>
          <a:lstStyle>
            <a:lvl1pPr algn="l" rtl="0">
              <a:defRPr sz="2800">
                <a:solidFill>
                  <a:schemeClr val="bg1"/>
                </a:solidFill>
              </a:defRPr>
            </a:lvl1pPr>
            <a:lvl2pPr algn="l" rtl="0">
              <a:defRPr sz="2400">
                <a:solidFill>
                  <a:schemeClr val="bg1"/>
                </a:solidFill>
              </a:defRPr>
            </a:lvl2pPr>
            <a:lvl3pPr algn="l" rtl="0">
              <a:defRPr sz="2000">
                <a:solidFill>
                  <a:schemeClr val="bg1"/>
                </a:solidFill>
              </a:defRPr>
            </a:lvl3pPr>
            <a:lvl4pPr algn="l" rtl="0">
              <a:defRPr sz="1800">
                <a:solidFill>
                  <a:schemeClr val="bg1"/>
                </a:solidFill>
              </a:defRPr>
            </a:lvl4pPr>
            <a:lvl5pPr algn="l" rtl="0">
              <a:defRPr sz="1800">
                <a:solidFill>
                  <a:schemeClr val="bg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9BF55-08E0-45E6-A98B-09A373CCF937}" type="slidenum">
              <a:rPr lang="he-IL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rtlCol="0"/>
          <a:lstStyle>
            <a:lvl1pPr algn="l" rtl="0" eaLnBrk="1" fontAlgn="auto" latinLnBrk="0" hangingPunct="1">
              <a:spcBef>
                <a:spcPct val="0"/>
              </a:spcBef>
              <a:spcAft>
                <a:spcPts val="0"/>
              </a:spcAft>
              <a:buNone/>
              <a:defRPr kumimoji="0" lang="en-US" sz="4300" b="1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21363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</p:spPr>
        <p:txBody>
          <a:bodyPr anchor="ctr"/>
          <a:lstStyle>
            <a:lvl1pPr algn="l" rtl="0" eaLnBrk="1" fontAlgn="auto" latinLnBrk="0" hangingPunct="1">
              <a:spcBef>
                <a:spcPct val="0"/>
              </a:spcBef>
              <a:spcAft>
                <a:spcPts val="0"/>
              </a:spcAft>
              <a:buNone/>
              <a:defRPr kumimoji="0" lang="en-US" sz="4300" b="1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algn="l" rtl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prstGeom prst="rect">
            <a:avLst/>
          </a:prstGeo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 algn="l" rtl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6"/>
            <a:ext cx="4040188" cy="3941763"/>
          </a:xfrm>
          <a:prstGeom prst="rect">
            <a:avLst/>
          </a:prstGeom>
          <a:ln>
            <a:noFill/>
            <a:prstDash val="sysDash"/>
            <a:miter lim="800000"/>
          </a:ln>
        </p:spPr>
        <p:txBody>
          <a:bodyPr/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44296"/>
            <a:ext cx="4041775" cy="3941763"/>
          </a:xfrm>
          <a:prstGeom prst="rect">
            <a:avLst/>
          </a:prstGeom>
          <a:ln>
            <a:noFill/>
            <a:prstDash val="sysDash"/>
            <a:miter lim="800000"/>
          </a:ln>
        </p:spPr>
        <p:txBody>
          <a:bodyPr/>
          <a:lstStyle>
            <a:lvl1pPr algn="l" rtl="0">
              <a:spcBef>
                <a:spcPts val="0"/>
              </a:spcBef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9545-BA9C-45E0-9405-FCD1340C1419}" type="slidenum">
              <a:rPr lang="he-IL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7943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0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95F5266-626F-4FF8-AF18-2627491F6FD9}" type="slidenum">
              <a:rPr lang="he-IL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0" y="341312"/>
            <a:ext cx="6422232" cy="936625"/>
          </a:xfrm>
          <a:prstGeom prst="rect">
            <a:avLst/>
          </a:prstGeom>
        </p:spPr>
        <p:txBody>
          <a:bodyPr vert="horz" anchor="b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>
              <a:defRPr lang="en-US" sz="4800" dirty="0">
                <a:solidFill>
                  <a:schemeClr val="tx1"/>
                </a:solidFill>
              </a:defRPr>
            </a:lvl1pPr>
          </a:lstStyle>
          <a:p>
            <a:pPr lvl="0" rtl="0" fontAlgn="auto">
              <a:spcAft>
                <a:spcPts val="0"/>
              </a:spcAft>
            </a:pPr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17083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rtl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47AC0-8B80-4387-BEFC-4171E6BBCA45}" type="slidenum">
              <a:rPr lang="he-IL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3102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9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40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6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6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ED3C53E-687B-4E06-82F6-557360798B26}" type="slidenum">
              <a:rPr lang="he-IL" altLang="en-US" smtClean="0"/>
              <a:pPr/>
              <a:t>‹#›</a:t>
            </a:fld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36" y="0"/>
            <a:ext cx="9153237" cy="686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2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3" r:id="rId3"/>
    <p:sldLayoutId id="2147483714" r:id="rId4"/>
    <p:sldLayoutId id="2147483715" r:id="rId5"/>
    <p:sldLayoutId id="2147483716" r:id="rId6"/>
    <p:sldLayoutId id="2147483717" r:id="rId7"/>
  </p:sldLayoutIdLst>
  <p:timing>
    <p:tnLst>
      <p:par>
        <p:cTn id="1" dur="indefinite" restart="never" nodeType="tmRoot"/>
      </p:par>
    </p:tnLst>
  </p:timing>
  <p:txStyles>
    <p:titleStyle>
      <a:lvl1pPr algn="l" rtl="1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r" rtl="1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r" rtl="1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r" rtl="1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r" rtl="1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 rtl="0"/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17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solving exercises for this subject (C), please don’t use other languages (such as C++)</a:t>
            </a:r>
          </a:p>
          <a:p>
            <a:r>
              <a:rPr lang="en-US" b="1" dirty="0" smtClean="0"/>
              <a:t>NO</a:t>
            </a:r>
            <a:r>
              <a:rPr lang="en-US" dirty="0" smtClean="0"/>
              <a:t> magic numbers!</a:t>
            </a:r>
          </a:p>
          <a:p>
            <a:pPr lvl="1"/>
            <a:r>
              <a:rPr lang="en-US" dirty="0" smtClean="0"/>
              <a:t>Return values from main are also considered magic numbers</a:t>
            </a:r>
          </a:p>
          <a:p>
            <a:r>
              <a:rPr lang="en-US" dirty="0" smtClean="0"/>
              <a:t>Use “Empty Project” template when creating new projects in VS</a:t>
            </a:r>
          </a:p>
          <a:p>
            <a:r>
              <a:rPr lang="en-US" dirty="0" smtClean="0"/>
              <a:t>Use maximum warning level (/Wall) and make sure your compiles without </a:t>
            </a:r>
            <a:r>
              <a:rPr lang="en-US" b="1" dirty="0" smtClean="0"/>
              <a:t>any</a:t>
            </a:r>
            <a:r>
              <a:rPr lang="en-US" dirty="0" smtClean="0"/>
              <a:t> warnings</a:t>
            </a:r>
          </a:p>
          <a:p>
            <a:pPr lvl="1"/>
            <a:r>
              <a:rPr lang="en-US" dirty="0" smtClean="0"/>
              <a:t>C4710 (function not </a:t>
            </a:r>
            <a:r>
              <a:rPr lang="en-US" dirty="0" err="1" smtClean="0"/>
              <a:t>inlined</a:t>
            </a:r>
            <a:r>
              <a:rPr lang="en-US" dirty="0" smtClean="0"/>
              <a:t>) warnings are ok for library functions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guidelines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1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dirty="0" smtClean="0"/>
              <a:t>Always add a short comment to the top of your source files explaining (shortly) what the file does</a:t>
            </a:r>
          </a:p>
          <a:p>
            <a:r>
              <a:rPr lang="en-US" dirty="0" smtClean="0"/>
              <a:t>Use C-style </a:t>
            </a:r>
            <a:r>
              <a:rPr lang="en-US" dirty="0" smtClean="0"/>
              <a:t>comments</a:t>
            </a:r>
            <a:endParaRPr lang="en-US" dirty="0" smtClean="0"/>
          </a:p>
          <a:p>
            <a:r>
              <a:rPr lang="en-US" dirty="0" smtClean="0"/>
              <a:t>Follow the exercise directions closely (for example, don’t read input from the user in “Hello, World!”)</a:t>
            </a:r>
          </a:p>
          <a:p>
            <a:r>
              <a:rPr lang="en-US" dirty="0" smtClean="0"/>
              <a:t>Go over the comments you have received from our checkers, and make sure that you fix all solutions you have already submitted.</a:t>
            </a:r>
          </a:p>
          <a:p>
            <a:r>
              <a:rPr lang="en-US" dirty="0" smtClean="0"/>
              <a:t>Code lines should be short</a:t>
            </a:r>
          </a:p>
          <a:p>
            <a:pPr lvl="1"/>
            <a:r>
              <a:rPr lang="en-US" dirty="0" smtClean="0"/>
              <a:t>Strict Convention: less then 79 characters </a:t>
            </a:r>
            <a:endParaRPr lang="en-US" dirty="0"/>
          </a:p>
          <a:p>
            <a:pPr lvl="1"/>
            <a:r>
              <a:rPr lang="en-US" dirty="0" smtClean="0"/>
              <a:t>rule of thumb: should fit in screen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guidelines</a:t>
            </a:r>
          </a:p>
        </p:txBody>
      </p:sp>
    </p:spTree>
    <p:extLst>
      <p:ext uri="{BB962C8B-B14F-4D97-AF65-F5344CB8AC3E}">
        <p14:creationId xmlns:p14="http://schemas.microsoft.com/office/powerpoint/2010/main" val="77907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820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79666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EN theme">
  <a:themeElements>
    <a:clrScheme name="Custom 1">
      <a:dk1>
        <a:sysClr val="windowText" lastClr="000000"/>
      </a:dk1>
      <a:lt1>
        <a:sysClr val="window" lastClr="FFFFFF"/>
      </a:lt1>
      <a:dk2>
        <a:srgbClr val="FFFFFF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 template.potx" id="{2A1306DF-2B44-4856-8DCD-9976550BF179}" vid="{252649B2-2FF5-4FF4-B45E-250C8A3E30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exercise_guidelines</Template>
  <TotalTime>179</TotalTime>
  <Words>165</Words>
  <Application>Microsoft Office PowerPoint</Application>
  <PresentationFormat>On-screen Show (4:3)</PresentationFormat>
  <Paragraphs>17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Lucida Sans Unicode</vt:lpstr>
      <vt:lpstr>Verdana</vt:lpstr>
      <vt:lpstr>Wingdings 2</vt:lpstr>
      <vt:lpstr>Wingdings 3</vt:lpstr>
      <vt:lpstr>1_EN theme</vt:lpstr>
      <vt:lpstr>PowerPoint Presentation</vt:lpstr>
      <vt:lpstr>Exercises guidelines</vt:lpstr>
      <vt:lpstr>Exercises guidelines</vt:lpstr>
      <vt:lpstr>PowerPoint Presentation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</dc:creator>
  <cp:lastModifiedBy>Assaf</cp:lastModifiedBy>
  <cp:revision>7</cp:revision>
  <dcterms:created xsi:type="dcterms:W3CDTF">2015-10-28T17:56:24Z</dcterms:created>
  <dcterms:modified xsi:type="dcterms:W3CDTF">2016-10-27T10:04:08Z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qminfo">
    <vt:i4>1</vt:i4>
  </property>
  <property fmtid="{D5CDD505-2E9C-101B-9397-08002B2CF9AE}" pid="3" name="lqmsess">
    <vt:lpwstr>053b7cac-f1b5-4913-98db-979e3eb8b457</vt:lpwstr>
  </property>
</Properties>
</file>