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</p:sldMasterIdLst>
  <p:notesMasterIdLst>
    <p:notesMasterId r:id="rId33"/>
  </p:notesMasterIdLst>
  <p:sldIdLst>
    <p:sldId id="275" r:id="rId2"/>
    <p:sldId id="276" r:id="rId3"/>
    <p:sldId id="280" r:id="rId4"/>
    <p:sldId id="298" r:id="rId5"/>
    <p:sldId id="299" r:id="rId6"/>
    <p:sldId id="300" r:id="rId7"/>
    <p:sldId id="301" r:id="rId8"/>
    <p:sldId id="303" r:id="rId9"/>
    <p:sldId id="302" r:id="rId10"/>
    <p:sldId id="304" r:id="rId11"/>
    <p:sldId id="305" r:id="rId12"/>
    <p:sldId id="306" r:id="rId13"/>
    <p:sldId id="292" r:id="rId14"/>
    <p:sldId id="307" r:id="rId15"/>
    <p:sldId id="308" r:id="rId16"/>
    <p:sldId id="309" r:id="rId17"/>
    <p:sldId id="310" r:id="rId18"/>
    <p:sldId id="312" r:id="rId19"/>
    <p:sldId id="313" r:id="rId20"/>
    <p:sldId id="314" r:id="rId21"/>
    <p:sldId id="320" r:id="rId22"/>
    <p:sldId id="281" r:id="rId23"/>
    <p:sldId id="316" r:id="rId24"/>
    <p:sldId id="317" r:id="rId25"/>
    <p:sldId id="321" r:id="rId26"/>
    <p:sldId id="322" r:id="rId27"/>
    <p:sldId id="315" r:id="rId28"/>
    <p:sldId id="319" r:id="rId29"/>
    <p:sldId id="323" r:id="rId30"/>
    <p:sldId id="288" r:id="rId31"/>
    <p:sldId id="274" r:id="rId3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E4E"/>
    <a:srgbClr val="9B2FBD"/>
    <a:srgbClr val="000000"/>
    <a:srgbClr val="32C057"/>
    <a:srgbClr val="960A7B"/>
    <a:srgbClr val="D66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460" autoAdjust="0"/>
    <p:restoredTop sz="88889" autoAdjust="0"/>
  </p:normalViewPr>
  <p:slideViewPr>
    <p:cSldViewPr>
      <p:cViewPr varScale="1">
        <p:scale>
          <a:sx n="78" d="100"/>
          <a:sy n="78" d="100"/>
        </p:scale>
        <p:origin x="10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8B07E-EE51-44C2-84E1-574C0B4A2B4A}" type="datetimeFigureOut">
              <a:rPr lang="he-IL" smtClean="0"/>
              <a:pPr/>
              <a:t>ז'/חשון/תשע"ז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27ED2A-5620-4646-8EB2-94BFB9817E5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34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Can they guess the platform used for this example?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698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Can they guess the platform used for this example?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2866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Can they guess the platform used for this example?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90295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Can they guess the platform used for this example?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23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126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67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71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119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911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72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This is not totally</a:t>
            </a:r>
            <a:r>
              <a:rPr lang="en-US" baseline="0" dirty="0" smtClean="0"/>
              <a:t> true, but the main goal is to pass the idea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231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This is not totally</a:t>
            </a:r>
            <a:r>
              <a:rPr lang="en-US" baseline="0" dirty="0" smtClean="0"/>
              <a:t> true, but the main goal is to pass the idea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9781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This is not totally</a:t>
            </a:r>
            <a:r>
              <a:rPr lang="en-US" baseline="0" dirty="0" smtClean="0"/>
              <a:t> true, but the main goal is to pass the idea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764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This is not totally</a:t>
            </a:r>
            <a:r>
              <a:rPr lang="en-US" baseline="0" dirty="0" smtClean="0"/>
              <a:t> true, but the main goal is to pass the idea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145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Variables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72816"/>
            <a:ext cx="8382000" cy="4525963"/>
          </a:xfrm>
        </p:spPr>
        <p:txBody>
          <a:bodyPr/>
          <a:lstStyle/>
          <a:p>
            <a:r>
              <a:rPr lang="en-US" sz="2800" dirty="0" smtClean="0"/>
              <a:t>Each square represent a byte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0	</a:t>
            </a:r>
            <a:r>
              <a:rPr lang="en-US" sz="2000" dirty="0"/>
              <a:t> </a:t>
            </a:r>
            <a:r>
              <a:rPr lang="en-US" sz="2000" dirty="0" smtClean="0"/>
              <a:t>    1	  2	4      5	     6	7	8        …      15</a:t>
            </a:r>
            <a:endParaRPr lang="en-US" sz="2000" dirty="0"/>
          </a:p>
          <a:p>
            <a:endParaRPr lang="he-IL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Memory”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96872"/>
              </p:ext>
            </p:extLst>
          </p:nvPr>
        </p:nvGraphicFramePr>
        <p:xfrm>
          <a:off x="838200" y="2895600"/>
          <a:ext cx="6858000" cy="281940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852678"/>
            <a:ext cx="533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 smtClean="0"/>
              <a:t>32</a:t>
            </a:r>
          </a:p>
          <a:p>
            <a:endParaRPr lang="en-US" dirty="0"/>
          </a:p>
          <a:p>
            <a:r>
              <a:rPr lang="en-US" dirty="0" smtClean="0"/>
              <a:t>48</a:t>
            </a:r>
          </a:p>
          <a:p>
            <a:endParaRPr lang="en-US" dirty="0"/>
          </a:p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72816"/>
            <a:ext cx="8382000" cy="4525963"/>
          </a:xfrm>
        </p:spPr>
        <p:txBody>
          <a:bodyPr/>
          <a:lstStyle/>
          <a:p>
            <a:r>
              <a:rPr lang="en-US" sz="2800" dirty="0" smtClean="0"/>
              <a:t>Each square represent a byte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0	</a:t>
            </a:r>
            <a:r>
              <a:rPr lang="en-US" sz="2000" dirty="0"/>
              <a:t> </a:t>
            </a:r>
            <a:r>
              <a:rPr lang="en-US" sz="2000" dirty="0" smtClean="0"/>
              <a:t>    1	  2	4      5	     6	7	8        …      15</a:t>
            </a:r>
            <a:endParaRPr lang="en-US" sz="2000" dirty="0"/>
          </a:p>
          <a:p>
            <a:endParaRPr lang="he-IL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Memory”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20496"/>
              </p:ext>
            </p:extLst>
          </p:nvPr>
        </p:nvGraphicFramePr>
        <p:xfrm>
          <a:off x="838200" y="2895600"/>
          <a:ext cx="6858000" cy="281940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123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852678"/>
            <a:ext cx="533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 smtClean="0"/>
              <a:t>32</a:t>
            </a:r>
          </a:p>
          <a:p>
            <a:endParaRPr lang="en-US" dirty="0"/>
          </a:p>
          <a:p>
            <a:r>
              <a:rPr lang="en-US" dirty="0" smtClean="0"/>
              <a:t>48</a:t>
            </a:r>
          </a:p>
          <a:p>
            <a:endParaRPr lang="en-US" dirty="0"/>
          </a:p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6583" y="6036670"/>
            <a:ext cx="22108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123;</a:t>
            </a:r>
            <a:endParaRPr lang="he-IL" dirty="0"/>
          </a:p>
        </p:txBody>
      </p:sp>
      <p:sp>
        <p:nvSpPr>
          <p:cNvPr id="7" name="Right Arrow Callout 6"/>
          <p:cNvSpPr/>
          <p:nvPr/>
        </p:nvSpPr>
        <p:spPr>
          <a:xfrm flipH="1">
            <a:off x="1638300" y="3429000"/>
            <a:ext cx="2057400" cy="685800"/>
          </a:xfrm>
          <a:prstGeom prst="rightArrowCallou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 smtClean="0"/>
              <a:t>Address</a:t>
            </a:r>
            <a:r>
              <a:rPr lang="en-US" dirty="0" smtClean="0"/>
              <a:t> 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12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72816"/>
            <a:ext cx="8382000" cy="4525963"/>
          </a:xfrm>
        </p:spPr>
        <p:txBody>
          <a:bodyPr/>
          <a:lstStyle/>
          <a:p>
            <a:r>
              <a:rPr lang="en-US" sz="2800" dirty="0" smtClean="0"/>
              <a:t>Each square represent a byte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0	</a:t>
            </a:r>
            <a:r>
              <a:rPr lang="en-US" sz="2000" dirty="0"/>
              <a:t> </a:t>
            </a:r>
            <a:r>
              <a:rPr lang="en-US" sz="2000" dirty="0" smtClean="0"/>
              <a:t>    1	  2	4      5	     6	7	8        …      15</a:t>
            </a:r>
            <a:endParaRPr lang="en-US" sz="2000" dirty="0"/>
          </a:p>
          <a:p>
            <a:endParaRPr lang="he-IL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Memory”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076"/>
              </p:ext>
            </p:extLst>
          </p:nvPr>
        </p:nvGraphicFramePr>
        <p:xfrm>
          <a:off x="838200" y="2895600"/>
          <a:ext cx="6858000" cy="281940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123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852678"/>
            <a:ext cx="533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 smtClean="0"/>
              <a:t>32</a:t>
            </a:r>
          </a:p>
          <a:p>
            <a:endParaRPr lang="en-US" dirty="0"/>
          </a:p>
          <a:p>
            <a:r>
              <a:rPr lang="en-US" dirty="0" smtClean="0"/>
              <a:t>48</a:t>
            </a:r>
          </a:p>
          <a:p>
            <a:endParaRPr lang="en-US" dirty="0"/>
          </a:p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6583" y="6036670"/>
            <a:ext cx="19351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0;</a:t>
            </a:r>
            <a:endParaRPr lang="he-IL" dirty="0"/>
          </a:p>
        </p:txBody>
      </p:sp>
      <p:sp>
        <p:nvSpPr>
          <p:cNvPr id="7" name="Right Arrow Callout 6"/>
          <p:cNvSpPr/>
          <p:nvPr/>
        </p:nvSpPr>
        <p:spPr>
          <a:xfrm>
            <a:off x="1386228" y="4069844"/>
            <a:ext cx="2095500" cy="685800"/>
          </a:xfrm>
          <a:prstGeom prst="rightArrowCallou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 smtClean="0"/>
              <a:t>Address</a:t>
            </a:r>
            <a:r>
              <a:rPr lang="en-US" dirty="0" smtClean="0"/>
              <a:t> 36-39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57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store addresses in the memory we use pointers</a:t>
            </a:r>
          </a:p>
          <a:p>
            <a:endParaRPr lang="en-US" dirty="0"/>
          </a:p>
          <a:p>
            <a:r>
              <a:rPr lang="en-US" dirty="0" smtClean="0"/>
              <a:t>Pointer is actually a variable that holds a number</a:t>
            </a:r>
          </a:p>
          <a:p>
            <a:pPr lvl="1"/>
            <a:r>
              <a:rPr lang="en-US" dirty="0" smtClean="0"/>
              <a:t>This number is the address in the memory</a:t>
            </a:r>
          </a:p>
          <a:p>
            <a:pPr lvl="1"/>
            <a:endParaRPr lang="en-US" dirty="0"/>
          </a:p>
          <a:p>
            <a:r>
              <a:rPr lang="en-US" dirty="0" smtClean="0"/>
              <a:t>The size of this variables depends on the platform</a:t>
            </a:r>
          </a:p>
          <a:p>
            <a:pPr lvl="1"/>
            <a:r>
              <a:rPr lang="en-US" dirty="0" smtClean="0"/>
              <a:t>On 32 bit systems – the size is 32 bit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4 bytes</a:t>
            </a:r>
          </a:p>
          <a:p>
            <a:pPr lvl="1"/>
            <a:r>
              <a:rPr lang="en-US" dirty="0" smtClean="0"/>
              <a:t>On 64 bit systems – the size is 64 bit </a:t>
            </a:r>
            <a:r>
              <a:rPr lang="en-US" dirty="0" smtClean="0">
                <a:sym typeface="Wingdings" panose="05000000000000000000" pitchFamily="2" charset="2"/>
              </a:rPr>
              <a:t> 8 bytes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1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creating a pointer, you need to specify the type of data it is pointing to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he-IL" dirty="0"/>
          </a:p>
          <a:p>
            <a:endParaRPr lang="en-US" dirty="0"/>
          </a:p>
          <a:p>
            <a:r>
              <a:rPr lang="en-US" dirty="0" smtClean="0">
                <a:cs typeface="+mn-cs"/>
              </a:rPr>
              <a:t>The * sign means that p is a pointer to a char object.</a:t>
            </a:r>
          </a:p>
          <a:p>
            <a:pPr lvl="1"/>
            <a:r>
              <a:rPr lang="en-US" dirty="0" smtClean="0">
                <a:cs typeface="+mn-cs"/>
              </a:rPr>
              <a:t>But for now.. It is only a simple variable</a:t>
            </a:r>
            <a:endParaRPr lang="en-US" sz="1600" dirty="0">
              <a:latin typeface="Courier New" panose="02070309020205020404" pitchFamily="49" charset="0"/>
              <a:cs typeface="+mn-cs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72816"/>
            <a:ext cx="8382000" cy="4525963"/>
          </a:xfrm>
        </p:spPr>
        <p:txBody>
          <a:bodyPr/>
          <a:lstStyle/>
          <a:p>
            <a:r>
              <a:rPr lang="en-US" sz="2800" dirty="0" smtClean="0"/>
              <a:t>Each square represent a byte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0	</a:t>
            </a:r>
            <a:r>
              <a:rPr lang="en-US" sz="2000" dirty="0"/>
              <a:t> </a:t>
            </a:r>
            <a:r>
              <a:rPr lang="en-US" sz="2000" dirty="0" smtClean="0"/>
              <a:t>    1	  2	4      5	     6	7	8        …      15</a:t>
            </a:r>
            <a:endParaRPr lang="en-US" sz="2000" dirty="0"/>
          </a:p>
          <a:p>
            <a:endParaRPr lang="he-IL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65860"/>
              </p:ext>
            </p:extLst>
          </p:nvPr>
        </p:nvGraphicFramePr>
        <p:xfrm>
          <a:off x="838200" y="2895600"/>
          <a:ext cx="6858000" cy="281940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123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???</a:t>
                      </a:r>
                      <a:endParaRPr lang="he-I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852678"/>
            <a:ext cx="533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 smtClean="0"/>
              <a:t>32</a:t>
            </a:r>
          </a:p>
          <a:p>
            <a:endParaRPr lang="en-US" dirty="0"/>
          </a:p>
          <a:p>
            <a:r>
              <a:rPr lang="en-US" dirty="0" smtClean="0"/>
              <a:t>48</a:t>
            </a:r>
          </a:p>
          <a:p>
            <a:endParaRPr lang="en-US" dirty="0"/>
          </a:p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6583" y="6036670"/>
            <a:ext cx="13837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look on the following code:</a:t>
            </a:r>
          </a:p>
          <a:p>
            <a:endParaRPr lang="en-US" dirty="0"/>
          </a:p>
          <a:p>
            <a:endParaRPr lang="he-IL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Ctrl+F5 … (Run)</a:t>
            </a:r>
          </a:p>
          <a:p>
            <a:r>
              <a:rPr lang="en-US" dirty="0" smtClean="0"/>
              <a:t>What happened here?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7896" y="2743200"/>
            <a:ext cx="53340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 = 44;</a:t>
            </a:r>
          </a:p>
          <a:p>
            <a:pPr algn="l" rtl="0"/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algn="l" rtl="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&amp;c;</a:t>
            </a:r>
          </a:p>
          <a:p>
            <a:pPr algn="l" rtl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c);</a:t>
            </a:r>
          </a:p>
          <a:p>
            <a:pPr algn="l" rtl="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p);</a:t>
            </a:r>
            <a:endParaRPr lang="en-US" dirty="0" smtClean="0"/>
          </a:p>
          <a:p>
            <a:pPr algn="l" rtl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/>
            <a:endParaRPr lang="en-US" dirty="0" smtClean="0"/>
          </a:p>
        </p:txBody>
      </p:sp>
      <p:sp>
        <p:nvSpPr>
          <p:cNvPr id="5" name="Left Arrow Callout 4"/>
          <p:cNvSpPr/>
          <p:nvPr/>
        </p:nvSpPr>
        <p:spPr>
          <a:xfrm rot="21075123">
            <a:off x="3827002" y="3517247"/>
            <a:ext cx="3200400" cy="4683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3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:   44</a:t>
            </a:r>
            <a:endParaRPr lang="he-IL" dirty="0"/>
          </a:p>
        </p:txBody>
      </p:sp>
      <p:sp>
        <p:nvSpPr>
          <p:cNvPr id="6" name="Left Arrow Callout 5"/>
          <p:cNvSpPr/>
          <p:nvPr/>
        </p:nvSpPr>
        <p:spPr>
          <a:xfrm rot="21426704">
            <a:off x="3866662" y="3992075"/>
            <a:ext cx="3200400" cy="4683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3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:   16</a:t>
            </a:r>
            <a:endParaRPr lang="he-IL" dirty="0"/>
          </a:p>
        </p:txBody>
      </p:sp>
      <p:sp>
        <p:nvSpPr>
          <p:cNvPr id="7" name="Left Arrow Callout 6"/>
          <p:cNvSpPr/>
          <p:nvPr/>
        </p:nvSpPr>
        <p:spPr>
          <a:xfrm rot="158524">
            <a:off x="3914230" y="4493775"/>
            <a:ext cx="3200400" cy="4683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3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Output</a:t>
            </a:r>
            <a:r>
              <a:rPr lang="en-US" dirty="0" smtClean="0"/>
              <a:t>:   44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13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‘&amp;’ sign is used to get the </a:t>
            </a:r>
            <a:r>
              <a:rPr lang="en-US" u="sng" dirty="0" smtClean="0"/>
              <a:t>address</a:t>
            </a:r>
            <a:r>
              <a:rPr lang="en-US" dirty="0" smtClean="0"/>
              <a:t> in which the variable is stored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72816"/>
            <a:ext cx="8382000" cy="4525963"/>
          </a:xfrm>
        </p:spPr>
        <p:txBody>
          <a:bodyPr/>
          <a:lstStyle/>
          <a:p>
            <a:r>
              <a:rPr lang="en-US" sz="2800" dirty="0" smtClean="0"/>
              <a:t>Each square represent a byte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0	</a:t>
            </a:r>
            <a:r>
              <a:rPr lang="en-US" sz="2000" dirty="0"/>
              <a:t> </a:t>
            </a:r>
            <a:r>
              <a:rPr lang="en-US" sz="2000" dirty="0" smtClean="0"/>
              <a:t>    1	  2	4      5	     6	7	8        …      15</a:t>
            </a:r>
            <a:endParaRPr lang="en-US" sz="2000" dirty="0"/>
          </a:p>
          <a:p>
            <a:endParaRPr lang="he-IL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memory”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48864"/>
              </p:ext>
            </p:extLst>
          </p:nvPr>
        </p:nvGraphicFramePr>
        <p:xfrm>
          <a:off x="838200" y="2895600"/>
          <a:ext cx="6858000" cy="281940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44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???</a:t>
                      </a:r>
                      <a:endParaRPr lang="he-I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852678"/>
            <a:ext cx="533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 smtClean="0"/>
              <a:t>32</a:t>
            </a:r>
          </a:p>
          <a:p>
            <a:endParaRPr lang="en-US" dirty="0"/>
          </a:p>
          <a:p>
            <a:r>
              <a:rPr lang="en-US" dirty="0" smtClean="0"/>
              <a:t>48</a:t>
            </a:r>
          </a:p>
          <a:p>
            <a:endParaRPr lang="en-US" dirty="0"/>
          </a:p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33528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0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‘&amp;’ sign is used to get the </a:t>
            </a:r>
            <a:r>
              <a:rPr lang="en-US" u="sng" dirty="0" smtClean="0"/>
              <a:t>address</a:t>
            </a:r>
            <a:r>
              <a:rPr lang="en-US" dirty="0" smtClean="0"/>
              <a:t> in which the variable is stored</a:t>
            </a:r>
          </a:p>
          <a:p>
            <a:pPr lvl="1"/>
            <a:r>
              <a:rPr lang="en-US" dirty="0" smtClean="0"/>
              <a:t>In this case we got 16</a:t>
            </a:r>
          </a:p>
          <a:p>
            <a:pPr lvl="1"/>
            <a:endParaRPr lang="en-US" dirty="0"/>
          </a:p>
          <a:p>
            <a:r>
              <a:rPr lang="en-US" dirty="0" smtClean="0"/>
              <a:t>The ‘*’ sign is used to access the data which the pointer points to</a:t>
            </a:r>
          </a:p>
          <a:p>
            <a:pPr lvl="1"/>
            <a:r>
              <a:rPr lang="en-US" dirty="0" smtClean="0"/>
              <a:t>The type of the pointer define how much data will be read</a:t>
            </a:r>
          </a:p>
          <a:p>
            <a:endParaRPr lang="en-US" dirty="0" smtClean="0"/>
          </a:p>
          <a:p>
            <a:r>
              <a:rPr lang="en-US" dirty="0" smtClean="0"/>
              <a:t>Note that ‘*’ is used for two different purposes</a:t>
            </a:r>
          </a:p>
          <a:p>
            <a:pPr lvl="1"/>
            <a:r>
              <a:rPr lang="en-US" dirty="0" smtClean="0"/>
              <a:t>Creating a pointer (char*, </a:t>
            </a:r>
            <a:r>
              <a:rPr lang="en-US" dirty="0" err="1" smtClean="0"/>
              <a:t>int</a:t>
            </a:r>
            <a:r>
              <a:rPr lang="en-US" dirty="0" smtClean="0"/>
              <a:t>* and so…)</a:t>
            </a:r>
          </a:p>
          <a:p>
            <a:pPr lvl="1"/>
            <a:r>
              <a:rPr lang="en-US" dirty="0" smtClean="0"/>
              <a:t>Accessing data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(again?!)</a:t>
            </a:r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Our Plan for Today…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72816"/>
            <a:ext cx="8382000" cy="4525963"/>
          </a:xfrm>
        </p:spPr>
        <p:txBody>
          <a:bodyPr/>
          <a:lstStyle/>
          <a:p>
            <a:r>
              <a:rPr lang="en-US" sz="2800" dirty="0" smtClean="0"/>
              <a:t>Each square represent a byte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0	</a:t>
            </a:r>
            <a:r>
              <a:rPr lang="en-US" sz="2000" dirty="0"/>
              <a:t> </a:t>
            </a:r>
            <a:r>
              <a:rPr lang="en-US" sz="2000" dirty="0" smtClean="0"/>
              <a:t>    1	  2	4      5	     6	7	8        …      15</a:t>
            </a:r>
            <a:endParaRPr lang="en-US" sz="2000" dirty="0"/>
          </a:p>
          <a:p>
            <a:endParaRPr lang="he-IL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memory”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96586"/>
              </p:ext>
            </p:extLst>
          </p:nvPr>
        </p:nvGraphicFramePr>
        <p:xfrm>
          <a:off x="838200" y="2895600"/>
          <a:ext cx="6858000" cy="281940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44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16</a:t>
                      </a:r>
                      <a:endParaRPr lang="he-I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852678"/>
            <a:ext cx="533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 smtClean="0"/>
              <a:t>32</a:t>
            </a:r>
          </a:p>
          <a:p>
            <a:endParaRPr lang="en-US" dirty="0"/>
          </a:p>
          <a:p>
            <a:r>
              <a:rPr lang="en-US" dirty="0" smtClean="0"/>
              <a:t>48</a:t>
            </a:r>
          </a:p>
          <a:p>
            <a:endParaRPr lang="en-US" dirty="0"/>
          </a:p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 rot="13886453">
            <a:off x="744281" y="4364421"/>
            <a:ext cx="1447800" cy="457200"/>
          </a:xfrm>
          <a:prstGeom prst="stripedRightArrow">
            <a:avLst>
              <a:gd name="adj1" fmla="val 38040"/>
              <a:gd name="adj2" fmla="val 90172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8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 can be used to reference addresses following or preceding the one currently pointed to</a:t>
            </a:r>
          </a:p>
          <a:p>
            <a:pPr lvl="1"/>
            <a:r>
              <a:rPr lang="en-US" dirty="0" smtClean="0"/>
              <a:t>Note that integers can be added to or subtracted from pointers, but not the other way around!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 = &amp;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p += 4; p –=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/>
          </a:p>
          <a:p>
            <a:r>
              <a:rPr lang="en-US" dirty="0" smtClean="0"/>
              <a:t>The size of the “step” used depends on the size of the data type pointed to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err="1" smtClean="0"/>
              <a:t>’s</a:t>
            </a:r>
            <a:r>
              <a:rPr lang="en-US" dirty="0" smtClean="0"/>
              <a:t> are 4 bytes long,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’s are a single byte</a:t>
            </a:r>
          </a:p>
          <a:p>
            <a:pPr marL="393192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/>
              <a:t>is a pointer to a group of the same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c[3]; // create an array of 3 			    short integers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72816"/>
            <a:ext cx="8382000" cy="4525963"/>
          </a:xfrm>
        </p:spPr>
        <p:txBody>
          <a:bodyPr/>
          <a:lstStyle/>
          <a:p>
            <a:r>
              <a:rPr lang="en-US" sz="2800" dirty="0" smtClean="0"/>
              <a:t>Each square represent a byte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0	</a:t>
            </a:r>
            <a:r>
              <a:rPr lang="en-US" sz="2000" dirty="0"/>
              <a:t> </a:t>
            </a:r>
            <a:r>
              <a:rPr lang="en-US" sz="2000" dirty="0" smtClean="0"/>
              <a:t>    1	  2	4      5	     6	7	8        …      15</a:t>
            </a:r>
            <a:endParaRPr lang="en-US" sz="2000" dirty="0"/>
          </a:p>
          <a:p>
            <a:endParaRPr lang="he-IL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81620"/>
              </p:ext>
            </p:extLst>
          </p:nvPr>
        </p:nvGraphicFramePr>
        <p:xfrm>
          <a:off x="838200" y="2895600"/>
          <a:ext cx="6858000" cy="2819400"/>
        </p:xfrm>
        <a:graphic>
          <a:graphicData uri="http://schemas.openxmlformats.org/drawingml/2006/table">
            <a:tbl>
              <a:tblPr rtl="1" firstRow="1" bandRow="1">
                <a:tableStyleId>{C4B1156A-380E-4F78-BDF5-A606A8083BF9}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123</a:t>
                      </a:r>
                      <a:endParaRPr lang="he-IL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he-I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???</a:t>
                      </a:r>
                      <a:endParaRPr lang="he-I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852678"/>
            <a:ext cx="5334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 smtClean="0"/>
              <a:t>32</a:t>
            </a:r>
          </a:p>
          <a:p>
            <a:endParaRPr lang="en-US" dirty="0"/>
          </a:p>
          <a:p>
            <a:r>
              <a:rPr lang="en-US" dirty="0" smtClean="0"/>
              <a:t>48</a:t>
            </a:r>
          </a:p>
          <a:p>
            <a:endParaRPr lang="en-US" dirty="0"/>
          </a:p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80564"/>
            <a:ext cx="17011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c[3];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10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/>
              <a:t>is a pointer to a group of the same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c[3]; // create an array of 3 			    short integers</a:t>
            </a:r>
          </a:p>
          <a:p>
            <a:endParaRPr lang="en-US" dirty="0" smtClean="0"/>
          </a:p>
          <a:p>
            <a:r>
              <a:rPr lang="en-US" dirty="0" smtClean="0"/>
              <a:t>c now stores an address</a:t>
            </a:r>
          </a:p>
          <a:p>
            <a:pPr lvl="1"/>
            <a:r>
              <a:rPr lang="en-US" dirty="0" smtClean="0"/>
              <a:t>(In our example the address is 2)</a:t>
            </a:r>
          </a:p>
          <a:p>
            <a:endParaRPr lang="en-US" dirty="0" smtClean="0"/>
          </a:p>
          <a:p>
            <a:r>
              <a:rPr lang="en-US" dirty="0" smtClean="0"/>
              <a:t>This is the address of the first element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array are zero-based</a:t>
            </a:r>
          </a:p>
          <a:p>
            <a:r>
              <a:rPr lang="en-US" dirty="0" smtClean="0"/>
              <a:t>To reference a specific element,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c[2] = 3;</a:t>
            </a:r>
          </a:p>
          <a:p>
            <a:r>
              <a:rPr lang="en-US" dirty="0" smtClean="0"/>
              <a:t>This is done </a:t>
            </a:r>
            <a:r>
              <a:rPr lang="en-US" b="1" dirty="0" smtClean="0"/>
              <a:t>exactly</a:t>
            </a:r>
            <a:r>
              <a:rPr lang="en-US" dirty="0" smtClean="0"/>
              <a:t> like pointer arithmetic</a:t>
            </a:r>
          </a:p>
          <a:p>
            <a:pPr lvl="1"/>
            <a:r>
              <a:rPr lang="en-US" dirty="0" smtClean="0"/>
              <a:t>In fact, you can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with regular pointers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Caution! </a:t>
            </a:r>
            <a:r>
              <a:rPr lang="en-US" dirty="0" smtClean="0">
                <a:solidFill>
                  <a:srgbClr val="FF0000"/>
                </a:solidFill>
              </a:rPr>
              <a:t>C does not check for out-of-bounds indices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6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c[0] =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*c = 2; </a:t>
            </a:r>
          </a:p>
          <a:p>
            <a:endParaRPr lang="en-US" dirty="0" smtClean="0"/>
          </a:p>
          <a:p>
            <a:r>
              <a:rPr lang="en-US" dirty="0" smtClean="0"/>
              <a:t>What is the difference?</a:t>
            </a:r>
          </a:p>
          <a:p>
            <a:r>
              <a:rPr lang="en-US" dirty="0" smtClean="0"/>
              <a:t>It is actually the same…</a:t>
            </a:r>
          </a:p>
          <a:p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c[1]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*(c + 1)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2;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pointers, the address pointed to by the variable cannot be changed</a:t>
            </a:r>
          </a:p>
          <a:p>
            <a:r>
              <a:rPr lang="en-US" dirty="0"/>
              <a:t>Like other variables, you can provide an initial value for an array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a[5] = { 1, 2, 3, 4, 5 };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zeroes = { 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 smtClean="0"/>
          </a:p>
          <a:p>
            <a:r>
              <a:rPr lang="en-US" dirty="0" smtClean="0"/>
              <a:t>Two Dimensional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a[2][2] = { {0,1} ,  {2,3} }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2816"/>
            <a:ext cx="8534400" cy="4525963"/>
          </a:xfrm>
        </p:spPr>
        <p:txBody>
          <a:bodyPr/>
          <a:lstStyle/>
          <a:p>
            <a:r>
              <a:rPr lang="en-US" dirty="0" smtClean="0"/>
              <a:t>Strings are actually array of chars.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char* s = “Hello World”;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s[0] == ‘H’;</a:t>
            </a:r>
          </a:p>
          <a:p>
            <a:pPr marL="109728" indent="0">
              <a:buNone/>
            </a:pP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s[] = “Hi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s[10] = “Hello</a:t>
            </a:r>
            <a:r>
              <a:rPr lang="en-US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Strings are null terminated (indicating end of string)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s[11]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‘\0’;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Caution! </a:t>
            </a:r>
            <a:r>
              <a:rPr lang="en-US" dirty="0" smtClean="0">
                <a:solidFill>
                  <a:srgbClr val="FF0000"/>
                </a:solidFill>
              </a:rPr>
              <a:t>For N size string you need N+1 size array!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86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void* p;</a:t>
            </a:r>
          </a:p>
          <a:p>
            <a:r>
              <a:rPr lang="en-US" dirty="0" smtClean="0"/>
              <a:t>Points to an address of unknown type</a:t>
            </a:r>
          </a:p>
          <a:p>
            <a:r>
              <a:rPr lang="en-US" dirty="0" smtClean="0"/>
              <a:t>Arithmetic and [] operator will result in compilation error</a:t>
            </a:r>
          </a:p>
          <a:p>
            <a:r>
              <a:rPr lang="en-US" dirty="0" smtClean="0"/>
              <a:t>Should be used with proper casting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1;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bad */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*)p)[0] = 1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good */</a:t>
            </a: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…and a 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2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 allows you to use different types of variables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Why do we need different types?</a:t>
            </a:r>
            <a:endParaRPr lang="en-US" sz="1600" dirty="0" smtClean="0"/>
          </a:p>
          <a:p>
            <a:pPr lvl="1"/>
            <a:r>
              <a:rPr lang="en-US" sz="2000" dirty="0" smtClean="0"/>
              <a:t>Validation</a:t>
            </a:r>
          </a:p>
          <a:p>
            <a:pPr lvl="1"/>
            <a:r>
              <a:rPr lang="en-US" sz="2000" dirty="0" smtClean="0"/>
              <a:t>Features (like fraction)</a:t>
            </a:r>
          </a:p>
          <a:p>
            <a:pPr lvl="1"/>
            <a:r>
              <a:rPr lang="en-US" sz="2000" dirty="0" smtClean="0"/>
              <a:t>Use data efficiently</a:t>
            </a:r>
          </a:p>
          <a:p>
            <a:pPr marL="393192" lvl="1" indent="0">
              <a:buNone/>
            </a:pPr>
            <a:endParaRPr lang="en-US" sz="2000" dirty="0" smtClean="0"/>
          </a:p>
          <a:p>
            <a:r>
              <a:rPr lang="en-US" sz="2400" dirty="0"/>
              <a:t>Basic Types in </a:t>
            </a:r>
            <a:r>
              <a:rPr lang="en-US" sz="2400" dirty="0" smtClean="0"/>
              <a:t>C:</a:t>
            </a:r>
            <a:endParaRPr lang="en-US" sz="2400" dirty="0"/>
          </a:p>
          <a:p>
            <a:pPr lvl="1"/>
            <a:r>
              <a:rPr lang="en-US" sz="2000" dirty="0" err="1"/>
              <a:t>int</a:t>
            </a:r>
            <a:r>
              <a:rPr lang="en-US" sz="2000" dirty="0"/>
              <a:t> (long </a:t>
            </a:r>
            <a:r>
              <a:rPr lang="en-US" sz="2000" dirty="0" err="1"/>
              <a:t>long</a:t>
            </a:r>
            <a:r>
              <a:rPr lang="en-US" sz="2000" dirty="0"/>
              <a:t>, long, short)</a:t>
            </a:r>
          </a:p>
          <a:p>
            <a:pPr lvl="1"/>
            <a:r>
              <a:rPr lang="en-US" sz="2000" dirty="0"/>
              <a:t>char (ASCII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err="1" smtClean="0"/>
              <a:t>wchar_t</a:t>
            </a:r>
            <a:r>
              <a:rPr lang="en-US" sz="2000" dirty="0" smtClean="0"/>
              <a:t> </a:t>
            </a:r>
            <a:r>
              <a:rPr lang="en-US" sz="2000" dirty="0"/>
              <a:t>(UNICODE)</a:t>
            </a:r>
          </a:p>
          <a:p>
            <a:pPr lvl="1"/>
            <a:r>
              <a:rPr lang="en-US" sz="2000" dirty="0"/>
              <a:t>float</a:t>
            </a:r>
          </a:p>
          <a:p>
            <a:pPr lvl="1"/>
            <a:r>
              <a:rPr lang="en-US" sz="2000" dirty="0"/>
              <a:t>double (long)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 smtClean="0"/>
              <a:t>Play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20" cy="6858000"/>
          </a:xfrm>
          <a:prstGeom prst="rect">
            <a:avLst/>
          </a:prstGeom>
          <a:ln>
            <a:noFill/>
          </a:ln>
        </p:spPr>
      </p:pic>
      <p:sp>
        <p:nvSpPr>
          <p:cNvPr id="2" name="Smiley Face 1"/>
          <p:cNvSpPr/>
          <p:nvPr/>
        </p:nvSpPr>
        <p:spPr>
          <a:xfrm>
            <a:off x="2438400" y="2667000"/>
            <a:ext cx="685800" cy="762000"/>
          </a:xfrm>
          <a:prstGeom prst="smileyFace">
            <a:avLst/>
          </a:prstGeom>
          <a:noFill/>
          <a:ln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96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Each type use different amount of memory</a:t>
                </a:r>
              </a:p>
              <a:p>
                <a:pPr lvl="1"/>
                <a:r>
                  <a:rPr lang="en-US" sz="1800" dirty="0" smtClean="0"/>
                  <a:t>The minimal amount of memory is 1 byte</a:t>
                </a:r>
                <a:endParaRPr lang="en-US" sz="1800" dirty="0"/>
              </a:p>
              <a:p>
                <a:endParaRPr lang="en-US" sz="2400" dirty="0"/>
              </a:p>
              <a:p>
                <a:r>
                  <a:rPr lang="en-US" sz="2800" b="1" dirty="0" smtClean="0"/>
                  <a:t>char – 1 byte</a:t>
                </a:r>
                <a:endParaRPr lang="en-US" sz="2000" b="1" dirty="0"/>
              </a:p>
              <a:p>
                <a:pPr lvl="1"/>
                <a:r>
                  <a:rPr lang="en-US" sz="1800" dirty="0" smtClean="0"/>
                  <a:t>1 byte  -&gt;  (8 bits)  -&gt;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800" dirty="0" smtClean="0"/>
                  <a:t>  -&gt; 256 possible values (0 – 255)</a:t>
                </a:r>
              </a:p>
              <a:p>
                <a:pPr lvl="1"/>
                <a:r>
                  <a:rPr lang="en-US" sz="1800" dirty="0" smtClean="0"/>
                  <a:t>Can be used to store a single character (ASCII)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 smtClean="0"/>
              </a:p>
              <a:p>
                <a:pPr lvl="1"/>
                <a:endParaRPr lang="en-US" sz="1600" dirty="0" smtClean="0"/>
              </a:p>
              <a:p>
                <a:pPr marL="109728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size of Variables</a:t>
            </a:r>
            <a:endParaRPr lang="he-IL" dirty="0"/>
          </a:p>
        </p:txBody>
      </p:sp>
      <p:pic>
        <p:nvPicPr>
          <p:cNvPr id="4" name="Picture 2" descr="http://www.personal.psu.edu/users/r/v/rva5120/ASCII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565136" cy="503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Each type use different amount of memory</a:t>
                </a:r>
              </a:p>
              <a:p>
                <a:pPr lvl="1"/>
                <a:r>
                  <a:rPr lang="en-US" sz="1800" dirty="0" smtClean="0"/>
                  <a:t>The minimal amount of memory is 1 byte</a:t>
                </a:r>
                <a:endParaRPr lang="en-US" sz="1800" dirty="0"/>
              </a:p>
              <a:p>
                <a:endParaRPr lang="en-US" sz="2400" dirty="0"/>
              </a:p>
              <a:p>
                <a:r>
                  <a:rPr lang="en-US" sz="2800" b="1" dirty="0" smtClean="0"/>
                  <a:t>char – 1 byte</a:t>
                </a:r>
                <a:endParaRPr lang="en-US" sz="2000" b="1" dirty="0"/>
              </a:p>
              <a:p>
                <a:pPr lvl="1"/>
                <a:r>
                  <a:rPr lang="en-US" sz="1800" dirty="0" smtClean="0"/>
                  <a:t>1 byte  -&gt;  (8 bits)  -&gt;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800" dirty="0" smtClean="0"/>
                  <a:t>  -&gt; 256 possible values (0 – 255)</a:t>
                </a:r>
              </a:p>
              <a:p>
                <a:pPr lvl="1"/>
                <a:r>
                  <a:rPr lang="en-US" sz="1800" dirty="0" smtClean="0"/>
                  <a:t>Can be used to store a single character (ASCII)</a:t>
                </a:r>
              </a:p>
              <a:p>
                <a:pPr lvl="1"/>
                <a:r>
                  <a:rPr lang="en-US" sz="1800" dirty="0" smtClean="0"/>
                  <a:t>But eventually… It is a number</a:t>
                </a:r>
              </a:p>
              <a:p>
                <a:pPr lvl="1"/>
                <a:endParaRPr lang="en-US" sz="1600" dirty="0"/>
              </a:p>
              <a:p>
                <a:r>
                  <a:rPr lang="en-US" sz="2400" dirty="0"/>
                  <a:t>s</a:t>
                </a:r>
                <a:r>
                  <a:rPr lang="en-US" sz="2400" dirty="0" smtClean="0"/>
                  <a:t>igned char: (-127) – (127) </a:t>
                </a:r>
              </a:p>
              <a:p>
                <a:pPr lvl="1"/>
                <a:r>
                  <a:rPr lang="en-US" sz="1800" dirty="0" smtClean="0"/>
                  <a:t>One bit is used for the sign</a:t>
                </a:r>
              </a:p>
              <a:p>
                <a:pPr lvl="1"/>
                <a:r>
                  <a:rPr lang="en-US" sz="1800" dirty="0" smtClean="0"/>
                  <a:t>7 bits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800" dirty="0" smtClean="0"/>
                  <a:t> -&gt; 128 possible values (you can present zero in 2 ways…)</a:t>
                </a:r>
              </a:p>
              <a:p>
                <a:pPr lvl="1"/>
                <a:endParaRPr lang="en-US" sz="1600" dirty="0" smtClean="0"/>
              </a:p>
              <a:p>
                <a:pPr marL="109728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1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 smtClean="0"/>
                  <a:t>short – 2 bytes</a:t>
                </a:r>
              </a:p>
              <a:p>
                <a:pPr lvl="1"/>
                <a:r>
                  <a:rPr lang="en-US" sz="1800" dirty="0" smtClean="0"/>
                  <a:t>2 </a:t>
                </a:r>
                <a:r>
                  <a:rPr lang="en-US" sz="1800" dirty="0"/>
                  <a:t>byte  -&gt;  </a:t>
                </a:r>
                <a:r>
                  <a:rPr lang="en-US" sz="1800" dirty="0" smtClean="0"/>
                  <a:t>(16 </a:t>
                </a:r>
                <a:r>
                  <a:rPr lang="en-US" sz="1800" dirty="0"/>
                  <a:t>bits)  -&gt;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1800" dirty="0"/>
                  <a:t>  -&gt; </a:t>
                </a:r>
                <a:r>
                  <a:rPr lang="en-US" sz="1800" dirty="0" smtClean="0"/>
                  <a:t>65536 possible </a:t>
                </a:r>
                <a:r>
                  <a:rPr lang="en-US" sz="1800" dirty="0"/>
                  <a:t>values </a:t>
                </a:r>
                <a:r>
                  <a:rPr lang="en-US" sz="1800" dirty="0" smtClean="0"/>
                  <a:t>(from -32767 to +32767)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Unsigned short</a:t>
                </a:r>
              </a:p>
              <a:p>
                <a:pPr lvl="1"/>
                <a:r>
                  <a:rPr lang="en-US" sz="1600" dirty="0" smtClean="0"/>
                  <a:t>Only non-negative numbers</a:t>
                </a:r>
              </a:p>
              <a:p>
                <a:pPr lvl="1"/>
                <a:r>
                  <a:rPr lang="en-US" sz="1600" dirty="0" err="1" smtClean="0"/>
                  <a:t>Fom</a:t>
                </a:r>
                <a:r>
                  <a:rPr lang="en-US" sz="1600" dirty="0" smtClean="0"/>
                  <a:t> 0 to 65535</a:t>
                </a:r>
                <a:endParaRPr lang="en-US" sz="1800" dirty="0" smtClean="0"/>
              </a:p>
              <a:p>
                <a:pPr marL="109728" indent="0">
                  <a:buNone/>
                </a:pPr>
                <a:r>
                  <a:rPr lang="en-US" sz="2400" dirty="0" smtClean="0"/>
                  <a:t> </a:t>
                </a:r>
              </a:p>
              <a:p>
                <a:r>
                  <a:rPr lang="en-US" sz="2400" b="1" dirty="0" smtClean="0"/>
                  <a:t>long – 4 bytes</a:t>
                </a:r>
              </a:p>
              <a:p>
                <a:r>
                  <a:rPr lang="en-US" sz="2400" b="1" dirty="0"/>
                  <a:t>l</a:t>
                </a:r>
                <a:r>
                  <a:rPr lang="en-US" sz="2400" b="1" dirty="0" smtClean="0"/>
                  <a:t>ong long – 8 bytes</a:t>
                </a:r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 smtClean="0"/>
                  <a:t>You can always specify unsigned / signed for each of the types above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943" r="-1778" b="-86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>
                <a:cs typeface="+mn-cs"/>
              </a:rPr>
              <a:t>int</a:t>
            </a:r>
            <a:r>
              <a:rPr lang="en-US" sz="2800" b="1" dirty="0" smtClean="0">
                <a:cs typeface="+mn-cs"/>
              </a:rPr>
              <a:t> – at least 4 bytes</a:t>
            </a:r>
          </a:p>
          <a:p>
            <a:pPr lvl="1"/>
            <a:r>
              <a:rPr lang="en-US" sz="2000" dirty="0" smtClean="0">
                <a:cs typeface="+mn-cs"/>
              </a:rPr>
              <a:t>The size of this type varies between platforms</a:t>
            </a:r>
          </a:p>
          <a:p>
            <a:pPr lvl="1"/>
            <a:endParaRPr lang="en-US" sz="2000" dirty="0">
              <a:cs typeface="+mn-cs"/>
            </a:endParaRPr>
          </a:p>
          <a:p>
            <a:r>
              <a:rPr lang="en-US" sz="2400" b="1" dirty="0" smtClean="0">
                <a:cs typeface="+mn-cs"/>
              </a:rPr>
              <a:t>float, double, long double</a:t>
            </a:r>
          </a:p>
          <a:p>
            <a:pPr lvl="1"/>
            <a:r>
              <a:rPr lang="en-US" sz="2000" dirty="0" smtClean="0">
                <a:cs typeface="+mn-cs"/>
              </a:rPr>
              <a:t>Used </a:t>
            </a:r>
            <a:r>
              <a:rPr lang="en-US" sz="2000" dirty="0">
                <a:cs typeface="+mn-cs"/>
              </a:rPr>
              <a:t>for </a:t>
            </a:r>
            <a:r>
              <a:rPr lang="en-US" sz="2000" dirty="0" smtClean="0">
                <a:cs typeface="+mn-cs"/>
              </a:rPr>
              <a:t>fractional numbers</a:t>
            </a:r>
          </a:p>
          <a:p>
            <a:pPr lvl="1"/>
            <a:r>
              <a:rPr lang="en-US" sz="2000" dirty="0" smtClean="0">
                <a:cs typeface="+mn-cs"/>
              </a:rPr>
              <a:t>Size vary</a:t>
            </a:r>
          </a:p>
          <a:p>
            <a:endParaRPr lang="en-US" sz="2400" dirty="0">
              <a:cs typeface="+mn-cs"/>
            </a:endParaRPr>
          </a:p>
          <a:p>
            <a:r>
              <a:rPr lang="en-US" sz="2400" dirty="0" smtClean="0">
                <a:cs typeface="+mn-cs"/>
              </a:rPr>
              <a:t>The function </a:t>
            </a:r>
            <a:r>
              <a:rPr lang="en-US" sz="2400" dirty="0" err="1" smtClean="0">
                <a:cs typeface="+mn-cs"/>
              </a:rPr>
              <a:t>sizeof</a:t>
            </a:r>
            <a:r>
              <a:rPr lang="en-US" sz="2400" dirty="0" smtClean="0">
                <a:cs typeface="+mn-cs"/>
              </a:rPr>
              <a:t>() can be used to find the variable size</a:t>
            </a:r>
          </a:p>
          <a:p>
            <a:pPr marL="109728" indent="0">
              <a:buNone/>
            </a:pPr>
            <a:endParaRPr lang="en-US" sz="2400" dirty="0" smtClean="0">
              <a:cs typeface="+mn-cs"/>
            </a:endParaRPr>
          </a:p>
          <a:p>
            <a:pPr lvl="2"/>
            <a:endParaRPr lang="en-US" sz="1800" dirty="0" smtClean="0"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size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created a variable</a:t>
            </a:r>
          </a:p>
          <a:p>
            <a:r>
              <a:rPr lang="en-US" sz="2800" dirty="0" smtClean="0"/>
              <a:t>A place in the memory was allocated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hat is it’s size?</a:t>
            </a:r>
          </a:p>
          <a:p>
            <a:pPr lvl="1"/>
            <a:r>
              <a:rPr lang="en-US" sz="2000" dirty="0" smtClean="0"/>
              <a:t>Where?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smtClean="0"/>
              <a:t>The memory is divided into bytes</a:t>
            </a:r>
          </a:p>
          <a:p>
            <a:pPr lvl="1"/>
            <a:r>
              <a:rPr lang="en-US" sz="2000" dirty="0" smtClean="0"/>
              <a:t>Those bytes can be accessed by address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Memory”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emplate.potx" id="{2A1306DF-2B44-4856-8DCD-9976550BF179}" vid="{252649B2-2FF5-4FF4-B45E-250C8A3E3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template</Template>
  <TotalTime>1910</TotalTime>
  <Words>897</Words>
  <Application>Microsoft Office PowerPoint</Application>
  <PresentationFormat>On-screen Show (4:3)</PresentationFormat>
  <Paragraphs>334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Lucida Sans Unicode</vt:lpstr>
      <vt:lpstr>Verdana</vt:lpstr>
      <vt:lpstr>Wingdings</vt:lpstr>
      <vt:lpstr>Wingdings 2</vt:lpstr>
      <vt:lpstr>Wingdings 3</vt:lpstr>
      <vt:lpstr>1_EN theme</vt:lpstr>
      <vt:lpstr>C</vt:lpstr>
      <vt:lpstr>Our Plan for Today…</vt:lpstr>
      <vt:lpstr>Variables</vt:lpstr>
      <vt:lpstr>The size of Variables</vt:lpstr>
      <vt:lpstr>The size of Variables</vt:lpstr>
      <vt:lpstr>The size of Variables</vt:lpstr>
      <vt:lpstr>The size of Variables</vt:lpstr>
      <vt:lpstr>The size of Variables</vt:lpstr>
      <vt:lpstr>“The Memory”</vt:lpstr>
      <vt:lpstr>“The Memory”</vt:lpstr>
      <vt:lpstr>“The Memory”</vt:lpstr>
      <vt:lpstr>“The Memory”</vt:lpstr>
      <vt:lpstr>Pointers</vt:lpstr>
      <vt:lpstr>Pointers</vt:lpstr>
      <vt:lpstr>Pointers</vt:lpstr>
      <vt:lpstr>Pointers</vt:lpstr>
      <vt:lpstr>Pointers</vt:lpstr>
      <vt:lpstr>“The memory”</vt:lpstr>
      <vt:lpstr>Pointers</vt:lpstr>
      <vt:lpstr>“The memory”</vt:lpstr>
      <vt:lpstr>Pointer Arithmetic</vt:lpstr>
      <vt:lpstr>Arrays</vt:lpstr>
      <vt:lpstr>Arrays</vt:lpstr>
      <vt:lpstr>Arrays</vt:lpstr>
      <vt:lpstr>Arrays</vt:lpstr>
      <vt:lpstr>Arrays</vt:lpstr>
      <vt:lpstr>Arrays</vt:lpstr>
      <vt:lpstr>Strings</vt:lpstr>
      <vt:lpstr>…and a bonus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itc_admin</cp:lastModifiedBy>
  <cp:revision>77</cp:revision>
  <dcterms:created xsi:type="dcterms:W3CDTF">2015-10-20T14:42:15Z</dcterms:created>
  <dcterms:modified xsi:type="dcterms:W3CDTF">2016-11-08T09:57:16Z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faae7055-d2ef-4475-9674-dafc50f87be0</vt:lpwstr>
  </property>
</Properties>
</file>