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18"/>
  </p:notesMasterIdLst>
  <p:sldIdLst>
    <p:sldId id="275" r:id="rId2"/>
    <p:sldId id="276" r:id="rId3"/>
    <p:sldId id="297" r:id="rId4"/>
    <p:sldId id="304" r:id="rId5"/>
    <p:sldId id="305" r:id="rId6"/>
    <p:sldId id="299" r:id="rId7"/>
    <p:sldId id="300" r:id="rId8"/>
    <p:sldId id="301" r:id="rId9"/>
    <p:sldId id="303" r:id="rId10"/>
    <p:sldId id="302" r:id="rId11"/>
    <p:sldId id="314" r:id="rId12"/>
    <p:sldId id="306" r:id="rId13"/>
    <p:sldId id="315" r:id="rId14"/>
    <p:sldId id="298" r:id="rId15"/>
    <p:sldId id="307" r:id="rId16"/>
    <p:sldId id="274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7460" autoAdjust="0"/>
    <p:restoredTop sz="94716" autoAdjust="0"/>
  </p:normalViewPr>
  <p:slideViewPr>
    <p:cSldViewPr>
      <p:cViewPr varScale="1">
        <p:scale>
          <a:sx n="71" d="100"/>
          <a:sy n="71" d="100"/>
        </p:scale>
        <p:origin x="8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structure which hold several variables of different types (and possibly different sizes) in the same memory region</a:t>
            </a:r>
          </a:p>
          <a:p>
            <a:r>
              <a:rPr lang="en-US" dirty="0" smtClean="0"/>
              <a:t>Syntax is identical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my_union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/>
              <a:t>A union’s size is equal to the size of its biggest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372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sz="22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marL="109728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22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c;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float f;</a:t>
            </a:r>
          </a:p>
          <a:p>
            <a:pPr marL="109728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%d\n”, </a:t>
            </a:r>
            <a:r>
              <a:rPr lang="en-US" sz="22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109728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(“Union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size %d\n”, </a:t>
            </a:r>
            <a:r>
              <a:rPr lang="en-US" sz="2200" b="1" dirty="0" err="1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200" dirty="0"/>
          </a:p>
          <a:p>
            <a:pPr marL="109728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5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doesn’t check whether you are using the correct format</a:t>
            </a:r>
          </a:p>
          <a:p>
            <a:pPr lvl="1"/>
            <a:r>
              <a:rPr lang="en-US" dirty="0" smtClean="0"/>
              <a:t>For example: union </a:t>
            </a:r>
            <a:r>
              <a:rPr lang="en-US" dirty="0" err="1" smtClean="0"/>
              <a:t>my_union</a:t>
            </a:r>
            <a:r>
              <a:rPr lang="en-US" dirty="0" smtClean="0"/>
              <a:t> u; </a:t>
            </a:r>
            <a:r>
              <a:rPr lang="en-US" dirty="0" err="1" smtClean="0"/>
              <a:t>u.c</a:t>
            </a:r>
            <a:r>
              <a:rPr lang="en-US" dirty="0" smtClean="0"/>
              <a:t> = ‘a’; </a:t>
            </a:r>
            <a:r>
              <a:rPr lang="en-US" dirty="0" err="1" smtClean="0"/>
              <a:t>printf</a:t>
            </a:r>
            <a:r>
              <a:rPr lang="en-US" dirty="0" smtClean="0"/>
              <a:t>(“%f”, </a:t>
            </a:r>
            <a:r>
              <a:rPr lang="en-US" dirty="0" err="1" smtClean="0"/>
              <a:t>u.f</a:t>
            </a:r>
            <a:r>
              <a:rPr lang="en-US" dirty="0" smtClean="0"/>
              <a:t>);</a:t>
            </a:r>
          </a:p>
          <a:p>
            <a:pPr marL="393192" lvl="1" indent="0">
              <a:buNone/>
            </a:pPr>
            <a:r>
              <a:rPr lang="en-US" dirty="0"/>
              <a:t> </a:t>
            </a:r>
            <a:r>
              <a:rPr lang="en-US" dirty="0" smtClean="0"/>
              <a:t>  will compile, but means nothing</a:t>
            </a:r>
          </a:p>
          <a:p>
            <a:r>
              <a:rPr lang="en-US" dirty="0" smtClean="0"/>
              <a:t>Commonly used with another variable specifying which format to use (that variable’s type is usually 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Very useful when parsing complex data formats or holding a single collection with different types of items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9372600" cy="4525963"/>
          </a:xfrm>
        </p:spPr>
        <p:txBody>
          <a:bodyPr/>
          <a:lstStyle/>
          <a:p>
            <a:pPr marL="109728" indent="0">
              <a:buNone/>
            </a:pPr>
            <a:r>
              <a:rPr lang="en-US" sz="2200" b="1" dirty="0">
                <a:solidFill>
                  <a:srgbClr val="39639D">
                    <a:lumMod val="60000"/>
                    <a:lumOff val="4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my_union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f;</a:t>
            </a:r>
          </a:p>
          <a:p>
            <a:pPr marL="109728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u;</a:t>
            </a:r>
          </a:p>
          <a:p>
            <a:pPr marL="109728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u.i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65;</a:t>
            </a:r>
          </a:p>
          <a:p>
            <a:pPr marL="109728" indent="0">
              <a:buNone/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(“Char is %c”,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u.c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/>
          </a:p>
          <a:p>
            <a:pPr marL="109728" indent="0">
              <a:buNone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 alias for an existing data type</a:t>
            </a:r>
          </a:p>
          <a:p>
            <a:r>
              <a:rPr lang="en-US" dirty="0" smtClean="0"/>
              <a:t>Uses: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Pack more meaning into a variable definition: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km_per_hour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km_per_hour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speed = 10;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smtClean="0"/>
              <a:t>Note that the compiler won’t complain about 	“mismatches” (using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km_per_hour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or 	vice verse)</a:t>
            </a:r>
          </a:p>
          <a:p>
            <a:pPr marL="850392" lvl="1" indent="-457200">
              <a:buFont typeface="+mj-lt"/>
              <a:buAutoNum type="arabicPeriod" startAt="2"/>
            </a:pPr>
            <a:r>
              <a:rPr lang="en-US" dirty="0" smtClean="0"/>
              <a:t>Simplify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/>
              <a:t> usage:</a:t>
            </a:r>
          </a:p>
          <a:p>
            <a:pPr marL="393192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… 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0392" lvl="1" indent="-457200">
              <a:buFont typeface="+mj-lt"/>
              <a:buAutoNum type="arabicPeriod" startAt="3"/>
            </a:pPr>
            <a:r>
              <a:rPr lang="en-US" dirty="0" smtClean="0"/>
              <a:t>Simplifying use of pointers: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char* string;</a:t>
            </a:r>
          </a:p>
          <a:p>
            <a:pPr marL="39319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my_favourite_food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50392" lvl="1" indent="-457200">
              <a:buFont typeface="+mj-lt"/>
              <a:buAutoNum type="arabicPeriod" startAt="4"/>
            </a:pPr>
            <a:r>
              <a:rPr lang="en-US" dirty="0" smtClean="0"/>
              <a:t>Most importantly - function pointers, which are almost unusable without it.</a:t>
            </a:r>
          </a:p>
          <a:p>
            <a:pPr marL="393192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 compare)(void*, void*);</a:t>
            </a:r>
          </a:p>
          <a:p>
            <a:pPr marL="39319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(*signal(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sig, void (*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3192" lvl="1" indent="0">
              <a:buNone/>
            </a:pPr>
            <a:r>
              <a:rPr lang="en-US" sz="2000" b="1" dirty="0" smtClean="0"/>
              <a:t>	VS</a:t>
            </a:r>
          </a:p>
          <a:p>
            <a:pPr marL="393192" lvl="1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void (*sighandler_t)(int);</a:t>
            </a:r>
          </a:p>
          <a:p>
            <a:pPr marL="393192" lvl="1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sighandler_t signal(int sig, sighandler_t func);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 smtClean="0"/>
          </a:p>
          <a:p>
            <a:r>
              <a:rPr lang="en-US" dirty="0" smtClean="0"/>
              <a:t>Compound 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Unions</a:t>
            </a:r>
            <a:endParaRPr lang="en-US" dirty="0" smtClean="0"/>
          </a:p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Today’s Show…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Defines a new scalar data type, with a list of possible values based on integers</a:t>
            </a:r>
          </a:p>
          <a:p>
            <a:pPr lvl="1"/>
            <a:r>
              <a:rPr lang="en-US" sz="2400" dirty="0" smtClean="0"/>
              <a:t>Often used to define possible return values / error codes</a:t>
            </a:r>
          </a:p>
          <a:p>
            <a:r>
              <a:rPr lang="en-US" sz="2800" dirty="0" smtClean="0"/>
              <a:t>Each value is given a unique name</a:t>
            </a:r>
          </a:p>
          <a:p>
            <a:pPr lvl="1"/>
            <a:r>
              <a:rPr lang="en-US" sz="2400" dirty="0" smtClean="0"/>
              <a:t>Each name has the value of the last identifier + 1, where the first is given the value zero</a:t>
            </a:r>
            <a:endParaRPr lang="en-US" sz="1800" dirty="0" smtClean="0"/>
          </a:p>
          <a:p>
            <a:pPr lvl="1"/>
            <a:r>
              <a:rPr lang="en-US" sz="2400" dirty="0" smtClean="0"/>
              <a:t>Usually, the value itself is not important, but it can be specified if needed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Declaring</a:t>
            </a:r>
            <a:r>
              <a:rPr lang="en-US" sz="2400" dirty="0"/>
              <a:t>:</a:t>
            </a:r>
          </a:p>
          <a:p>
            <a:pPr marL="109728" indent="0"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&lt;identifier&gt; [= &lt;value&gt;],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&gt;];</a:t>
            </a:r>
          </a:p>
          <a:p>
            <a:pPr lvl="1"/>
            <a:r>
              <a:rPr lang="en-US" sz="2000" dirty="0" smtClean="0"/>
              <a:t>Note that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 smtClean="0"/>
              <a:t> is optional – mostly used for “disposable”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err="1" smtClean="0"/>
              <a:t>s</a:t>
            </a:r>
            <a:r>
              <a:rPr lang="en-US" sz="2000" dirty="0" smtClean="0"/>
              <a:t> with a variable list, or in conjunction with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endParaRPr lang="en-US" sz="2000" dirty="0"/>
          </a:p>
          <a:p>
            <a:r>
              <a:rPr lang="en-US" sz="2400" dirty="0"/>
              <a:t>Using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The new type created is used like any other type, with the addition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 smtClean="0"/>
              <a:t> before the enumeration’s name</a:t>
            </a:r>
          </a:p>
          <a:p>
            <a:pPr lvl="1"/>
            <a:r>
              <a:rPr lang="en-US" sz="2000" dirty="0" smtClean="0"/>
              <a:t>The enumerators themselves are used directly, like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</a:p>
          <a:p>
            <a:r>
              <a:rPr lang="en-US" sz="2400" dirty="0"/>
              <a:t>From now on, use enumerations instead of define for return values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/>
              <a:t> included</a:t>
            </a:r>
            <a:r>
              <a:rPr lang="en-US" sz="2400" dirty="0" smtClean="0"/>
              <a:t>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{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FALSE,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TRUE,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FILE_NOT_FOUND = 10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Boolean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2000" dirty="0"/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result = FALSE;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marL="109728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Structures are used to group together several related variables (possibly of different data types)</a:t>
            </a:r>
          </a:p>
          <a:p>
            <a:r>
              <a:rPr lang="en-US" sz="2400" dirty="0" smtClean="0"/>
              <a:t>Syntax:</a:t>
            </a:r>
          </a:p>
          <a:p>
            <a:pPr marL="109728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ITCStudent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*name;</a:t>
            </a: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09728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ITCStudent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= {“Jacob”, 25};</a:t>
            </a:r>
          </a:p>
          <a:p>
            <a:r>
              <a:rPr lang="en-US" sz="2400" dirty="0" smtClean="0"/>
              <a:t>Assignment of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/>
              <a:t> variables is done by copying every member in the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/>
              <a:t> (be careful with pointers)</a:t>
            </a:r>
          </a:p>
          <a:p>
            <a:r>
              <a:rPr lang="en-US" sz="2400" dirty="0" smtClean="0"/>
              <a:t>Structures can be members of other structures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/>
              <a:t> to access members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</a:p>
          <a:p>
            <a:r>
              <a:rPr lang="en-US" sz="2400" dirty="0" smtClean="0"/>
              <a:t>For nested structures, multiple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smtClean="0"/>
              <a:t> are required</a:t>
            </a:r>
          </a:p>
          <a:p>
            <a:r>
              <a:rPr lang="en-US" sz="2400" dirty="0" smtClean="0"/>
              <a:t>Copying structures is slow, so pointers to structures are very commonly used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ITCStudent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&amp;student;</a:t>
            </a:r>
          </a:p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 smtClean="0"/>
              <a:t> to access members of structure pointers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-&gt;age);</a:t>
            </a:r>
          </a:p>
          <a:p>
            <a:r>
              <a:rPr lang="en-US" sz="2400" dirty="0" smtClean="0"/>
              <a:t>It is also possible to point to a member</a:t>
            </a:r>
            <a:endParaRPr lang="en-US" sz="2000" dirty="0" smtClean="0"/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age_ptr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student.age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 array of structures:</a:t>
            </a:r>
          </a:p>
          <a:p>
            <a:pPr marL="109728" indent="0">
              <a:buNone/>
            </a:pPr>
            <a:r>
              <a:rPr lang="en-US" sz="2000" dirty="0"/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ITCStudent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{“Jacob”, 25, “Hannah”, 23};</a:t>
            </a:r>
          </a:p>
          <a:p>
            <a:r>
              <a:rPr lang="en-US" sz="2800" dirty="0" smtClean="0"/>
              <a:t>Alternative (better) syntax: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ITCStudent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Jacob”,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25},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“Hannah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23}};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structure is </a:t>
            </a:r>
            <a:r>
              <a:rPr lang="en-US" sz="2000" b="1" dirty="0" smtClean="0"/>
              <a:t>at least </a:t>
            </a:r>
            <a:r>
              <a:rPr lang="en-US" sz="2000" dirty="0" smtClean="0"/>
              <a:t>the size of the sum of the sizes of its members</a:t>
            </a:r>
          </a:p>
          <a:p>
            <a:r>
              <a:rPr lang="en-US" sz="2000" dirty="0" smtClean="0"/>
              <a:t>Members are generally aligned to a multiple of the respective data size</a:t>
            </a:r>
          </a:p>
          <a:p>
            <a:r>
              <a:rPr lang="en-US" sz="2000" dirty="0" smtClean="0"/>
              <a:t>Structures are then padded to a multiple of the largest data size</a:t>
            </a:r>
          </a:p>
          <a:p>
            <a:pPr marL="109728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c2;</a:t>
            </a:r>
          </a:p>
          <a:p>
            <a:pPr marL="109728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12;</a:t>
            </a:r>
          </a:p>
          <a:p>
            <a:r>
              <a:rPr lang="en-US" sz="2000" dirty="0" smtClean="0"/>
              <a:t>Default settings can be overridden. See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pack</a:t>
            </a:r>
            <a:r>
              <a:rPr lang="en-US" sz="2000" dirty="0" smtClean="0"/>
              <a:t> and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(align)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0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 template</Template>
  <TotalTime>926</TotalTime>
  <Words>344</Words>
  <Application>Microsoft Office PowerPoint</Application>
  <PresentationFormat>On-screen Show (4:3)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1_EN theme</vt:lpstr>
      <vt:lpstr>Data structures</vt:lpstr>
      <vt:lpstr>On Today’s Show…</vt:lpstr>
      <vt:lpstr>Enumerations</vt:lpstr>
      <vt:lpstr>Enumerations</vt:lpstr>
      <vt:lpstr>Example</vt:lpstr>
      <vt:lpstr>Structures</vt:lpstr>
      <vt:lpstr>Structures</vt:lpstr>
      <vt:lpstr>Arrays of Structures</vt:lpstr>
      <vt:lpstr>Size of Structures</vt:lpstr>
      <vt:lpstr>Unions</vt:lpstr>
      <vt:lpstr>Unions</vt:lpstr>
      <vt:lpstr>Unions</vt:lpstr>
      <vt:lpstr>Unions</vt:lpstr>
      <vt:lpstr>typedef</vt:lpstr>
      <vt:lpstr>typedef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98</cp:revision>
  <dcterms:created xsi:type="dcterms:W3CDTF">2015-10-20T14:42:15Z</dcterms:created>
  <dcterms:modified xsi:type="dcterms:W3CDTF">2016-10-27T09:03:22Z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263b641e-2d15-445b-9a3a-dfde2a883671</vt:lpwstr>
  </property>
</Properties>
</file>