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9" r:id="rId1"/>
  </p:sldMasterIdLst>
  <p:notesMasterIdLst>
    <p:notesMasterId r:id="rId11"/>
  </p:notesMasterIdLst>
  <p:sldIdLst>
    <p:sldId id="275" r:id="rId2"/>
    <p:sldId id="276" r:id="rId3"/>
    <p:sldId id="277" r:id="rId4"/>
    <p:sldId id="278" r:id="rId5"/>
    <p:sldId id="279" r:id="rId6"/>
    <p:sldId id="280" r:id="rId7"/>
    <p:sldId id="282" r:id="rId8"/>
    <p:sldId id="281" r:id="rId9"/>
    <p:sldId id="27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057"/>
    <a:srgbClr val="960A7B"/>
    <a:srgbClr val="D66D16"/>
    <a:srgbClr val="9B2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460" autoAdjust="0"/>
    <p:restoredTop sz="94716" autoAdjust="0"/>
  </p:normalViewPr>
  <p:slideViewPr>
    <p:cSldViewPr>
      <p:cViewPr varScale="1">
        <p:scale>
          <a:sx n="108" d="100"/>
          <a:sy n="108" d="100"/>
        </p:scale>
        <p:origin x="12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8B07E-EE51-44C2-84E1-574C0B4A2B4A}" type="datetimeFigureOut">
              <a:rPr lang="he-IL" smtClean="0"/>
              <a:pPr/>
              <a:t>כ"ה/תשרי/תשע"ז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127ED2A-5620-4646-8EB2-94BFB9817E5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7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4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67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29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99" y="1989048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3861048"/>
            <a:ext cx="4572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 rt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18D7-E21A-4148-AFF7-C6AF0E85D634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709903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3523487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997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BF55-08E0-45E6-A98B-09A373CCF937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13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spcBef>
                <a:spcPts val="0"/>
              </a:spcBef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9545-BA9C-45E0-9405-FCD1340C1419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94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5F5266-626F-4FF8-AF18-2627491F6FD9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4800" dirty="0">
                <a:solidFill>
                  <a:schemeClr val="tx1"/>
                </a:solidFill>
              </a:defRPr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708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10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cover two types in this lesson:</a:t>
            </a:r>
          </a:p>
          <a:p>
            <a:pPr lvl="1"/>
            <a:r>
              <a:rPr lang="en-US" dirty="0" smtClean="0"/>
              <a:t>Stack – Used for local variables and function book-keeping</a:t>
            </a:r>
          </a:p>
          <a:p>
            <a:pPr lvl="1"/>
            <a:r>
              <a:rPr lang="en-US" dirty="0" smtClean="0"/>
              <a:t>Heap – Used for dynamically allocated memory</a:t>
            </a:r>
          </a:p>
          <a:p>
            <a:pPr lvl="1"/>
            <a:endParaRPr lang="en-US" dirty="0"/>
          </a:p>
          <a:p>
            <a:r>
              <a:rPr lang="en-US" dirty="0" smtClean="0"/>
              <a:t>There are others (BSS, text…)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your program know where to go 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is used?</a:t>
            </a:r>
          </a:p>
          <a:p>
            <a:r>
              <a:rPr lang="en-US" dirty="0" smtClean="0"/>
              <a:t>How are parameters passed between functions?</a:t>
            </a:r>
          </a:p>
          <a:p>
            <a:r>
              <a:rPr lang="en-US" dirty="0" smtClean="0"/>
              <a:t>Where are local variables stored?</a:t>
            </a:r>
          </a:p>
          <a:p>
            <a:endParaRPr lang="en-US" dirty="0"/>
          </a:p>
          <a:p>
            <a:r>
              <a:rPr lang="en-US" dirty="0" smtClean="0"/>
              <a:t>The stack is used for all these</a:t>
            </a:r>
          </a:p>
          <a:p>
            <a:r>
              <a:rPr lang="en-US" dirty="0" smtClean="0"/>
              <a:t>Unsurprisingly, the stack’s data structure is a stack – The last element added is the first one out (LIFO)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NULL;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 = &amp;j;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*p;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259753"/>
              </p:ext>
            </p:extLst>
          </p:nvPr>
        </p:nvGraphicFramePr>
        <p:xfrm>
          <a:off x="6048499" y="3317240"/>
          <a:ext cx="248590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5901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754584" y="48006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19200" y="2478975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88858" y="44312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i: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18310" y="407875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p: NULL (0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85652" y="368958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j: 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24600" y="407422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p: </a:t>
            </a:r>
            <a:r>
              <a:rPr lang="en-US" dirty="0" smtClean="0"/>
              <a:t>0x2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376957" y="443147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i: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3.61111E-6 -0.0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3.33333E-6 0.071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199 L 3.33333E-6 0.20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5556 L -3.61111E-6 -0.111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11111 L -3.61111E-6 -0.162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51 L 3.33333E-6 0.2717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7176 L 3.33333E-6 0.405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16042 L -3.61111E-6 -0.1048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4051 L 3.33333E-6 0.4717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29" grpId="0"/>
      <p:bldP spid="29" grpId="1"/>
      <p:bldP spid="58" grpId="1"/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Quite often, you don’t know how much memory you’ll need when writing the code</a:t>
            </a:r>
          </a:p>
          <a:p>
            <a:pPr lvl="1"/>
            <a:r>
              <a:rPr lang="en-US" dirty="0" smtClean="0"/>
              <a:t>For example, you’re writing an image viewer which needs to handle images of different sizes</a:t>
            </a:r>
          </a:p>
          <a:p>
            <a:r>
              <a:rPr lang="en-US" dirty="0" smtClean="0"/>
              <a:t>C’s standard library has a few functions just for that</a:t>
            </a:r>
          </a:p>
          <a:p>
            <a:r>
              <a:rPr lang="en-US" dirty="0" smtClean="0"/>
              <a:t>They all work with the heap, which is an area in the memory used for dynamic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new memory: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size);</a:t>
            </a:r>
          </a:p>
          <a:p>
            <a:pPr lvl="1"/>
            <a:r>
              <a:rPr lang="en-US" dirty="0" smtClean="0"/>
              <a:t>Returns a pointer to a memory block</a:t>
            </a:r>
            <a:r>
              <a:rPr lang="en-US" sz="2400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/>
              <a:t> bytes 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/>
              <a:t> is returned on failure (</a:t>
            </a:r>
            <a:r>
              <a:rPr lang="en-US" dirty="0" smtClean="0"/>
              <a:t>e.g. </a:t>
            </a:r>
            <a:r>
              <a:rPr lang="en-US" dirty="0" smtClean="0"/>
              <a:t>out of memory)</a:t>
            </a:r>
          </a:p>
          <a:p>
            <a:pPr lvl="1"/>
            <a:r>
              <a:rPr lang="en-US" dirty="0" smtClean="0"/>
              <a:t>The content of the memory block is not initialized</a:t>
            </a:r>
          </a:p>
          <a:p>
            <a:r>
              <a:rPr lang="en-US" dirty="0"/>
              <a:t>Clear your newly allocated buffer using: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Sets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/>
              <a:t> bytes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/>
              <a:t>, starting from the address pointed to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or shrink an already allocated memory block: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  <a:p>
            <a:pPr lvl="1"/>
            <a:r>
              <a:rPr lang="en-US" dirty="0"/>
              <a:t>Returns NULL of failure (doesn’t deallocate original memory in that case)</a:t>
            </a:r>
          </a:p>
          <a:p>
            <a:pPr lvl="1"/>
            <a:r>
              <a:rPr lang="en-US" dirty="0"/>
              <a:t>If used to expand memory, content of the newly allocated portion is not initialized</a:t>
            </a:r>
          </a:p>
          <a:p>
            <a:r>
              <a:rPr lang="en-US" dirty="0"/>
              <a:t>After you’re done, deallocate using: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free(void*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Never use free twice on the memory block (AKA double free)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num_elements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read_from_user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*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num_elements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(“Allocation failed!”);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OUT_OF_MEMORY;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// Do stuff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1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82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96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emplate.potx" id="{2A1306DF-2B44-4856-8DCD-9976550BF179}" vid="{252649B2-2FF5-4FF4-B45E-250C8A3E30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template</Template>
  <TotalTime>125</TotalTime>
  <Words>388</Words>
  <Application>Microsoft Office PowerPoint</Application>
  <PresentationFormat>On-screen Show (4:3)</PresentationFormat>
  <Paragraphs>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1_EN theme</vt:lpstr>
      <vt:lpstr>Memory management</vt:lpstr>
      <vt:lpstr>Types of Memory</vt:lpstr>
      <vt:lpstr>Stack</vt:lpstr>
      <vt:lpstr>Example</vt:lpstr>
      <vt:lpstr>Heap</vt:lpstr>
      <vt:lpstr>API</vt:lpstr>
      <vt:lpstr>API</vt:lpstr>
      <vt:lpstr>Example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Assaf</cp:lastModifiedBy>
  <cp:revision>19</cp:revision>
  <dcterms:created xsi:type="dcterms:W3CDTF">2015-11-01T20:41:10Z</dcterms:created>
  <dcterms:modified xsi:type="dcterms:W3CDTF">2016-10-27T09:07:19Z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2</vt:i4>
  </property>
  <property fmtid="{D5CDD505-2E9C-101B-9397-08002B2CF9AE}" pid="3" name="lqmsess">
    <vt:lpwstr>263b641e-2d15-445b-9a3a-dfde2a883671</vt:lpwstr>
  </property>
</Properties>
</file>