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9" r:id="rId1"/>
  </p:sldMasterIdLst>
  <p:notesMasterIdLst>
    <p:notesMasterId r:id="rId10"/>
  </p:notesMasterIdLst>
  <p:sldIdLst>
    <p:sldId id="275" r:id="rId2"/>
    <p:sldId id="276" r:id="rId3"/>
    <p:sldId id="283" r:id="rId4"/>
    <p:sldId id="277" r:id="rId5"/>
    <p:sldId id="279" r:id="rId6"/>
    <p:sldId id="280" r:id="rId7"/>
    <p:sldId id="284" r:id="rId8"/>
    <p:sldId id="274" r:id="rId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C057"/>
    <a:srgbClr val="960A7B"/>
    <a:srgbClr val="D66D16"/>
    <a:srgbClr val="9B2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67460" autoAdjust="0"/>
    <p:restoredTop sz="94716" autoAdjust="0"/>
  </p:normalViewPr>
  <p:slideViewPr>
    <p:cSldViewPr>
      <p:cViewPr>
        <p:scale>
          <a:sx n="100" d="100"/>
          <a:sy n="100" d="100"/>
        </p:scale>
        <p:origin x="1458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8B07E-EE51-44C2-84E1-574C0B4A2B4A}" type="datetimeFigureOut">
              <a:rPr lang="he-IL" smtClean="0"/>
              <a:pPr/>
              <a:t>כ"ה/תשרי/תשע"ז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127ED2A-5620-4646-8EB2-94BFB9817E5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8730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7ED2A-5620-4646-8EB2-94BFB9817E58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34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7ED2A-5620-4646-8EB2-94BFB9817E58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2670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6" y="0"/>
            <a:ext cx="9153237" cy="6864928"/>
          </a:xfrm>
          <a:prstGeom prst="rect">
            <a:avLst/>
          </a:prstGeom>
        </p:spPr>
      </p:pic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</p:spPr>
        <p:txBody>
          <a:bodyPr lIns="45720" rIns="45720"/>
          <a:lstStyle>
            <a:lvl1pPr marL="0" marR="64008" indent="0" algn="l" rtl="0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C361CD-CF56-402E-AC7A-DC583C02D103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56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25963"/>
          </a:xfrm>
          <a:prstGeom prst="rect">
            <a:avLst/>
          </a:prstGeom>
        </p:spPr>
        <p:txBody>
          <a:bodyPr/>
          <a:lstStyle>
            <a:lvl1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C53E-687B-4E06-82F6-557360798B26}" type="slidenum">
              <a:rPr lang="he-IL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304800" y="341312"/>
            <a:ext cx="6422232" cy="936625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lang="en-US" sz="3200" dirty="0"/>
            </a:lvl1pPr>
          </a:lstStyle>
          <a:p>
            <a:pPr lvl="0" rtl="0" fontAlgn="auto">
              <a:spcAft>
                <a:spcPts val="0"/>
              </a:spcAft>
            </a:pPr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30297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99" y="1989048"/>
            <a:ext cx="7772400" cy="18288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5936" y="3861048"/>
            <a:ext cx="4572000" cy="1454888"/>
          </a:xfrm>
          <a:prstGeom prst="rect">
            <a:avLst/>
          </a:prstGeom>
        </p:spPr>
        <p:txBody>
          <a:bodyPr lIns="91440" rIns="91440" anchor="t"/>
          <a:lstStyle>
            <a:lvl1pPr marL="0" indent="0" algn="l" rtl="0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18D7-E21A-4148-AFF7-C6AF0E85D634}" type="slidenum">
              <a:rPr lang="he-IL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hevron 6"/>
          <p:cNvSpPr/>
          <p:nvPr/>
        </p:nvSpPr>
        <p:spPr>
          <a:xfrm>
            <a:off x="3709903" y="3934808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3523487" y="3934808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799750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  <a:prstGeom prst="rect">
            <a:avLst/>
          </a:prstGeom>
        </p:spPr>
        <p:txBody>
          <a:bodyPr/>
          <a:lstStyle>
            <a:lvl1pPr algn="l" rtl="0">
              <a:defRPr sz="2800">
                <a:solidFill>
                  <a:schemeClr val="bg1"/>
                </a:solidFill>
              </a:defRPr>
            </a:lvl1pPr>
            <a:lvl2pPr algn="l" rtl="0">
              <a:defRPr sz="2400">
                <a:solidFill>
                  <a:schemeClr val="bg1"/>
                </a:solidFill>
              </a:defRPr>
            </a:lvl2pPr>
            <a:lvl3pPr algn="l" rtl="0">
              <a:defRPr sz="2000">
                <a:solidFill>
                  <a:schemeClr val="bg1"/>
                </a:solidFill>
              </a:defRPr>
            </a:lvl3pPr>
            <a:lvl4pPr algn="l" rtl="0">
              <a:defRPr sz="1800">
                <a:solidFill>
                  <a:schemeClr val="bg1"/>
                </a:solidFill>
              </a:defRPr>
            </a:lvl4pPr>
            <a:lvl5pPr algn="l" rtl="0">
              <a:defRPr sz="1800">
                <a:solidFill>
                  <a:schemeClr val="bg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  <a:prstGeom prst="rect">
            <a:avLst/>
          </a:prstGeom>
        </p:spPr>
        <p:txBody>
          <a:bodyPr/>
          <a:lstStyle>
            <a:lvl1pPr algn="l" rtl="0">
              <a:defRPr sz="2800">
                <a:solidFill>
                  <a:schemeClr val="bg1"/>
                </a:solidFill>
              </a:defRPr>
            </a:lvl1pPr>
            <a:lvl2pPr algn="l" rtl="0">
              <a:defRPr sz="2400">
                <a:solidFill>
                  <a:schemeClr val="bg1"/>
                </a:solidFill>
              </a:defRPr>
            </a:lvl2pPr>
            <a:lvl3pPr algn="l" rtl="0">
              <a:defRPr sz="2000">
                <a:solidFill>
                  <a:schemeClr val="bg1"/>
                </a:solidFill>
              </a:defRPr>
            </a:lvl3pPr>
            <a:lvl4pPr algn="l" rtl="0">
              <a:defRPr sz="1800">
                <a:solidFill>
                  <a:schemeClr val="bg1"/>
                </a:solidFill>
              </a:defRPr>
            </a:lvl4pPr>
            <a:lvl5pPr algn="l" rtl="0">
              <a:defRPr sz="1800">
                <a:solidFill>
                  <a:schemeClr val="bg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9BF55-08E0-45E6-A98B-09A373CCF937}" type="slidenum">
              <a:rPr lang="he-IL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/>
          <a:lstStyle>
            <a:lvl1pPr algn="l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 kumimoji="0" lang="en-US" sz="43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1363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</p:spPr>
        <p:txBody>
          <a:bodyPr anchor="ctr"/>
          <a:lstStyle>
            <a:lvl1pPr algn="l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 kumimoji="0" lang="en-US" sz="43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algn="l" rtl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prstGeom prst="rect">
            <a:avLst/>
          </a:prstGeo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algn="l" rtl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6"/>
            <a:ext cx="4040188" cy="3941763"/>
          </a:xfrm>
          <a:prstGeom prst="rect">
            <a:avLst/>
          </a:prstGeom>
          <a:ln>
            <a:noFill/>
            <a:prstDash val="sysDash"/>
            <a:miter lim="800000"/>
          </a:ln>
        </p:spPr>
        <p:txBody>
          <a:bodyPr/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4296"/>
            <a:ext cx="4041775" cy="3941763"/>
          </a:xfrm>
          <a:prstGeom prst="rect">
            <a:avLst/>
          </a:prstGeom>
          <a:ln>
            <a:noFill/>
            <a:prstDash val="sysDash"/>
            <a:miter lim="800000"/>
          </a:ln>
        </p:spPr>
        <p:txBody>
          <a:bodyPr/>
          <a:lstStyle>
            <a:lvl1pPr algn="l" rtl="0">
              <a:spcBef>
                <a:spcPts val="0"/>
              </a:spcBef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9545-BA9C-45E0-9405-FCD1340C1419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7943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95F5266-626F-4FF8-AF18-2627491F6FD9}" type="slidenum">
              <a:rPr lang="he-IL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341312"/>
            <a:ext cx="6422232" cy="936625"/>
          </a:xfrm>
          <a:prstGeom prst="rect">
            <a:avLst/>
          </a:prstGeom>
        </p:spPr>
        <p:txBody>
          <a:bodyPr vert="horz" anchor="b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lang="en-US" sz="4800" dirty="0">
                <a:solidFill>
                  <a:schemeClr val="tx1"/>
                </a:solidFill>
              </a:defRPr>
            </a:lvl1pPr>
          </a:lstStyle>
          <a:p>
            <a:pPr lvl="0" rtl="0" fontAlgn="auto">
              <a:spcAft>
                <a:spcPts val="0"/>
              </a:spcAft>
            </a:pPr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17083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7AC0-8B80-4387-BEFC-4171E6BBCA45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102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9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ED3C53E-687B-4E06-82F6-557360798B26}" type="slidenum">
              <a:rPr lang="he-IL" altLang="en-US" smtClean="0"/>
              <a:pPr/>
              <a:t>‹#›</a:t>
            </a:fld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6" y="0"/>
            <a:ext cx="9153237" cy="68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2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3" r:id="rId3"/>
    <p:sldLayoutId id="2147483714" r:id="rId4"/>
    <p:sldLayoutId id="2147483715" r:id="rId5"/>
    <p:sldLayoutId id="2147483716" r:id="rId6"/>
    <p:sldLayoutId id="2147483717" r:id="rId7"/>
  </p:sldLayoutIdLst>
  <p:timing>
    <p:tnLst>
      <p:par>
        <p:cTn id="1" dur="indefinite" restart="never" nodeType="tmRoot"/>
      </p:par>
    </p:tnLst>
  </p:timing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Modularity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is a multi-paradigm language</a:t>
            </a:r>
          </a:p>
          <a:p>
            <a:pPr lvl="1"/>
            <a:r>
              <a:rPr lang="en-US" dirty="0" smtClean="0"/>
              <a:t>Procedural</a:t>
            </a:r>
          </a:p>
          <a:p>
            <a:pPr lvl="1"/>
            <a:r>
              <a:rPr lang="en-US" dirty="0" smtClean="0"/>
              <a:t>Imperative</a:t>
            </a:r>
          </a:p>
          <a:p>
            <a:pPr lvl="1"/>
            <a:r>
              <a:rPr lang="en-US" dirty="0" smtClean="0"/>
              <a:t>Modular</a:t>
            </a:r>
          </a:p>
          <a:p>
            <a:pPr lvl="1"/>
            <a:r>
              <a:rPr lang="en-US" dirty="0" smtClean="0"/>
              <a:t>and more…</a:t>
            </a:r>
          </a:p>
          <a:p>
            <a:r>
              <a:rPr lang="en-US" dirty="0"/>
              <a:t>Modular programming: </a:t>
            </a:r>
            <a:r>
              <a:rPr lang="en-US" dirty="0" smtClean="0"/>
              <a:t>Separating </a:t>
            </a:r>
            <a:r>
              <a:rPr lang="en-US" dirty="0"/>
              <a:t>the functionality of a program into independent, interchangeable modules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paradigm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(.c) files: Contain definitions</a:t>
            </a:r>
          </a:p>
          <a:p>
            <a:r>
              <a:rPr lang="en-US" dirty="0" smtClean="0"/>
              <a:t>Header (.h) files: Contain declarations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5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compiler scans each source file once, from beginning to end</a:t>
            </a:r>
          </a:p>
          <a:p>
            <a:r>
              <a:rPr lang="en-US" dirty="0" smtClean="0"/>
              <a:t>The compiler must already be aware of an entity (variable, function, etc.) upon “meeting” it in code. Therefore, if function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f()</a:t>
            </a:r>
            <a:r>
              <a:rPr lang="en-US" dirty="0" smtClean="0"/>
              <a:t> calls 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g()</a:t>
            </a:r>
            <a:r>
              <a:rPr lang="en-US" dirty="0" smtClean="0"/>
              <a:t>, the compiler must already know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g()</a:t>
            </a:r>
            <a:r>
              <a:rPr lang="en-US" dirty="0" smtClean="0"/>
              <a:t>, either by compiling it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g()</a:t>
            </a:r>
            <a:r>
              <a:rPr lang="en-US" dirty="0" smtClean="0"/>
              <a:t>’s code is above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f()</a:t>
            </a:r>
            <a:r>
              <a:rPr lang="en-US" dirty="0" smtClean="0"/>
              <a:t>’s code), or reading its declaration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3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 process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52419" y="2971800"/>
            <a:ext cx="914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a.c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2419" y="2057400"/>
            <a:ext cx="914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a.h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5582" y="2971800"/>
            <a:ext cx="914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b.c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45582" y="2057400"/>
            <a:ext cx="914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b.h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0"/>
            <a:endCxn id="7" idx="2"/>
          </p:cNvCxnSpPr>
          <p:nvPr/>
        </p:nvCxnSpPr>
        <p:spPr>
          <a:xfrm flipV="1">
            <a:off x="2709619" y="25908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9" idx="2"/>
          </p:cNvCxnSpPr>
          <p:nvPr/>
        </p:nvCxnSpPr>
        <p:spPr>
          <a:xfrm flipV="1">
            <a:off x="4602782" y="25908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0"/>
            <a:endCxn id="9" idx="2"/>
          </p:cNvCxnSpPr>
          <p:nvPr/>
        </p:nvCxnSpPr>
        <p:spPr>
          <a:xfrm flipV="1">
            <a:off x="2709619" y="2590800"/>
            <a:ext cx="1893163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00419" y="2596634"/>
            <a:ext cx="114326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#include</a:t>
            </a:r>
            <a:endParaRPr lang="he-I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52419" y="3962400"/>
            <a:ext cx="914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a.c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6" idx="2"/>
            <a:endCxn id="26" idx="0"/>
          </p:cNvCxnSpPr>
          <p:nvPr/>
        </p:nvCxnSpPr>
        <p:spPr>
          <a:xfrm>
            <a:off x="2709619" y="3505200"/>
            <a:ext cx="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145582" y="3962400"/>
            <a:ext cx="914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b.c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8" idx="2"/>
            <a:endCxn id="32" idx="0"/>
          </p:cNvCxnSpPr>
          <p:nvPr/>
        </p:nvCxnSpPr>
        <p:spPr>
          <a:xfrm>
            <a:off x="4602782" y="3505200"/>
            <a:ext cx="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00419" y="3549134"/>
            <a:ext cx="163378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Preprocessor</a:t>
            </a:r>
            <a:endParaRPr lang="he-I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52419" y="4953000"/>
            <a:ext cx="914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a.obj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145582" y="4962525"/>
            <a:ext cx="914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b.obj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stCxn id="26" idx="2"/>
            <a:endCxn id="56" idx="0"/>
          </p:cNvCxnSpPr>
          <p:nvPr/>
        </p:nvCxnSpPr>
        <p:spPr>
          <a:xfrm>
            <a:off x="2709619" y="4495800"/>
            <a:ext cx="0" cy="4572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2" idx="2"/>
            <a:endCxn id="57" idx="0"/>
          </p:cNvCxnSpPr>
          <p:nvPr/>
        </p:nvCxnSpPr>
        <p:spPr>
          <a:xfrm>
            <a:off x="4602782" y="4495800"/>
            <a:ext cx="0" cy="4667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300419" y="4539734"/>
            <a:ext cx="120417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Compiler</a:t>
            </a:r>
            <a:endParaRPr lang="he-IL" dirty="0">
              <a:solidFill>
                <a:srgbClr val="00B05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709619" y="6019800"/>
            <a:ext cx="17526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Program.exe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56" idx="2"/>
            <a:endCxn id="66" idx="0"/>
          </p:cNvCxnSpPr>
          <p:nvPr/>
        </p:nvCxnSpPr>
        <p:spPr>
          <a:xfrm>
            <a:off x="2709619" y="5486400"/>
            <a:ext cx="876300" cy="5334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7" idx="2"/>
            <a:endCxn id="66" idx="0"/>
          </p:cNvCxnSpPr>
          <p:nvPr/>
        </p:nvCxnSpPr>
        <p:spPr>
          <a:xfrm flipH="1">
            <a:off x="3585919" y="5495925"/>
            <a:ext cx="1016863" cy="5238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300419" y="5568434"/>
            <a:ext cx="87556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Linker</a:t>
            </a:r>
            <a:endParaRPr lang="he-IL" dirty="0">
              <a:solidFill>
                <a:schemeClr val="accent2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152400" y="3537466"/>
            <a:ext cx="8458200" cy="4393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16200000">
            <a:off x="7725387" y="2596633"/>
            <a:ext cx="76815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Input</a:t>
            </a:r>
            <a:endParaRPr lang="he-IL" dirty="0"/>
          </a:p>
        </p:txBody>
      </p:sp>
      <p:sp>
        <p:nvSpPr>
          <p:cNvPr id="78" name="TextBox 77"/>
          <p:cNvSpPr txBox="1"/>
          <p:nvPr/>
        </p:nvSpPr>
        <p:spPr>
          <a:xfrm rot="16200000">
            <a:off x="7625199" y="4739147"/>
            <a:ext cx="96853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Output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8648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Compiled (.</a:t>
            </a:r>
            <a:r>
              <a:rPr lang="en-US" dirty="0" err="1" smtClean="0"/>
              <a:t>obj</a:t>
            </a:r>
            <a:r>
              <a:rPr lang="en-US" dirty="0" smtClean="0"/>
              <a:t>) files</a:t>
            </a:r>
            <a:endParaRPr lang="en-US" dirty="0"/>
          </a:p>
          <a:p>
            <a:r>
              <a:rPr lang="en-US" dirty="0" smtClean="0"/>
              <a:t>Static library (.lib) files</a:t>
            </a:r>
          </a:p>
          <a:p>
            <a:r>
              <a:rPr lang="en-US" dirty="0" smtClean="0"/>
              <a:t>Dynamic library (.</a:t>
            </a:r>
            <a:r>
              <a:rPr lang="en-US" dirty="0" err="1" smtClean="0"/>
              <a:t>dll</a:t>
            </a:r>
            <a:r>
              <a:rPr lang="en-US" dirty="0" smtClean="0"/>
              <a:t>) files</a:t>
            </a:r>
            <a:endParaRPr lang="en-US" dirty="0"/>
          </a:p>
          <a:p>
            <a:r>
              <a:rPr lang="en-US" dirty="0" smtClean="0"/>
              <a:t>Executables (.exe) files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8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820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9666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N theme">
  <a:themeElements>
    <a:clrScheme name="Custom 1">
      <a:dk1>
        <a:sysClr val="windowText" lastClr="000000"/>
      </a:dk1>
      <a:lt1>
        <a:sysClr val="window" lastClr="FFFFFF"/>
      </a:lt1>
      <a:dk2>
        <a:srgbClr val="FFFFFF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 template.potx" id="{2A1306DF-2B44-4856-8DCD-9976550BF179}" vid="{252649B2-2FF5-4FF4-B45E-250C8A3E30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 template</Template>
  <TotalTime>154</TotalTime>
  <Words>171</Words>
  <Application>Microsoft Office PowerPoint</Application>
  <PresentationFormat>On-screen Show (4:3)</PresentationFormat>
  <Paragraphs>43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Courier New</vt:lpstr>
      <vt:lpstr>Lucida Sans Unicode</vt:lpstr>
      <vt:lpstr>Verdana</vt:lpstr>
      <vt:lpstr>Wingdings 2</vt:lpstr>
      <vt:lpstr>Wingdings 3</vt:lpstr>
      <vt:lpstr>1_EN theme</vt:lpstr>
      <vt:lpstr>Modularity</vt:lpstr>
      <vt:lpstr>Modular paradigm</vt:lpstr>
      <vt:lpstr>Files</vt:lpstr>
      <vt:lpstr>Compilation process</vt:lpstr>
      <vt:lpstr>The build process</vt:lpstr>
      <vt:lpstr>Output files</vt:lpstr>
      <vt:lpstr>Demo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</dc:creator>
  <cp:lastModifiedBy>Assaf</cp:lastModifiedBy>
  <cp:revision>48</cp:revision>
  <dcterms:created xsi:type="dcterms:W3CDTF">2015-11-01T20:41:10Z</dcterms:created>
  <dcterms:modified xsi:type="dcterms:W3CDTF">2016-10-27T09:36:57Z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2</vt:i4>
  </property>
  <property fmtid="{D5CDD505-2E9C-101B-9397-08002B2CF9AE}" pid="3" name="lqmsess">
    <vt:lpwstr>263b641e-2d15-445b-9a3a-dfde2a883671</vt:lpwstr>
  </property>
</Properties>
</file>