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9" r:id="rId1"/>
  </p:sldMasterIdLst>
  <p:notesMasterIdLst>
    <p:notesMasterId r:id="rId9"/>
  </p:notesMasterIdLst>
  <p:sldIdLst>
    <p:sldId id="275" r:id="rId2"/>
    <p:sldId id="283" r:id="rId3"/>
    <p:sldId id="276" r:id="rId4"/>
    <p:sldId id="284" r:id="rId5"/>
    <p:sldId id="286" r:id="rId6"/>
    <p:sldId id="285" r:id="rId7"/>
    <p:sldId id="274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057"/>
    <a:srgbClr val="960A7B"/>
    <a:srgbClr val="D66D16"/>
    <a:srgbClr val="9B2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460" autoAdjust="0"/>
    <p:restoredTop sz="94716" autoAdjust="0"/>
  </p:normalViewPr>
  <p:slideViewPr>
    <p:cSldViewPr>
      <p:cViewPr varScale="1">
        <p:scale>
          <a:sx n="108" d="100"/>
          <a:sy n="108" d="100"/>
        </p:scale>
        <p:origin x="12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8B07E-EE51-44C2-84E1-574C0B4A2B4A}" type="datetimeFigureOut">
              <a:rPr lang="he-IL" smtClean="0"/>
              <a:pPr/>
              <a:t>כ"ה/תשרי/תשע"ז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127ED2A-5620-4646-8EB2-94BFB9817E5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7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4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67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29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99" y="1989048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3861048"/>
            <a:ext cx="4572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 rt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18D7-E21A-4148-AFF7-C6AF0E85D634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709903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3523487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997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BF55-08E0-45E6-A98B-09A373CCF937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13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spcBef>
                <a:spcPts val="0"/>
              </a:spcBef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9545-BA9C-45E0-9405-FCD1340C1419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94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5F5266-626F-4FF8-AF18-2627491F6FD9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4800" dirty="0">
                <a:solidFill>
                  <a:schemeClr val="tx1"/>
                </a:solidFill>
              </a:defRPr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708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10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Pointers Intro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pointers, except instead of pointing to variables, they point to functions</a:t>
            </a:r>
          </a:p>
          <a:p>
            <a:pPr lvl="1"/>
            <a:r>
              <a:rPr lang="en-US" dirty="0" smtClean="0"/>
              <a:t>Except for pointers arithmetic, which is meaningless with function pointers</a:t>
            </a:r>
          </a:p>
          <a:p>
            <a:r>
              <a:rPr lang="en-US" dirty="0" smtClean="0"/>
              <a:t>Syntax: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return_type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(* &lt;name&gt;)([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argument_list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09728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(* main)(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char*);</a:t>
            </a:r>
          </a:p>
          <a:p>
            <a:r>
              <a:rPr lang="en-US" sz="2400" dirty="0" smtClean="0"/>
              <a:t>Useful when functions need to be passed as arguments</a:t>
            </a:r>
          </a:p>
          <a:p>
            <a:pPr lvl="1"/>
            <a:r>
              <a:rPr lang="en-US" dirty="0" smtClean="0"/>
              <a:t>Consider a generic sorting function which receives a pointer to a function used for comparing two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752600"/>
            <a:ext cx="90678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FFC000"/>
                </a:solidFill>
              </a:rPr>
              <a:t>#include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i="1" dirty="0">
                <a:solidFill>
                  <a:srgbClr val="32C057"/>
                </a:solidFill>
              </a:rPr>
              <a:t>/* for </a:t>
            </a:r>
            <a:r>
              <a:rPr lang="en-US" i="1" dirty="0" err="1">
                <a:solidFill>
                  <a:srgbClr val="32C057"/>
                </a:solidFill>
              </a:rPr>
              <a:t>printf</a:t>
            </a:r>
            <a:r>
              <a:rPr lang="en-US" i="1" dirty="0">
                <a:solidFill>
                  <a:srgbClr val="32C057"/>
                </a:solidFill>
              </a:rPr>
              <a:t> */</a:t>
            </a:r>
            <a:r>
              <a:rPr lang="en-US" dirty="0">
                <a:solidFill>
                  <a:srgbClr val="32C057"/>
                </a:solidFill>
              </a:rPr>
              <a:t>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sz="2800" dirty="0" err="1" smtClean="0"/>
              <a:t>CmToInches</a:t>
            </a:r>
            <a:r>
              <a:rPr lang="en-US" dirty="0" smtClean="0">
                <a:solidFill>
                  <a:srgbClr val="0070C0"/>
                </a:solidFill>
              </a:rPr>
              <a:t>(double</a:t>
            </a:r>
            <a:r>
              <a:rPr lang="en-US" dirty="0" smtClean="0"/>
              <a:t> </a:t>
            </a:r>
            <a:r>
              <a:rPr lang="en-US" dirty="0"/>
              <a:t>cm) { </a:t>
            </a:r>
            <a:endParaRPr lang="en-US" dirty="0" smtClean="0"/>
          </a:p>
          <a:p>
            <a:pPr marL="109728" indent="0">
              <a:buNone/>
            </a:pPr>
            <a:r>
              <a:rPr lang="en-US" b="1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cm / 2.54;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}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) {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double </a:t>
            </a:r>
            <a:r>
              <a:rPr lang="en-US" dirty="0"/>
              <a:t>(*func1)(</a:t>
            </a:r>
            <a:r>
              <a:rPr lang="en-US" dirty="0">
                <a:solidFill>
                  <a:srgbClr val="0070C0"/>
                </a:solidFill>
              </a:rPr>
              <a:t>double</a:t>
            </a:r>
            <a:r>
              <a:rPr lang="en-US" dirty="0"/>
              <a:t>) = </a:t>
            </a:r>
            <a:r>
              <a:rPr lang="en-US" sz="2800" dirty="0" err="1"/>
              <a:t>CmToInches</a:t>
            </a:r>
            <a:r>
              <a:rPr lang="en-US" dirty="0" smtClean="0"/>
              <a:t>;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"%f"</a:t>
            </a:r>
            <a:r>
              <a:rPr lang="en-US" dirty="0" smtClean="0"/>
              <a:t>, func1(15.0));  </a:t>
            </a:r>
            <a:r>
              <a:rPr lang="en-US" i="1" dirty="0" smtClean="0">
                <a:solidFill>
                  <a:srgbClr val="32C057"/>
                </a:solidFill>
              </a:rPr>
              <a:t>/* </a:t>
            </a:r>
            <a:r>
              <a:rPr lang="en-US" i="1" dirty="0">
                <a:solidFill>
                  <a:srgbClr val="32C057"/>
                </a:solidFill>
              </a:rPr>
              <a:t>prints "</a:t>
            </a:r>
            <a:r>
              <a:rPr lang="en-US" i="1" dirty="0" smtClean="0">
                <a:solidFill>
                  <a:srgbClr val="32C057"/>
                </a:solidFill>
              </a:rPr>
              <a:t>5.9055” </a:t>
            </a:r>
            <a:r>
              <a:rPr lang="en-US" i="1" dirty="0">
                <a:solidFill>
                  <a:srgbClr val="32C057"/>
                </a:solidFill>
              </a:rPr>
              <a:t>*/</a:t>
            </a:r>
            <a:r>
              <a:rPr lang="en-US" dirty="0">
                <a:solidFill>
                  <a:srgbClr val="32C057"/>
                </a:solidFill>
              </a:rPr>
              <a:t> </a:t>
            </a:r>
            <a:endParaRPr lang="en-US" dirty="0" smtClean="0">
              <a:solidFill>
                <a:srgbClr val="32C057"/>
              </a:solidFill>
            </a:endParaRPr>
          </a:p>
          <a:p>
            <a:pPr marL="109728" indent="0">
              <a:buNone/>
            </a:pPr>
            <a:r>
              <a:rPr lang="en-US" b="1" dirty="0" smtClean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752600"/>
            <a:ext cx="90678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FFC000"/>
                </a:solidFill>
              </a:rPr>
              <a:t>#include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i="1" dirty="0">
                <a:solidFill>
                  <a:srgbClr val="32C057"/>
                </a:solidFill>
              </a:rPr>
              <a:t>/* for </a:t>
            </a:r>
            <a:r>
              <a:rPr lang="en-US" i="1" dirty="0" err="1">
                <a:solidFill>
                  <a:srgbClr val="32C057"/>
                </a:solidFill>
              </a:rPr>
              <a:t>printf</a:t>
            </a:r>
            <a:r>
              <a:rPr lang="en-US" i="1" dirty="0">
                <a:solidFill>
                  <a:srgbClr val="32C057"/>
                </a:solidFill>
              </a:rPr>
              <a:t> */</a:t>
            </a:r>
            <a:r>
              <a:rPr lang="en-US" dirty="0">
                <a:solidFill>
                  <a:srgbClr val="32C057"/>
                </a:solidFill>
              </a:rPr>
              <a:t>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sz="2800" dirty="0" err="1" smtClean="0"/>
              <a:t>CmToInches</a:t>
            </a:r>
            <a:r>
              <a:rPr lang="en-US" dirty="0" smtClean="0">
                <a:solidFill>
                  <a:srgbClr val="0070C0"/>
                </a:solidFill>
              </a:rPr>
              <a:t>(double</a:t>
            </a:r>
            <a:r>
              <a:rPr lang="en-US" dirty="0" smtClean="0"/>
              <a:t> </a:t>
            </a:r>
            <a:r>
              <a:rPr lang="en-US" dirty="0"/>
              <a:t>cm) { </a:t>
            </a:r>
            <a:endParaRPr lang="en-US" dirty="0" smtClean="0"/>
          </a:p>
          <a:p>
            <a:pPr marL="109728" indent="0">
              <a:buNone/>
            </a:pPr>
            <a:r>
              <a:rPr lang="en-US" b="1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cm / 2.54;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} 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typedef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double </a:t>
            </a:r>
            <a:r>
              <a:rPr lang="en-US" dirty="0" smtClean="0"/>
              <a:t>(*</a:t>
            </a:r>
            <a:r>
              <a:rPr lang="en-US" dirty="0" err="1" smtClean="0"/>
              <a:t>f_type</a:t>
            </a:r>
            <a:r>
              <a:rPr lang="en-US" dirty="0" smtClean="0"/>
              <a:t>)(</a:t>
            </a:r>
            <a:r>
              <a:rPr lang="en-US" dirty="0">
                <a:solidFill>
                  <a:srgbClr val="0070C0"/>
                </a:solidFill>
              </a:rPr>
              <a:t>double</a:t>
            </a:r>
            <a:r>
              <a:rPr lang="en-US" dirty="0" smtClean="0"/>
              <a:t>);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f_type</a:t>
            </a:r>
            <a:r>
              <a:rPr lang="en-US" dirty="0" smtClean="0"/>
              <a:t> func1 </a:t>
            </a:r>
            <a:r>
              <a:rPr lang="en-US" dirty="0"/>
              <a:t>= </a:t>
            </a:r>
            <a:r>
              <a:rPr lang="en-US" sz="2800" dirty="0" err="1"/>
              <a:t>CmToInches</a:t>
            </a:r>
            <a:r>
              <a:rPr lang="en-US" dirty="0" smtClean="0"/>
              <a:t>;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"%f"</a:t>
            </a:r>
            <a:r>
              <a:rPr lang="en-US" dirty="0" smtClean="0"/>
              <a:t>, func1(15.0)); </a:t>
            </a:r>
            <a:r>
              <a:rPr lang="en-US" i="1" dirty="0" smtClean="0">
                <a:solidFill>
                  <a:srgbClr val="32C057"/>
                </a:solidFill>
              </a:rPr>
              <a:t>/* </a:t>
            </a:r>
            <a:r>
              <a:rPr lang="en-US" i="1" dirty="0">
                <a:solidFill>
                  <a:srgbClr val="32C057"/>
                </a:solidFill>
              </a:rPr>
              <a:t>prints "5.905512 </a:t>
            </a:r>
            <a:r>
              <a:rPr lang="en-US" i="1" dirty="0" smtClean="0">
                <a:solidFill>
                  <a:srgbClr val="32C057"/>
                </a:solidFill>
              </a:rPr>
              <a:t>“ */</a:t>
            </a:r>
            <a:r>
              <a:rPr lang="en-US" dirty="0" smtClean="0">
                <a:solidFill>
                  <a:srgbClr val="32C057"/>
                </a:solidFill>
              </a:rPr>
              <a:t> </a:t>
            </a:r>
          </a:p>
          <a:p>
            <a:pPr marL="109728" indent="0">
              <a:buNone/>
            </a:pPr>
            <a:r>
              <a:rPr lang="en-US" b="1" dirty="0" smtClean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0;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using </a:t>
            </a:r>
            <a:r>
              <a:rPr lang="en-US" dirty="0" err="1" smtClean="0"/>
              <a:t>typedef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" y="1600200"/>
            <a:ext cx="9067800" cy="5257800"/>
          </a:xfrm>
        </p:spPr>
        <p:txBody>
          <a:bodyPr/>
          <a:lstStyle/>
          <a:p>
            <a:pPr marL="109728" indent="0">
              <a:buNone/>
            </a:pPr>
            <a:r>
              <a:rPr lang="en-US" sz="1700" dirty="0">
                <a:solidFill>
                  <a:srgbClr val="FFC000"/>
                </a:solidFill>
              </a:rPr>
              <a:t>#include </a:t>
            </a:r>
            <a:r>
              <a:rPr lang="en-US" sz="1700" dirty="0">
                <a:solidFill>
                  <a:srgbClr val="FF0000"/>
                </a:solidFill>
              </a:rPr>
              <a:t>&lt;</a:t>
            </a:r>
            <a:r>
              <a:rPr lang="en-US" sz="1700" dirty="0" err="1">
                <a:solidFill>
                  <a:srgbClr val="FF0000"/>
                </a:solidFill>
              </a:rPr>
              <a:t>stdio.h</a:t>
            </a:r>
            <a:r>
              <a:rPr lang="en-US" sz="1700" dirty="0">
                <a:solidFill>
                  <a:srgbClr val="FF0000"/>
                </a:solidFill>
              </a:rPr>
              <a:t>&gt; </a:t>
            </a:r>
            <a:r>
              <a:rPr lang="en-US" sz="1700" i="1" dirty="0">
                <a:solidFill>
                  <a:srgbClr val="32C057"/>
                </a:solidFill>
              </a:rPr>
              <a:t>/* for </a:t>
            </a:r>
            <a:r>
              <a:rPr lang="en-US" sz="1700" i="1" dirty="0" err="1">
                <a:solidFill>
                  <a:srgbClr val="32C057"/>
                </a:solidFill>
              </a:rPr>
              <a:t>printf</a:t>
            </a:r>
            <a:r>
              <a:rPr lang="en-US" sz="1700" i="1" dirty="0">
                <a:solidFill>
                  <a:srgbClr val="32C057"/>
                </a:solidFill>
              </a:rPr>
              <a:t> */</a:t>
            </a:r>
            <a:r>
              <a:rPr lang="en-US" sz="1700" dirty="0">
                <a:solidFill>
                  <a:srgbClr val="32C057"/>
                </a:solidFill>
              </a:rPr>
              <a:t> </a:t>
            </a:r>
            <a:endParaRPr lang="en-US" sz="1700" dirty="0" smtClean="0"/>
          </a:p>
          <a:p>
            <a:pPr marL="109728" indent="0">
              <a:buNone/>
            </a:pPr>
            <a:r>
              <a:rPr lang="en-US" sz="1700" dirty="0" smtClean="0">
                <a:solidFill>
                  <a:srgbClr val="0070C0"/>
                </a:solidFill>
              </a:rPr>
              <a:t>double</a:t>
            </a:r>
            <a:r>
              <a:rPr lang="en-US" sz="1700" dirty="0" smtClean="0"/>
              <a:t> </a:t>
            </a:r>
            <a:r>
              <a:rPr lang="en-US" sz="1700" dirty="0" err="1" smtClean="0"/>
              <a:t>CmToInches</a:t>
            </a:r>
            <a:r>
              <a:rPr lang="en-US" sz="1700" dirty="0" smtClean="0">
                <a:solidFill>
                  <a:srgbClr val="0070C0"/>
                </a:solidFill>
              </a:rPr>
              <a:t>(double</a:t>
            </a:r>
            <a:r>
              <a:rPr lang="en-US" sz="1700" dirty="0" smtClean="0"/>
              <a:t> </a:t>
            </a:r>
            <a:r>
              <a:rPr lang="en-US" sz="1700" dirty="0"/>
              <a:t>cm) { </a:t>
            </a:r>
            <a:endParaRPr lang="en-US" sz="1700" dirty="0" smtClean="0"/>
          </a:p>
          <a:p>
            <a:pPr marL="109728" indent="0">
              <a:buNone/>
            </a:pPr>
            <a:r>
              <a:rPr lang="en-US" sz="1700" b="1" dirty="0"/>
              <a:t>	</a:t>
            </a:r>
            <a:r>
              <a:rPr lang="en-US" sz="1700" dirty="0">
                <a:solidFill>
                  <a:srgbClr val="0070C0"/>
                </a:solidFill>
              </a:rPr>
              <a:t>return</a:t>
            </a:r>
            <a:r>
              <a:rPr lang="en-US" sz="1700" dirty="0" smtClean="0"/>
              <a:t> </a:t>
            </a:r>
            <a:r>
              <a:rPr lang="en-US" sz="1700" dirty="0"/>
              <a:t>cm / 2.54; </a:t>
            </a:r>
            <a:endParaRPr lang="en-US" sz="1700" dirty="0" smtClean="0"/>
          </a:p>
          <a:p>
            <a:pPr marL="109728" indent="0">
              <a:buNone/>
            </a:pPr>
            <a:r>
              <a:rPr lang="en-US" sz="1700" dirty="0" smtClean="0"/>
              <a:t>}</a:t>
            </a:r>
          </a:p>
          <a:p>
            <a:pPr marL="109728" indent="0">
              <a:buNone/>
            </a:pPr>
            <a:r>
              <a:rPr lang="en-US" sz="1700" dirty="0">
                <a:solidFill>
                  <a:srgbClr val="0070C0"/>
                </a:solidFill>
              </a:rPr>
              <a:t>double</a:t>
            </a:r>
            <a:r>
              <a:rPr lang="en-US" sz="1700" dirty="0"/>
              <a:t> </a:t>
            </a:r>
            <a:r>
              <a:rPr lang="en-US" sz="1700" dirty="0" err="1" smtClean="0"/>
              <a:t>InchesToCm</a:t>
            </a:r>
            <a:r>
              <a:rPr lang="en-US" sz="1700" dirty="0" smtClean="0">
                <a:solidFill>
                  <a:srgbClr val="0070C0"/>
                </a:solidFill>
              </a:rPr>
              <a:t>(double</a:t>
            </a:r>
            <a:r>
              <a:rPr lang="en-US" sz="1700" dirty="0" smtClean="0"/>
              <a:t> </a:t>
            </a:r>
            <a:r>
              <a:rPr lang="en-US" sz="1700" dirty="0" smtClean="0"/>
              <a:t>inch) </a:t>
            </a:r>
            <a:r>
              <a:rPr lang="en-US" sz="1700" dirty="0"/>
              <a:t>{ </a:t>
            </a:r>
          </a:p>
          <a:p>
            <a:pPr marL="109728" indent="0">
              <a:buNone/>
            </a:pPr>
            <a:r>
              <a:rPr lang="en-US" sz="1700" b="1" dirty="0"/>
              <a:t>	</a:t>
            </a:r>
            <a:r>
              <a:rPr lang="en-US" sz="1700" dirty="0">
                <a:solidFill>
                  <a:srgbClr val="0070C0"/>
                </a:solidFill>
              </a:rPr>
              <a:t>return</a:t>
            </a:r>
            <a:r>
              <a:rPr lang="en-US" sz="1700" dirty="0"/>
              <a:t> cm </a:t>
            </a:r>
            <a:r>
              <a:rPr lang="en-US" sz="1700" dirty="0" smtClean="0"/>
              <a:t>* </a:t>
            </a:r>
            <a:r>
              <a:rPr lang="en-US" sz="1700" dirty="0"/>
              <a:t>2.54; </a:t>
            </a:r>
          </a:p>
          <a:p>
            <a:pPr marL="109728" indent="0">
              <a:buNone/>
            </a:pPr>
            <a:r>
              <a:rPr lang="en-US" sz="1700" dirty="0"/>
              <a:t>} </a:t>
            </a:r>
            <a:endParaRPr lang="en-US" sz="1700" dirty="0" smtClean="0"/>
          </a:p>
          <a:p>
            <a:pPr marL="109728" indent="0">
              <a:buNone/>
            </a:pPr>
            <a:r>
              <a:rPr lang="en-US" sz="1700" dirty="0" err="1" smtClean="0">
                <a:solidFill>
                  <a:srgbClr val="0070C0"/>
                </a:solidFill>
              </a:rPr>
              <a:t>typedef</a:t>
            </a:r>
            <a:r>
              <a:rPr lang="en-US" sz="1700" dirty="0" smtClean="0"/>
              <a:t> </a:t>
            </a:r>
            <a:r>
              <a:rPr lang="en-US" sz="1700" dirty="0">
                <a:solidFill>
                  <a:srgbClr val="0070C0"/>
                </a:solidFill>
              </a:rPr>
              <a:t>double </a:t>
            </a:r>
            <a:r>
              <a:rPr lang="en-US" sz="1700" dirty="0" smtClean="0"/>
              <a:t>(*</a:t>
            </a:r>
            <a:r>
              <a:rPr lang="en-US" sz="1700" dirty="0" err="1" smtClean="0"/>
              <a:t>f_type</a:t>
            </a:r>
            <a:r>
              <a:rPr lang="en-US" sz="1700" dirty="0" smtClean="0"/>
              <a:t>)(</a:t>
            </a:r>
            <a:r>
              <a:rPr lang="en-US" sz="1700" dirty="0">
                <a:solidFill>
                  <a:srgbClr val="0070C0"/>
                </a:solidFill>
              </a:rPr>
              <a:t>double</a:t>
            </a:r>
            <a:r>
              <a:rPr lang="en-US" sz="1700" dirty="0" smtClean="0"/>
              <a:t>); </a:t>
            </a:r>
          </a:p>
          <a:p>
            <a:pPr marL="109728" indent="0">
              <a:buNone/>
            </a:pPr>
            <a:endParaRPr lang="en-US" sz="1700" dirty="0" smtClean="0"/>
          </a:p>
          <a:p>
            <a:pPr marL="109728" indent="0">
              <a:buNone/>
            </a:pPr>
            <a:r>
              <a:rPr lang="en-US" sz="1700" dirty="0" err="1">
                <a:solidFill>
                  <a:srgbClr val="0070C0"/>
                </a:solidFill>
              </a:rPr>
              <a:t>int</a:t>
            </a:r>
            <a:r>
              <a:rPr lang="en-US" sz="1700" dirty="0" smtClean="0"/>
              <a:t> </a:t>
            </a:r>
            <a:r>
              <a:rPr lang="en-US" sz="1700" dirty="0"/>
              <a:t>main(</a:t>
            </a:r>
            <a:r>
              <a:rPr lang="en-US" sz="1700" dirty="0">
                <a:solidFill>
                  <a:srgbClr val="0070C0"/>
                </a:solidFill>
              </a:rPr>
              <a:t>void</a:t>
            </a:r>
            <a:r>
              <a:rPr lang="en-US" sz="1700" dirty="0"/>
              <a:t>) </a:t>
            </a:r>
            <a:r>
              <a:rPr lang="en-US" sz="1700" dirty="0" smtClean="0"/>
              <a:t>{</a:t>
            </a:r>
          </a:p>
          <a:p>
            <a:pPr marL="109728" indent="0">
              <a:buNone/>
            </a:pPr>
            <a:r>
              <a:rPr lang="en-US" sz="1700" dirty="0"/>
              <a:t>	</a:t>
            </a:r>
            <a:r>
              <a:rPr lang="en-US" sz="1700" dirty="0" smtClean="0">
                <a:solidFill>
                  <a:srgbClr val="0070C0"/>
                </a:solidFill>
              </a:rPr>
              <a:t>char </a:t>
            </a:r>
            <a:r>
              <a:rPr lang="en-US" sz="1700" dirty="0" smtClean="0"/>
              <a:t>c; </a:t>
            </a:r>
            <a:r>
              <a:rPr lang="en-US" sz="1700" dirty="0" smtClean="0">
                <a:solidFill>
                  <a:srgbClr val="0070C0"/>
                </a:solidFill>
              </a:rPr>
              <a:t>double </a:t>
            </a:r>
            <a:r>
              <a:rPr lang="en-US" sz="1700" dirty="0" smtClean="0"/>
              <a:t>x;</a:t>
            </a:r>
          </a:p>
          <a:p>
            <a:pPr marL="109728" indent="0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f_type</a:t>
            </a:r>
            <a:r>
              <a:rPr lang="en-US" sz="1700" dirty="0" smtClean="0"/>
              <a:t> func1; </a:t>
            </a:r>
          </a:p>
          <a:p>
            <a:pPr marL="109728" indent="0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scanf</a:t>
            </a:r>
            <a:r>
              <a:rPr lang="en-US" sz="1700" dirty="0" smtClean="0"/>
              <a:t>(</a:t>
            </a:r>
            <a:r>
              <a:rPr lang="en-US" sz="1700" dirty="0" smtClean="0">
                <a:solidFill>
                  <a:srgbClr val="FF0000"/>
                </a:solidFill>
              </a:rPr>
              <a:t>"%c %d"</a:t>
            </a:r>
            <a:r>
              <a:rPr lang="en-US" sz="1700" dirty="0" smtClean="0"/>
              <a:t>, &amp;c, &amp;x);</a:t>
            </a:r>
          </a:p>
          <a:p>
            <a:pPr marL="109728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func1 =  </a:t>
            </a:r>
            <a:r>
              <a:rPr lang="en-US" sz="1700" dirty="0" smtClean="0"/>
              <a:t>(c </a:t>
            </a:r>
            <a:r>
              <a:rPr lang="en-US" sz="1700" dirty="0" smtClean="0"/>
              <a:t>== ‘</a:t>
            </a:r>
            <a:r>
              <a:rPr lang="en-US" sz="1700" dirty="0"/>
              <a:t>c</a:t>
            </a:r>
            <a:r>
              <a:rPr lang="en-US" sz="1700" dirty="0" smtClean="0"/>
              <a:t>’) ? </a:t>
            </a:r>
            <a:r>
              <a:rPr lang="en-US" sz="1700" dirty="0" err="1" smtClean="0"/>
              <a:t>CmToInches</a:t>
            </a:r>
            <a:r>
              <a:rPr lang="en-US" sz="1700" dirty="0" smtClean="0"/>
              <a:t> : </a:t>
            </a:r>
            <a:r>
              <a:rPr lang="en-US" sz="1700" dirty="0" err="1"/>
              <a:t>InchesToCm</a:t>
            </a:r>
            <a:r>
              <a:rPr lang="en-US" sz="1700" dirty="0"/>
              <a:t>; </a:t>
            </a:r>
            <a:r>
              <a:rPr lang="en-US" sz="1700" dirty="0" smtClean="0">
                <a:solidFill>
                  <a:srgbClr val="00B050"/>
                </a:solidFill>
              </a:rPr>
              <a:t>//function based on your input</a:t>
            </a:r>
          </a:p>
          <a:p>
            <a:pPr marL="109728" indent="0">
              <a:buNone/>
            </a:pPr>
            <a:r>
              <a:rPr lang="en-US" sz="1700" i="1" dirty="0" smtClean="0"/>
              <a:t>	</a:t>
            </a:r>
            <a:r>
              <a:rPr lang="en-US" sz="1700" i="1" dirty="0" err="1" smtClean="0"/>
              <a:t>printf</a:t>
            </a:r>
            <a:r>
              <a:rPr lang="en-US" sz="1700" i="1" dirty="0" smtClean="0"/>
              <a:t>(</a:t>
            </a:r>
            <a:r>
              <a:rPr lang="en-US" sz="1700" i="1" dirty="0" smtClean="0">
                <a:solidFill>
                  <a:srgbClr val="FF0000"/>
                </a:solidFill>
              </a:rPr>
              <a:t>“%d”</a:t>
            </a:r>
            <a:r>
              <a:rPr lang="en-US" sz="1700" i="1" dirty="0" smtClean="0"/>
              <a:t>, func1(x));</a:t>
            </a:r>
            <a:r>
              <a:rPr lang="en-US" sz="1700" dirty="0" smtClean="0"/>
              <a:t> </a:t>
            </a:r>
          </a:p>
          <a:p>
            <a:pPr marL="109728" indent="0">
              <a:buNone/>
            </a:pPr>
            <a:r>
              <a:rPr lang="en-US" sz="1700" b="1" dirty="0" smtClean="0"/>
              <a:t>	</a:t>
            </a:r>
            <a:r>
              <a:rPr lang="en-US" sz="1700" dirty="0">
                <a:solidFill>
                  <a:srgbClr val="0070C0"/>
                </a:solidFill>
              </a:rPr>
              <a:t>return</a:t>
            </a:r>
            <a:r>
              <a:rPr lang="en-US" sz="1700" dirty="0" smtClean="0"/>
              <a:t> </a:t>
            </a:r>
            <a:r>
              <a:rPr lang="en-US" sz="1700" dirty="0"/>
              <a:t>0; </a:t>
            </a:r>
            <a:endParaRPr lang="en-US" sz="1700" dirty="0" smtClean="0"/>
          </a:p>
          <a:p>
            <a:pPr marL="109728" indent="0">
              <a:buNone/>
            </a:pPr>
            <a:r>
              <a:rPr lang="en-US" sz="1700" dirty="0" smtClean="0"/>
              <a:t>}</a:t>
            </a:r>
            <a:endParaRPr lang="en-US" sz="1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switching </a:t>
            </a:r>
            <a:r>
              <a:rPr lang="en-US" dirty="0" err="1" smtClean="0"/>
              <a:t>funcs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" y="1600200"/>
            <a:ext cx="9067800" cy="5257800"/>
          </a:xfrm>
        </p:spPr>
        <p:txBody>
          <a:bodyPr/>
          <a:lstStyle/>
          <a:p>
            <a:pPr marL="109728" indent="0">
              <a:buNone/>
            </a:pPr>
            <a:endParaRPr lang="en-US" sz="3200" dirty="0" smtClean="0"/>
          </a:p>
          <a:p>
            <a:pPr marL="109728" indent="0">
              <a:buNone/>
            </a:pPr>
            <a:endParaRPr lang="en-US" sz="3200" dirty="0"/>
          </a:p>
          <a:p>
            <a:pPr marL="109728" indent="0">
              <a:buNone/>
            </a:pPr>
            <a:endParaRPr lang="en-US" sz="3200" dirty="0" smtClean="0"/>
          </a:p>
          <a:p>
            <a:pPr marL="109728" indent="0">
              <a:buNone/>
            </a:pP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/>
              <a:t> and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82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96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emplate.potx" id="{2A1306DF-2B44-4856-8DCD-9976550BF179}" vid="{252649B2-2FF5-4FF4-B45E-250C8A3E30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template</Template>
  <TotalTime>178</TotalTime>
  <Words>137</Words>
  <Application>Microsoft Office PowerPoint</Application>
  <PresentationFormat>On-screen Show (4:3)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1_EN theme</vt:lpstr>
      <vt:lpstr>Function Pointers Intro</vt:lpstr>
      <vt:lpstr>Function Pointers</vt:lpstr>
      <vt:lpstr>Example 1</vt:lpstr>
      <vt:lpstr>Example 2 – using typedef</vt:lpstr>
      <vt:lpstr>Example 3 – switching funcs</vt:lpstr>
      <vt:lpstr>Exercise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Assaf</cp:lastModifiedBy>
  <cp:revision>36</cp:revision>
  <dcterms:created xsi:type="dcterms:W3CDTF">2015-11-01T20:41:10Z</dcterms:created>
  <dcterms:modified xsi:type="dcterms:W3CDTF">2016-10-27T10:02:08Z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3</vt:i4>
  </property>
  <property fmtid="{D5CDD505-2E9C-101B-9397-08002B2CF9AE}" pid="3" name="lqmsess">
    <vt:lpwstr>263b641e-2d15-445b-9a3a-dfde2a883671</vt:lpwstr>
  </property>
</Properties>
</file>