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7" r:id="rId6"/>
    <p:sldId id="274" r:id="rId7"/>
    <p:sldId id="272" r:id="rId8"/>
    <p:sldId id="273" r:id="rId9"/>
    <p:sldId id="27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4"/>
    <p:restoredTop sz="76769"/>
  </p:normalViewPr>
  <p:slideViewPr>
    <p:cSldViewPr snapToGrid="0" snapToObjects="1">
      <p:cViewPr varScale="1">
        <p:scale>
          <a:sx n="113" d="100"/>
          <a:sy n="113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F2300-2D4D-734B-964C-F5542C8E3EE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8E3DC-C83C-3D4E-83F4-CEBF284BA23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8E3DC-C83C-3D4E-83F4-CEBF284BA23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8E3DC-C83C-3D4E-83F4-CEBF284BA23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GB" sz="1200" dirty="0"/>
              <a:t>1) The </a:t>
            </a:r>
            <a:r>
              <a:rPr lang="en-GB" sz="1200" b="1" dirty="0"/>
              <a:t>"18 to 24 years"</a:t>
            </a:r>
            <a:r>
              <a:rPr lang="en-GB" sz="1200" dirty="0"/>
              <a:t> demographic is very comparable in size to the "65 to 74 years" demographic, but approximately </a:t>
            </a:r>
            <a:r>
              <a:rPr lang="en-GB" sz="1200" b="1" dirty="0"/>
              <a:t>28% less are registered </a:t>
            </a:r>
            <a:r>
              <a:rPr lang="en-GB" sz="1200" dirty="0"/>
              <a:t>to vote and </a:t>
            </a:r>
            <a:r>
              <a:rPr lang="en-GB" sz="1200" b="1" dirty="0"/>
              <a:t>turnout is less than HALF </a:t>
            </a:r>
            <a:r>
              <a:rPr lang="en-GB" sz="1200" dirty="0"/>
              <a:t>in the younger age group </a:t>
            </a:r>
            <a:br>
              <a:rPr lang="en-GB" sz="1200" dirty="0"/>
            </a:br>
            <a:endParaRPr lang="en-GB" sz="1200" dirty="0"/>
          </a:p>
          <a:p>
            <a:pPr fontAlgn="ctr"/>
            <a:r>
              <a:rPr lang="en-GB" sz="1200" dirty="0"/>
              <a:t>3) 54 percent of non-ethnic Americans reported voting, compared with 49 percent of African Americans – </a:t>
            </a:r>
            <a:r>
              <a:rPr lang="en-GB" sz="1200" b="1" dirty="0"/>
              <a:t>similar to figures for ’80s and 90s</a:t>
            </a:r>
            <a:br>
              <a:rPr lang="en-GB" sz="1200" dirty="0"/>
            </a:br>
            <a:endParaRPr lang="en-GB" sz="1200" dirty="0"/>
          </a:p>
          <a:p>
            <a:pPr fontAlgn="ctr"/>
            <a:r>
              <a:rPr lang="en-GB" sz="1200" dirty="0"/>
              <a:t>4) Among voting-age citizens, only 33 percent of Latin American and 35 percent of Asian Americans voted</a:t>
            </a:r>
            <a:endParaRPr lang="en-GB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8E3DC-C83C-3D4E-83F4-CEBF284BA23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2208-0070-7647-AD62-48D249025F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A02F-55BC-A445-8D7B-E12B3A50A8A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2208-0070-7647-AD62-48D249025F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A02F-55BC-A445-8D7B-E12B3A50A8A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2208-0070-7647-AD62-48D249025F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A02F-55BC-A445-8D7B-E12B3A50A8A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6F2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87690" y="635259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9161CE87-EC62-414E-B1E6-581F5896EDC6}" type="datetime4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941696"/>
            <a:ext cx="1219200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Black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306821"/>
            <a:ext cx="1219200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050" y="176270"/>
            <a:ext cx="3421302" cy="1130551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56505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5162"/>
            <a:ext cx="12192000" cy="4017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26" y="365125"/>
            <a:ext cx="8240617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2208-0070-7647-AD62-48D249025F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A02F-55BC-A445-8D7B-E12B3A50A8A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2208-0070-7647-AD62-48D249025F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A02F-55BC-A445-8D7B-E12B3A50A8A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2208-0070-7647-AD62-48D249025FF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A02F-55BC-A445-8D7B-E12B3A50A8A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2208-0070-7647-AD62-48D249025FF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A02F-55BC-A445-8D7B-E12B3A50A8A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2208-0070-7647-AD62-48D249025FF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A02F-55BC-A445-8D7B-E12B3A50A8A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2208-0070-7647-AD62-48D249025FF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A02F-55BC-A445-8D7B-E12B3A50A8A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2208-0070-7647-AD62-48D249025FF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A02F-55BC-A445-8D7B-E12B3A50A8A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2208-0070-7647-AD62-48D249025FF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A02F-55BC-A445-8D7B-E12B3A50A8A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F2208-0070-7647-AD62-48D249025F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A02F-55BC-A445-8D7B-E12B3A50A8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2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6523" y="6496414"/>
            <a:ext cx="445477" cy="361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9474507" y="54985"/>
            <a:ext cx="18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IBM Corporation © 2020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BM Plex Sans" panose="020B0603050203000203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2.tiff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Emb</a:t>
            </a:r>
            <a:r>
              <a:rPr lang="en-US" sz="3000" b="1" i="1">
                <a:solidFill>
                  <a:srgbClr val="FFFFFF"/>
                </a:solidFill>
              </a:rPr>
              <a:t>race</a:t>
            </a:r>
            <a:r>
              <a:rPr lang="en-US" sz="3000">
                <a:solidFill>
                  <a:srgbClr val="FFFFFF"/>
                </a:solidFill>
              </a:rPr>
              <a:t> CFC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Fix Politics</a:t>
            </a:r>
            <a:endParaRPr lang="en-US" sz="3000">
              <a:solidFill>
                <a:srgbClr val="FFFFFF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1100">
                <a:solidFill>
                  <a:srgbClr val="D5880D"/>
                </a:solidFill>
              </a:rPr>
              <a:t>Nikhil Raja, Tony Pearson, Bethany Morgan, Thomas Adams, Oiza Dorgu, Debra Scott, Mao Vang Corne, Denise Knorr, Lungelo Sikobi, Jia Liang Guo</a:t>
            </a:r>
            <a:endParaRPr lang="en-US" sz="1100">
              <a:solidFill>
                <a:srgbClr val="D5880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25" name="Picture 23"/>
          <p:cNvPicPr>
            <a:picLocks noChangeAspect="1"/>
          </p:cNvPicPr>
          <p:nvPr/>
        </p:nvPicPr>
        <p:blipFill rotWithShape="1">
          <a:blip r:embed="rId2"/>
          <a:srcRect t="6292" b="18708"/>
          <a:stretch>
            <a:fillRect/>
          </a:stretch>
        </p:blipFill>
        <p:spPr>
          <a:xfrm>
            <a:off x="6416043" y="772073"/>
            <a:ext cx="5455917" cy="3068953"/>
          </a:xfrm>
          <a:prstGeom prst="rect">
            <a:avLst/>
          </a:prstGeom>
        </p:spPr>
      </p:pic>
      <p:cxnSp>
        <p:nvCxnSpPr>
          <p:cNvPr id="52" name="Straight Connector 4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7255F2-7D95-6D4F-8D41-D42AD07F8C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697" y="959006"/>
            <a:ext cx="5257800" cy="56630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State of Arizona			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HB 2695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House of Representatives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Fifty-fourth Legislature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Second Regular Session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2020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AMENDING SECTION 46‑299, ARIZONA REVISED STATUTES; RELATING TO TANF ASSISTANCE.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5.  The department shall: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THE DEPARTMENT MAY ALLOW A COURSE IN FINANCIAL LITERACY AND PERSONAL FINANCE TO QUALIFY AS A WORK ACTIVITY FOR THE PURPOSES OF THIS ARTICLE.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Disregard income earned by the subsidized employee in the subsidized job when determining the household's eligibility for cash assistance and the supplemental nutrition assistance program.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For the purposes of this section, "subsidized employee" means an individual who is engaged in this subsidized employment activity.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5258" y="959006"/>
            <a:ext cx="57812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Legislation is written for lawyers and politicians, often with cryptic titles, and legal text with UPPER CASE and </a:t>
            </a: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strike through statements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to denote amendments to previous legislation.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Concerned citizens and impacted residents don't have a straightforward way of knowing what or how policies and regulations impact them or what they can do in response.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37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Who – why they want it. / why good user /. Why impactful</a:t>
            </a:r>
            <a:endParaRPr lang="en-US" sz="4100">
              <a:solidFill>
                <a:srgbClr val="FFFFFF"/>
              </a:solidFill>
            </a:endParaRPr>
          </a:p>
        </p:txBody>
      </p:sp>
      <p:pic>
        <p:nvPicPr>
          <p:cNvPr id="5" name="Content Placeholder 6" descr="A screenshot of a cell phone&#10;&#10;Description automatically generated"/>
          <p:cNvPicPr>
            <a:picLocks noChangeAspect="1"/>
          </p:cNvPicPr>
          <p:nvPr/>
        </p:nvPicPr>
        <p:blipFill rotWithShape="1">
          <a:blip r:embed="rId1"/>
          <a:srcRect r="3" b="7561"/>
          <a:stretch>
            <a:fillRect/>
          </a:stretch>
        </p:blipFill>
        <p:spPr>
          <a:xfrm>
            <a:off x="327546" y="2454903"/>
            <a:ext cx="3442801" cy="4080254"/>
          </a:xfrm>
          <a:prstGeom prst="rect">
            <a:avLst/>
          </a:prstGeom>
        </p:spPr>
      </p:pic>
      <p:pic>
        <p:nvPicPr>
          <p:cNvPr id="4" name="Content Placeholder 8" descr="A screenshot of a cell phone&#10;&#10;Description automatically generated"/>
          <p:cNvPicPr>
            <a:picLocks noChangeAspect="1"/>
          </p:cNvPicPr>
          <p:nvPr/>
        </p:nvPicPr>
        <p:blipFill rotWithShape="1">
          <a:blip r:embed="rId2"/>
          <a:srcRect l="17088" r="30176"/>
          <a:stretch>
            <a:fillRect/>
          </a:stretch>
        </p:blipFill>
        <p:spPr>
          <a:xfrm>
            <a:off x="3942260" y="2454901"/>
            <a:ext cx="3442803" cy="4080255"/>
          </a:xfrm>
          <a:prstGeom prst="rect">
            <a:avLst/>
          </a:prstGeom>
        </p:spPr>
      </p:pic>
      <p:sp>
        <p:nvSpPr>
          <p:cNvPr id="41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ontent Placeholder 8"/>
          <p:cNvSpPr>
            <a:spLocks noGrp="1"/>
          </p:cNvSpPr>
          <p:nvPr>
            <p:ph idx="1"/>
          </p:nvPr>
        </p:nvSpPr>
        <p:spPr>
          <a:xfrm>
            <a:off x="7957973" y="763523"/>
            <a:ext cx="3511296" cy="5330952"/>
          </a:xfrm>
        </p:spPr>
        <p:txBody>
          <a:bodyPr anchor="ctr">
            <a:normAutofit/>
          </a:bodyPr>
          <a:lstStyle/>
          <a:p>
            <a:pPr>
              <a:buAutoNum type="arabicPeriod"/>
            </a:pPr>
            <a:r>
              <a:rPr lang="en-GB" sz="2000" b="1" dirty="0">
                <a:solidFill>
                  <a:schemeClr val="bg1"/>
                </a:solidFill>
              </a:rPr>
              <a:t>BAME citizens are severely &amp; chronically underrepresented in voting activity</a:t>
            </a:r>
            <a:endParaRPr lang="en-GB" sz="2000" b="1" dirty="0">
              <a:solidFill>
                <a:schemeClr val="bg1"/>
              </a:solidFill>
            </a:endParaRPr>
          </a:p>
          <a:p>
            <a:pPr>
              <a:buAutoNum type="arabicPeriod"/>
            </a:pPr>
            <a:endParaRPr lang="en-GB" sz="2000" dirty="0">
              <a:solidFill>
                <a:schemeClr val="bg1"/>
              </a:solidFill>
            </a:endParaRPr>
          </a:p>
          <a:p>
            <a:pPr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Data shows that Gen Z and millennials are massively underrepresented in voting activity - Hence capacity for impact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Capturing Black Community Concerns</a:t>
            </a:r>
            <a:endParaRPr lang="en-US" sz="3600"/>
          </a:p>
        </p:txBody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255" y="216449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/>
              <a:t>ML </a:t>
            </a:r>
            <a:r>
              <a:rPr lang="en-US" sz="2400">
                <a:sym typeface="Wingdings" panose="05000000000000000000" pitchFamily="2" charset="2"/>
              </a:rPr>
              <a:t> Tags for areas with over-representation of black residents</a:t>
            </a:r>
            <a:br>
              <a:rPr lang="en-US" sz="2400">
                <a:sym typeface="Wingdings" panose="05000000000000000000" pitchFamily="2" charset="2"/>
              </a:rPr>
            </a:br>
            <a:r>
              <a:rPr lang="en-US" sz="2400">
                <a:sym typeface="Wingdings" panose="05000000000000000000" pitchFamily="2" charset="2"/>
              </a:rPr>
              <a:t>Changes in public spending</a:t>
            </a:r>
            <a:br>
              <a:rPr lang="en-US" sz="2400">
                <a:sym typeface="Wingdings" panose="05000000000000000000" pitchFamily="2" charset="2"/>
              </a:rPr>
            </a:br>
            <a:r>
              <a:rPr lang="en-US" sz="2400">
                <a:sym typeface="Wingdings" panose="05000000000000000000" pitchFamily="2" charset="2"/>
              </a:rPr>
              <a:t>Changes in police laws</a:t>
            </a:r>
            <a:endParaRPr lang="en-US" sz="2400">
              <a:sym typeface="Wingdings" panose="05000000000000000000" pitchFamily="2" charset="2"/>
            </a:endParaRPr>
          </a:p>
          <a:p>
            <a:r>
              <a:rPr lang="en-US" sz="2400">
                <a:sym typeface="Wingdings" panose="05000000000000000000" pitchFamily="2" charset="2"/>
              </a:rPr>
              <a:t>EG  Taxes on activities mainly carried by black community members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5229352" y="1483120"/>
            <a:ext cx="554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Focused on identifying coded / non-overt discrimination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Initial roll-out | Ohio</a:t>
            </a:r>
            <a:endParaRPr lang="en-US" sz="6600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 lnSpcReduction="10000"/>
          </a:bodyPr>
          <a:lstStyle/>
          <a:p>
            <a:r>
              <a:rPr lang="en-US" sz="1500" dirty="0"/>
              <a:t>Access to data</a:t>
            </a:r>
            <a:endParaRPr lang="en-US" sz="1500" dirty="0"/>
          </a:p>
          <a:p>
            <a:r>
              <a:rPr lang="en-US" sz="1500" dirty="0"/>
              <a:t>Reality due to voting disparity</a:t>
            </a:r>
            <a:endParaRPr lang="en-US" sz="1500" dirty="0"/>
          </a:p>
          <a:p>
            <a:r>
              <a:rPr lang="en-US" sz="1500" dirty="0"/>
              <a:t>Size of black community / BAME</a:t>
            </a:r>
            <a:br>
              <a:rPr lang="en-US" sz="1500" dirty="0"/>
            </a:br>
            <a:r>
              <a:rPr lang="en-GB" sz="1500" dirty="0">
                <a:solidFill>
                  <a:schemeClr val="bg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Black residents, accounting for </a:t>
            </a:r>
            <a:r>
              <a:rPr lang="en-GB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26%</a:t>
            </a:r>
            <a:r>
              <a:rPr lang="en-GB" sz="1500" dirty="0">
                <a:solidFill>
                  <a:schemeClr val="bg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GB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of city residents</a:t>
            </a:r>
            <a:r>
              <a:rPr lang="en-GB" sz="1500" dirty="0">
                <a:solidFill>
                  <a:schemeClr val="bg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 embraced a first when not one, but three African American women won election to the city council last year. Reynoldsburg went to Democrats Barack Obama and Hillary Clinton by similar mid-teen margins in recent elections.</a:t>
            </a: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500" dirty="0"/>
              <a:t>Potential for impact</a:t>
            </a:r>
            <a:br>
              <a:rPr lang="en-US" sz="1500" dirty="0"/>
            </a:br>
            <a:r>
              <a:rPr lang="en-GB" sz="1500" dirty="0">
                <a:solidFill>
                  <a:schemeClr val="bg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Black voters, whose numbers in Ohio have grown by </a:t>
            </a:r>
            <a:r>
              <a:rPr lang="en-GB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22% since 2000</a:t>
            </a:r>
            <a:r>
              <a:rPr lang="en-GB" sz="1500" dirty="0">
                <a:solidFill>
                  <a:schemeClr val="bg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 are a growing suburban demographic.</a:t>
            </a:r>
            <a:br>
              <a:rPr lang="en-US" sz="1500" dirty="0"/>
            </a:br>
            <a:br>
              <a:rPr lang="en-US" sz="1500" dirty="0"/>
            </a:br>
            <a:endParaRPr lang="en-US" sz="15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91"/>
          <p:cNvSpPr/>
          <p:nvPr/>
        </p:nvSpPr>
        <p:spPr>
          <a:xfrm>
            <a:off x="1102629" y="2551325"/>
            <a:ext cx="3707999" cy="1482629"/>
          </a:xfrm>
          <a:custGeom>
            <a:avLst/>
            <a:gdLst>
              <a:gd name="connsiteX0" fmla="*/ 3633144 w 3707999"/>
              <a:gd name="connsiteY0" fmla="*/ 80607 h 1589726"/>
              <a:gd name="connsiteX1" fmla="*/ 3633144 w 3707999"/>
              <a:gd name="connsiteY1" fmla="*/ 162493 h 1589726"/>
              <a:gd name="connsiteX2" fmla="*/ 2855222 w 3707999"/>
              <a:gd name="connsiteY2" fmla="*/ 1540917 h 1589726"/>
              <a:gd name="connsiteX3" fmla="*/ 357681 w 3707999"/>
              <a:gd name="connsiteY3" fmla="*/ 1172428 h 1589726"/>
              <a:gd name="connsiteX4" fmla="*/ 71078 w 3707999"/>
              <a:gd name="connsiteY4" fmla="*/ 135198 h 158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7999" h="1589726">
                <a:moveTo>
                  <a:pt x="3633144" y="80607"/>
                </a:moveTo>
                <a:cubicBezTo>
                  <a:pt x="3697971" y="-143"/>
                  <a:pt x="3762798" y="-80892"/>
                  <a:pt x="3633144" y="162493"/>
                </a:cubicBezTo>
                <a:cubicBezTo>
                  <a:pt x="3503490" y="405878"/>
                  <a:pt x="3401132" y="1372595"/>
                  <a:pt x="2855222" y="1540917"/>
                </a:cubicBezTo>
                <a:cubicBezTo>
                  <a:pt x="2309312" y="1709239"/>
                  <a:pt x="821705" y="1406714"/>
                  <a:pt x="357681" y="1172428"/>
                </a:cubicBezTo>
                <a:cubicBezTo>
                  <a:pt x="-106343" y="938142"/>
                  <a:pt x="-17633" y="536670"/>
                  <a:pt x="71078" y="1351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</p:txBody>
      </p:sp>
      <p:sp>
        <p:nvSpPr>
          <p:cNvPr id="91" name="Freeform: Shape 90"/>
          <p:cNvSpPr/>
          <p:nvPr/>
        </p:nvSpPr>
        <p:spPr>
          <a:xfrm>
            <a:off x="1178981" y="2456597"/>
            <a:ext cx="3474906" cy="1112567"/>
          </a:xfrm>
          <a:custGeom>
            <a:avLst/>
            <a:gdLst>
              <a:gd name="connsiteX0" fmla="*/ 3474906 w 3474906"/>
              <a:gd name="connsiteY0" fmla="*/ 0 h 1112567"/>
              <a:gd name="connsiteX1" fmla="*/ 2806165 w 3474906"/>
              <a:gd name="connsiteY1" fmla="*/ 464024 h 1112567"/>
              <a:gd name="connsiteX2" fmla="*/ 1605162 w 3474906"/>
              <a:gd name="connsiteY2" fmla="*/ 1105469 h 1112567"/>
              <a:gd name="connsiteX3" fmla="*/ 240386 w 3474906"/>
              <a:gd name="connsiteY3" fmla="*/ 764275 h 1112567"/>
              <a:gd name="connsiteX4" fmla="*/ 8374 w 3474906"/>
              <a:gd name="connsiteY4" fmla="*/ 109182 h 111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4906" h="1112567">
                <a:moveTo>
                  <a:pt x="3474906" y="0"/>
                </a:moveTo>
                <a:cubicBezTo>
                  <a:pt x="3296347" y="139889"/>
                  <a:pt x="3117789" y="279779"/>
                  <a:pt x="2806165" y="464024"/>
                </a:cubicBezTo>
                <a:cubicBezTo>
                  <a:pt x="2494541" y="648269"/>
                  <a:pt x="2032792" y="1055427"/>
                  <a:pt x="1605162" y="1105469"/>
                </a:cubicBezTo>
                <a:cubicBezTo>
                  <a:pt x="1177532" y="1155511"/>
                  <a:pt x="506517" y="930323"/>
                  <a:pt x="240386" y="764275"/>
                </a:cubicBezTo>
                <a:cubicBezTo>
                  <a:pt x="-25745" y="598227"/>
                  <a:pt x="-8686" y="353704"/>
                  <a:pt x="8374" y="109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Fix Politics!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7255F2-7D95-6D4F-8D41-D42AD07F8C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</p:txBody>
      </p:sp>
      <p:sp>
        <p:nvSpPr>
          <p:cNvPr id="15" name="Shape 61"/>
          <p:cNvSpPr/>
          <p:nvPr/>
        </p:nvSpPr>
        <p:spPr>
          <a:xfrm>
            <a:off x="670930" y="903248"/>
            <a:ext cx="6700025" cy="5285678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4277BB"/>
                </a:solidFill>
              </a:defRPr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4277BB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</p:txBody>
      </p:sp>
      <p:sp>
        <p:nvSpPr>
          <p:cNvPr id="16" name="Shape 62"/>
          <p:cNvSpPr/>
          <p:nvPr/>
        </p:nvSpPr>
        <p:spPr>
          <a:xfrm flipH="1" flipV="1">
            <a:off x="3563386" y="903248"/>
            <a:ext cx="0" cy="528567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</p:txBody>
      </p:sp>
      <p:grpSp>
        <p:nvGrpSpPr>
          <p:cNvPr id="23" name="Group 217"/>
          <p:cNvGrpSpPr/>
          <p:nvPr/>
        </p:nvGrpSpPr>
        <p:grpSpPr>
          <a:xfrm>
            <a:off x="2007489" y="1353231"/>
            <a:ext cx="707233" cy="903309"/>
            <a:chOff x="1694" y="9504"/>
            <a:chExt cx="707231" cy="903307"/>
          </a:xfrm>
        </p:grpSpPr>
        <p:sp>
          <p:nvSpPr>
            <p:cNvPr id="24" name="Shape 213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800"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endParaRPr>
            </a:p>
          </p:txBody>
        </p:sp>
        <p:grpSp>
          <p:nvGrpSpPr>
            <p:cNvPr id="25" name="Group 216"/>
            <p:cNvGrpSpPr/>
            <p:nvPr/>
          </p:nvGrpSpPr>
          <p:grpSpPr>
            <a:xfrm>
              <a:off x="118836" y="72054"/>
              <a:ext cx="469553" cy="840759"/>
              <a:chOff x="118836" y="72054"/>
              <a:chExt cx="469552" cy="840757"/>
            </a:xfrm>
          </p:grpSpPr>
          <p:pic>
            <p:nvPicPr>
              <p:cNvPr id="26" name="_-06.png"/>
              <p:cNvPicPr/>
              <p:nvPr/>
            </p:nvPicPr>
            <p:blipFill>
              <a:blip r:embed="rId1"/>
              <a:srcRect l="25520" t="10188" r="20198" b="9074"/>
              <a:stretch>
                <a:fillRect/>
              </a:stretch>
            </p:blipFill>
            <p:spPr>
              <a:xfrm>
                <a:off x="180489" y="72054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7" name="Shape 215"/>
              <p:cNvSpPr/>
              <p:nvPr/>
            </p:nvSpPr>
            <p:spPr>
              <a:xfrm>
                <a:off x="118836" y="707231"/>
                <a:ext cx="469553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1800" b="0">
                    <a:solidFill>
                      <a:srgbClr val="000000"/>
                    </a:solidFill>
                  </a:defRPr>
                </a:pPr>
                <a:r>
                  <a:rPr kumimoji="0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277BB"/>
                    </a:solidFill>
                    <a:effectLst/>
                    <a:uLnTx/>
                    <a:uFillTx/>
                    <a:latin typeface="Helvetica"/>
                    <a:sym typeface="Helvetica"/>
                  </a:rPr>
                  <a:t>DEVICE</a:t>
                </a:r>
                <a:endParaRPr kumimoji="0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277BB"/>
                  </a:solidFill>
                  <a:effectLst/>
                  <a:uLnTx/>
                  <a:uFillTx/>
                  <a:latin typeface="Helvetica"/>
                  <a:sym typeface="Helvetica"/>
                </a:endParaRPr>
              </a:p>
            </p:txBody>
          </p:sp>
        </p:grpSp>
      </p:grpSp>
      <p:grpSp>
        <p:nvGrpSpPr>
          <p:cNvPr id="28" name="Group 193"/>
          <p:cNvGrpSpPr/>
          <p:nvPr/>
        </p:nvGrpSpPr>
        <p:grpSpPr>
          <a:xfrm>
            <a:off x="826113" y="1844091"/>
            <a:ext cx="774208" cy="967572"/>
            <a:chOff x="8826" y="-1"/>
            <a:chExt cx="774207" cy="967570"/>
          </a:xfrm>
        </p:grpSpPr>
        <p:grpSp>
          <p:nvGrpSpPr>
            <p:cNvPr id="29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31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1800">
                    <a:solidFill>
                      <a:srgbClr val="FFFFFF"/>
                    </a:solidFill>
                  </a:defRPr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panose="020B0603050203000203"/>
                  <a:ea typeface="+mn-ea"/>
                  <a:cs typeface="+mn-cs"/>
                </a:endParaRPr>
              </a:p>
            </p:txBody>
          </p:sp>
          <p:pic>
            <p:nvPicPr>
              <p:cNvPr id="32" name="_-02.png"/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  <a:headEnd/>
                <a:tailEnd/>
              </a:ln>
              <a:effectLst/>
            </p:spPr>
          </p:pic>
        </p:grpSp>
        <p:sp>
          <p:nvSpPr>
            <p:cNvPr id="30" name="Shape 192"/>
            <p:cNvSpPr/>
            <p:nvPr/>
          </p:nvSpPr>
          <p:spPr>
            <a:xfrm>
              <a:off x="87331" y="721349"/>
              <a:ext cx="695702" cy="246220"/>
            </a:xfrm>
            <a:prstGeom prst="rect">
              <a:avLst/>
            </a:prstGeom>
            <a:solidFill>
              <a:schemeClr val="bg1"/>
            </a:solidFill>
            <a:ln w="3175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277BB"/>
                  </a:solidFill>
                  <a:effectLst/>
                  <a:uLnTx/>
                  <a:uFillTx/>
                  <a:latin typeface="Helvetica"/>
                  <a:sym typeface="Helvetica"/>
                </a:rPr>
                <a:t>APPLICATION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4277BB"/>
                </a:solidFill>
                <a:effectLst/>
                <a:uLnTx/>
                <a:uFillTx/>
                <a:latin typeface="Helvetica"/>
                <a:sym typeface="Helvetic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800" b="0">
                  <a:solidFill>
                    <a:srgbClr val="000000"/>
                  </a:solidFill>
                </a:defRPr>
              </a:pPr>
              <a:r>
                <a:rPr kumimoji="0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277BB"/>
                  </a:solidFill>
                  <a:effectLst/>
                  <a:uLnTx/>
                  <a:uFillTx/>
                  <a:latin typeface="Helvetica"/>
                  <a:sym typeface="Helvetica"/>
                </a:rPr>
                <a:t>USER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srgbClr val="4277BB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87263" y="2366517"/>
            <a:ext cx="707233" cy="820840"/>
            <a:chOff x="4062544" y="1950926"/>
            <a:chExt cx="707233" cy="820840"/>
          </a:xfrm>
        </p:grpSpPr>
        <p:grpSp>
          <p:nvGrpSpPr>
            <p:cNvPr id="34" name="Group 239"/>
            <p:cNvGrpSpPr/>
            <p:nvPr/>
          </p:nvGrpSpPr>
          <p:grpSpPr>
            <a:xfrm>
              <a:off x="4062544" y="1950926"/>
              <a:ext cx="707233" cy="820840"/>
              <a:chOff x="1694" y="9504"/>
              <a:chExt cx="707232" cy="820838"/>
            </a:xfrm>
          </p:grpSpPr>
          <p:sp>
            <p:nvSpPr>
              <p:cNvPr id="36" name="Shape 237"/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1800">
                    <a:solidFill>
                      <a:srgbClr val="FFFFFF"/>
                    </a:solidFill>
                  </a:defRPr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panose="020B0603050203000203"/>
                  <a:ea typeface="+mn-ea"/>
                  <a:cs typeface="+mn-cs"/>
                </a:endParaRPr>
              </a:p>
            </p:txBody>
          </p:sp>
          <p:sp>
            <p:nvSpPr>
              <p:cNvPr id="37" name="Shape 238"/>
              <p:cNvSpPr/>
              <p:nvPr/>
            </p:nvSpPr>
            <p:spPr>
              <a:xfrm>
                <a:off x="85913" y="707231"/>
                <a:ext cx="535402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1800" b="0">
                    <a:solidFill>
                      <a:srgbClr val="000000"/>
                    </a:solidFill>
                  </a:defRPr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277BB"/>
                    </a:solidFill>
                    <a:effectLst/>
                    <a:uLnTx/>
                    <a:uFillTx/>
                    <a:latin typeface="Helvetica"/>
                    <a:sym typeface="Helvetica"/>
                  </a:rPr>
                  <a:t>BROWSER</a:t>
                </a:r>
                <a:endParaRPr kumimoji="0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277BB"/>
                  </a:solidFill>
                  <a:effectLst/>
                  <a:uLnTx/>
                  <a:uFillTx/>
                  <a:latin typeface="Helvetica"/>
                  <a:sym typeface="Helvetica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459" y="2046807"/>
              <a:ext cx="585216" cy="505968"/>
            </a:xfrm>
            <a:prstGeom prst="rect">
              <a:avLst/>
            </a:prstGeom>
          </p:spPr>
        </p:pic>
      </p:grpSp>
      <p:sp>
        <p:nvSpPr>
          <p:cNvPr id="38" name="Shape 64"/>
          <p:cNvSpPr/>
          <p:nvPr/>
        </p:nvSpPr>
        <p:spPr>
          <a:xfrm>
            <a:off x="764197" y="962619"/>
            <a:ext cx="1176604" cy="153888"/>
          </a:xfrm>
          <a:prstGeom prst="rect">
            <a:avLst/>
          </a:prstGeom>
          <a:ln w="3175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4277BB"/>
                </a:solidFill>
                <a:effectLst/>
                <a:uLnTx/>
                <a:uFillTx/>
                <a:latin typeface="Helvetica"/>
                <a:sym typeface="Helvetica"/>
              </a:rPr>
              <a:t>PUBLIC NETWORK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srgbClr val="4277BB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9" name="Shape 65"/>
          <p:cNvSpPr/>
          <p:nvPr/>
        </p:nvSpPr>
        <p:spPr>
          <a:xfrm>
            <a:off x="4020942" y="975899"/>
            <a:ext cx="727763" cy="153888"/>
          </a:xfrm>
          <a:prstGeom prst="rect">
            <a:avLst/>
          </a:prstGeom>
          <a:ln w="3175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4277BB"/>
                </a:solidFill>
                <a:effectLst/>
                <a:uLnTx/>
                <a:uFillTx/>
                <a:latin typeface="Helvetica"/>
                <a:sym typeface="Helvetica"/>
              </a:rPr>
              <a:t>IBM CLOUD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srgbClr val="4277BB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82813" y="1899693"/>
            <a:ext cx="787081" cy="862676"/>
            <a:chOff x="559577" y="2006407"/>
            <a:chExt cx="787081" cy="862676"/>
          </a:xfrm>
        </p:grpSpPr>
        <p:sp>
          <p:nvSpPr>
            <p:cNvPr id="41" name="Shape 483"/>
            <p:cNvSpPr/>
            <p:nvPr/>
          </p:nvSpPr>
          <p:spPr>
            <a:xfrm>
              <a:off x="822476" y="2745972"/>
              <a:ext cx="524182" cy="123111"/>
            </a:xfrm>
            <a:prstGeom prst="rect">
              <a:avLst/>
            </a:prstGeom>
            <a:solidFill>
              <a:schemeClr val="bg1"/>
            </a:solidFill>
            <a:ln w="3175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277BB"/>
                  </a:solidFill>
                  <a:effectLst/>
                  <a:uLnTx/>
                  <a:uFillTx/>
                  <a:latin typeface="Helvetica"/>
                  <a:sym typeface="Helvetica"/>
                </a:rPr>
                <a:t>INSTANCE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4277BB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59577" y="2006407"/>
              <a:ext cx="704088" cy="704088"/>
              <a:chOff x="559577" y="2006407"/>
              <a:chExt cx="704088" cy="704088"/>
            </a:xfrm>
          </p:grpSpPr>
          <p:sp>
            <p:nvSpPr>
              <p:cNvPr id="43" name="Shape 252"/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1800">
                    <a:solidFill>
                      <a:srgbClr val="FFFFFF"/>
                    </a:solidFill>
                  </a:defRPr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panose="020B0603050203000203"/>
                  <a:ea typeface="+mn-ea"/>
                  <a:cs typeface="+mn-cs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</p:grpSp>
      <p:grpSp>
        <p:nvGrpSpPr>
          <p:cNvPr id="45" name="Group 44"/>
          <p:cNvGrpSpPr/>
          <p:nvPr/>
        </p:nvGrpSpPr>
        <p:grpSpPr>
          <a:xfrm>
            <a:off x="3743353" y="1347220"/>
            <a:ext cx="3469681" cy="4712386"/>
            <a:chOff x="322460" y="4929025"/>
            <a:chExt cx="1657633" cy="1681118"/>
          </a:xfrm>
        </p:grpSpPr>
        <p:sp>
          <p:nvSpPr>
            <p:cNvPr id="46" name="Rounded Rectangle 33"/>
            <p:cNvSpPr/>
            <p:nvPr/>
          </p:nvSpPr>
          <p:spPr>
            <a:xfrm>
              <a:off x="322460" y="4929025"/>
              <a:ext cx="1657633" cy="1681118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IBM Plex Sans" panose="020B0603050203000203" pitchFamily="34" charset="0"/>
                <a:ea typeface="IBM Plex Sans" panose="020B0603050203000203" pitchFamily="34" charset="0"/>
                <a:cs typeface="IBM Plex Sans" panose="020B0603050203000203" pitchFamily="34" charset="0"/>
              </a:endParaRPr>
            </a:p>
          </p:txBody>
        </p:sp>
        <p:sp>
          <p:nvSpPr>
            <p:cNvPr id="47" name="Shape 535"/>
            <p:cNvSpPr/>
            <p:nvPr/>
          </p:nvSpPr>
          <p:spPr>
            <a:xfrm>
              <a:off x="541463" y="4931071"/>
              <a:ext cx="1209094" cy="102478"/>
            </a:xfrm>
            <a:prstGeom prst="rect">
              <a:avLst/>
            </a:prstGeom>
            <a:ln w="3175">
              <a:miter lim="400000"/>
            </a:ln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800"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E77B6"/>
                  </a:solidFill>
                  <a:effectLst/>
                  <a:uLnTx/>
                  <a:uFillTx/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rPr>
                <a:t>embrace-dev-ocp43-vpc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4E77B6"/>
                </a:solidFill>
                <a:effectLst/>
                <a:uLnTx/>
                <a:uFillTx/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946" y="910147"/>
            <a:ext cx="390720" cy="35121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353" y="1360704"/>
            <a:ext cx="394417" cy="36154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02629" y="5594888"/>
            <a:ext cx="5608440" cy="356346"/>
          </a:xfrm>
          <a:prstGeom prst="rect">
            <a:avLst/>
          </a:prstGeom>
          <a:solidFill>
            <a:srgbClr val="6F2F2C"/>
          </a:solidFill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  <a:sym typeface="Helvetica Light"/>
              </a:rPr>
              <a:t>Fix Politics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  <a:sym typeface="Helvetica Light"/>
            </a:endParaRPr>
          </a:p>
        </p:txBody>
      </p:sp>
      <p:grpSp>
        <p:nvGrpSpPr>
          <p:cNvPr id="18" name="Group 286"/>
          <p:cNvGrpSpPr/>
          <p:nvPr/>
        </p:nvGrpSpPr>
        <p:grpSpPr>
          <a:xfrm>
            <a:off x="3252947" y="1695702"/>
            <a:ext cx="707235" cy="963276"/>
            <a:chOff x="148052" y="0"/>
            <a:chExt cx="707233" cy="963275"/>
          </a:xfrm>
        </p:grpSpPr>
        <p:sp>
          <p:nvSpPr>
            <p:cNvPr id="19" name="Shape 282"/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800"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endParaRPr>
            </a:p>
          </p:txBody>
        </p:sp>
        <p:grpSp>
          <p:nvGrpSpPr>
            <p:cNvPr id="20" name="Group 285"/>
            <p:cNvGrpSpPr/>
            <p:nvPr/>
          </p:nvGrpSpPr>
          <p:grpSpPr>
            <a:xfrm>
              <a:off x="251004" y="137126"/>
              <a:ext cx="520974" cy="826149"/>
              <a:chOff x="264123" y="127304"/>
              <a:chExt cx="520973" cy="826147"/>
            </a:xfrm>
          </p:grpSpPr>
          <p:pic>
            <p:nvPicPr>
              <p:cNvPr id="21" name="_-10.png"/>
              <p:cNvPicPr/>
              <p:nvPr/>
            </p:nvPicPr>
            <p:blipFill>
              <a:blip r:embed="rId7"/>
              <a:srcRect l="18106" t="18000" r="18106" b="18000"/>
              <a:stretch>
                <a:fillRect/>
              </a:stretch>
            </p:blipFill>
            <p:spPr>
              <a:xfrm>
                <a:off x="291644" y="127304"/>
                <a:ext cx="451116" cy="452624"/>
              </a:xfrm>
              <a:prstGeom prst="rect">
                <a:avLst/>
              </a:prstGeom>
              <a:ln w="3175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2" name="Shape 284"/>
              <p:cNvSpPr/>
              <p:nvPr/>
            </p:nvSpPr>
            <p:spPr>
              <a:xfrm>
                <a:off x="264123" y="707231"/>
                <a:ext cx="520973" cy="246220"/>
              </a:xfrm>
              <a:prstGeom prst="rect">
                <a:avLst/>
              </a:prstGeom>
              <a:solidFill>
                <a:schemeClr val="bg1"/>
              </a:solidFill>
              <a:ln w="3175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1800" b="0">
                    <a:solidFill>
                      <a:srgbClr val="000000"/>
                    </a:solidFill>
                  </a:defRPr>
                </a:pPr>
                <a:r>
                  <a:rPr kumimoji="0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277BB"/>
                    </a:solidFill>
                    <a:effectLst/>
                    <a:uLnTx/>
                    <a:uFillTx/>
                    <a:latin typeface="Helvetica"/>
                    <a:sym typeface="Helvetica"/>
                  </a:rPr>
                  <a:t>EDGE </a:t>
                </a:r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277BB"/>
                  </a:solidFill>
                  <a:effectLst/>
                  <a:uLnTx/>
                  <a:uFillTx/>
                  <a:latin typeface="Helvetica"/>
                  <a:sym typeface="Helvetic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1800" b="0">
                    <a:solidFill>
                      <a:srgbClr val="000000"/>
                    </a:solidFill>
                  </a:defRPr>
                </a:pPr>
                <a:r>
                  <a:rPr kumimoji="0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277BB"/>
                    </a:solidFill>
                    <a:effectLst/>
                    <a:uLnTx/>
                    <a:uFillTx/>
                    <a:latin typeface="Helvetica"/>
                    <a:sym typeface="Helvetica"/>
                  </a:rPr>
                  <a:t>SERVICES</a:t>
                </a:r>
                <a:endParaRPr kumimoji="0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277BB"/>
                  </a:solidFill>
                  <a:effectLst/>
                  <a:uLnTx/>
                  <a:uFillTx/>
                  <a:latin typeface="Helvetica"/>
                  <a:sym typeface="Helvetica"/>
                </a:endParaRPr>
              </a:p>
            </p:txBody>
          </p:sp>
        </p:grpSp>
      </p:grpSp>
      <p:grpSp>
        <p:nvGrpSpPr>
          <p:cNvPr id="63" name="Group 318"/>
          <p:cNvGrpSpPr/>
          <p:nvPr/>
        </p:nvGrpSpPr>
        <p:grpSpPr>
          <a:xfrm>
            <a:off x="6249468" y="2397407"/>
            <a:ext cx="841578" cy="959874"/>
            <a:chOff x="71571" y="0"/>
            <a:chExt cx="841577" cy="959873"/>
          </a:xfrm>
        </p:grpSpPr>
        <p:sp>
          <p:nvSpPr>
            <p:cNvPr id="64" name="Shape 314"/>
            <p:cNvSpPr/>
            <p:nvPr/>
          </p:nvSpPr>
          <p:spPr>
            <a:xfrm>
              <a:off x="13873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800"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endParaRPr>
            </a:p>
          </p:txBody>
        </p:sp>
        <p:grpSp>
          <p:nvGrpSpPr>
            <p:cNvPr id="65" name="Group 317"/>
            <p:cNvGrpSpPr/>
            <p:nvPr/>
          </p:nvGrpSpPr>
          <p:grpSpPr>
            <a:xfrm>
              <a:off x="71571" y="78308"/>
              <a:ext cx="841577" cy="881565"/>
              <a:chOff x="84092" y="71887"/>
              <a:chExt cx="841576" cy="881564"/>
            </a:xfrm>
          </p:grpSpPr>
          <p:pic>
            <p:nvPicPr>
              <p:cNvPr id="66" name="_-37.png"/>
              <p:cNvPicPr/>
              <p:nvPr/>
            </p:nvPicPr>
            <p:blipFill>
              <a:blip r:embed="rId8"/>
              <a:srcRect l="9474" t="10164" r="9474" b="18860"/>
              <a:stretch>
                <a:fillRect/>
              </a:stretch>
            </p:blipFill>
            <p:spPr>
              <a:xfrm>
                <a:off x="217117" y="71887"/>
                <a:ext cx="575523" cy="501959"/>
              </a:xfrm>
              <a:prstGeom prst="rect">
                <a:avLst/>
              </a:prstGeom>
              <a:ln w="3175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67" name="Shape 316"/>
              <p:cNvSpPr/>
              <p:nvPr/>
            </p:nvSpPr>
            <p:spPr>
              <a:xfrm>
                <a:off x="84092" y="707231"/>
                <a:ext cx="841576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1800" b="0">
                    <a:solidFill>
                      <a:srgbClr val="000000"/>
                    </a:solidFill>
                  </a:defRPr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277BB"/>
                    </a:solidFill>
                    <a:effectLst/>
                    <a:uLnTx/>
                    <a:uFillTx/>
                    <a:latin typeface="Helvetica"/>
                    <a:sym typeface="Helvetica"/>
                  </a:rPr>
                  <a:t>CURATED DATA </a:t>
                </a:r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277BB"/>
                  </a:solidFill>
                  <a:effectLst/>
                  <a:uLnTx/>
                  <a:uFillTx/>
                  <a:latin typeface="Helvetica"/>
                  <a:sym typeface="Helvetic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1800" b="0">
                    <a:solidFill>
                      <a:srgbClr val="000000"/>
                    </a:solidFill>
                  </a:defRPr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277BB"/>
                    </a:solidFill>
                    <a:effectLst/>
                    <a:uLnTx/>
                    <a:uFillTx/>
                    <a:latin typeface="Helvetica"/>
                    <a:sym typeface="Helvetica"/>
                  </a:rPr>
                  <a:t>SORUCES</a:t>
                </a:r>
                <a:endParaRPr kumimoji="0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277BB"/>
                  </a:solidFill>
                  <a:effectLst/>
                  <a:uLnTx/>
                  <a:uFillTx/>
                  <a:latin typeface="Helvetica"/>
                  <a:sym typeface="Helvetica"/>
                </a:endParaRPr>
              </a:p>
            </p:txBody>
          </p:sp>
        </p:grpSp>
      </p:grpSp>
      <p:grpSp>
        <p:nvGrpSpPr>
          <p:cNvPr id="68" name="Group 338"/>
          <p:cNvGrpSpPr/>
          <p:nvPr/>
        </p:nvGrpSpPr>
        <p:grpSpPr>
          <a:xfrm>
            <a:off x="6145623" y="1489601"/>
            <a:ext cx="994619" cy="922026"/>
            <a:chOff x="56458" y="0"/>
            <a:chExt cx="994618" cy="922024"/>
          </a:xfrm>
        </p:grpSpPr>
        <p:sp>
          <p:nvSpPr>
            <p:cNvPr id="69" name="Shape 334"/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800"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endParaRPr>
            </a:p>
          </p:txBody>
        </p:sp>
        <p:grpSp>
          <p:nvGrpSpPr>
            <p:cNvPr id="70" name="Group 337"/>
            <p:cNvGrpSpPr/>
            <p:nvPr/>
          </p:nvGrpSpPr>
          <p:grpSpPr>
            <a:xfrm>
              <a:off x="56458" y="184181"/>
              <a:ext cx="994619" cy="737844"/>
              <a:chOff x="70898" y="174968"/>
              <a:chExt cx="994618" cy="737843"/>
            </a:xfrm>
          </p:grpSpPr>
          <p:pic>
            <p:nvPicPr>
              <p:cNvPr id="71" name="_-35.png"/>
              <p:cNvPicPr/>
              <p:nvPr/>
            </p:nvPicPr>
            <p:blipFill>
              <a:blip r:embed="rId9"/>
              <a:srcRect l="16797" t="24739" r="16797" b="24739"/>
              <a:stretch>
                <a:fillRect/>
              </a:stretch>
            </p:blipFill>
            <p:spPr>
              <a:xfrm>
                <a:off x="333393" y="174968"/>
                <a:ext cx="469637" cy="357295"/>
              </a:xfrm>
              <a:prstGeom prst="rect">
                <a:avLst/>
              </a:prstGeom>
              <a:ln w="3175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72" name="Shape 336"/>
              <p:cNvSpPr/>
              <p:nvPr/>
            </p:nvSpPr>
            <p:spPr>
              <a:xfrm>
                <a:off x="70898" y="707231"/>
                <a:ext cx="994620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1800" b="0">
                    <a:solidFill>
                      <a:srgbClr val="000000"/>
                    </a:solidFill>
                  </a:defRPr>
                </a:pPr>
                <a:r>
                  <a:rPr kumimoji="0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277BB"/>
                    </a:solidFill>
                    <a:effectLst/>
                    <a:uLnTx/>
                    <a:uFillTx/>
                    <a:latin typeface="Helvetica"/>
                    <a:sym typeface="Helvetica"/>
                  </a:rPr>
                  <a:t>USER DIRECTORY</a:t>
                </a:r>
                <a:endParaRPr kumimoji="0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277BB"/>
                  </a:solidFill>
                  <a:effectLst/>
                  <a:uLnTx/>
                  <a:uFillTx/>
                  <a:latin typeface="Helvetica"/>
                  <a:sym typeface="Helvetica"/>
                </a:endParaRPr>
              </a:p>
            </p:txBody>
          </p:sp>
        </p:grpSp>
      </p:grpSp>
      <p:cxnSp>
        <p:nvCxnSpPr>
          <p:cNvPr id="74" name="Straight Connector 73"/>
          <p:cNvCxnSpPr/>
          <p:nvPr/>
        </p:nvCxnSpPr>
        <p:spPr>
          <a:xfrm flipV="1">
            <a:off x="1477977" y="1844091"/>
            <a:ext cx="550386" cy="216374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606885" y="2232548"/>
            <a:ext cx="845282" cy="380020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466133" y="2354992"/>
            <a:ext cx="562230" cy="211256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576161" y="1705778"/>
            <a:ext cx="686505" cy="333701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932438" y="2103797"/>
            <a:ext cx="686505" cy="116044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169411" y="2307315"/>
            <a:ext cx="1175212" cy="316759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194420" y="1852430"/>
            <a:ext cx="1102150" cy="262633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273014" y="2798579"/>
            <a:ext cx="707233" cy="831592"/>
            <a:chOff x="395822" y="3295301"/>
            <a:chExt cx="707233" cy="831592"/>
          </a:xfrm>
        </p:grpSpPr>
        <p:grpSp>
          <p:nvGrpSpPr>
            <p:cNvPr id="55" name="Group 481"/>
            <p:cNvGrpSpPr/>
            <p:nvPr/>
          </p:nvGrpSpPr>
          <p:grpSpPr>
            <a:xfrm>
              <a:off x="395822" y="3295301"/>
              <a:ext cx="707233" cy="831592"/>
              <a:chOff x="0" y="0"/>
              <a:chExt cx="707232" cy="831590"/>
            </a:xfrm>
          </p:grpSpPr>
          <p:sp>
            <p:nvSpPr>
              <p:cNvPr id="57" name="Shape 477"/>
              <p:cNvSpPr/>
              <p:nvPr/>
            </p:nvSpPr>
            <p:spPr>
              <a:xfrm>
                <a:off x="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0632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1800">
                    <a:solidFill>
                      <a:srgbClr val="FFFFFF"/>
                    </a:solidFill>
                  </a:defRPr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panose="020B0603050203000203"/>
                  <a:ea typeface="+mn-ea"/>
                  <a:cs typeface="+mn-cs"/>
                </a:endParaRPr>
              </a:p>
            </p:txBody>
          </p:sp>
          <p:sp>
            <p:nvSpPr>
              <p:cNvPr id="58" name="Shape 478"/>
              <p:cNvSpPr/>
              <p:nvPr/>
            </p:nvSpPr>
            <p:spPr>
              <a:xfrm>
                <a:off x="55203" y="708479"/>
                <a:ext cx="628377" cy="123111"/>
              </a:xfrm>
              <a:prstGeom prst="rect">
                <a:avLst/>
              </a:prstGeom>
              <a:solidFill>
                <a:schemeClr val="bg1"/>
              </a:solidFill>
              <a:ln w="3175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1800" b="0">
                    <a:solidFill>
                      <a:srgbClr val="000000"/>
                    </a:solidFill>
                  </a:defRPr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277BB"/>
                    </a:solidFill>
                    <a:effectLst/>
                    <a:uLnTx/>
                    <a:uFillTx/>
                    <a:latin typeface="Helvetica"/>
                    <a:sym typeface="Helvetica"/>
                  </a:rPr>
                  <a:t>MESSAGING</a:t>
                </a:r>
                <a:endParaRPr kumimoji="0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277BB"/>
                  </a:solidFill>
                  <a:effectLst/>
                  <a:uLnTx/>
                  <a:uFillTx/>
                  <a:latin typeface="Helvetica"/>
                  <a:sym typeface="Helvetica"/>
                </a:endParaRP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7" y="3366960"/>
              <a:ext cx="658368" cy="493776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3288789" y="3715446"/>
            <a:ext cx="707233" cy="963276"/>
            <a:chOff x="4072773" y="1949258"/>
            <a:chExt cx="707233" cy="963276"/>
          </a:xfrm>
        </p:grpSpPr>
        <p:sp>
          <p:nvSpPr>
            <p:cNvPr id="60" name="Shape 487"/>
            <p:cNvSpPr/>
            <p:nvPr/>
          </p:nvSpPr>
          <p:spPr>
            <a:xfrm>
              <a:off x="4072773" y="19492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0632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800"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endParaRPr>
            </a:p>
          </p:txBody>
        </p:sp>
        <p:sp>
          <p:nvSpPr>
            <p:cNvPr id="61" name="Shape 488"/>
            <p:cNvSpPr/>
            <p:nvPr/>
          </p:nvSpPr>
          <p:spPr>
            <a:xfrm>
              <a:off x="4274593" y="2666313"/>
              <a:ext cx="285336" cy="246221"/>
            </a:xfrm>
            <a:prstGeom prst="rect">
              <a:avLst/>
            </a:prstGeom>
            <a:solidFill>
              <a:schemeClr val="bg1"/>
            </a:solidFill>
            <a:ln w="3175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277BB"/>
                  </a:solidFill>
                  <a:effectLst/>
                  <a:uLnTx/>
                  <a:uFillTx/>
                  <a:latin typeface="Helvetica"/>
                  <a:sym typeface="Helvetica"/>
                </a:rPr>
                <a:t>FILE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4277BB"/>
                </a:solidFill>
                <a:effectLst/>
                <a:uLnTx/>
                <a:uFillTx/>
                <a:latin typeface="Helvetica"/>
                <a:sym typeface="Helvetic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277BB"/>
                  </a:solidFill>
                  <a:effectLst/>
                  <a:uLnTx/>
                  <a:uFillTx/>
                  <a:latin typeface="Helvetica"/>
                  <a:sym typeface="Helvetica"/>
                </a:rPr>
                <a:t>SYNC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srgbClr val="4277BB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264" y="2057750"/>
              <a:ext cx="445008" cy="469392"/>
            </a:xfrm>
            <a:prstGeom prst="rect">
              <a:avLst/>
            </a:prstGeom>
          </p:spPr>
        </p:pic>
      </p:grpSp>
      <p:sp>
        <p:nvSpPr>
          <p:cNvPr id="93" name="TextBox 92"/>
          <p:cNvSpPr txBox="1"/>
          <p:nvPr/>
        </p:nvSpPr>
        <p:spPr>
          <a:xfrm>
            <a:off x="2122813" y="3423442"/>
            <a:ext cx="9144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4277BB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Email to self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4277BB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18961" y="3768554"/>
            <a:ext cx="914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4277BB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Output CSV file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4277BB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2564" y="853508"/>
            <a:ext cx="42384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Targeted user: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An advocate who has a social media influence for citizens or residents in a community.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Responsive UI: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Application works well across mobile devices, tablets and desktop systems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Anonymous Search: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Application does not rely on session/cookies  and works in TOR/Incognito browser mode.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User Profiles: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Advocates can save their search preferences for frequent re-use.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Curated Data: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Legislation has laymen-readable title and summary, classified by location and impact area.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Hills – What we accomplished, and nice-to -haves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7255F2-7D95-6D4F-8D41-D42AD07F8C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604" y="988834"/>
            <a:ext cx="54049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Hill 1: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Citizen/Residents are aware of policy that is being considered that is highly impactful to them, without needing to follow every vote.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All laws classified by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impact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Hill 2: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Citizen/Residents are able to understand the specific impact of proposed policy on them without being a legal expert.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Title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Summary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 in easy-to-read language for laymen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Hill 3: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Citizens are able to share opinions so they can influence policy decisions before they are finalized.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Options save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search results as CSV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, or send  as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email in HTML/TEXT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 formats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2" y="988834"/>
            <a:ext cx="47188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Hill 4: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Citizens can easily ascertain the voting record themes or trend of their elected officials and political candidates without prior knowledge of who they are.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Nice to  have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Hill 5: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Policy makers have visibility into how diverse citizenry will be impacted by multiple variations of a proposed policy.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603050203000203"/>
                <a:ea typeface="+mn-ea"/>
                <a:cs typeface="+mn-cs"/>
              </a:rPr>
              <a:t>Nice to have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60305020300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3808</Words>
  <Application>WPS Presentation</Application>
  <PresentationFormat>Widescreen</PresentationFormat>
  <Paragraphs>125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31" baseType="lpstr">
      <vt:lpstr>Arial</vt:lpstr>
      <vt:lpstr>SimSun</vt:lpstr>
      <vt:lpstr>Wingdings</vt:lpstr>
      <vt:lpstr>DejaVu Sans</vt:lpstr>
      <vt:lpstr>IBM Plex Sans</vt:lpstr>
      <vt:lpstr>Apple Chancery</vt:lpstr>
      <vt:lpstr>Abyssinica SIL</vt:lpstr>
      <vt:lpstr>IBM Plex Sans</vt:lpstr>
      <vt:lpstr>Calibri</vt:lpstr>
      <vt:lpstr>MT Extra</vt:lpstr>
      <vt:lpstr>Helvetica</vt:lpstr>
      <vt:lpstr>IBM 8bar Logo</vt:lpstr>
      <vt:lpstr>Helvetica Neue</vt:lpstr>
      <vt:lpstr>Helvetica</vt:lpstr>
      <vt:lpstr>Helvetica Light</vt:lpstr>
      <vt:lpstr>Calibri Light</vt:lpstr>
      <vt:lpstr>微软雅黑</vt:lpstr>
      <vt:lpstr>AR PL UMing CN</vt:lpstr>
      <vt:lpstr>Arial Unicode MS</vt:lpstr>
      <vt:lpstr>NanumGothic</vt:lpstr>
      <vt:lpstr>Liberation Sans</vt:lpstr>
      <vt:lpstr>Calibri</vt:lpstr>
      <vt:lpstr>Office Theme</vt:lpstr>
      <vt:lpstr>1_Office Theme</vt:lpstr>
      <vt:lpstr>Embrace CFC Fix Politics</vt:lpstr>
      <vt:lpstr>Problem Statement</vt:lpstr>
      <vt:lpstr>Who – why they want it. / why good user /. Why impactful</vt:lpstr>
      <vt:lpstr>Capturing Black Community Concerns</vt:lpstr>
      <vt:lpstr>Initial roll-out | Ohio</vt:lpstr>
      <vt:lpstr>Architecture – Fix Politics!</vt:lpstr>
      <vt:lpstr>Hills – What we accomplished, and nice-to -haves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Embrace CFC Fix Politics</dc:title>
  <dc:creator>Nikhil Raja</dc:creator>
  <cp:lastModifiedBy>tpearson</cp:lastModifiedBy>
  <cp:revision>2</cp:revision>
  <dcterms:created xsi:type="dcterms:W3CDTF">2020-08-14T16:05:00Z</dcterms:created>
  <dcterms:modified xsi:type="dcterms:W3CDTF">2020-08-14T16:05:00Z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