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2B2B2"/>
    <a:srgbClr val="6F2F2C"/>
    <a:srgbClr val="4E77B6"/>
    <a:srgbClr val="26A643"/>
    <a:srgbClr val="FF2F92"/>
    <a:srgbClr val="FE4F50"/>
    <a:srgbClr val="0432FF"/>
    <a:srgbClr val="FFFC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9" autoAdjust="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221A-542D-9443-8954-D02697DC040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98DC-948B-B34E-B200-3F891AE161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6F2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87690" y="635259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9161CE87-EC62-414E-B1E6-581F5896EDC6}" type="datetime4">
              <a:rPr lang="en-US" smtClean="0"/>
              <a:t>August 16,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941696"/>
            <a:ext cx="1219200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Black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306821"/>
            <a:ext cx="1219200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050" y="176270"/>
            <a:ext cx="3421302" cy="1130551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7255F2-7D95-6D4F-8D41-D42AD07F8C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7EDED-D48E-44A7-956D-6F3321721986}"/>
              </a:ext>
            </a:extLst>
          </p:cNvPr>
          <p:cNvSpPr/>
          <p:nvPr userDrawn="1"/>
        </p:nvSpPr>
        <p:spPr>
          <a:xfrm>
            <a:off x="0" y="0"/>
            <a:ext cx="856505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5162"/>
            <a:ext cx="12192000" cy="4017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26" y="365125"/>
            <a:ext cx="8240617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2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6523" y="6496414"/>
            <a:ext cx="445477" cy="361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9474507" y="54985"/>
            <a:ext cx="18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IBM Corporation © 2020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BM Plex Sans" panose="020B0603050203000203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7D61770-350C-4A70-A10E-9D98DFF0058B}"/>
              </a:ext>
            </a:extLst>
          </p:cNvPr>
          <p:cNvCxnSpPr>
            <a:cxnSpLocks/>
          </p:cNvCxnSpPr>
          <p:nvPr/>
        </p:nvCxnSpPr>
        <p:spPr>
          <a:xfrm>
            <a:off x="1285924" y="4786590"/>
            <a:ext cx="3760860" cy="0"/>
          </a:xfrm>
          <a:prstGeom prst="line">
            <a:avLst/>
          </a:prstGeom>
          <a:ln w="25400">
            <a:solidFill>
              <a:srgbClr val="B2B2B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12544BC-58AC-4DD0-B9BB-70DA32ED67B3}"/>
              </a:ext>
            </a:extLst>
          </p:cNvPr>
          <p:cNvCxnSpPr>
            <a:cxnSpLocks/>
          </p:cNvCxnSpPr>
          <p:nvPr/>
        </p:nvCxnSpPr>
        <p:spPr>
          <a:xfrm flipV="1">
            <a:off x="5034661" y="2892645"/>
            <a:ext cx="0" cy="1893945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293ED39-7C14-4591-A6A8-2805C68C2367}"/>
              </a:ext>
            </a:extLst>
          </p:cNvPr>
          <p:cNvCxnSpPr>
            <a:cxnSpLocks/>
          </p:cNvCxnSpPr>
          <p:nvPr/>
        </p:nvCxnSpPr>
        <p:spPr>
          <a:xfrm flipV="1">
            <a:off x="2460106" y="2905731"/>
            <a:ext cx="0" cy="630390"/>
          </a:xfrm>
          <a:prstGeom prst="line">
            <a:avLst/>
          </a:prstGeom>
          <a:ln w="25400">
            <a:solidFill>
              <a:srgbClr val="B2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944204-B20A-47FD-80BC-E4194479C68B}"/>
              </a:ext>
            </a:extLst>
          </p:cNvPr>
          <p:cNvCxnSpPr/>
          <p:nvPr/>
        </p:nvCxnSpPr>
        <p:spPr>
          <a:xfrm flipV="1">
            <a:off x="4841779" y="2905731"/>
            <a:ext cx="0" cy="630389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D6CAF2-16A3-4564-A4A4-167EC31B51F0}"/>
              </a:ext>
            </a:extLst>
          </p:cNvPr>
          <p:cNvCxnSpPr>
            <a:cxnSpLocks/>
          </p:cNvCxnSpPr>
          <p:nvPr/>
        </p:nvCxnSpPr>
        <p:spPr>
          <a:xfrm>
            <a:off x="2470525" y="3521400"/>
            <a:ext cx="2371254" cy="1633"/>
          </a:xfrm>
          <a:prstGeom prst="line">
            <a:avLst/>
          </a:prstGeom>
          <a:ln w="25400">
            <a:solidFill>
              <a:srgbClr val="B2B2B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62F265-4036-4F64-B2F4-61440F3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Fix Politics!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110ED-C7CB-4989-8E48-2E32BE63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1</a:t>
            </a:fld>
            <a:endParaRPr lang="en-US" dirty="0"/>
          </a:p>
        </p:txBody>
      </p:sp>
      <p:sp>
        <p:nvSpPr>
          <p:cNvPr id="15" name="Shape 61">
            <a:extLst>
              <a:ext uri="{FF2B5EF4-FFF2-40B4-BE49-F238E27FC236}">
                <a16:creationId xmlns:a16="http://schemas.microsoft.com/office/drawing/2014/main" id="{E0E92D88-CF15-4B4C-9F4C-87D80EC86C1E}"/>
              </a:ext>
            </a:extLst>
          </p:cNvPr>
          <p:cNvSpPr/>
          <p:nvPr/>
        </p:nvSpPr>
        <p:spPr>
          <a:xfrm>
            <a:off x="670930" y="903248"/>
            <a:ext cx="6700025" cy="5285678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633A0ECE-1E3D-4E37-8179-E70D424B330C}"/>
              </a:ext>
            </a:extLst>
          </p:cNvPr>
          <p:cNvSpPr/>
          <p:nvPr/>
        </p:nvSpPr>
        <p:spPr>
          <a:xfrm flipH="1" flipV="1">
            <a:off x="3563386" y="903248"/>
            <a:ext cx="0" cy="528567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grpSp>
        <p:nvGrpSpPr>
          <p:cNvPr id="28" name="Group 193">
            <a:extLst>
              <a:ext uri="{FF2B5EF4-FFF2-40B4-BE49-F238E27FC236}">
                <a16:creationId xmlns:a16="http://schemas.microsoft.com/office/drawing/2014/main" id="{BAA74882-BA7D-433F-89CA-AC145EACC010}"/>
              </a:ext>
            </a:extLst>
          </p:cNvPr>
          <p:cNvGrpSpPr/>
          <p:nvPr/>
        </p:nvGrpSpPr>
        <p:grpSpPr>
          <a:xfrm>
            <a:off x="949207" y="2612005"/>
            <a:ext cx="707233" cy="844463"/>
            <a:chOff x="8826" y="-1"/>
            <a:chExt cx="707232" cy="844461"/>
          </a:xfrm>
        </p:grpSpPr>
        <p:grpSp>
          <p:nvGrpSpPr>
            <p:cNvPr id="29" name="Group 191">
              <a:extLst>
                <a:ext uri="{FF2B5EF4-FFF2-40B4-BE49-F238E27FC236}">
                  <a16:creationId xmlns:a16="http://schemas.microsoft.com/office/drawing/2014/main" id="{7AAC29CB-A36B-43B9-BF1D-DB80E2090FF3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31" name="Shape 189">
                <a:extLst>
                  <a:ext uri="{FF2B5EF4-FFF2-40B4-BE49-F238E27FC236}">
                    <a16:creationId xmlns:a16="http://schemas.microsoft.com/office/drawing/2014/main" id="{41100C82-ECD8-4728-920F-AFC100870CAF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32" name="_-02.png">
                <a:extLst>
                  <a:ext uri="{FF2B5EF4-FFF2-40B4-BE49-F238E27FC236}">
                    <a16:creationId xmlns:a16="http://schemas.microsoft.com/office/drawing/2014/main" id="{BEFEF180-4A15-4AAB-9A7E-3972AEC0446C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30" name="Shape 192">
              <a:extLst>
                <a:ext uri="{FF2B5EF4-FFF2-40B4-BE49-F238E27FC236}">
                  <a16:creationId xmlns:a16="http://schemas.microsoft.com/office/drawing/2014/main" id="{6E776237-DFDA-4A69-9DE4-471F46B765FC}"/>
                </a:ext>
              </a:extLst>
            </p:cNvPr>
            <p:cNvSpPr/>
            <p:nvPr/>
          </p:nvSpPr>
          <p:spPr>
            <a:xfrm>
              <a:off x="87331" y="721349"/>
              <a:ext cx="575478" cy="123111"/>
            </a:xfrm>
            <a:prstGeom prst="rect">
              <a:avLst/>
            </a:prstGeom>
            <a:solidFill>
              <a:schemeClr val="bg1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ADVOCATE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94DF6B-3794-48FF-B58A-F3F7CFB7D82C}"/>
              </a:ext>
            </a:extLst>
          </p:cNvPr>
          <p:cNvGrpSpPr/>
          <p:nvPr/>
        </p:nvGrpSpPr>
        <p:grpSpPr>
          <a:xfrm>
            <a:off x="2133799" y="2019081"/>
            <a:ext cx="707233" cy="858944"/>
            <a:chOff x="4062544" y="1950926"/>
            <a:chExt cx="707233" cy="858944"/>
          </a:xfrm>
        </p:grpSpPr>
        <p:grpSp>
          <p:nvGrpSpPr>
            <p:cNvPr id="34" name="Group 239">
              <a:extLst>
                <a:ext uri="{FF2B5EF4-FFF2-40B4-BE49-F238E27FC236}">
                  <a16:creationId xmlns:a16="http://schemas.microsoft.com/office/drawing/2014/main" id="{EED94507-70D6-4628-9234-0A914FA9B374}"/>
                </a:ext>
              </a:extLst>
            </p:cNvPr>
            <p:cNvGrpSpPr/>
            <p:nvPr/>
          </p:nvGrpSpPr>
          <p:grpSpPr>
            <a:xfrm>
              <a:off x="4062544" y="1950926"/>
              <a:ext cx="707233" cy="858944"/>
              <a:chOff x="1694" y="9504"/>
              <a:chExt cx="707232" cy="858942"/>
            </a:xfrm>
          </p:grpSpPr>
          <p:sp>
            <p:nvSpPr>
              <p:cNvPr id="36" name="Shape 237">
                <a:extLst>
                  <a:ext uri="{FF2B5EF4-FFF2-40B4-BE49-F238E27FC236}">
                    <a16:creationId xmlns:a16="http://schemas.microsoft.com/office/drawing/2014/main" id="{E19A85DA-80D2-44D9-A873-B163C13C03C0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37" name="Shape 238">
                <a:extLst>
                  <a:ext uri="{FF2B5EF4-FFF2-40B4-BE49-F238E27FC236}">
                    <a16:creationId xmlns:a16="http://schemas.microsoft.com/office/drawing/2014/main" id="{8500EF80-D3E5-4982-A981-41541702D556}"/>
                  </a:ext>
                </a:extLst>
              </p:cNvPr>
              <p:cNvSpPr/>
              <p:nvPr/>
            </p:nvSpPr>
            <p:spPr>
              <a:xfrm>
                <a:off x="85913" y="745335"/>
                <a:ext cx="535402" cy="123111"/>
              </a:xfrm>
              <a:prstGeom prst="rect">
                <a:avLst/>
              </a:prstGeom>
              <a:solidFill>
                <a:schemeClr val="bg1"/>
              </a:solidFill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BROWSER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8462635-1919-4FCF-B422-D580E96AD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459" y="2046807"/>
              <a:ext cx="585216" cy="505968"/>
            </a:xfrm>
            <a:prstGeom prst="rect">
              <a:avLst/>
            </a:prstGeom>
          </p:spPr>
        </p:pic>
      </p:grpSp>
      <p:sp>
        <p:nvSpPr>
          <p:cNvPr id="38" name="Shape 64">
            <a:extLst>
              <a:ext uri="{FF2B5EF4-FFF2-40B4-BE49-F238E27FC236}">
                <a16:creationId xmlns:a16="http://schemas.microsoft.com/office/drawing/2014/main" id="{DD4F39A7-C485-4A62-8685-29FFA3A7E6FB}"/>
              </a:ext>
            </a:extLst>
          </p:cNvPr>
          <p:cNvSpPr/>
          <p:nvPr/>
        </p:nvSpPr>
        <p:spPr>
          <a:xfrm>
            <a:off x="764197" y="962619"/>
            <a:ext cx="117660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PUBLIC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39" name="Shape 65">
            <a:extLst>
              <a:ext uri="{FF2B5EF4-FFF2-40B4-BE49-F238E27FC236}">
                <a16:creationId xmlns:a16="http://schemas.microsoft.com/office/drawing/2014/main" id="{AD460357-ECB2-4E88-9E8E-7BED5618329A}"/>
              </a:ext>
            </a:extLst>
          </p:cNvPr>
          <p:cNvSpPr/>
          <p:nvPr/>
        </p:nvSpPr>
        <p:spPr>
          <a:xfrm>
            <a:off x="4020942" y="975899"/>
            <a:ext cx="727763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IBM CLOUD</a:t>
            </a:r>
            <a:endParaRPr sz="1000" b="1" dirty="0">
              <a:solidFill>
                <a:srgbClr val="4277BB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787EA3-4097-47E7-9C6C-63AC44983064}"/>
              </a:ext>
            </a:extLst>
          </p:cNvPr>
          <p:cNvGrpSpPr/>
          <p:nvPr/>
        </p:nvGrpSpPr>
        <p:grpSpPr>
          <a:xfrm>
            <a:off x="4560588" y="2223072"/>
            <a:ext cx="726313" cy="857190"/>
            <a:chOff x="537352" y="2006407"/>
            <a:chExt cx="726313" cy="857190"/>
          </a:xfrm>
        </p:grpSpPr>
        <p:sp>
          <p:nvSpPr>
            <p:cNvPr id="41" name="Shape 483">
              <a:extLst>
                <a:ext uri="{FF2B5EF4-FFF2-40B4-BE49-F238E27FC236}">
                  <a16:creationId xmlns:a16="http://schemas.microsoft.com/office/drawing/2014/main" id="{D0D5ECC5-63D4-428D-AE84-FA11B52D3F0D}"/>
                </a:ext>
              </a:extLst>
            </p:cNvPr>
            <p:cNvSpPr/>
            <p:nvPr/>
          </p:nvSpPr>
          <p:spPr>
            <a:xfrm>
              <a:off x="537352" y="2740486"/>
              <a:ext cx="668453" cy="123111"/>
            </a:xfrm>
            <a:prstGeom prst="rect">
              <a:avLst/>
            </a:prstGeom>
            <a:solidFill>
              <a:schemeClr val="bg1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     INSTANCE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380ECD0-6769-464F-AA83-35DA101711E8}"/>
                </a:ext>
              </a:extLst>
            </p:cNvPr>
            <p:cNvGrpSpPr/>
            <p:nvPr/>
          </p:nvGrpSpPr>
          <p:grpSpPr>
            <a:xfrm>
              <a:off x="559577" y="2006407"/>
              <a:ext cx="704088" cy="704088"/>
              <a:chOff x="559577" y="2006407"/>
              <a:chExt cx="704088" cy="704088"/>
            </a:xfrm>
          </p:grpSpPr>
          <p:sp>
            <p:nvSpPr>
              <p:cNvPr id="43" name="Shape 252">
                <a:extLst>
                  <a:ext uri="{FF2B5EF4-FFF2-40B4-BE49-F238E27FC236}">
                    <a16:creationId xmlns:a16="http://schemas.microsoft.com/office/drawing/2014/main" id="{481FB488-183D-45F4-802F-B5839B1E622B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50E26A8E-72F2-47C6-9F1E-986F363C5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BFF10D0-37E9-475B-B7A3-DB7681780810}"/>
              </a:ext>
            </a:extLst>
          </p:cNvPr>
          <p:cNvGrpSpPr/>
          <p:nvPr/>
        </p:nvGrpSpPr>
        <p:grpSpPr>
          <a:xfrm>
            <a:off x="3743353" y="1347220"/>
            <a:ext cx="3469681" cy="4712386"/>
            <a:chOff x="322460" y="4929025"/>
            <a:chExt cx="1657633" cy="1681118"/>
          </a:xfrm>
        </p:grpSpPr>
        <p:sp>
          <p:nvSpPr>
            <p:cNvPr id="46" name="Rounded Rectangle 33">
              <a:extLst>
                <a:ext uri="{FF2B5EF4-FFF2-40B4-BE49-F238E27FC236}">
                  <a16:creationId xmlns:a16="http://schemas.microsoft.com/office/drawing/2014/main" id="{A8AE1FE7-4A11-4A4D-9CAC-E341FAA83C04}"/>
                </a:ext>
              </a:extLst>
            </p:cNvPr>
            <p:cNvSpPr/>
            <p:nvPr/>
          </p:nvSpPr>
          <p:spPr>
            <a:xfrm>
              <a:off x="322460" y="4929025"/>
              <a:ext cx="1657633" cy="168111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47" name="Shape 535">
              <a:extLst>
                <a:ext uri="{FF2B5EF4-FFF2-40B4-BE49-F238E27FC236}">
                  <a16:creationId xmlns:a16="http://schemas.microsoft.com/office/drawing/2014/main" id="{4D86AB4D-9118-4360-89F5-5131C489481D}"/>
                </a:ext>
              </a:extLst>
            </p:cNvPr>
            <p:cNvSpPr/>
            <p:nvPr/>
          </p:nvSpPr>
          <p:spPr>
            <a:xfrm>
              <a:off x="541463" y="4931071"/>
              <a:ext cx="1209094" cy="10247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solidFill>
                    <a:srgbClr val="4E77B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embrace-dev-ocp43-vpc</a:t>
              </a:r>
              <a:endParaRPr sz="1200" dirty="0">
                <a:solidFill>
                  <a:srgbClr val="4E77B6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FA4F378A-4CE9-4990-BA0C-B291C1335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946" y="910147"/>
            <a:ext cx="390720" cy="35121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CBEA9FA-7A5A-4CA5-A870-1BE0B87CB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353" y="1360704"/>
            <a:ext cx="394417" cy="3615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835F16-93CF-4CF5-B78D-3A992E62A206}"/>
              </a:ext>
            </a:extLst>
          </p:cNvPr>
          <p:cNvSpPr/>
          <p:nvPr/>
        </p:nvSpPr>
        <p:spPr>
          <a:xfrm>
            <a:off x="1102629" y="5594888"/>
            <a:ext cx="5608440" cy="356346"/>
          </a:xfrm>
          <a:prstGeom prst="rect">
            <a:avLst/>
          </a:prstGeom>
          <a:solidFill>
            <a:srgbClr val="6F2F2C"/>
          </a:solidFill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Fix Politics</a:t>
            </a:r>
          </a:p>
        </p:txBody>
      </p:sp>
      <p:grpSp>
        <p:nvGrpSpPr>
          <p:cNvPr id="18" name="Group 286">
            <a:extLst>
              <a:ext uri="{FF2B5EF4-FFF2-40B4-BE49-F238E27FC236}">
                <a16:creationId xmlns:a16="http://schemas.microsoft.com/office/drawing/2014/main" id="{4D65226B-D0C6-4EE0-B018-1B5CA01F6FBB}"/>
              </a:ext>
            </a:extLst>
          </p:cNvPr>
          <p:cNvGrpSpPr/>
          <p:nvPr/>
        </p:nvGrpSpPr>
        <p:grpSpPr>
          <a:xfrm>
            <a:off x="3252947" y="2019081"/>
            <a:ext cx="707235" cy="963276"/>
            <a:chOff x="148052" y="0"/>
            <a:chExt cx="707233" cy="963275"/>
          </a:xfrm>
        </p:grpSpPr>
        <p:sp>
          <p:nvSpPr>
            <p:cNvPr id="19" name="Shape 282">
              <a:extLst>
                <a:ext uri="{FF2B5EF4-FFF2-40B4-BE49-F238E27FC236}">
                  <a16:creationId xmlns:a16="http://schemas.microsoft.com/office/drawing/2014/main" id="{FECD11A9-08B6-4970-8654-3930B19922C4}"/>
                </a:ext>
              </a:extLst>
            </p:cNvPr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20" name="Group 285">
              <a:extLst>
                <a:ext uri="{FF2B5EF4-FFF2-40B4-BE49-F238E27FC236}">
                  <a16:creationId xmlns:a16="http://schemas.microsoft.com/office/drawing/2014/main" id="{0F5A3439-5B5D-4DD6-B5A7-2D922BE7D87E}"/>
                </a:ext>
              </a:extLst>
            </p:cNvPr>
            <p:cNvGrpSpPr/>
            <p:nvPr/>
          </p:nvGrpSpPr>
          <p:grpSpPr>
            <a:xfrm>
              <a:off x="251004" y="137126"/>
              <a:ext cx="520974" cy="826149"/>
              <a:chOff x="264123" y="127304"/>
              <a:chExt cx="520973" cy="826147"/>
            </a:xfrm>
          </p:grpSpPr>
          <p:pic>
            <p:nvPicPr>
              <p:cNvPr id="21" name="_-10.png">
                <a:extLst>
                  <a:ext uri="{FF2B5EF4-FFF2-40B4-BE49-F238E27FC236}">
                    <a16:creationId xmlns:a16="http://schemas.microsoft.com/office/drawing/2014/main" id="{76730BFF-C0A8-4745-B58A-858682CC21BD}"/>
                  </a:ext>
                </a:extLst>
              </p:cNvPr>
              <p:cNvPicPr/>
              <p:nvPr/>
            </p:nvPicPr>
            <p:blipFill>
              <a:blip r:embed="rId7"/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2" name="Shape 284">
                <a:extLst>
                  <a:ext uri="{FF2B5EF4-FFF2-40B4-BE49-F238E27FC236}">
                    <a16:creationId xmlns:a16="http://schemas.microsoft.com/office/drawing/2014/main" id="{9B51A588-56A7-4945-80E2-43D9F98C294F}"/>
                  </a:ext>
                </a:extLst>
              </p:cNvPr>
              <p:cNvSpPr/>
              <p:nvPr/>
            </p:nvSpPr>
            <p:spPr>
              <a:xfrm>
                <a:off x="264123" y="707231"/>
                <a:ext cx="520973" cy="246220"/>
              </a:xfrm>
              <a:prstGeom prst="rect">
                <a:avLst/>
              </a:prstGeom>
              <a:solidFill>
                <a:schemeClr val="bg1"/>
              </a:solidFill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EDGE </a:t>
                </a:r>
                <a:endParaRPr lang="en-US" sz="800" b="1" dirty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SERVICES</a:t>
                </a:r>
              </a:p>
            </p:txBody>
          </p:sp>
        </p:grpSp>
      </p:grpSp>
      <p:grpSp>
        <p:nvGrpSpPr>
          <p:cNvPr id="63" name="Group 318">
            <a:extLst>
              <a:ext uri="{FF2B5EF4-FFF2-40B4-BE49-F238E27FC236}">
                <a16:creationId xmlns:a16="http://schemas.microsoft.com/office/drawing/2014/main" id="{67EF0990-6CCC-4DC6-882B-3C6D754AFDAA}"/>
              </a:ext>
            </a:extLst>
          </p:cNvPr>
          <p:cNvGrpSpPr/>
          <p:nvPr/>
        </p:nvGrpSpPr>
        <p:grpSpPr>
          <a:xfrm>
            <a:off x="6249468" y="2720786"/>
            <a:ext cx="841578" cy="959874"/>
            <a:chOff x="71571" y="0"/>
            <a:chExt cx="841577" cy="959873"/>
          </a:xfrm>
        </p:grpSpPr>
        <p:sp>
          <p:nvSpPr>
            <p:cNvPr id="64" name="Shape 314">
              <a:extLst>
                <a:ext uri="{FF2B5EF4-FFF2-40B4-BE49-F238E27FC236}">
                  <a16:creationId xmlns:a16="http://schemas.microsoft.com/office/drawing/2014/main" id="{D0B4AB45-09B3-4602-AA16-9F406FB59AFD}"/>
                </a:ext>
              </a:extLst>
            </p:cNvPr>
            <p:cNvSpPr/>
            <p:nvPr/>
          </p:nvSpPr>
          <p:spPr>
            <a:xfrm>
              <a:off x="13873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65" name="Group 317">
              <a:extLst>
                <a:ext uri="{FF2B5EF4-FFF2-40B4-BE49-F238E27FC236}">
                  <a16:creationId xmlns:a16="http://schemas.microsoft.com/office/drawing/2014/main" id="{26C0F4D0-0CF5-4020-A7B4-7B613815948A}"/>
                </a:ext>
              </a:extLst>
            </p:cNvPr>
            <p:cNvGrpSpPr/>
            <p:nvPr/>
          </p:nvGrpSpPr>
          <p:grpSpPr>
            <a:xfrm>
              <a:off x="71571" y="78308"/>
              <a:ext cx="841577" cy="881565"/>
              <a:chOff x="84092" y="71887"/>
              <a:chExt cx="841576" cy="881564"/>
            </a:xfrm>
          </p:grpSpPr>
          <p:pic>
            <p:nvPicPr>
              <p:cNvPr id="66" name="_-37.png">
                <a:extLst>
                  <a:ext uri="{FF2B5EF4-FFF2-40B4-BE49-F238E27FC236}">
                    <a16:creationId xmlns:a16="http://schemas.microsoft.com/office/drawing/2014/main" id="{6294E056-2867-4332-8024-A2E8B6ACF4CE}"/>
                  </a:ext>
                </a:extLst>
              </p:cNvPr>
              <p:cNvPicPr/>
              <p:nvPr/>
            </p:nvPicPr>
            <p:blipFill>
              <a:blip r:embed="rId8"/>
              <a:srcRect l="9474" t="10164" r="9474" b="18860"/>
              <a:stretch>
                <a:fillRect/>
              </a:stretch>
            </p:blipFill>
            <p:spPr>
              <a:xfrm>
                <a:off x="217117" y="71887"/>
                <a:ext cx="575523" cy="5019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67" name="Shape 316">
                <a:extLst>
                  <a:ext uri="{FF2B5EF4-FFF2-40B4-BE49-F238E27FC236}">
                    <a16:creationId xmlns:a16="http://schemas.microsoft.com/office/drawing/2014/main" id="{4CBE105B-6716-4430-B463-8AEDDD0889C8}"/>
                  </a:ext>
                </a:extLst>
              </p:cNvPr>
              <p:cNvSpPr/>
              <p:nvPr/>
            </p:nvSpPr>
            <p:spPr>
              <a:xfrm>
                <a:off x="84092" y="707231"/>
                <a:ext cx="841576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CURATED DATA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SORUCES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68" name="Group 338">
            <a:extLst>
              <a:ext uri="{FF2B5EF4-FFF2-40B4-BE49-F238E27FC236}">
                <a16:creationId xmlns:a16="http://schemas.microsoft.com/office/drawing/2014/main" id="{A8B70926-2B8F-4D78-B1B9-14FE6158B87E}"/>
              </a:ext>
            </a:extLst>
          </p:cNvPr>
          <p:cNvGrpSpPr/>
          <p:nvPr/>
        </p:nvGrpSpPr>
        <p:grpSpPr>
          <a:xfrm>
            <a:off x="6145623" y="1812980"/>
            <a:ext cx="994619" cy="922026"/>
            <a:chOff x="56458" y="0"/>
            <a:chExt cx="994618" cy="922024"/>
          </a:xfrm>
        </p:grpSpPr>
        <p:sp>
          <p:nvSpPr>
            <p:cNvPr id="69" name="Shape 334">
              <a:extLst>
                <a:ext uri="{FF2B5EF4-FFF2-40B4-BE49-F238E27FC236}">
                  <a16:creationId xmlns:a16="http://schemas.microsoft.com/office/drawing/2014/main" id="{784E564E-4B4E-4BD7-B212-52A4085DF581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70" name="Group 337">
              <a:extLst>
                <a:ext uri="{FF2B5EF4-FFF2-40B4-BE49-F238E27FC236}">
                  <a16:creationId xmlns:a16="http://schemas.microsoft.com/office/drawing/2014/main" id="{F3F5EA8C-1857-41AA-A13C-A33A6739140F}"/>
                </a:ext>
              </a:extLst>
            </p:cNvPr>
            <p:cNvGrpSpPr/>
            <p:nvPr/>
          </p:nvGrpSpPr>
          <p:grpSpPr>
            <a:xfrm>
              <a:off x="56458" y="184181"/>
              <a:ext cx="994619" cy="737844"/>
              <a:chOff x="70898" y="174968"/>
              <a:chExt cx="994618" cy="737843"/>
            </a:xfrm>
          </p:grpSpPr>
          <p:pic>
            <p:nvPicPr>
              <p:cNvPr id="71" name="_-35.png">
                <a:extLst>
                  <a:ext uri="{FF2B5EF4-FFF2-40B4-BE49-F238E27FC236}">
                    <a16:creationId xmlns:a16="http://schemas.microsoft.com/office/drawing/2014/main" id="{285A1EA3-C8C3-41F1-9FFD-A1AD1266A6D1}"/>
                  </a:ext>
                </a:extLst>
              </p:cNvPr>
              <p:cNvPicPr/>
              <p:nvPr/>
            </p:nvPicPr>
            <p:blipFill>
              <a:blip r:embed="rId9"/>
              <a:srcRect l="16797" t="24739" r="16797" b="24739"/>
              <a:stretch>
                <a:fillRect/>
              </a:stretch>
            </p:blipFill>
            <p:spPr>
              <a:xfrm>
                <a:off x="333393" y="174968"/>
                <a:ext cx="469637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2" name="Shape 336">
                <a:extLst>
                  <a:ext uri="{FF2B5EF4-FFF2-40B4-BE49-F238E27FC236}">
                    <a16:creationId xmlns:a16="http://schemas.microsoft.com/office/drawing/2014/main" id="{472FCB53-0E4B-4437-9C4B-A37B5710D4BA}"/>
                  </a:ext>
                </a:extLst>
              </p:cNvPr>
              <p:cNvSpPr/>
              <p:nvPr/>
            </p:nvSpPr>
            <p:spPr>
              <a:xfrm>
                <a:off x="70898" y="707231"/>
                <a:ext cx="994620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USER DIRECTORY</a:t>
                </a:r>
              </a:p>
            </p:txBody>
          </p:sp>
        </p:grp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E6DB6B7-F683-4E32-B0F6-B8249393C84B}"/>
              </a:ext>
            </a:extLst>
          </p:cNvPr>
          <p:cNvCxnSpPr>
            <a:cxnSpLocks/>
          </p:cNvCxnSpPr>
          <p:nvPr/>
        </p:nvCxnSpPr>
        <p:spPr>
          <a:xfrm>
            <a:off x="3932438" y="2427176"/>
            <a:ext cx="686505" cy="116044"/>
          </a:xfrm>
          <a:prstGeom prst="line">
            <a:avLst/>
          </a:prstGeom>
          <a:ln w="25400">
            <a:solidFill>
              <a:srgbClr val="B2B2B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31A74CB-C861-42BC-BC0C-C4FC2F6055DC}"/>
              </a:ext>
            </a:extLst>
          </p:cNvPr>
          <p:cNvCxnSpPr>
            <a:cxnSpLocks/>
          </p:cNvCxnSpPr>
          <p:nvPr/>
        </p:nvCxnSpPr>
        <p:spPr>
          <a:xfrm>
            <a:off x="5277375" y="2671292"/>
            <a:ext cx="1057722" cy="276161"/>
          </a:xfrm>
          <a:prstGeom prst="line">
            <a:avLst/>
          </a:prstGeom>
          <a:ln w="25400">
            <a:solidFill>
              <a:srgbClr val="B2B2B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F7EB00B-7D56-4C8F-93C5-E80353FE5E2F}"/>
              </a:ext>
            </a:extLst>
          </p:cNvPr>
          <p:cNvCxnSpPr>
            <a:cxnSpLocks/>
          </p:cNvCxnSpPr>
          <p:nvPr/>
        </p:nvCxnSpPr>
        <p:spPr>
          <a:xfrm flipV="1">
            <a:off x="5258323" y="2175810"/>
            <a:ext cx="1009669" cy="262632"/>
          </a:xfrm>
          <a:prstGeom prst="line">
            <a:avLst/>
          </a:prstGeom>
          <a:ln w="25400">
            <a:solidFill>
              <a:srgbClr val="B2B2B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200CC5-A81B-4DBB-A186-F4D9473D55D9}"/>
              </a:ext>
            </a:extLst>
          </p:cNvPr>
          <p:cNvGrpSpPr/>
          <p:nvPr/>
        </p:nvGrpSpPr>
        <p:grpSpPr>
          <a:xfrm>
            <a:off x="3252949" y="4428676"/>
            <a:ext cx="707233" cy="831592"/>
            <a:chOff x="395822" y="3295301"/>
            <a:chExt cx="707233" cy="831592"/>
          </a:xfrm>
        </p:grpSpPr>
        <p:grpSp>
          <p:nvGrpSpPr>
            <p:cNvPr id="55" name="Group 481">
              <a:extLst>
                <a:ext uri="{FF2B5EF4-FFF2-40B4-BE49-F238E27FC236}">
                  <a16:creationId xmlns:a16="http://schemas.microsoft.com/office/drawing/2014/main" id="{8B0D8842-C668-4D93-AC2E-318E1EC02D09}"/>
                </a:ext>
              </a:extLst>
            </p:cNvPr>
            <p:cNvGrpSpPr/>
            <p:nvPr/>
          </p:nvGrpSpPr>
          <p:grpSpPr>
            <a:xfrm>
              <a:off x="395822" y="3295301"/>
              <a:ext cx="707233" cy="831592"/>
              <a:chOff x="0" y="0"/>
              <a:chExt cx="707232" cy="831590"/>
            </a:xfrm>
          </p:grpSpPr>
          <p:sp>
            <p:nvSpPr>
              <p:cNvPr id="57" name="Shape 477">
                <a:extLst>
                  <a:ext uri="{FF2B5EF4-FFF2-40B4-BE49-F238E27FC236}">
                    <a16:creationId xmlns:a16="http://schemas.microsoft.com/office/drawing/2014/main" id="{81068E76-5257-49F4-8160-3A2B96E0F2C4}"/>
                  </a:ext>
                </a:extLst>
              </p:cNvPr>
              <p:cNvSpPr/>
              <p:nvPr/>
            </p:nvSpPr>
            <p:spPr>
              <a:xfrm>
                <a:off x="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0632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58" name="Shape 478">
                <a:extLst>
                  <a:ext uri="{FF2B5EF4-FFF2-40B4-BE49-F238E27FC236}">
                    <a16:creationId xmlns:a16="http://schemas.microsoft.com/office/drawing/2014/main" id="{2A5FF632-A225-423F-A49C-2DB364285F74}"/>
                  </a:ext>
                </a:extLst>
              </p:cNvPr>
              <p:cNvSpPr/>
              <p:nvPr/>
            </p:nvSpPr>
            <p:spPr>
              <a:xfrm>
                <a:off x="55203" y="708479"/>
                <a:ext cx="628377" cy="123111"/>
              </a:xfrm>
              <a:prstGeom prst="rect">
                <a:avLst/>
              </a:prstGeom>
              <a:solidFill>
                <a:schemeClr val="bg1"/>
              </a:solidFill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MESSAGING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6AABCF-1C8E-4139-8A60-F4CD87B91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7" y="3366960"/>
              <a:ext cx="658368" cy="493776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722C19-F913-49A3-8057-C7F7567A5678}"/>
              </a:ext>
            </a:extLst>
          </p:cNvPr>
          <p:cNvGrpSpPr/>
          <p:nvPr/>
        </p:nvGrpSpPr>
        <p:grpSpPr>
          <a:xfrm>
            <a:off x="3233328" y="3170286"/>
            <a:ext cx="1017749" cy="963276"/>
            <a:chOff x="4072773" y="1949258"/>
            <a:chExt cx="1017749" cy="963276"/>
          </a:xfrm>
        </p:grpSpPr>
        <p:sp>
          <p:nvSpPr>
            <p:cNvPr id="60" name="Shape 487">
              <a:extLst>
                <a:ext uri="{FF2B5EF4-FFF2-40B4-BE49-F238E27FC236}">
                  <a16:creationId xmlns:a16="http://schemas.microsoft.com/office/drawing/2014/main" id="{C1F15EC3-AD95-4CED-96F6-C07FFAB13F18}"/>
                </a:ext>
              </a:extLst>
            </p:cNvPr>
            <p:cNvSpPr/>
            <p:nvPr/>
          </p:nvSpPr>
          <p:spPr>
            <a:xfrm>
              <a:off x="4072773" y="19492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0632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61" name="Shape 488">
              <a:extLst>
                <a:ext uri="{FF2B5EF4-FFF2-40B4-BE49-F238E27FC236}">
                  <a16:creationId xmlns:a16="http://schemas.microsoft.com/office/drawing/2014/main" id="{6C48F49B-C54E-4323-8ABA-3EC2BA83E486}"/>
                </a:ext>
              </a:extLst>
            </p:cNvPr>
            <p:cNvSpPr/>
            <p:nvPr/>
          </p:nvSpPr>
          <p:spPr>
            <a:xfrm>
              <a:off x="4274593" y="2666313"/>
              <a:ext cx="815929" cy="246221"/>
            </a:xfrm>
            <a:prstGeom prst="rect">
              <a:avLst/>
            </a:prstGeom>
            <a:solidFill>
              <a:schemeClr val="bg1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CSV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DOWNLOAD       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1986612-87F8-4CE6-B348-FC215C611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264" y="2057750"/>
              <a:ext cx="445008" cy="469392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31E35F-4E9A-4E6A-8C66-515528FFA352}"/>
              </a:ext>
            </a:extLst>
          </p:cNvPr>
          <p:cNvSpPr txBox="1"/>
          <p:nvPr/>
        </p:nvSpPr>
        <p:spPr>
          <a:xfrm>
            <a:off x="1201567" y="4816095"/>
            <a:ext cx="9144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  <a:latin typeface="Helvetica"/>
                <a:cs typeface="Helvetica"/>
                <a:sym typeface="Helvetica"/>
              </a:rPr>
              <a:t>Email to self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54BA257-6632-46D8-A850-A5C3FCDA0A5D}"/>
              </a:ext>
            </a:extLst>
          </p:cNvPr>
          <p:cNvSpPr txBox="1"/>
          <p:nvPr/>
        </p:nvSpPr>
        <p:spPr>
          <a:xfrm>
            <a:off x="2286194" y="3556785"/>
            <a:ext cx="93344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  <a:latin typeface="Helvetica"/>
                <a:cs typeface="Helvetica"/>
                <a:sym typeface="Helvetica"/>
              </a:rPr>
              <a:t>Save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2B398-26CE-43AC-9F5C-068876EEA501}"/>
              </a:ext>
            </a:extLst>
          </p:cNvPr>
          <p:cNvSpPr txBox="1"/>
          <p:nvPr/>
        </p:nvSpPr>
        <p:spPr>
          <a:xfrm>
            <a:off x="7602564" y="853508"/>
            <a:ext cx="42384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Targeted user:  </a:t>
            </a:r>
            <a:r>
              <a:rPr lang="en-US" dirty="0"/>
              <a:t>An advocate who has a social media influence for citizens and residents in a community.</a:t>
            </a:r>
          </a:p>
          <a:p>
            <a:endParaRPr lang="en-US" dirty="0"/>
          </a:p>
          <a:p>
            <a:r>
              <a:rPr lang="en-US" b="1" dirty="0"/>
              <a:t>Responsive UI: </a:t>
            </a:r>
            <a:r>
              <a:rPr lang="en-US" dirty="0"/>
              <a:t>Application works well across mobile devices, tablets and desktop systems </a:t>
            </a:r>
          </a:p>
          <a:p>
            <a:endParaRPr lang="en-US" dirty="0"/>
          </a:p>
          <a:p>
            <a:r>
              <a:rPr lang="en-US" b="1" dirty="0"/>
              <a:t>Anonymous Search:  </a:t>
            </a:r>
            <a:r>
              <a:rPr lang="en-US" dirty="0"/>
              <a:t>Application allows search without registration</a:t>
            </a:r>
          </a:p>
          <a:p>
            <a:endParaRPr lang="en-US" dirty="0"/>
          </a:p>
          <a:p>
            <a:r>
              <a:rPr lang="en-US" b="1" dirty="0"/>
              <a:t>User Profiles: </a:t>
            </a:r>
            <a:r>
              <a:rPr lang="en-US" dirty="0"/>
              <a:t>Advocates can save their search preferences for frequent re-use.</a:t>
            </a:r>
          </a:p>
          <a:p>
            <a:endParaRPr lang="en-US" dirty="0"/>
          </a:p>
          <a:p>
            <a:r>
              <a:rPr lang="en-US" b="1" dirty="0"/>
              <a:t>Curated Data: </a:t>
            </a:r>
            <a:r>
              <a:rPr lang="en-US" dirty="0"/>
              <a:t>staff maintain legislation database with laymen-readable title and summary, classified by location and impact area.</a:t>
            </a:r>
          </a:p>
        </p:txBody>
      </p:sp>
      <p:grpSp>
        <p:nvGrpSpPr>
          <p:cNvPr id="73" name="Group 193">
            <a:extLst>
              <a:ext uri="{FF2B5EF4-FFF2-40B4-BE49-F238E27FC236}">
                <a16:creationId xmlns:a16="http://schemas.microsoft.com/office/drawing/2014/main" id="{8C7386A8-3DF9-465C-B35D-DA487F9CB65E}"/>
              </a:ext>
            </a:extLst>
          </p:cNvPr>
          <p:cNvGrpSpPr/>
          <p:nvPr/>
        </p:nvGrpSpPr>
        <p:grpSpPr>
          <a:xfrm>
            <a:off x="970119" y="1562880"/>
            <a:ext cx="707233" cy="844463"/>
            <a:chOff x="8826" y="-1"/>
            <a:chExt cx="707232" cy="844461"/>
          </a:xfrm>
        </p:grpSpPr>
        <p:grpSp>
          <p:nvGrpSpPr>
            <p:cNvPr id="75" name="Group 191">
              <a:extLst>
                <a:ext uri="{FF2B5EF4-FFF2-40B4-BE49-F238E27FC236}">
                  <a16:creationId xmlns:a16="http://schemas.microsoft.com/office/drawing/2014/main" id="{94441C64-2576-471C-9B3D-3C602873203F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8" name="Shape 189">
                <a:extLst>
                  <a:ext uri="{FF2B5EF4-FFF2-40B4-BE49-F238E27FC236}">
                    <a16:creationId xmlns:a16="http://schemas.microsoft.com/office/drawing/2014/main" id="{C6EF8BA2-4138-4CBC-B551-990C809DBC5A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0" name="_-02.png">
                <a:extLst>
                  <a:ext uri="{FF2B5EF4-FFF2-40B4-BE49-F238E27FC236}">
                    <a16:creationId xmlns:a16="http://schemas.microsoft.com/office/drawing/2014/main" id="{A6F52D2C-485E-424A-8D82-9B40672BEC84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77" name="Shape 192">
              <a:extLst>
                <a:ext uri="{FF2B5EF4-FFF2-40B4-BE49-F238E27FC236}">
                  <a16:creationId xmlns:a16="http://schemas.microsoft.com/office/drawing/2014/main" id="{89046D40-2414-4276-8805-6D360C43E233}"/>
                </a:ext>
              </a:extLst>
            </p:cNvPr>
            <p:cNvSpPr/>
            <p:nvPr/>
          </p:nvSpPr>
          <p:spPr>
            <a:xfrm>
              <a:off x="87331" y="721349"/>
              <a:ext cx="330219" cy="123111"/>
            </a:xfrm>
            <a:prstGeom prst="rect">
              <a:avLst/>
            </a:prstGeom>
            <a:solidFill>
              <a:schemeClr val="bg1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STAFF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B3277D-AED5-48F6-96A1-B1FC416C87DF}"/>
              </a:ext>
            </a:extLst>
          </p:cNvPr>
          <p:cNvCxnSpPr>
            <a:cxnSpLocks/>
          </p:cNvCxnSpPr>
          <p:nvPr/>
        </p:nvCxnSpPr>
        <p:spPr>
          <a:xfrm flipV="1">
            <a:off x="2829370" y="2376786"/>
            <a:ext cx="432031" cy="5734"/>
          </a:xfrm>
          <a:prstGeom prst="line">
            <a:avLst/>
          </a:prstGeom>
          <a:ln w="25400">
            <a:solidFill>
              <a:srgbClr val="B2B2B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4FB355-A904-47DE-BAD4-C9659A26BF7F}"/>
              </a:ext>
            </a:extLst>
          </p:cNvPr>
          <p:cNvCxnSpPr>
            <a:cxnSpLocks/>
          </p:cNvCxnSpPr>
          <p:nvPr/>
        </p:nvCxnSpPr>
        <p:spPr>
          <a:xfrm>
            <a:off x="1658767" y="2019081"/>
            <a:ext cx="521452" cy="229258"/>
          </a:xfrm>
          <a:prstGeom prst="line">
            <a:avLst/>
          </a:prstGeom>
          <a:ln w="25400">
            <a:solidFill>
              <a:srgbClr val="B2B2B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E495B1E-0D85-4601-8F37-42FB75E8C8E6}"/>
              </a:ext>
            </a:extLst>
          </p:cNvPr>
          <p:cNvCxnSpPr>
            <a:cxnSpLocks/>
          </p:cNvCxnSpPr>
          <p:nvPr/>
        </p:nvCxnSpPr>
        <p:spPr>
          <a:xfrm flipV="1">
            <a:off x="1628131" y="2576246"/>
            <a:ext cx="564713" cy="263675"/>
          </a:xfrm>
          <a:prstGeom prst="line">
            <a:avLst/>
          </a:prstGeom>
          <a:ln w="25400">
            <a:solidFill>
              <a:srgbClr val="B2B2B2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DD18BD8-0D5F-4335-AA11-ED97482EAA67}"/>
              </a:ext>
            </a:extLst>
          </p:cNvPr>
          <p:cNvCxnSpPr>
            <a:cxnSpLocks/>
          </p:cNvCxnSpPr>
          <p:nvPr/>
        </p:nvCxnSpPr>
        <p:spPr>
          <a:xfrm flipV="1">
            <a:off x="1285924" y="3434439"/>
            <a:ext cx="0" cy="1367430"/>
          </a:xfrm>
          <a:prstGeom prst="line">
            <a:avLst/>
          </a:prstGeom>
          <a:ln w="25400">
            <a:solidFill>
              <a:srgbClr val="B2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7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TA_Template_Solid_Blue</Template>
  <TotalTime>159</TotalTime>
  <Words>107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</vt:lpstr>
      <vt:lpstr>IBM Plex Sans</vt:lpstr>
      <vt:lpstr>Office Theme</vt:lpstr>
      <vt:lpstr>Architecture – Fix Politics!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Spectrum Protect/Plus to CLARK Database</dc:title>
  <dc:creator>Tony Pearson</dc:creator>
  <cp:lastModifiedBy>Tony Pearson</cp:lastModifiedBy>
  <cp:revision>89</cp:revision>
  <dcterms:created xsi:type="dcterms:W3CDTF">2020-08-07T16:33:30Z</dcterms:created>
  <dcterms:modified xsi:type="dcterms:W3CDTF">2020-08-16T17:44:27Z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