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4" r:id="rId59"/>
    <p:sldId id="315" r:id="rId60"/>
    <p:sldId id="319" r:id="rId61"/>
    <p:sldId id="320" r:id="rId62"/>
    <p:sldId id="322" r:id="rId63"/>
    <p:sldId id="323" r:id="rId64"/>
    <p:sldId id="324" r:id="rId65"/>
    <p:sldId id="325" r:id="rId66"/>
    <p:sldId id="329" r:id="rId67"/>
    <p:sldId id="330" r:id="rId68"/>
    <p:sldId id="332" r:id="rId69"/>
    <p:sldId id="333" r:id="rId70"/>
    <p:sldId id="334" r:id="rId71"/>
    <p:sldId id="33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058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840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2644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6404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0668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1658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77549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3948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3904528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3738113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425286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8953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929562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364504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937819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1130520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1452133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E394CB-F688-41B5-B966-E4B058063818}" type="slidenum">
              <a:rPr lang="zh-CN" altLang="en-US" smtClean="0"/>
              <a:t>‹#›</a:t>
            </a:fld>
            <a:endParaRPr lang="zh-CN" altLang="en-US"/>
          </a:p>
        </p:txBody>
      </p:sp>
      <p:sp>
        <p:nvSpPr>
          <p:cNvPr id="5" name="Date Placeholder 4"/>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Tree>
    <p:extLst>
      <p:ext uri="{BB962C8B-B14F-4D97-AF65-F5344CB8AC3E}">
        <p14:creationId xmlns:p14="http://schemas.microsoft.com/office/powerpoint/2010/main" val="6489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2881631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23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14015496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28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90031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21798242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2760867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4194838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54859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13034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7253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494223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0425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86035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507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255366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301809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8531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55873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638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3169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15695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0308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3581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313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583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259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062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66563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05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61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3795AC-4DFD-41BB-B42E-94125FE8C4B2}" type="datetimeFigureOut">
              <a:rPr lang="zh-CN" altLang="en-US" smtClean="0"/>
              <a:t>2023/1/29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E394CB-F688-41B5-B966-E4B058063818}" type="slidenum">
              <a:rPr lang="zh-CN" altLang="en-US" smtClean="0"/>
              <a:t>‹#›</a:t>
            </a:fld>
            <a:endParaRPr lang="zh-CN" altLang="en-US"/>
          </a:p>
        </p:txBody>
      </p:sp>
    </p:spTree>
    <p:extLst>
      <p:ext uri="{BB962C8B-B14F-4D97-AF65-F5344CB8AC3E}">
        <p14:creationId xmlns:p14="http://schemas.microsoft.com/office/powerpoint/2010/main" val="29290519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6656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3147744" y="2532798"/>
            <a:ext cx="3588716" cy="596119"/>
          </a:xfrm>
        </p:spPr>
        <p:txBody>
          <a:bodyPr/>
          <a:lstStyle/>
          <a:p>
            <a:pPr algn="l"/>
            <a:r>
              <a:rPr lang="en-US" altLang="zh-CN" sz="6000" b="1" dirty="0" err="1">
                <a:effectLst/>
                <a:latin typeface="Consolas" panose="020B0609020204030204" pitchFamily="49" charset="0"/>
                <a:ea typeface="宋体" panose="02010600030101010101" pitchFamily="2" charset="-122"/>
                <a:cs typeface="Consolas" panose="020B0609020204030204" pitchFamily="49" charset="0"/>
              </a:rPr>
              <a:t>Manacher</a:t>
            </a:r>
            <a:endParaRPr lang="zh-CN" altLang="en-US" sz="6000" dirty="0"/>
          </a:p>
        </p:txBody>
      </p:sp>
      <p:sp>
        <p:nvSpPr>
          <p:cNvPr id="4" name="文本框 3">
            <a:extLst>
              <a:ext uri="{FF2B5EF4-FFF2-40B4-BE49-F238E27FC236}">
                <a16:creationId xmlns:a16="http://schemas.microsoft.com/office/drawing/2014/main" id="{50D598BD-04AB-44EE-A1E0-F18A5F4CFD61}"/>
              </a:ext>
            </a:extLst>
          </p:cNvPr>
          <p:cNvSpPr txBox="1"/>
          <p:nvPr/>
        </p:nvSpPr>
        <p:spPr>
          <a:xfrm>
            <a:off x="5651532" y="4642100"/>
            <a:ext cx="3978111"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董欣然</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北京大学</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信息科学与技术学院</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智能科学与技术</a:t>
            </a:r>
            <a:endParaRPr kumimoji="0" lang="zh-CN" altLang="en-US" sz="18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58672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l"/>
            <a:r>
              <a:rPr lang="zh-CN" altLang="zh-CN" sz="2800" b="1"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【算法分析】</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4" y="1313895"/>
                <a:ext cx="10098703" cy="5290105"/>
              </a:xfrm>
            </p:spPr>
            <p:txBody>
              <a:bodyPr>
                <a:normAutofit/>
              </a:bodyPr>
              <a:lstStyle/>
              <a:p>
                <a:pPr indent="266700" algn="l"/>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我们可以用</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求出以</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为中心的回文串的个数。不妨用</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表示以</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为中心的回文串的个数，</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pre[</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表示以</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为开头的回文串的个数，</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表示以</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为结尾的回文串的个数。那么我们要求的答案其实就是</a:t>
                </a:r>
                <a14:m>
                  <m:oMath xmlns:m="http://schemas.openxmlformats.org/officeDocument/2006/math">
                    <m:nary>
                      <m:naryPr>
                        <m:chr m:val="∑"/>
                        <m:limLoc m:val="subSup"/>
                        <m:grow m:val="on"/>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𝑙𝑒𝑛</m:t>
                        </m:r>
                      </m:sup>
                      <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𝑝𝑟𝑒</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e>
                    </m:nary>
                    <m:func>
                      <m:funcPr>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funcPr>
                      <m:fNa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fName>
                      <m:e>
                        <m:d>
                          <m:dPr>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dPr>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sSubSupPr>
                              <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𝛴</m:t>
                                </m:r>
                              </m:e>
                              <m:sub>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𝑗</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−1</m:t>
                                </m:r>
                              </m:sup>
                            </m:sSubSup>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𝑠𝑢𝑓</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𝑗</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e>
                        </m:d>
                      </m:e>
                    </m:func>
                  </m:oMath>
                </a14:m>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，若用一个数组</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sum</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来存</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数组的前缀和，那么答案就是</a:t>
                </a:r>
                <a14:m>
                  <m:oMath xmlns:m="http://schemas.openxmlformats.org/officeDocument/2006/math">
                    <m:nary>
                      <m:naryPr>
                        <m:chr m:val="∑"/>
                        <m:limLoc m:val="subSup"/>
                        <m:grow m:val="on"/>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naryPr>
                      <m:sub>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=1</m:t>
                        </m:r>
                      </m:sub>
                      <m:sup>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𝑙𝑒𝑛</m:t>
                        </m:r>
                      </m:sup>
                      <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𝑝𝑟𝑒</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e>
                    </m:nary>
                    <m:func>
                      <m:funcPr>
                        <m:ctrlPr>
                          <a:rPr lang="zh-CN" altLang="zh-CN" sz="1800" i="1" kern="100">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funcPr>
                      <m:fNa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fName>
                      <m:e>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𝑠𝑢𝑚</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Consolas" panose="020B0609020204030204" pitchFamily="49" charset="0"/>
                          </a:rPr>
                          <m:t>−1]</m:t>
                        </m:r>
                      </m:e>
                    </m:func>
                  </m:oMath>
                </a14:m>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现在的问题是：</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pre</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和</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怎么求呢？</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考虑以</a:t>
                </a:r>
                <a:r>
                  <a:rPr lang="en-US" altLang="zh-CN" sz="18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为中心的回文串对</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pre</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的贡献。它使得</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𝑠𝑢𝑓</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𝑅</m:t>
                    </m:r>
                    <m:d>
                      <m:dPr>
                        <m:begChr m:val="["/>
                        <m:endChr m:val="]"/>
                        <m:ctrlPr>
                          <a:rPr lang="zh-CN" altLang="zh-CN" i="1">
                            <a:solidFill>
                              <a:srgbClr val="000000"/>
                            </a:solidFill>
                            <a:effectLst/>
                            <a:latin typeface="Cambria Math" panose="02040503050406030204" pitchFamily="18" charset="0"/>
                            <a:ea typeface="Cambria Math" panose="02040503050406030204" pitchFamily="18" charset="0"/>
                            <a:cs typeface="Consolas" panose="020B0609020204030204" pitchFamily="49" charset="0"/>
                          </a:rPr>
                        </m:ctrlPr>
                      </m:dPr>
                      <m:e>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e>
                    </m:d>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oMath>
                </a14:m>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加一，使得</a:t>
                </a:r>
                <a14:m>
                  <m:oMath xmlns:m="http://schemas.openxmlformats.org/officeDocument/2006/math">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𝑝𝑟𝑒</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𝑅</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𝑖</m:t>
                    </m:r>
                    <m:r>
                      <a:rPr lang="en-US" altLang="zh-CN" sz="1800" i="1">
                        <a:solidFill>
                          <a:srgbClr val="000000"/>
                        </a:solidFill>
                        <a:effectLst/>
                        <a:latin typeface="Cambria Math" panose="02040503050406030204" pitchFamily="18" charset="0"/>
                        <a:ea typeface="宋体" panose="02010600030101010101" pitchFamily="2" charset="-122"/>
                        <a:cs typeface="Consolas" panose="020B0609020204030204" pitchFamily="49" charset="0"/>
                      </a:rPr>
                      <m:t>]</m:t>
                    </m:r>
                  </m:oMath>
                </a14:m>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加一。暴力统计肯定是不行的，我们可以使用差分的思想</a:t>
                </a:r>
                <a:endPar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endParaRPr>
              </a:p>
              <a:p>
                <a:pPr algn="l"/>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假设以</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x</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为中心点的最长回文串的右端点的下标为</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mx</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，那么我们需要将</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[x…mx]</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都加一，我们可以</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[x]++,</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suf</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[mx+1]--</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，然后从前往后求前缀和得到的就是对区间的全部更新了。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en-US" dirty="0"/>
              </a:p>
            </p:txBody>
          </p:sp>
        </mc:Choice>
        <mc:Fallback xmlns="">
          <p:sp>
            <p:nvSpPr>
              <p:cNvPr id="3" name="副标题 2">
                <a:extLst>
                  <a:ext uri="{FF2B5EF4-FFF2-40B4-BE49-F238E27FC236}">
                    <a16:creationId xmlns:a16="http://schemas.microsoft.com/office/drawing/2014/main" id="{7EE0D275-CA9D-493E-A1A1-DC3E9C4580A9}"/>
                  </a:ext>
                </a:extLst>
              </p:cNvPr>
              <p:cNvSpPr>
                <a:spLocks noGrp="1" noRot="1" noChangeAspect="1" noMove="1" noResize="1" noEditPoints="1" noAdjustHandles="1" noChangeArrowheads="1" noChangeShapeType="1" noTextEdit="1"/>
              </p:cNvSpPr>
              <p:nvPr>
                <p:ph type="subTitle" idx="1"/>
              </p:nvPr>
            </p:nvSpPr>
            <p:spPr>
              <a:xfrm>
                <a:off x="932154" y="1313895"/>
                <a:ext cx="10098703" cy="5290105"/>
              </a:xfrm>
              <a:blipFill>
                <a:blip r:embed="rId2"/>
                <a:stretch>
                  <a:fillRect l="-543" t="-1038" r="-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78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just"/>
            <a:r>
              <a:rPr lang="zh-CN" altLang="zh-CN" sz="2400" b="1"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上机练习</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5110414"/>
          </a:xfrm>
        </p:spPr>
        <p:txBody>
          <a:bodyPr>
            <a:normAutofit/>
          </a:bodyPr>
          <a:lstStyle/>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1.</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双倍回文</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最长双回文串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3.</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字符串连接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树状数组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4.</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对称子序列</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快速傅里叶变换</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5.</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三个回文串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6.</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有趣的回文串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提示：</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manacher</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前缀和处理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378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3533831" y="2527082"/>
            <a:ext cx="7766936" cy="517775"/>
          </a:xfrm>
        </p:spPr>
        <p:txBody>
          <a:bodyPr/>
          <a:lstStyle/>
          <a:p>
            <a:pPr algn="l"/>
            <a:r>
              <a:rPr lang="zh-CN" altLang="en-US" sz="4800" dirty="0"/>
              <a:t>后缀数组</a:t>
            </a:r>
          </a:p>
        </p:txBody>
      </p:sp>
      <p:sp>
        <p:nvSpPr>
          <p:cNvPr id="4" name="文本框 3">
            <a:extLst>
              <a:ext uri="{FF2B5EF4-FFF2-40B4-BE49-F238E27FC236}">
                <a16:creationId xmlns:a16="http://schemas.microsoft.com/office/drawing/2014/main" id="{51027A07-D1A5-49EC-ADE9-90E25740221A}"/>
              </a:ext>
            </a:extLst>
          </p:cNvPr>
          <p:cNvSpPr txBox="1"/>
          <p:nvPr/>
        </p:nvSpPr>
        <p:spPr>
          <a:xfrm>
            <a:off x="5651532" y="4642100"/>
            <a:ext cx="3978111"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董欣然</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北京大学</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信息科学与技术学院</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智能科学与技术</a:t>
            </a:r>
            <a:endParaRPr kumimoji="0" lang="zh-CN" altLang="en-US" sz="18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415260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r>
              <a:rPr lang="zh-CN" altLang="zh-CN" sz="1800" b="1" kern="0" dirty="0">
                <a:effectLst/>
                <a:latin typeface="Consolas" panose="020B0609020204030204" pitchFamily="49" charset="0"/>
                <a:ea typeface="宋体" panose="02010600030101010101" pitchFamily="2" charset="-122"/>
                <a:cs typeface="Consolas" panose="020B0609020204030204" pitchFamily="49" charset="0"/>
              </a:rPr>
              <a:t>基本定义</a:t>
            </a:r>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6"/>
            <a:ext cx="10020693" cy="5119681"/>
          </a:xfrm>
        </p:spPr>
        <p:txBody>
          <a:bodyPr>
            <a:normAutofit/>
          </a:bodyPr>
          <a:lstStyle/>
          <a:p>
            <a:pPr marR="181610" indent="267970"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子串：</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等于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串中从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到</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这一段（也就是顺次排列</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],s[i+1],...,s[j]</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形成的字符串），则认为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的子串。</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后缀：</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后缀是指从某个位置</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开始到整个串末尾结束的一个特殊子串。字符串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的从第</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个字符开始的后缀表示为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，也就是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32410" indent="289560"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大小比较：</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关于字符串的大小比较，是指通常所说的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字典顺序</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比较，也就是对于两个字符串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，顺次比较其第</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位字符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L="342900" marR="232410" lvl="0" indent="-342900" algn="just">
              <a:spcAft>
                <a:spcPts val="1000"/>
              </a:spcAft>
              <a:buFont typeface="+mj-lt"/>
              <a:buAutoNum type="arabicPeriod"/>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则比较下一位</a:t>
            </a:r>
            <a:endParaRPr lang="zh-CN" altLang="zh-CN" sz="1800" dirty="0">
              <a:effectLst/>
              <a:latin typeface="Tahoma" panose="020B0604030504040204" pitchFamily="34" charset="0"/>
              <a:ea typeface="微软雅黑" panose="020B0503020204020204" pitchFamily="34" charset="-122"/>
            </a:endParaRPr>
          </a:p>
          <a:p>
            <a:pPr marL="342900" marR="232410" lvl="0" indent="-342900" algn="just">
              <a:spcAft>
                <a:spcPts val="1000"/>
              </a:spcAft>
              <a:buFont typeface="+mj-lt"/>
              <a:buAutoNum type="arabicPeriod"/>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]&lt;v[</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u&lt;v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]&gt;v[</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u&gt;v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，结束比较</a:t>
            </a:r>
            <a:endParaRPr lang="zh-CN" altLang="zh-CN" sz="1800" dirty="0">
              <a:effectLst/>
              <a:latin typeface="Tahoma" panose="020B0604030504040204" pitchFamily="34" charset="0"/>
              <a:ea typeface="微软雅黑" panose="020B0503020204020204" pitchFamily="34" charset="-122"/>
            </a:endParaRPr>
          </a:p>
          <a:p>
            <a:pPr marL="342900" marR="232410" lvl="0" indent="-342900" algn="just">
              <a:spcAft>
                <a:spcPts val="1000"/>
              </a:spcAft>
              <a:buFont typeface="+mj-lt"/>
              <a:buAutoNum type="arabicPeriod"/>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完全相同，则认为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的前缀，则认为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u&lt;v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的前缀，则认为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v&lt;u</a:t>
            </a:r>
            <a:endParaRPr lang="zh-CN" altLang="zh-CN" sz="1800" dirty="0">
              <a:effectLst/>
              <a:latin typeface="Tahoma" panose="020B0604030504040204" pitchFamily="34" charset="0"/>
              <a:ea typeface="微软雅黑" panose="020B0503020204020204" pitchFamily="34" charset="-122"/>
            </a:endParaRPr>
          </a:p>
          <a:p>
            <a:pPr marR="23241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从字符串的大小比较的定义来看，</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的两个开头位置不同的后缀</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u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v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进行比较的结果不可能是相等，因为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u=v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的必要条件</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(u)=</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(v)</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在这里不可能满足。</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97967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marR="232410" algn="just">
              <a:spcAft>
                <a:spcPts val="1000"/>
              </a:spcAft>
            </a:pP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后缀数组：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后缀数组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是一个一维数组，它保存</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的某个排列</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，并且保证</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Suffix(SA[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Suffix(SA[i+1])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1≤i&lt;n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4511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也就是将</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个后缀从小到大进行排序之后把排好序的后缀的开头位置顺次放入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a:t>
            </a:r>
            <a:endParaRPr lang="zh-CN" altLang="zh-CN" sz="1800" dirty="0">
              <a:effectLst/>
              <a:latin typeface="Tahoma" panose="020B0604030504040204" pitchFamily="34" charset="0"/>
              <a:ea typeface="微软雅黑" panose="020B0503020204020204" pitchFamily="34" charset="-122"/>
            </a:endParaRPr>
          </a:p>
          <a:p>
            <a:pPr marR="232410" algn="just">
              <a:spcAft>
                <a:spcPts val="1000"/>
              </a:spcAft>
            </a:pP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名次数组：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名次数组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保存的是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在所有后缀中从小到大排列的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名次</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3241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52227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indent="266700" algn="just">
              <a:spcAft>
                <a:spcPts val="1000"/>
              </a:spcAft>
            </a:pPr>
            <a:r>
              <a:rPr lang="zh-CN" altLang="zh-CN" sz="2000" dirty="0">
                <a:effectLst/>
                <a:latin typeface="Consolas" panose="020B0609020204030204" pitchFamily="49" charset="0"/>
                <a:ea typeface="宋体" panose="02010600030101010101" pitchFamily="2" charset="-122"/>
                <a:cs typeface="Consolas" panose="020B0609020204030204" pitchFamily="49" charset="0"/>
              </a:rPr>
              <a:t>简单的说，后缀数组是</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排第几的是谁？</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，名次数组是</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你排第几？</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。容易看出，后缀数组和名次数组为互逆运算。如图</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 1 </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所示。</a:t>
            </a:r>
            <a:endParaRPr lang="zh-CN" altLang="en-US" sz="2000" dirty="0"/>
          </a:p>
        </p:txBody>
      </p:sp>
      <p:pic>
        <p:nvPicPr>
          <p:cNvPr id="4" name="图片 3">
            <a:extLst>
              <a:ext uri="{FF2B5EF4-FFF2-40B4-BE49-F238E27FC236}">
                <a16:creationId xmlns:a16="http://schemas.microsoft.com/office/drawing/2014/main" id="{0D245FA2-58B5-4359-9BA2-DF966E32F3C5}"/>
              </a:ext>
            </a:extLst>
          </p:cNvPr>
          <p:cNvPicPr/>
          <p:nvPr/>
        </p:nvPicPr>
        <p:blipFill>
          <a:blip r:embed="rId2" cstate="print"/>
          <a:srcRect/>
          <a:stretch>
            <a:fillRect/>
          </a:stretch>
        </p:blipFill>
        <p:spPr bwMode="auto">
          <a:xfrm>
            <a:off x="1633928" y="1954571"/>
            <a:ext cx="6805534" cy="4903430"/>
          </a:xfrm>
          <a:prstGeom prst="rect">
            <a:avLst/>
          </a:prstGeom>
          <a:noFill/>
        </p:spPr>
      </p:pic>
    </p:spTree>
    <p:extLst>
      <p:ext uri="{BB962C8B-B14F-4D97-AF65-F5344CB8AC3E}">
        <p14:creationId xmlns:p14="http://schemas.microsoft.com/office/powerpoint/2010/main" val="110571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marR="3810" indent="2286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设字符串的长度为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。为了方便比较大小，可以在字符串后面添加一个字符，这个字符没有在前面的字符中出现过，而且比前面的字符都要小。</a:t>
            </a:r>
            <a:endParaRPr lang="zh-CN" altLang="zh-CN" sz="1800" dirty="0">
              <a:effectLst/>
              <a:latin typeface="Tahoma" panose="020B0604030504040204" pitchFamily="34" charset="0"/>
              <a:ea typeface="微软雅黑" panose="020B0503020204020204" pitchFamily="34" charset="-122"/>
            </a:endParaRPr>
          </a:p>
          <a:p>
            <a:pPr marR="3810" indent="2286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在求出名次数组后，可以仅用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的时间比较任意两个后缀的大小。在求出后缀数组或名次数组中的其中一个以后，便可以用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的时间求出另外一个。任意两个后缀如果直接比较大小，最多需要比较字符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次，也就是说最迟在比较第</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个字符时一定能分出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胜负</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endParaRPr lang="zh-CN" altLang="en-US" sz="2000" dirty="0"/>
          </a:p>
        </p:txBody>
      </p:sp>
    </p:spTree>
    <p:extLst>
      <p:ext uri="{BB962C8B-B14F-4D97-AF65-F5344CB8AC3E}">
        <p14:creationId xmlns:p14="http://schemas.microsoft.com/office/powerpoint/2010/main" val="160573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r>
              <a:rPr lang="zh-CN" altLang="zh-CN" sz="1800" b="1" kern="0" dirty="0">
                <a:effectLst/>
                <a:latin typeface="Consolas" panose="020B0609020204030204" pitchFamily="49" charset="0"/>
                <a:ea typeface="宋体" panose="02010600030101010101" pitchFamily="2" charset="-122"/>
                <a:cs typeface="Consolas" panose="020B0609020204030204" pitchFamily="49" charset="0"/>
              </a:rPr>
              <a:t>倍增算法</a:t>
            </a:r>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509666" y="1131217"/>
            <a:ext cx="4287187" cy="5509268"/>
          </a:xfrm>
        </p:spPr>
        <p:txBody>
          <a:bodyPr>
            <a:normAutofit/>
          </a:bodyPr>
          <a:lstStyle/>
          <a:p>
            <a:pPr marR="181610"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倍增算法的主要思路是：用倍增的方法对每个字符开始的长度为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的子字符串进行排序，求出排名，即</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0</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开始，每次加</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，当</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大于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以后，每个字符开始的长度为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的子字符串相当于所有的后缀。并且这些子字符串都一定已经比较出大小，即</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值中没有相同的值，那么此时的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值就是最后的结果。每一次排序都利用上次长度为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值，那么长度为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的字符串就可以用两个长度为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的字符串的排名作为关键字表示，然后进行基数排序，便得出了长度为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值。以字符串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aabaaaab</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为例，其中</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x</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y</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表示长度为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的字符串的两个关键字。</a:t>
            </a:r>
            <a:endParaRPr lang="zh-CN" altLang="zh-CN" sz="1800" dirty="0">
              <a:effectLst/>
              <a:latin typeface="Tahoma" panose="020B060403050404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FB5E9DEC-F650-47F4-BC43-F7B037C70AA8}"/>
              </a:ext>
            </a:extLst>
          </p:cNvPr>
          <p:cNvPicPr/>
          <p:nvPr/>
        </p:nvPicPr>
        <p:blipFill>
          <a:blip r:embed="rId2" cstate="print"/>
          <a:srcRect/>
          <a:stretch>
            <a:fillRect/>
          </a:stretch>
        </p:blipFill>
        <p:spPr bwMode="auto">
          <a:xfrm>
            <a:off x="4919296" y="735290"/>
            <a:ext cx="6947248" cy="5771055"/>
          </a:xfrm>
          <a:prstGeom prst="rect">
            <a:avLst/>
          </a:prstGeom>
          <a:noFill/>
        </p:spPr>
      </p:pic>
    </p:spTree>
    <p:extLst>
      <p:ext uri="{BB962C8B-B14F-4D97-AF65-F5344CB8AC3E}">
        <p14:creationId xmlns:p14="http://schemas.microsoft.com/office/powerpoint/2010/main" val="176203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299804" y="554636"/>
            <a:ext cx="10541022" cy="6085849"/>
          </a:xfrm>
        </p:spPr>
        <p:txBody>
          <a:bodyPr>
            <a:normAutofit fontScale="92500" lnSpcReduction="10000"/>
          </a:bodyPr>
          <a:lstStyle/>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m; </a:t>
            </a:r>
            <a:r>
              <a:rPr lang="en-US" altLang="zh-CN" sz="2000" dirty="0" err="1">
                <a:latin typeface="Consolas" panose="020B0609020204030204" pitchFamily="49" charset="0"/>
              </a:rPr>
              <a:t>i</a:t>
            </a:r>
            <a:r>
              <a:rPr lang="en-US" altLang="zh-CN" sz="2000" dirty="0">
                <a:latin typeface="Consolas" panose="020B0609020204030204" pitchFamily="49" charset="0"/>
              </a:rPr>
              <a:t>++) WS[</a:t>
            </a:r>
            <a:r>
              <a:rPr lang="en-US" altLang="zh-CN" sz="2000" dirty="0" err="1">
                <a:latin typeface="Consolas" panose="020B0609020204030204" pitchFamily="49" charset="0"/>
              </a:rPr>
              <a:t>i</a:t>
            </a:r>
            <a:r>
              <a:rPr lang="en-US" altLang="zh-CN" sz="2000" dirty="0">
                <a:latin typeface="Consolas" panose="020B0609020204030204" pitchFamily="49" charset="0"/>
              </a:rPr>
              <a:t>] = 0;</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WS[x[</a:t>
            </a:r>
            <a:r>
              <a:rPr lang="en-US" altLang="zh-CN" sz="2000" dirty="0" err="1">
                <a:latin typeface="Consolas" panose="020B0609020204030204" pitchFamily="49" charset="0"/>
              </a:rPr>
              <a:t>i</a:t>
            </a:r>
            <a:r>
              <a:rPr lang="en-US" altLang="zh-CN" sz="2000" dirty="0">
                <a:latin typeface="Consolas" panose="020B0609020204030204" pitchFamily="49" charset="0"/>
              </a:rPr>
              <a:t>] = r[</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1; </a:t>
            </a:r>
            <a:r>
              <a:rPr lang="en-US" altLang="zh-CN" sz="2000" dirty="0" err="1">
                <a:latin typeface="Consolas" panose="020B0609020204030204" pitchFamily="49" charset="0"/>
              </a:rPr>
              <a:t>i</a:t>
            </a:r>
            <a:r>
              <a:rPr lang="en-US" altLang="zh-CN" sz="2000" dirty="0">
                <a:latin typeface="Consolas" panose="020B0609020204030204" pitchFamily="49" charset="0"/>
              </a:rPr>
              <a:t> &lt; m; </a:t>
            </a:r>
            <a:r>
              <a:rPr lang="en-US" altLang="zh-CN" sz="2000" dirty="0" err="1">
                <a:latin typeface="Consolas" panose="020B0609020204030204" pitchFamily="49" charset="0"/>
              </a:rPr>
              <a:t>i</a:t>
            </a:r>
            <a:r>
              <a:rPr lang="en-US" altLang="zh-CN" sz="2000" dirty="0">
                <a:latin typeface="Consolas" panose="020B0609020204030204" pitchFamily="49" charset="0"/>
              </a:rPr>
              <a:t>++) WS[</a:t>
            </a:r>
            <a:r>
              <a:rPr lang="en-US" altLang="zh-CN" sz="2000" dirty="0" err="1">
                <a:latin typeface="Consolas" panose="020B0609020204030204" pitchFamily="49" charset="0"/>
              </a:rPr>
              <a:t>i</a:t>
            </a:r>
            <a:r>
              <a:rPr lang="en-US" altLang="zh-CN" sz="2000" dirty="0">
                <a:latin typeface="Consolas" panose="020B0609020204030204" pitchFamily="49" charset="0"/>
              </a:rPr>
              <a:t>] += WS[</a:t>
            </a:r>
            <a:r>
              <a:rPr lang="en-US" altLang="zh-CN" sz="2000" dirty="0" err="1">
                <a:latin typeface="Consolas" panose="020B0609020204030204" pitchFamily="49" charset="0"/>
              </a:rPr>
              <a:t>i</a:t>
            </a:r>
            <a:r>
              <a:rPr lang="en-US" altLang="zh-CN" sz="2000" dirty="0">
                <a:latin typeface="Consolas" panose="020B0609020204030204" pitchFamily="49" charset="0"/>
              </a:rPr>
              <a:t> - 1];</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n - 1; </a:t>
            </a:r>
            <a:r>
              <a:rPr lang="en-US" altLang="zh-CN" sz="2000" dirty="0" err="1">
                <a:latin typeface="Consolas" panose="020B0609020204030204" pitchFamily="49" charset="0"/>
              </a:rPr>
              <a:t>i</a:t>
            </a:r>
            <a:r>
              <a:rPr lang="en-US" altLang="zh-CN" sz="2000" dirty="0">
                <a:latin typeface="Consolas" panose="020B0609020204030204" pitchFamily="49" charset="0"/>
              </a:rPr>
              <a:t> &gt;= 0;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sa</a:t>
            </a:r>
            <a:r>
              <a:rPr lang="en-US" altLang="zh-CN" sz="2000" dirty="0">
                <a:latin typeface="Consolas" panose="020B0609020204030204" pitchFamily="49" charset="0"/>
              </a:rPr>
              <a:t>[--WS[x[</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(j = 1; ; j *= 2)</a:t>
            </a:r>
          </a:p>
          <a:p>
            <a:pPr indent="266700" algn="just">
              <a:lnSpc>
                <a:spcPct val="120000"/>
              </a:lnSpc>
              <a:spcBef>
                <a:spcPts val="0"/>
              </a:spcBef>
            </a:pPr>
            <a:r>
              <a:rPr lang="en-US" altLang="zh-CN" sz="2000" dirty="0">
                <a:latin typeface="Consolas" panose="020B0609020204030204" pitchFamily="49" charset="0"/>
              </a:rPr>
              <a:t>    {</a:t>
            </a:r>
          </a:p>
          <a:p>
            <a:pPr indent="266700" algn="just">
              <a:lnSpc>
                <a:spcPct val="120000"/>
              </a:lnSpc>
              <a:spcBef>
                <a:spcPts val="0"/>
              </a:spcBef>
            </a:pPr>
            <a:r>
              <a:rPr lang="en-US" altLang="zh-CN" sz="2000" dirty="0">
                <a:latin typeface="Consolas" panose="020B0609020204030204" pitchFamily="49" charset="0"/>
              </a:rPr>
              <a:t>        for (p = 0, </a:t>
            </a:r>
            <a:r>
              <a:rPr lang="en-US" altLang="zh-CN" sz="2000" dirty="0" err="1">
                <a:latin typeface="Consolas" panose="020B0609020204030204" pitchFamily="49" charset="0"/>
              </a:rPr>
              <a:t>i</a:t>
            </a:r>
            <a:r>
              <a:rPr lang="en-US" altLang="zh-CN" sz="2000" dirty="0">
                <a:latin typeface="Consolas" panose="020B0609020204030204" pitchFamily="49" charset="0"/>
              </a:rPr>
              <a:t> = n - j;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y[p++] =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indent="266700" algn="just">
              <a:lnSpc>
                <a:spcPct val="120000"/>
              </a:lnSpc>
              <a:spcBef>
                <a:spcPts val="0"/>
              </a:spcBef>
            </a:pPr>
            <a:r>
              <a:rPr lang="en-US" altLang="zh-CN" sz="2000" dirty="0">
                <a:latin typeface="Consolas" panose="020B0609020204030204" pitchFamily="49" charset="0"/>
              </a:rPr>
              <a:t>			if (</a:t>
            </a:r>
            <a:r>
              <a:rPr lang="en-US" altLang="zh-CN" sz="2000" dirty="0" err="1">
                <a:latin typeface="Consolas" panose="020B0609020204030204" pitchFamily="49" charset="0"/>
              </a:rPr>
              <a:t>sa</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&gt;= j) y[p++] = </a:t>
            </a:r>
            <a:r>
              <a:rPr lang="en-US" altLang="zh-CN" sz="2000" dirty="0" err="1">
                <a:latin typeface="Consolas" panose="020B0609020204030204" pitchFamily="49" charset="0"/>
              </a:rPr>
              <a:t>sa</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 j;</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wv</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 x[y[</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m; </a:t>
            </a:r>
            <a:r>
              <a:rPr lang="en-US" altLang="zh-CN" sz="2000" dirty="0" err="1">
                <a:latin typeface="Consolas" panose="020B0609020204030204" pitchFamily="49" charset="0"/>
              </a:rPr>
              <a:t>i</a:t>
            </a:r>
            <a:r>
              <a:rPr lang="en-US" altLang="zh-CN" sz="2000" dirty="0">
                <a:latin typeface="Consolas" panose="020B0609020204030204" pitchFamily="49" charset="0"/>
              </a:rPr>
              <a:t>++) WS[</a:t>
            </a:r>
            <a:r>
              <a:rPr lang="en-US" altLang="zh-CN" sz="2000" dirty="0" err="1">
                <a:latin typeface="Consolas" panose="020B0609020204030204" pitchFamily="49" charset="0"/>
              </a:rPr>
              <a:t>i</a:t>
            </a:r>
            <a:r>
              <a:rPr lang="en-US" altLang="zh-CN" sz="2000" dirty="0">
                <a:latin typeface="Consolas" panose="020B0609020204030204" pitchFamily="49" charset="0"/>
              </a:rPr>
              <a:t>] = 0;</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 WS[</a:t>
            </a:r>
            <a:r>
              <a:rPr lang="en-US" altLang="zh-CN" sz="2000" dirty="0" err="1">
                <a:latin typeface="Consolas" panose="020B0609020204030204" pitchFamily="49" charset="0"/>
              </a:rPr>
              <a:t>wv</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1; </a:t>
            </a:r>
            <a:r>
              <a:rPr lang="en-US" altLang="zh-CN" sz="2000" dirty="0" err="1">
                <a:latin typeface="Consolas" panose="020B0609020204030204" pitchFamily="49" charset="0"/>
              </a:rPr>
              <a:t>i</a:t>
            </a:r>
            <a:r>
              <a:rPr lang="en-US" altLang="zh-CN" sz="2000" dirty="0">
                <a:latin typeface="Consolas" panose="020B0609020204030204" pitchFamily="49" charset="0"/>
              </a:rPr>
              <a:t> &lt; m; </a:t>
            </a:r>
            <a:r>
              <a:rPr lang="en-US" altLang="zh-CN" sz="2000" dirty="0" err="1">
                <a:latin typeface="Consolas" panose="020B0609020204030204" pitchFamily="49" charset="0"/>
              </a:rPr>
              <a:t>i</a:t>
            </a:r>
            <a:r>
              <a:rPr lang="en-US" altLang="zh-CN" sz="2000" dirty="0">
                <a:latin typeface="Consolas" panose="020B0609020204030204" pitchFamily="49" charset="0"/>
              </a:rPr>
              <a:t>++) WS[</a:t>
            </a:r>
            <a:r>
              <a:rPr lang="en-US" altLang="zh-CN" sz="2000" dirty="0" err="1">
                <a:latin typeface="Consolas" panose="020B0609020204030204" pitchFamily="49" charset="0"/>
              </a:rPr>
              <a:t>i</a:t>
            </a:r>
            <a:r>
              <a:rPr lang="en-US" altLang="zh-CN" sz="2000" dirty="0">
                <a:latin typeface="Consolas" panose="020B0609020204030204" pitchFamily="49" charset="0"/>
              </a:rPr>
              <a:t>] += WS[</a:t>
            </a:r>
            <a:r>
              <a:rPr lang="en-US" altLang="zh-CN" sz="2000" dirty="0" err="1">
                <a:latin typeface="Consolas" panose="020B0609020204030204" pitchFamily="49" charset="0"/>
              </a:rPr>
              <a:t>i</a:t>
            </a:r>
            <a:r>
              <a:rPr lang="en-US" altLang="zh-CN" sz="2000" dirty="0">
                <a:latin typeface="Consolas" panose="020B0609020204030204" pitchFamily="49" charset="0"/>
              </a:rPr>
              <a:t> - 1];</a:t>
            </a:r>
          </a:p>
          <a:p>
            <a:pPr indent="266700" algn="just">
              <a:lnSpc>
                <a:spcPct val="120000"/>
              </a:lnSpc>
              <a:spcBef>
                <a:spcPts val="0"/>
              </a:spcBef>
            </a:pPr>
            <a:r>
              <a:rPr lang="en-US" altLang="zh-CN" sz="2000" dirty="0">
                <a:latin typeface="Consolas" panose="020B0609020204030204" pitchFamily="49" charset="0"/>
              </a:rPr>
              <a:t>        for (</a:t>
            </a:r>
            <a:r>
              <a:rPr lang="en-US" altLang="zh-CN" sz="2000" dirty="0" err="1">
                <a:latin typeface="Consolas" panose="020B0609020204030204" pitchFamily="49" charset="0"/>
              </a:rPr>
              <a:t>i</a:t>
            </a:r>
            <a:r>
              <a:rPr lang="en-US" altLang="zh-CN" sz="2000" dirty="0">
                <a:latin typeface="Consolas" panose="020B0609020204030204" pitchFamily="49" charset="0"/>
              </a:rPr>
              <a:t> = n - 1; </a:t>
            </a:r>
            <a:r>
              <a:rPr lang="en-US" altLang="zh-CN" sz="2000" dirty="0" err="1">
                <a:latin typeface="Consolas" panose="020B0609020204030204" pitchFamily="49" charset="0"/>
              </a:rPr>
              <a:t>i</a:t>
            </a:r>
            <a:r>
              <a:rPr lang="en-US" altLang="zh-CN" sz="2000" dirty="0">
                <a:latin typeface="Consolas" panose="020B0609020204030204" pitchFamily="49" charset="0"/>
              </a:rPr>
              <a:t> &gt;= 0;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sa</a:t>
            </a:r>
            <a:r>
              <a:rPr lang="en-US" altLang="zh-CN" sz="2000" dirty="0">
                <a:latin typeface="Consolas" panose="020B0609020204030204" pitchFamily="49" charset="0"/>
              </a:rPr>
              <a:t>[--WS[</a:t>
            </a:r>
            <a:r>
              <a:rPr lang="en-US" altLang="zh-CN" sz="2000" dirty="0" err="1">
                <a:latin typeface="Consolas" panose="020B0609020204030204" pitchFamily="49" charset="0"/>
              </a:rPr>
              <a:t>wv</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 y[</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for (swap(</a:t>
            </a:r>
            <a:r>
              <a:rPr lang="en-US" altLang="zh-CN" sz="2000" dirty="0" err="1">
                <a:latin typeface="Consolas" panose="020B0609020204030204" pitchFamily="49" charset="0"/>
              </a:rPr>
              <a:t>x,y</a:t>
            </a:r>
            <a:r>
              <a:rPr lang="en-US" altLang="zh-CN" sz="2000" dirty="0">
                <a:latin typeface="Consolas" panose="020B0609020204030204" pitchFamily="49" charset="0"/>
              </a:rPr>
              <a:t>),m=1,x[</a:t>
            </a:r>
            <a:r>
              <a:rPr lang="en-US" altLang="zh-CN" sz="2000" dirty="0" err="1">
                <a:latin typeface="Consolas" panose="020B0609020204030204" pitchFamily="49" charset="0"/>
              </a:rPr>
              <a:t>sa</a:t>
            </a:r>
            <a:r>
              <a:rPr lang="en-US" altLang="zh-CN" sz="2000" dirty="0">
                <a:latin typeface="Consolas" panose="020B0609020204030204" pitchFamily="49" charset="0"/>
              </a:rPr>
              <a:t>[0]] = 0, </a:t>
            </a:r>
            <a:r>
              <a:rPr lang="en-US" altLang="zh-CN" sz="2000" dirty="0" err="1">
                <a:latin typeface="Consolas" panose="020B0609020204030204" pitchFamily="49" charset="0"/>
              </a:rPr>
              <a:t>i</a:t>
            </a:r>
            <a:r>
              <a:rPr lang="en-US" altLang="zh-CN" sz="2000" dirty="0">
                <a:latin typeface="Consolas" panose="020B0609020204030204" pitchFamily="49" charset="0"/>
              </a:rPr>
              <a:t> = 1; </a:t>
            </a:r>
            <a:r>
              <a:rPr lang="en-US" altLang="zh-CN" sz="2000" dirty="0" err="1">
                <a:latin typeface="Consolas" panose="020B0609020204030204" pitchFamily="49" charset="0"/>
              </a:rPr>
              <a:t>i</a:t>
            </a:r>
            <a:r>
              <a:rPr lang="en-US" altLang="zh-CN" sz="2000" dirty="0">
                <a:latin typeface="Consolas" panose="020B0609020204030204" pitchFamily="49" charset="0"/>
              </a:rPr>
              <a:t> &lt; n;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indent="266700" algn="just">
              <a:lnSpc>
                <a:spcPct val="120000"/>
              </a:lnSpc>
              <a:spcBef>
                <a:spcPts val="0"/>
              </a:spcBef>
            </a:pPr>
            <a:r>
              <a:rPr lang="en-US" altLang="zh-CN" sz="2000" dirty="0">
                <a:latin typeface="Consolas" panose="020B0609020204030204" pitchFamily="49" charset="0"/>
              </a:rPr>
              <a:t>            x[</a:t>
            </a:r>
            <a:r>
              <a:rPr lang="en-US" altLang="zh-CN" sz="2000" dirty="0" err="1">
                <a:latin typeface="Consolas" panose="020B0609020204030204" pitchFamily="49" charset="0"/>
              </a:rPr>
              <a:t>sa</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cmp</a:t>
            </a:r>
            <a:r>
              <a:rPr lang="en-US" altLang="zh-CN" sz="2000" dirty="0">
                <a:latin typeface="Consolas" panose="020B0609020204030204" pitchFamily="49" charset="0"/>
              </a:rPr>
              <a:t>(</a:t>
            </a:r>
            <a:r>
              <a:rPr lang="en-US" altLang="zh-CN" sz="2000" dirty="0" err="1">
                <a:latin typeface="Consolas" panose="020B0609020204030204" pitchFamily="49" charset="0"/>
              </a:rPr>
              <a:t>y,sa</a:t>
            </a:r>
            <a:r>
              <a:rPr lang="en-US" altLang="zh-CN" sz="2000" dirty="0">
                <a:latin typeface="Consolas" panose="020B0609020204030204" pitchFamily="49" charset="0"/>
              </a:rPr>
              <a:t>[i-1],</a:t>
            </a:r>
            <a:r>
              <a:rPr lang="en-US" altLang="zh-CN" sz="2000" dirty="0" err="1">
                <a:latin typeface="Consolas" panose="020B0609020204030204" pitchFamily="49" charset="0"/>
              </a:rPr>
              <a:t>sa</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],j) ? m - 1 : m++;</a:t>
            </a:r>
          </a:p>
          <a:p>
            <a:pPr indent="266700" algn="just">
              <a:lnSpc>
                <a:spcPct val="120000"/>
              </a:lnSpc>
              <a:spcBef>
                <a:spcPts val="0"/>
              </a:spcBef>
            </a:pPr>
            <a:r>
              <a:rPr lang="en-US" altLang="zh-CN" sz="2000" dirty="0">
                <a:latin typeface="Consolas" panose="020B0609020204030204" pitchFamily="49" charset="0"/>
              </a:rPr>
              <a:t>        if (m == n) break;</a:t>
            </a:r>
          </a:p>
          <a:p>
            <a:pPr indent="266700" algn="just">
              <a:lnSpc>
                <a:spcPct val="120000"/>
              </a:lnSpc>
              <a:spcBef>
                <a:spcPts val="0"/>
              </a:spcBef>
            </a:pPr>
            <a:r>
              <a:rPr lang="en-US" altLang="zh-CN" sz="2000" dirty="0">
                <a:latin typeface="Consolas" panose="020B0609020204030204" pitchFamily="49" charset="0"/>
              </a:rPr>
              <a:t>    }</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17616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6"/>
            <a:ext cx="10224106" cy="5169571"/>
          </a:xfrm>
        </p:spPr>
        <p:txBody>
          <a:bodyPr>
            <a:normAutofit/>
          </a:bodyPr>
          <a:lstStyle/>
          <a:p>
            <a:pPr marR="245110" indent="26670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对代码的补充说明：待排序的字符串放在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数组中，从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r[0]</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到</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r[n-1]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，且最大值小于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m</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。为了函数操作的方便，约定除</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r[n-1]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外所有的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都大于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0,r[n-1]=0</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。函数结束后，结果放在</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数组中，从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[0]</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到</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indent="26670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函数的第一步，要对长度为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的字符串进行排序。一般来说，在字符串的题目中，</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的最大值不会很大，所以这里使用了基数排序。如果</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的最大值很大，那么把这段代码改成快速排序。</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spcAft>
                <a:spcPts val="1000"/>
              </a:spcAft>
            </a:pPr>
            <a:r>
              <a:rPr lang="en-US" altLang="zh-CN" sz="1900" dirty="0">
                <a:latin typeface="Consolas" panose="020B0609020204030204" pitchFamily="49" charset="0"/>
              </a:rPr>
              <a:t> 	  for (</a:t>
            </a:r>
            <a:r>
              <a:rPr lang="en-US" altLang="zh-CN" sz="1900" dirty="0" err="1">
                <a:latin typeface="Consolas" panose="020B0609020204030204" pitchFamily="49" charset="0"/>
              </a:rPr>
              <a:t>i</a:t>
            </a:r>
            <a:r>
              <a:rPr lang="en-US" altLang="zh-CN" sz="1900" dirty="0">
                <a:latin typeface="Consolas" panose="020B0609020204030204" pitchFamily="49" charset="0"/>
              </a:rPr>
              <a:t> = 0; </a:t>
            </a:r>
            <a:r>
              <a:rPr lang="en-US" altLang="zh-CN" sz="1900" dirty="0" err="1">
                <a:latin typeface="Consolas" panose="020B0609020204030204" pitchFamily="49" charset="0"/>
              </a:rPr>
              <a:t>i</a:t>
            </a:r>
            <a:r>
              <a:rPr lang="en-US" altLang="zh-CN" sz="1900" dirty="0">
                <a:latin typeface="Consolas" panose="020B0609020204030204" pitchFamily="49" charset="0"/>
              </a:rPr>
              <a:t> &lt; m; </a:t>
            </a:r>
            <a:r>
              <a:rPr lang="en-US" altLang="zh-CN" sz="1900" dirty="0" err="1">
                <a:latin typeface="Consolas" panose="020B0609020204030204" pitchFamily="49" charset="0"/>
              </a:rPr>
              <a:t>i</a:t>
            </a:r>
            <a:r>
              <a:rPr lang="en-US" altLang="zh-CN" sz="1900" dirty="0">
                <a:latin typeface="Consolas" panose="020B0609020204030204" pitchFamily="49" charset="0"/>
              </a:rPr>
              <a:t>++) WS[</a:t>
            </a:r>
            <a:r>
              <a:rPr lang="en-US" altLang="zh-CN" sz="1900" dirty="0" err="1">
                <a:latin typeface="Consolas" panose="020B0609020204030204" pitchFamily="49" charset="0"/>
              </a:rPr>
              <a:t>i</a:t>
            </a:r>
            <a:r>
              <a:rPr lang="en-US" altLang="zh-CN" sz="1900" dirty="0">
                <a:latin typeface="Consolas" panose="020B0609020204030204" pitchFamily="49" charset="0"/>
              </a:rPr>
              <a:t>] = 0;</a:t>
            </a:r>
            <a:endParaRPr lang="zh-CN" altLang="zh-CN" sz="1900" dirty="0">
              <a:latin typeface="Consolas" panose="020B0609020204030204" pitchFamily="49" charset="0"/>
            </a:endParaRPr>
          </a:p>
          <a:p>
            <a:pPr marR="245110" indent="266700" algn="l">
              <a:spcAft>
                <a:spcPts val="1000"/>
              </a:spcAft>
            </a:pPr>
            <a:r>
              <a:rPr lang="en-US" altLang="zh-CN" sz="1900" dirty="0">
                <a:latin typeface="Consolas" panose="020B0609020204030204" pitchFamily="49" charset="0"/>
              </a:rPr>
              <a:t>    for (</a:t>
            </a:r>
            <a:r>
              <a:rPr lang="en-US" altLang="zh-CN" sz="1900" dirty="0" err="1">
                <a:latin typeface="Consolas" panose="020B0609020204030204" pitchFamily="49" charset="0"/>
              </a:rPr>
              <a:t>i</a:t>
            </a:r>
            <a:r>
              <a:rPr lang="en-US" altLang="zh-CN" sz="1900" dirty="0">
                <a:latin typeface="Consolas" panose="020B0609020204030204" pitchFamily="49" charset="0"/>
              </a:rPr>
              <a:t> = 0; </a:t>
            </a:r>
            <a:r>
              <a:rPr lang="en-US" altLang="zh-CN" sz="1900" dirty="0" err="1">
                <a:latin typeface="Consolas" panose="020B0609020204030204" pitchFamily="49" charset="0"/>
              </a:rPr>
              <a:t>i</a:t>
            </a:r>
            <a:r>
              <a:rPr lang="en-US" altLang="zh-CN" sz="1900" dirty="0">
                <a:latin typeface="Consolas" panose="020B0609020204030204" pitchFamily="49" charset="0"/>
              </a:rPr>
              <a:t> &lt; n; </a:t>
            </a:r>
            <a:r>
              <a:rPr lang="en-US" altLang="zh-CN" sz="1900" dirty="0" err="1">
                <a:latin typeface="Consolas" panose="020B0609020204030204" pitchFamily="49" charset="0"/>
              </a:rPr>
              <a:t>i</a:t>
            </a:r>
            <a:r>
              <a:rPr lang="en-US" altLang="zh-CN" sz="1900" dirty="0">
                <a:latin typeface="Consolas" panose="020B0609020204030204" pitchFamily="49" charset="0"/>
              </a:rPr>
              <a:t>++) WS[x[</a:t>
            </a:r>
            <a:r>
              <a:rPr lang="en-US" altLang="zh-CN" sz="1900" dirty="0" err="1">
                <a:latin typeface="Consolas" panose="020B0609020204030204" pitchFamily="49" charset="0"/>
              </a:rPr>
              <a:t>i</a:t>
            </a:r>
            <a:r>
              <a:rPr lang="en-US" altLang="zh-CN" sz="1900" dirty="0">
                <a:latin typeface="Consolas" panose="020B0609020204030204" pitchFamily="49" charset="0"/>
              </a:rPr>
              <a:t>] = r[</a:t>
            </a:r>
            <a:r>
              <a:rPr lang="en-US" altLang="zh-CN" sz="1900" dirty="0" err="1">
                <a:latin typeface="Consolas" panose="020B0609020204030204" pitchFamily="49" charset="0"/>
              </a:rPr>
              <a:t>i</a:t>
            </a:r>
            <a:r>
              <a:rPr lang="en-US" altLang="zh-CN" sz="1900" dirty="0">
                <a:latin typeface="Consolas" panose="020B0609020204030204" pitchFamily="49" charset="0"/>
              </a:rPr>
              <a:t>]]++;</a:t>
            </a:r>
            <a:endParaRPr lang="zh-CN" altLang="zh-CN" sz="1900" dirty="0">
              <a:latin typeface="Consolas" panose="020B0609020204030204" pitchFamily="49" charset="0"/>
            </a:endParaRPr>
          </a:p>
          <a:p>
            <a:pPr marR="245110" indent="266700" algn="l">
              <a:spcAft>
                <a:spcPts val="1000"/>
              </a:spcAft>
            </a:pPr>
            <a:r>
              <a:rPr lang="en-US" altLang="zh-CN" sz="1900" dirty="0">
                <a:latin typeface="Consolas" panose="020B0609020204030204" pitchFamily="49" charset="0"/>
              </a:rPr>
              <a:t>    for (</a:t>
            </a:r>
            <a:r>
              <a:rPr lang="en-US" altLang="zh-CN" sz="1900" dirty="0" err="1">
                <a:latin typeface="Consolas" panose="020B0609020204030204" pitchFamily="49" charset="0"/>
              </a:rPr>
              <a:t>i</a:t>
            </a:r>
            <a:r>
              <a:rPr lang="en-US" altLang="zh-CN" sz="1900" dirty="0">
                <a:latin typeface="Consolas" panose="020B0609020204030204" pitchFamily="49" charset="0"/>
              </a:rPr>
              <a:t> = 1; </a:t>
            </a:r>
            <a:r>
              <a:rPr lang="en-US" altLang="zh-CN" sz="1900" dirty="0" err="1">
                <a:latin typeface="Consolas" panose="020B0609020204030204" pitchFamily="49" charset="0"/>
              </a:rPr>
              <a:t>i</a:t>
            </a:r>
            <a:r>
              <a:rPr lang="en-US" altLang="zh-CN" sz="1900" dirty="0">
                <a:latin typeface="Consolas" panose="020B0609020204030204" pitchFamily="49" charset="0"/>
              </a:rPr>
              <a:t> &lt; m; </a:t>
            </a:r>
            <a:r>
              <a:rPr lang="en-US" altLang="zh-CN" sz="1900" dirty="0" err="1">
                <a:latin typeface="Consolas" panose="020B0609020204030204" pitchFamily="49" charset="0"/>
              </a:rPr>
              <a:t>i</a:t>
            </a:r>
            <a:r>
              <a:rPr lang="en-US" altLang="zh-CN" sz="1900" dirty="0">
                <a:latin typeface="Consolas" panose="020B0609020204030204" pitchFamily="49" charset="0"/>
              </a:rPr>
              <a:t>++) WS[</a:t>
            </a:r>
            <a:r>
              <a:rPr lang="en-US" altLang="zh-CN" sz="1900" dirty="0" err="1">
                <a:latin typeface="Consolas" panose="020B0609020204030204" pitchFamily="49" charset="0"/>
              </a:rPr>
              <a:t>i</a:t>
            </a:r>
            <a:r>
              <a:rPr lang="en-US" altLang="zh-CN" sz="1900" dirty="0">
                <a:latin typeface="Consolas" panose="020B0609020204030204" pitchFamily="49" charset="0"/>
              </a:rPr>
              <a:t>] += WS[</a:t>
            </a:r>
            <a:r>
              <a:rPr lang="en-US" altLang="zh-CN" sz="1900" dirty="0" err="1">
                <a:latin typeface="Consolas" panose="020B0609020204030204" pitchFamily="49" charset="0"/>
              </a:rPr>
              <a:t>i</a:t>
            </a:r>
            <a:r>
              <a:rPr lang="en-US" altLang="zh-CN" sz="1900" dirty="0">
                <a:latin typeface="Consolas" panose="020B0609020204030204" pitchFamily="49" charset="0"/>
              </a:rPr>
              <a:t> - 1];</a:t>
            </a:r>
            <a:endParaRPr lang="zh-CN" altLang="zh-CN" sz="1900" dirty="0">
              <a:latin typeface="Consolas" panose="020B0609020204030204" pitchFamily="49" charset="0"/>
            </a:endParaRPr>
          </a:p>
          <a:p>
            <a:pPr marR="245110" indent="266700" algn="l">
              <a:spcAft>
                <a:spcPts val="1000"/>
              </a:spcAft>
            </a:pPr>
            <a:r>
              <a:rPr lang="en-US" altLang="zh-CN" sz="1900" dirty="0">
                <a:latin typeface="Consolas" panose="020B0609020204030204" pitchFamily="49" charset="0"/>
              </a:rPr>
              <a:t>    for (</a:t>
            </a:r>
            <a:r>
              <a:rPr lang="en-US" altLang="zh-CN" sz="1900" dirty="0" err="1">
                <a:latin typeface="Consolas" panose="020B0609020204030204" pitchFamily="49" charset="0"/>
              </a:rPr>
              <a:t>i</a:t>
            </a:r>
            <a:r>
              <a:rPr lang="en-US" altLang="zh-CN" sz="1900" dirty="0">
                <a:latin typeface="Consolas" panose="020B0609020204030204" pitchFamily="49" charset="0"/>
              </a:rPr>
              <a:t> = n - 1; </a:t>
            </a:r>
            <a:r>
              <a:rPr lang="en-US" altLang="zh-CN" sz="1900" dirty="0" err="1">
                <a:latin typeface="Consolas" panose="020B0609020204030204" pitchFamily="49" charset="0"/>
              </a:rPr>
              <a:t>i</a:t>
            </a:r>
            <a:r>
              <a:rPr lang="en-US" altLang="zh-CN" sz="1900" dirty="0">
                <a:latin typeface="Consolas" panose="020B0609020204030204" pitchFamily="49" charset="0"/>
              </a:rPr>
              <a:t> &gt;= 0; </a:t>
            </a:r>
            <a:r>
              <a:rPr lang="en-US" altLang="zh-CN" sz="1900" dirty="0" err="1">
                <a:latin typeface="Consolas" panose="020B0609020204030204" pitchFamily="49" charset="0"/>
              </a:rPr>
              <a:t>i</a:t>
            </a:r>
            <a:r>
              <a:rPr lang="en-US" altLang="zh-CN" sz="1900" dirty="0">
                <a:latin typeface="Consolas" panose="020B0609020204030204" pitchFamily="49" charset="0"/>
              </a:rPr>
              <a:t>--) </a:t>
            </a:r>
            <a:r>
              <a:rPr lang="en-US" altLang="zh-CN" sz="1900" dirty="0" err="1">
                <a:latin typeface="Consolas" panose="020B0609020204030204" pitchFamily="49" charset="0"/>
              </a:rPr>
              <a:t>sa</a:t>
            </a:r>
            <a:r>
              <a:rPr lang="en-US" altLang="zh-CN" sz="1900" dirty="0">
                <a:latin typeface="Consolas" panose="020B0609020204030204" pitchFamily="49" charset="0"/>
              </a:rPr>
              <a:t>[--WS[x[</a:t>
            </a:r>
            <a:r>
              <a:rPr lang="en-US" altLang="zh-CN" sz="1900" dirty="0" err="1">
                <a:latin typeface="Consolas" panose="020B0609020204030204" pitchFamily="49" charset="0"/>
              </a:rPr>
              <a:t>i</a:t>
            </a:r>
            <a:r>
              <a:rPr lang="en-US" altLang="zh-CN" sz="1900" dirty="0">
                <a:latin typeface="Consolas" panose="020B0609020204030204" pitchFamily="49" charset="0"/>
              </a:rPr>
              <a:t>]]] = </a:t>
            </a:r>
            <a:r>
              <a:rPr lang="en-US" altLang="zh-CN" sz="1900" dirty="0" err="1">
                <a:latin typeface="Consolas" panose="020B0609020204030204" pitchFamily="49" charset="0"/>
              </a:rPr>
              <a:t>i</a:t>
            </a:r>
            <a:r>
              <a:rPr lang="en-US" altLang="zh-CN" sz="1900" dirty="0">
                <a:latin typeface="Consolas" panose="020B0609020204030204" pitchFamily="49" charset="0"/>
              </a:rPr>
              <a:t>;</a:t>
            </a:r>
            <a:endParaRPr lang="zh-CN" altLang="zh-CN" sz="1900" dirty="0">
              <a:latin typeface="Consolas" panose="020B0609020204030204" pitchFamily="49" charset="0"/>
            </a:endParaRPr>
          </a:p>
          <a:p>
            <a:pPr indent="266700" algn="l">
              <a:spcAft>
                <a:spcPts val="1000"/>
              </a:spcAft>
            </a:pP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22120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l"/>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基本概念</a:t>
            </a:r>
            <a:endParaRPr lang="zh-CN" altLang="en-US" dirty="0"/>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indent="266700" algn="just"/>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回文子串：</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字符串中反转后与反转前相同的子串，称为该字符串的</a:t>
            </a:r>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回文子串。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最长回文子串：</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字符串中长度最大的回文子串，称为该字符串的</a:t>
            </a:r>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最长回文子串。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回文半径：</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以字符串第</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位为中心的回文子串的最大长度的一半，称为该字符串第</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位的</a:t>
            </a:r>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回文半径。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453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800660"/>
          </a:xfrm>
        </p:spPr>
        <p:txBody>
          <a:bodyPr>
            <a:normAutofit/>
          </a:bodyPr>
          <a:lstStyle/>
          <a:p>
            <a:pPr marR="232410"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接下来进行若干次基数排序，基数排序要分两次，第一次是对第二关键字排序，第二次是对第一关键字排序。对第二关键字排序的结果实际上可以利用上一次求得的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直接算出，没有必要再算一次。</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0066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(p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n - j;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y[p++] =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indent="20066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dirty="0">
              <a:effectLst/>
              <a:latin typeface="Tahoma" panose="020B0604030504040204" pitchFamily="34" charset="0"/>
              <a:ea typeface="微软雅黑" panose="020B0503020204020204" pitchFamily="34" charset="-122"/>
            </a:endParaRPr>
          </a:p>
          <a:p>
            <a:pPr indent="20066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if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&gt;= j) y[p++] =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j;</a:t>
            </a:r>
            <a:endParaRPr lang="zh-CN" altLang="zh-CN" sz="1800" dirty="0">
              <a:effectLst/>
              <a:latin typeface="Tahoma" panose="020B0604030504040204" pitchFamily="34" charset="0"/>
              <a:ea typeface="微软雅黑" panose="020B0503020204020204" pitchFamily="34" charset="-122"/>
            </a:endParaRPr>
          </a:p>
          <a:p>
            <a:pPr indent="20066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其中变量</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是当前字符串的长度，数组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y</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保存的是对第二关键字排序的结果。</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65636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indent="20066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然后要对第一关键字进行排序</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wv</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x[y[</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m;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WS[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WS[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wv</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1;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m;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WS[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WS[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- 1];</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n - 1;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&gt;=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[--WS[</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wv</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y[</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44310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marR="232410" indent="26670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这样便求出了新的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值。在求出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后，下一步是计算</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值。这里要注意的是，可能有多个字符串的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值是相同的，所以必须比较两个字符串是否完全相同。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y</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数组的值已经没有必要保存，为了节省空间，这里用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y</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数组保存</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值。这里又有一个小优化：将</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x</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y</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定义为指针类型，复制整个数组的操作可以用交换指针的值代替，不必将数组中的值一个一个复制。</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【具体实现】</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(swap(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x,y</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m = 1, 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[0]]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1;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algn="l"/>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            x[</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 = </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cmp</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(y, </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 - 1], </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 j) ? m - 1 : m++;</a:t>
            </a:r>
            <a:endParaRPr lang="zh-CN" altLang="en-US" sz="2000" dirty="0"/>
          </a:p>
        </p:txBody>
      </p:sp>
    </p:spTree>
    <p:extLst>
      <p:ext uri="{BB962C8B-B14F-4D97-AF65-F5344CB8AC3E}">
        <p14:creationId xmlns:p14="http://schemas.microsoft.com/office/powerpoint/2010/main" val="37797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l">
              <a:spcAft>
                <a:spcPts val="1000"/>
              </a:spcAft>
            </a:pP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cmp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函数的代码如下：</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【具体实现】</a:t>
            </a:r>
            <a:endParaRPr lang="zh-CN" altLang="zh-CN" sz="1800" dirty="0">
              <a:effectLst/>
              <a:latin typeface="Tahoma" panose="020B0604030504040204" pitchFamily="34" charset="0"/>
              <a:ea typeface="微软雅黑" panose="020B0503020204020204" pitchFamily="34" charset="-122"/>
            </a:endParaRPr>
          </a:p>
          <a:p>
            <a:pPr marR="181610" indent="266700" algn="l">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int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cmp</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(int *r, int a, int b, int l)</a:t>
            </a:r>
            <a:endParaRPr lang="zh-CN" altLang="zh-CN" sz="1800" dirty="0">
              <a:effectLst/>
              <a:latin typeface="Tahoma" panose="020B0604030504040204" pitchFamily="34" charset="0"/>
              <a:ea typeface="微软雅黑" panose="020B0503020204020204" pitchFamily="34" charset="-122"/>
            </a:endParaRPr>
          </a:p>
          <a:p>
            <a:pPr marR="181610" indent="266700" algn="l">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181610" indent="266700" algn="l">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return r[a] == r[b] &amp;&amp;r[a + l] == r[b + l];</a:t>
            </a:r>
            <a:endParaRPr lang="zh-CN" altLang="zh-CN" sz="1800" dirty="0">
              <a:effectLst/>
              <a:latin typeface="Tahoma" panose="020B0604030504040204" pitchFamily="34" charset="0"/>
              <a:ea typeface="微软雅黑" panose="020B0503020204020204" pitchFamily="34" charset="-122"/>
            </a:endParaRPr>
          </a:p>
          <a:p>
            <a:pPr marR="181610" indent="266700" algn="l">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877258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FC14-E813-4157-825D-4F897FD4F632}"/>
              </a:ext>
            </a:extLst>
          </p:cNvPr>
          <p:cNvSpPr>
            <a:spLocks noGrp="1"/>
          </p:cNvSpPr>
          <p:nvPr>
            <p:ph type="ctrTitle"/>
          </p:nvPr>
        </p:nvSpPr>
        <p:spPr>
          <a:xfrm>
            <a:off x="913179" y="217515"/>
            <a:ext cx="7766936" cy="517775"/>
          </a:xfrm>
        </p:spPr>
        <p:txBody>
          <a:bodyPr/>
          <a:lstStyle/>
          <a:p>
            <a:pPr algn="l"/>
            <a:endParaRPr lang="zh-CN" altLang="en-US" sz="2400" dirty="0"/>
          </a:p>
        </p:txBody>
      </p:sp>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执行完上面的代码后，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值保存在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x</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数组中，变量</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m</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是不同的字符串的个数。这里可以加一个小优化，如果</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m</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等于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，那么函数可以结束。因为在当前长度的字符串中，已经没有相同的字符串，接下来的排序不会改变</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值。例如图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中的第四次排序，实际上是没有必要的。</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endParaRPr lang="en-US" altLang="zh-CN" sz="1800" b="1" dirty="0">
              <a:effectLst/>
              <a:latin typeface="Consolas" panose="020B0609020204030204" pitchFamily="49" charset="0"/>
              <a:ea typeface="宋体" panose="02010600030101010101" pitchFamily="2" charset="-122"/>
              <a:cs typeface="Consolas" panose="020B0609020204030204" pitchFamily="49" charset="0"/>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倍增算法的时间复杂度比较容易分析。每次基数排序的时间复杂度为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，排序的次数取决于最长公共子串的长度，最坏情况下，排序次数为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logn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次，所以总的时间复杂度为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O(</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nlogn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endParaRPr lang="zh-CN" altLang="en-US" sz="2000" dirty="0"/>
          </a:p>
        </p:txBody>
      </p:sp>
    </p:spTree>
    <p:extLst>
      <p:ext uri="{BB962C8B-B14F-4D97-AF65-F5344CB8AC3E}">
        <p14:creationId xmlns:p14="http://schemas.microsoft.com/office/powerpoint/2010/main" val="175383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l">
                  <a:spcAft>
                    <a:spcPts val="1000"/>
                  </a:spcAft>
                </a:pP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height </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数组：</a:t>
                </a:r>
                <a:endParaRPr lang="zh-CN" altLang="zh-CN" sz="1800" dirty="0">
                  <a:effectLst/>
                  <a:latin typeface="Tahoma" panose="020B0604030504040204" pitchFamily="34" charset="0"/>
                  <a:ea typeface="微软雅黑" panose="020B0503020204020204" pitchFamily="34" charset="-122"/>
                </a:endParaRPr>
              </a:p>
              <a:p>
                <a:pPr indent="26670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定义</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height[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[i-1])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的最长公共前缀的长度，也就是排名相邻的两个后缀的最长公共前缀的长度。那么对于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，不妨设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rank[j]&lt;rank[k],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则有以下性质：</a:t>
                </a:r>
                <a:endParaRPr lang="zh-CN" altLang="zh-CN" sz="1800" dirty="0">
                  <a:effectLst/>
                  <a:latin typeface="Tahoma" panose="020B0604030504040204" pitchFamily="34" charset="0"/>
                  <a:ea typeface="微软雅黑" panose="020B0503020204020204" pitchFamily="34" charset="-122"/>
                </a:endParaRPr>
              </a:p>
              <a:p>
                <a:pPr algn="l"/>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suffix(j)</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suffix(k)</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的最长公共前缀为</a:t>
                </a:r>
                <a14:m>
                  <m:oMath xmlns:m="http://schemas.openxmlformats.org/officeDocument/2006/math">
                    <m:func>
                      <m:funcPr>
                        <m:ctrlPr>
                          <a:rPr lang="zh-CN" altLang="zh-CN" sz="1800" i="1">
                            <a:effectLst/>
                            <a:latin typeface="Cambria Math" panose="02040503050406030204" pitchFamily="18" charset="0"/>
                            <a:ea typeface="Cambria Math" panose="02040503050406030204" pitchFamily="18" charset="0"/>
                          </a:rPr>
                        </m:ctrlPr>
                      </m:funcPr>
                      <m:fName>
                        <m:limLow>
                          <m:limLowPr>
                            <m:ctrlPr>
                              <a:rPr lang="zh-CN" altLang="zh-CN" sz="1800" i="1">
                                <a:effectLst/>
                                <a:latin typeface="Cambria Math" panose="02040503050406030204" pitchFamily="18" charset="0"/>
                                <a:ea typeface="Cambria Math" panose="02040503050406030204" pitchFamily="18" charset="0"/>
                              </a:rPr>
                            </m:ctrlPr>
                          </m:limLowPr>
                          <m:e>
                            <m:r>
                              <m:rPr>
                                <m:sty m:val="p"/>
                              </m:rPr>
                              <a:rPr lang="en-US" altLang="zh-CN" sz="1800" kern="0">
                                <a:effectLst/>
                                <a:latin typeface="Cambria Math" panose="02040503050406030204" pitchFamily="18" charset="0"/>
                                <a:ea typeface="微软雅黑" panose="020B0503020204020204" pitchFamily="34" charset="-122"/>
                                <a:cs typeface="Tahoma" panose="020B0604030504040204" pitchFamily="34" charset="0"/>
                              </a:rPr>
                              <m:t>min</m:t>
                            </m:r>
                          </m:e>
                          <m:lim>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𝑟𝑎𝑛𝑘</m:t>
                            </m:r>
                            <m:d>
                              <m:dPr>
                                <m:begChr m:val="["/>
                                <m:endChr m:val="]"/>
                                <m:ctrlPr>
                                  <a:rPr lang="zh-CN" altLang="zh-CN" sz="1800" i="1">
                                    <a:effectLst/>
                                    <a:latin typeface="Cambria Math" panose="02040503050406030204" pitchFamily="18" charset="0"/>
                                    <a:ea typeface="Cambria Math" panose="02040503050406030204" pitchFamily="18" charset="0"/>
                                    <a:cs typeface="Consolas" panose="020B0609020204030204" pitchFamily="49" charset="0"/>
                                  </a:rPr>
                                </m:ctrlPr>
                              </m:dPr>
                              <m:e>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𝑗</m:t>
                                </m:r>
                              </m:e>
                            </m:d>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&lt;</m:t>
                            </m:r>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𝑖</m:t>
                            </m:r>
                            <m:r>
                              <a:rPr lang="zh-CN" altLang="zh-CN" sz="1800" i="1" kern="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𝑟𝑎𝑛𝑘</m:t>
                            </m:r>
                            <m:d>
                              <m:dPr>
                                <m:begChr m:val="["/>
                                <m:endChr m:val="]"/>
                                <m:ctrlPr>
                                  <a:rPr lang="zh-CN" altLang="zh-CN" sz="1800" i="1">
                                    <a:effectLst/>
                                    <a:latin typeface="Cambria Math" panose="02040503050406030204" pitchFamily="18" charset="0"/>
                                    <a:ea typeface="Cambria Math" panose="02040503050406030204" pitchFamily="18" charset="0"/>
                                    <a:cs typeface="Consolas" panose="020B0609020204030204" pitchFamily="49" charset="0"/>
                                  </a:rPr>
                                </m:ctrlPr>
                              </m:dPr>
                              <m:e>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𝑘</m:t>
                                </m:r>
                              </m:e>
                            </m:d>
                          </m:lim>
                        </m:limLow>
                      </m:fName>
                      <m:e>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h𝑒𝑖𝑔h𝑡</m:t>
                        </m:r>
                        <m:d>
                          <m:dPr>
                            <m:begChr m:val="["/>
                            <m:endChr m:val="]"/>
                            <m:ctrlPr>
                              <a:rPr lang="zh-CN" altLang="zh-CN" sz="1800" i="1">
                                <a:effectLst/>
                                <a:latin typeface="Cambria Math" panose="02040503050406030204" pitchFamily="18" charset="0"/>
                                <a:ea typeface="Cambria Math" panose="02040503050406030204" pitchFamily="18" charset="0"/>
                                <a:cs typeface="Consolas" panose="020B0609020204030204" pitchFamily="49" charset="0"/>
                              </a:rPr>
                            </m:ctrlPr>
                          </m:dPr>
                          <m:e>
                            <m:r>
                              <a:rPr lang="en-US" altLang="zh-CN" sz="1800" i="1" kern="0">
                                <a:effectLst/>
                                <a:latin typeface="Cambria Math" panose="02040503050406030204" pitchFamily="18" charset="0"/>
                                <a:ea typeface="宋体" panose="02010600030101010101" pitchFamily="2" charset="-122"/>
                                <a:cs typeface="Consolas" panose="020B0609020204030204" pitchFamily="49" charset="0"/>
                              </a:rPr>
                              <m:t>𝑖</m:t>
                            </m:r>
                          </m:e>
                        </m:d>
                      </m:e>
                    </m:func>
                  </m:oMath>
                </a14:m>
                <a:endParaRPr lang="zh-CN" altLang="en-US" sz="2000" dirty="0"/>
              </a:p>
            </p:txBody>
          </p:sp>
        </mc:Choice>
        <mc:Fallback xmlns="">
          <p:sp>
            <p:nvSpPr>
              <p:cNvPr id="3" name="副标题 2">
                <a:extLst>
                  <a:ext uri="{FF2B5EF4-FFF2-40B4-BE49-F238E27FC236}">
                    <a16:creationId xmlns:a16="http://schemas.microsoft.com/office/drawing/2014/main" id="{E1AF04D5-B37F-440B-A35C-027EE460DFB0}"/>
                  </a:ext>
                </a:extLst>
              </p:cNvPr>
              <p:cNvSpPr>
                <a:spLocks noGrp="1" noRot="1" noChangeAspect="1" noMove="1" noResize="1" noEditPoints="1" noAdjustHandles="1" noChangeArrowheads="1" noChangeShapeType="1" noTextEdit="1"/>
              </p:cNvSpPr>
              <p:nvPr>
                <p:ph type="subTitle" idx="1"/>
              </p:nvPr>
            </p:nvSpPr>
            <p:spPr>
              <a:xfrm>
                <a:off x="820132" y="1131217"/>
                <a:ext cx="10020693" cy="4392890"/>
              </a:xfrm>
              <a:blipFill>
                <a:blip r:embed="rId2"/>
                <a:stretch>
                  <a:fillRect l="-548" t="-1250" r="-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139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l">
              <a:spcAft>
                <a:spcPts val="1000"/>
              </a:spcAft>
            </a:pP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字符串为</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aabaaaab</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，求后缀</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abaaaab</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和后缀</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effectLst/>
                <a:latin typeface="Consolas" panose="020B0609020204030204" pitchFamily="49" charset="0"/>
                <a:ea typeface="宋体" panose="02010600030101010101" pitchFamily="2" charset="-122"/>
                <a:cs typeface="Consolas" panose="020B0609020204030204" pitchFamily="49" charset="0"/>
              </a:rPr>
              <a:t>aaab</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的最长公共前缀</a:t>
            </a:r>
            <a:endParaRPr lang="zh-CN" altLang="en-US" sz="2000" dirty="0"/>
          </a:p>
        </p:txBody>
      </p:sp>
      <p:pic>
        <p:nvPicPr>
          <p:cNvPr id="4" name="图片 3">
            <a:extLst>
              <a:ext uri="{FF2B5EF4-FFF2-40B4-BE49-F238E27FC236}">
                <a16:creationId xmlns:a16="http://schemas.microsoft.com/office/drawing/2014/main" id="{E2613A21-A7DE-4F0C-971A-75806E14F1F1}"/>
              </a:ext>
            </a:extLst>
          </p:cNvPr>
          <p:cNvPicPr/>
          <p:nvPr/>
        </p:nvPicPr>
        <p:blipFill>
          <a:blip r:embed="rId2" cstate="print"/>
          <a:srcRect/>
          <a:stretch>
            <a:fillRect/>
          </a:stretch>
        </p:blipFill>
        <p:spPr bwMode="auto">
          <a:xfrm>
            <a:off x="820132" y="1548659"/>
            <a:ext cx="7126575" cy="4392890"/>
          </a:xfrm>
          <a:prstGeom prst="rect">
            <a:avLst/>
          </a:prstGeom>
          <a:noFill/>
        </p:spPr>
      </p:pic>
    </p:spTree>
    <p:extLst>
      <p:ext uri="{BB962C8B-B14F-4D97-AF65-F5344CB8AC3E}">
        <p14:creationId xmlns:p14="http://schemas.microsoft.com/office/powerpoint/2010/main" val="337026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l">
                  <a:spcAft>
                    <a:spcPts val="1000"/>
                  </a:spcAft>
                </a:pP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如何高效地求出</a:t>
                </a:r>
                <a:r>
                  <a:rPr lang="en-US" altLang="zh-CN" sz="1800" kern="0" dirty="0">
                    <a:effectLst/>
                    <a:latin typeface="Consolas" panose="020B0609020204030204" pitchFamily="49" charset="0"/>
                    <a:ea typeface="宋体" panose="02010600030101010101" pitchFamily="2" charset="-122"/>
                    <a:cs typeface="Consolas" panose="020B0609020204030204" pitchFamily="49" charset="0"/>
                  </a:rPr>
                  <a:t>height</a:t>
                </a:r>
                <a:r>
                  <a:rPr lang="zh-CN" altLang="zh-CN" sz="1800" kern="0" dirty="0">
                    <a:effectLst/>
                    <a:latin typeface="Consolas" panose="020B0609020204030204" pitchFamily="49" charset="0"/>
                    <a:ea typeface="宋体" panose="02010600030101010101" pitchFamily="2" charset="-122"/>
                    <a:cs typeface="Consolas" panose="020B0609020204030204" pitchFamily="49" charset="0"/>
                  </a:rPr>
                  <a:t>值呢？</a:t>
                </a:r>
                <a:endParaRPr lang="en-US" altLang="zh-CN" sz="1800" kern="0" dirty="0">
                  <a:effectLst/>
                  <a:latin typeface="Consolas" panose="020B0609020204030204" pitchFamily="49" charset="0"/>
                  <a:ea typeface="宋体" panose="02010600030101010101" pitchFamily="2" charset="-122"/>
                  <a:cs typeface="Consolas" panose="020B0609020204030204" pitchFamily="49" charset="0"/>
                </a:endParaRPr>
              </a:p>
              <a:p>
                <a:pPr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定义</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]=height[rank[</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，也就是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和排在它前一名的后缀的最长公共前缀的长度。</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h</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数组满足：</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𝒉</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𝒊</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𝒉</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𝒊</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𝟏</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𝟏</m:t>
                    </m:r>
                  </m:oMath>
                </a14:m>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mc:Choice>
        <mc:Fallback xmlns="">
          <p:sp>
            <p:nvSpPr>
              <p:cNvPr id="3" name="副标题 2">
                <a:extLst>
                  <a:ext uri="{FF2B5EF4-FFF2-40B4-BE49-F238E27FC236}">
                    <a16:creationId xmlns:a16="http://schemas.microsoft.com/office/drawing/2014/main" id="{E1AF04D5-B37F-440B-A35C-027EE460DFB0}"/>
                  </a:ext>
                </a:extLst>
              </p:cNvPr>
              <p:cNvSpPr>
                <a:spLocks noGrp="1" noRot="1" noChangeAspect="1" noMove="1" noResize="1" noEditPoints="1" noAdjustHandles="1" noChangeArrowheads="1" noChangeShapeType="1" noTextEdit="1"/>
              </p:cNvSpPr>
              <p:nvPr>
                <p:ph type="subTitle" idx="1"/>
              </p:nvPr>
            </p:nvSpPr>
            <p:spPr>
              <a:xfrm>
                <a:off x="820132" y="1131217"/>
                <a:ext cx="10020693" cy="4392890"/>
              </a:xfrm>
              <a:blipFill>
                <a:blip r:embed="rId2"/>
                <a:stretch>
                  <a:fillRect l="-548" t="-1250"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355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证明：</a:t>
            </a:r>
            <a:endParaRPr lang="zh-CN" altLang="zh-CN" sz="1800" dirty="0">
              <a:effectLst/>
              <a:latin typeface="Tahoma" panose="020B0604030504040204" pitchFamily="34" charset="0"/>
              <a:ea typeface="微软雅黑" panose="020B0503020204020204" pitchFamily="34" charset="-122"/>
            </a:endParaRPr>
          </a:p>
          <a:p>
            <a:pPr marR="232410" indent="2286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是排在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suffix(i-1)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前一名的后缀，则它们的最长公共前缀的长度是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h[i-1]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。那么</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suffix(k+1)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将排在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的前面（这里要求</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h[i-1]&gt;1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，如果</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h[i-1]≤1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，原式显然成立）并且</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suffix(k+1)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的最长公共前缀是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h[i-1]-1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suffix(</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和排在它前一名的后缀的最长公共前缀长度至少是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h[i-1]-1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。证毕。</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4241111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422031"/>
            <a:ext cx="10914668" cy="5967046"/>
          </a:xfrm>
        </p:spPr>
        <p:txBody>
          <a:bodyPr>
            <a:normAutofit/>
          </a:bodyPr>
          <a:lstStyle/>
          <a:p>
            <a:pPr marR="232410" indent="2286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按照</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h[1],h[2],……,h[n]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的顺序计算</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并利用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数组的性质，时间复杂度可以降为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。事实上，实现的时候没有必要保存</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数组，只需按照</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h[1],h[2],……,h[n]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的顺序计算即可。</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int Rank[MAXN], height[MAXN],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[MAXN];</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void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calheight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(int *r, int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int n){</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int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j, h = 0;</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1;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Rank[</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0;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&lt; n; height[Rank[</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h){</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for (h ? h-- : 0, j =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[Rank[</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- 1]; r[</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 r[</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j+h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h++);</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    return;</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70222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l"/>
            <a:endParaRPr lang="zh-CN" altLang="en-US" dirty="0"/>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indent="266700" algn="just"/>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为了避免奇偶讨论和边界问题，从而降低代码复杂度，我们在字符串每一位两侧都添加同一个特殊字符，在字符串的首位前添加一个不同的特殊字符，在字符串的末位后再添加一个不同的特殊字符，如将</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abbabcba</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变为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a#b#b#a#b#c#b#a</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。由此我们得到了一个长度为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的新字符串</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S[1...n]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，定义该字符串每一位的回文半径为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R[1...n]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293082F-C599-46C6-B4F6-3A8B037279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1859" y="3029267"/>
            <a:ext cx="7716832" cy="1575236"/>
          </a:xfrm>
          <a:prstGeom prst="rect">
            <a:avLst/>
          </a:prstGeom>
          <a:noFill/>
          <a:ln>
            <a:noFill/>
          </a:ln>
        </p:spPr>
      </p:pic>
    </p:spTree>
    <p:extLst>
      <p:ext uri="{BB962C8B-B14F-4D97-AF65-F5344CB8AC3E}">
        <p14:creationId xmlns:p14="http://schemas.microsoft.com/office/powerpoint/2010/main" val="1612159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【例题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】最长公共子串</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【题目大意】</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给定</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只含大小写字母</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，求一个字符串，要求其在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个串或者它们翻转后的串中出现过。输出满足要求的字符串的最长长度。</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spTree>
    <p:extLst>
      <p:ext uri="{BB962C8B-B14F-4D97-AF65-F5344CB8AC3E}">
        <p14:creationId xmlns:p14="http://schemas.microsoft.com/office/powerpoint/2010/main" val="15399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【算法分析】</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这题与众不同的地方在于要判断是否在翻转后的字符串中出现。其实这并没有加大题目的难度。只需要先将每个字符串都反过来写一遍</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中间用一个互不相同的且没有出现在字符串中的字符隔开</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再将</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个字符串全部连起来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中间也是用一个互不相同的且没有出现在字符串中的字符隔开</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求后缀数组。</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然后二分答案</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ans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再将后缀分组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每组后缀的值都不小于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ans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。判断的时候</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要看是否有一组后缀在每个原来的字符串或翻转后的字符串中出现。这个做法的时间复杂度为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nlogn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spTree>
    <p:extLst>
      <p:ext uri="{BB962C8B-B14F-4D97-AF65-F5344CB8AC3E}">
        <p14:creationId xmlns:p14="http://schemas.microsoft.com/office/powerpoint/2010/main" val="1902247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【例题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】不可重叠串</a:t>
            </a:r>
            <a:endParaRPr lang="zh-CN" altLang="zh-CN" sz="1800" dirty="0">
              <a:effectLst/>
              <a:latin typeface="Tahoma" panose="020B0604030504040204" pitchFamily="34" charset="0"/>
              <a:ea typeface="微软雅黑" panose="020B0503020204020204" pitchFamily="34" charset="-122"/>
            </a:endParaRPr>
          </a:p>
          <a:p>
            <a:pPr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【题目大意】</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给定一个字符串，找到两个子串满足：</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两个子串完全相同。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两个子串不能重叠。问子串的最长长度。</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spTree>
    <p:extLst>
      <p:ext uri="{BB962C8B-B14F-4D97-AF65-F5344CB8AC3E}">
        <p14:creationId xmlns:p14="http://schemas.microsoft.com/office/powerpoint/2010/main" val="2215559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3716699" cy="4392890"/>
          </a:xfrm>
        </p:spPr>
        <p:txBody>
          <a:bodyPr>
            <a:normAutofit/>
          </a:bodyPr>
          <a:lstStyle/>
          <a:p>
            <a:pPr algn="l">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【算法分析】</a:t>
            </a:r>
            <a:endParaRPr lang="zh-CN" altLang="zh-CN" sz="1800" dirty="0">
              <a:effectLst/>
              <a:latin typeface="Tahoma" panose="020B0604030504040204" pitchFamily="34" charset="0"/>
              <a:ea typeface="微软雅黑" panose="020B0503020204020204" pitchFamily="34" charset="-122"/>
            </a:endParaRPr>
          </a:p>
          <a:p>
            <a:pPr indent="26670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先二分答案，把题目变成判定性问题：判断是否存在两个长度为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的子串是相同且不重叠的。解决这个问题的关键还是利用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height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数组。把排序后的后缀分成若干组，其中每组的后缀之间的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height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值都不小于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。例如，字符串为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aabaaaab</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，当</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时，后缀分成了</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4</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组，如图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5</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所示。</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pic>
        <p:nvPicPr>
          <p:cNvPr id="4" name="图片 3">
            <a:extLst>
              <a:ext uri="{FF2B5EF4-FFF2-40B4-BE49-F238E27FC236}">
                <a16:creationId xmlns:a16="http://schemas.microsoft.com/office/drawing/2014/main" id="{17E6270E-4166-4BDF-9F4D-B28E49CD9D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3723" y="844474"/>
            <a:ext cx="6630109" cy="4679633"/>
          </a:xfrm>
          <a:prstGeom prst="rect">
            <a:avLst/>
          </a:prstGeom>
          <a:noFill/>
        </p:spPr>
      </p:pic>
    </p:spTree>
    <p:extLst>
      <p:ext uri="{BB962C8B-B14F-4D97-AF65-F5344CB8AC3E}">
        <p14:creationId xmlns:p14="http://schemas.microsoft.com/office/powerpoint/2010/main" val="2405049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容易看出，最长公共前缀不小于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的两个后缀一定在同一组。若存在一组后缀，满足组中后缀下标的最大值和最小值之差大等于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，则说明存在两个长度为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的互不重叠的相同子串，答案大等于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整个做法的时间复杂度为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nlogn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pic>
        <p:nvPicPr>
          <p:cNvPr id="4" name="图片 3">
            <a:extLst>
              <a:ext uri="{FF2B5EF4-FFF2-40B4-BE49-F238E27FC236}">
                <a16:creationId xmlns:a16="http://schemas.microsoft.com/office/drawing/2014/main" id="{5D06B8AE-EA3A-4B3A-8D4A-11A425285F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5754" y="1840936"/>
            <a:ext cx="6630109" cy="4679633"/>
          </a:xfrm>
          <a:prstGeom prst="rect">
            <a:avLst/>
          </a:prstGeom>
          <a:noFill/>
        </p:spPr>
      </p:pic>
    </p:spTree>
    <p:extLst>
      <p:ext uri="{BB962C8B-B14F-4D97-AF65-F5344CB8AC3E}">
        <p14:creationId xmlns:p14="http://schemas.microsoft.com/office/powerpoint/2010/main" val="290653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1131217"/>
            <a:ext cx="10020693" cy="4392890"/>
          </a:xfrm>
        </p:spPr>
        <p:txBody>
          <a:bodyPr>
            <a:normAutofit/>
          </a:bodyPr>
          <a:lstStyle/>
          <a:p>
            <a:pPr marR="232410"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【例题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3</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】连续重复子串</a:t>
            </a:r>
            <a:endParaRPr lang="zh-CN" altLang="zh-CN" sz="1800" dirty="0">
              <a:effectLst/>
              <a:latin typeface="Tahoma" panose="020B0604030504040204" pitchFamily="34" charset="0"/>
              <a:ea typeface="微软雅黑" panose="020B0503020204020204" pitchFamily="34" charset="-122"/>
            </a:endParaRPr>
          </a:p>
          <a:p>
            <a:pPr marR="232410" algn="just">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【题目大意】</a:t>
            </a:r>
            <a:endParaRPr lang="zh-CN" altLang="zh-CN" sz="1800" dirty="0">
              <a:effectLst/>
              <a:latin typeface="Tahoma" panose="020B0604030504040204" pitchFamily="34" charset="0"/>
              <a:ea typeface="微软雅黑" panose="020B0503020204020204" pitchFamily="34" charset="-122"/>
            </a:endParaRPr>
          </a:p>
          <a:p>
            <a:pPr marR="232410" indent="266700" algn="just">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给定一个字符串，求重复次数最多的连续重复子串。</a:t>
            </a: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spTree>
    <p:extLst>
      <p:ext uri="{BB962C8B-B14F-4D97-AF65-F5344CB8AC3E}">
        <p14:creationId xmlns:p14="http://schemas.microsoft.com/office/powerpoint/2010/main" val="3257674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676623"/>
            <a:ext cx="10020693" cy="4847484"/>
          </a:xfrm>
        </p:spPr>
        <p:txBody>
          <a:bodyPr>
            <a:normAutofit/>
          </a:bodyPr>
          <a:lstStyle/>
          <a:p>
            <a:pPr marR="232410" algn="l">
              <a:spcAft>
                <a:spcPts val="1000"/>
              </a:spcAft>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【算法分析】</a:t>
            </a:r>
            <a:endParaRPr lang="zh-CN" altLang="zh-CN" sz="1800" dirty="0">
              <a:effectLst/>
              <a:latin typeface="Tahoma" panose="020B0604030504040204" pitchFamily="34" charset="0"/>
              <a:ea typeface="微软雅黑" panose="020B0503020204020204" pitchFamily="34" charset="-122"/>
            </a:endParaRPr>
          </a:p>
          <a:p>
            <a:pPr marR="232410" indent="26162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先枚举长度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，然后求长度为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的子串最多能连续出现几次。首先连续出现</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次是肯定可以的，所以这里只考虑至少</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次的情况。假设在原字符串中连续出现</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次，记这个子字符串为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，那么</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肯定包括了字符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r[0], r[L], r[L*2],r[L*3],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中的某相邻的两个。所以只需看字符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r[L*</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r[L*(i+1)]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往前和往后各能匹配到多远，记这个总长度为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，那么这里连续出现了</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K/L+1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K/L+1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更新答案。如图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7</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所示。</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marR="232410" indent="261620" algn="l">
              <a:spcAft>
                <a:spcPts val="1000"/>
              </a:spcAft>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枚举长度</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的时间是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，每次计算的时间是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O(n/L)</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。所以整个做法的时间复杂度是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O(n/1+n/2+n/3+……+n/n)=O(</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nlogn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endParaRPr>
          </a:p>
          <a:p>
            <a:pPr marR="232410" indent="261620" algn="l">
              <a:spcAft>
                <a:spcPts val="1000"/>
              </a:spcAft>
            </a:pP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zh-CN" sz="1800" dirty="0">
              <a:effectLst/>
              <a:latin typeface="Tahoma" panose="020B0604030504040204" pitchFamily="34" charset="0"/>
              <a:ea typeface="微软雅黑" panose="020B0503020204020204" pitchFamily="34" charset="-122"/>
            </a:endParaRPr>
          </a:p>
          <a:p>
            <a:pPr algn="l">
              <a:spcAft>
                <a:spcPts val="1000"/>
              </a:spcAft>
            </a:pPr>
            <a:endParaRPr lang="zh-CN" altLang="en-US" sz="2000" dirty="0"/>
          </a:p>
        </p:txBody>
      </p:sp>
      <p:pic>
        <p:nvPicPr>
          <p:cNvPr id="4" name="图片 3">
            <a:extLst>
              <a:ext uri="{FF2B5EF4-FFF2-40B4-BE49-F238E27FC236}">
                <a16:creationId xmlns:a16="http://schemas.microsoft.com/office/drawing/2014/main" id="{C00317C4-AFA2-4776-9426-3563F3EB8B5F}"/>
              </a:ext>
            </a:extLst>
          </p:cNvPr>
          <p:cNvPicPr/>
          <p:nvPr/>
        </p:nvPicPr>
        <p:blipFill>
          <a:blip r:embed="rId2"/>
          <a:srcRect/>
          <a:stretch>
            <a:fillRect/>
          </a:stretch>
        </p:blipFill>
        <p:spPr bwMode="auto">
          <a:xfrm>
            <a:off x="1198294" y="3669323"/>
            <a:ext cx="8426352" cy="2898915"/>
          </a:xfrm>
          <a:prstGeom prst="rect">
            <a:avLst/>
          </a:prstGeom>
          <a:noFill/>
          <a:ln w="9525">
            <a:noFill/>
            <a:miter lim="800000"/>
            <a:headEnd/>
            <a:tailEnd/>
          </a:ln>
        </p:spPr>
      </p:pic>
    </p:spTree>
    <p:extLst>
      <p:ext uri="{BB962C8B-B14F-4D97-AF65-F5344CB8AC3E}">
        <p14:creationId xmlns:p14="http://schemas.microsoft.com/office/powerpoint/2010/main" val="927036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1AF04D5-B37F-440B-A35C-027EE460DFB0}"/>
              </a:ext>
            </a:extLst>
          </p:cNvPr>
          <p:cNvSpPr>
            <a:spLocks noGrp="1"/>
          </p:cNvSpPr>
          <p:nvPr>
            <p:ph type="subTitle" idx="1"/>
          </p:nvPr>
        </p:nvSpPr>
        <p:spPr>
          <a:xfrm>
            <a:off x="820132" y="914400"/>
            <a:ext cx="10020693" cy="5509845"/>
          </a:xfrm>
        </p:spPr>
        <p:txBody>
          <a:bodyPr>
            <a:normAutofit/>
          </a:bodyPr>
          <a:lstStyle/>
          <a:p>
            <a:pPr algn="l">
              <a:lnSpc>
                <a:spcPct val="120000"/>
              </a:lnSpc>
              <a:spcBef>
                <a:spcPts val="0"/>
              </a:spcBef>
            </a:pPr>
            <a:r>
              <a:rPr lang="zh-CN" altLang="zh-CN" sz="1800" b="1" dirty="0">
                <a:effectLst/>
                <a:latin typeface="宋体" panose="02010600030101010101" pitchFamily="2" charset="-122"/>
                <a:ea typeface="宋体" panose="02010600030101010101" pitchFamily="2" charset="-122"/>
                <a:cs typeface="Consolas" panose="020B0609020204030204" pitchFamily="49" charset="0"/>
              </a:rPr>
              <a:t>上机练习</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1.</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后缀排序</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2.</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后缀求和</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indent="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3</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可重叠子串</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4</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两串求交</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5.</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公共串计数</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r>
              <a:rPr lang="en-US" altLang="zh-CN" sz="1800" dirty="0">
                <a:effectLst/>
                <a:latin typeface="宋体" panose="02010600030101010101" pitchFamily="2" charset="-122"/>
                <a:ea typeface="宋体" panose="02010600030101010101" pitchFamily="2" charset="-122"/>
                <a:cs typeface="Consolas" panose="020B0609020204030204" pitchFamily="49" charset="0"/>
              </a:rPr>
              <a:t>+</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单调栈</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6.</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区间颠倒</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en-US" altLang="zh-CN" sz="1800" dirty="0">
                <a:effectLst/>
                <a:latin typeface="宋体" panose="02010600030101010101" pitchFamily="2" charset="-122"/>
                <a:ea typeface="宋体" panose="02010600030101010101" pitchFamily="2" charset="-122"/>
                <a:cs typeface="Consolas" panose="020B0609020204030204" pitchFamily="49" charset="0"/>
              </a:rPr>
              <a:t>7.</a:t>
            </a:r>
            <a:r>
              <a:rPr lang="zh-CN" altLang="zh-CN" sz="1800" dirty="0">
                <a:effectLst/>
                <a:latin typeface="宋体" panose="02010600030101010101" pitchFamily="2" charset="-122"/>
                <a:ea typeface="宋体" panose="02010600030101010101" pitchFamily="2" charset="-122"/>
                <a:cs typeface="Consolas" panose="020B0609020204030204" pitchFamily="49" charset="0"/>
              </a:rPr>
              <a:t>串的存在</a:t>
            </a:r>
            <a:endParaRPr lang="zh-CN" altLang="zh-CN" sz="1800" dirty="0">
              <a:effectLst/>
              <a:latin typeface="宋体" panose="02010600030101010101" pitchFamily="2" charset="-122"/>
              <a:ea typeface="宋体" panose="02010600030101010101" pitchFamily="2" charset="-122"/>
            </a:endParaRPr>
          </a:p>
          <a:p>
            <a:pPr marL="226695" algn="l">
              <a:lnSpc>
                <a:spcPct val="120000"/>
              </a:lnSpc>
              <a:spcBef>
                <a:spcPts val="0"/>
              </a:spcBef>
            </a:pPr>
            <a:r>
              <a:rPr lang="zh-CN" altLang="zh-CN" sz="1800" dirty="0">
                <a:effectLst/>
                <a:latin typeface="宋体" panose="02010600030101010101" pitchFamily="2" charset="-122"/>
                <a:ea typeface="宋体" panose="02010600030101010101" pitchFamily="2" charset="-122"/>
                <a:cs typeface="Consolas" panose="020B0609020204030204" pitchFamily="49" charset="0"/>
              </a:rPr>
              <a:t>提示：后缀数组</a:t>
            </a:r>
            <a:endParaRPr lang="zh-CN" altLang="zh-CN" sz="1800" dirty="0">
              <a:effectLst/>
              <a:latin typeface="宋体" panose="02010600030101010101" pitchFamily="2" charset="-122"/>
              <a:ea typeface="宋体" panose="02010600030101010101" pitchFamily="2" charset="-122"/>
            </a:endParaRPr>
          </a:p>
          <a:p>
            <a:pPr algn="l">
              <a:lnSpc>
                <a:spcPct val="120000"/>
              </a:lnSpc>
              <a:spcBef>
                <a:spcPts val="0"/>
              </a:spcBef>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0874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578088" y="1383602"/>
            <a:ext cx="5790378" cy="1646302"/>
          </a:xfrm>
        </p:spPr>
        <p:txBody>
          <a:bodyPr/>
          <a:lstStyle/>
          <a:p>
            <a:r>
              <a:rPr lang="zh-CN" altLang="zh-CN" dirty="0">
                <a:effectLst/>
                <a:latin typeface="Consolas" panose="020B0609020204030204" pitchFamily="49" charset="0"/>
                <a:ea typeface="宋体" panose="02010600030101010101" pitchFamily="2" charset="-122"/>
                <a:cs typeface="Consolas" panose="020B0609020204030204" pitchFamily="49" charset="0"/>
              </a:rPr>
              <a:t>后缀自动机</a:t>
            </a:r>
            <a:endParaRPr lang="zh-CN" altLang="en-US"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p:txBody>
          <a:bodyPr/>
          <a:lstStyle/>
          <a:p>
            <a:endParaRPr lang="zh-CN" altLang="en-US" dirty="0"/>
          </a:p>
        </p:txBody>
      </p:sp>
      <p:sp>
        <p:nvSpPr>
          <p:cNvPr id="4" name="文本框 3">
            <a:extLst>
              <a:ext uri="{FF2B5EF4-FFF2-40B4-BE49-F238E27FC236}">
                <a16:creationId xmlns:a16="http://schemas.microsoft.com/office/drawing/2014/main" id="{7042EFE3-705B-403D-A45A-FCCC40DA92D5}"/>
              </a:ext>
            </a:extLst>
          </p:cNvPr>
          <p:cNvSpPr txBox="1"/>
          <p:nvPr/>
        </p:nvSpPr>
        <p:spPr>
          <a:xfrm>
            <a:off x="5651532" y="4642100"/>
            <a:ext cx="3978111"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董欣然</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北京大学</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信息科学与技术学院</a:t>
            </a:r>
            <a:endParaRPr kumimoji="0" lang="en-US" altLang="zh-CN"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prstClr val="black"/>
                </a:solidFill>
                <a:effectLst/>
                <a:uLnTx/>
                <a:uFillTx/>
                <a:latin typeface="Consolas" panose="020B0609020204030204" pitchFamily="49" charset="0"/>
                <a:ea typeface="宋体" panose="02010600030101010101" pitchFamily="2" charset="-122"/>
                <a:cs typeface="+mn-cs"/>
              </a:rPr>
              <a:t>智能科学与技术</a:t>
            </a:r>
            <a:endParaRPr kumimoji="0" lang="zh-CN" altLang="en-US" sz="18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214737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引入</a:t>
            </a:r>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如果要在一个</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DAG</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（有向无环图）上表示出一个字符串的所有子串，应该怎么办？一个最简单的方法是建立一个</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trie</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（字典树），将原串（长度记为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）的每一个后缀都加入字典树，如图。（对于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aabab</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trie</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，红色为根，黄色为终止节点，边的方向未画出）</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pic>
        <p:nvPicPr>
          <p:cNvPr id="4" name="图片 3">
            <a:extLst>
              <a:ext uri="{FF2B5EF4-FFF2-40B4-BE49-F238E27FC236}">
                <a16:creationId xmlns:a16="http://schemas.microsoft.com/office/drawing/2014/main" id="{F6AEC622-8290-46ED-AB84-4AF0D9AAE7E8}"/>
              </a:ext>
            </a:extLst>
          </p:cNvPr>
          <p:cNvPicPr/>
          <p:nvPr/>
        </p:nvPicPr>
        <p:blipFill>
          <a:blip r:embed="rId2" cstate="print"/>
          <a:srcRect/>
          <a:stretch>
            <a:fillRect/>
          </a:stretch>
        </p:blipFill>
        <p:spPr bwMode="auto">
          <a:xfrm>
            <a:off x="4735512" y="2326957"/>
            <a:ext cx="4907252" cy="4242519"/>
          </a:xfrm>
          <a:prstGeom prst="rect">
            <a:avLst/>
          </a:prstGeom>
          <a:noFill/>
          <a:ln w="9525">
            <a:noFill/>
            <a:miter lim="800000"/>
            <a:headEnd/>
            <a:tailEnd/>
          </a:ln>
        </p:spPr>
      </p:pic>
    </p:spTree>
    <p:extLst>
      <p:ext uri="{BB962C8B-B14F-4D97-AF65-F5344CB8AC3E}">
        <p14:creationId xmlns:p14="http://schemas.microsoft.com/office/powerpoint/2010/main" val="293356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l"/>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算法流程</a:t>
            </a:r>
            <a:endParaRPr lang="zh-CN" altLang="en-US" dirty="0"/>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indent="266700" algn="just"/>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在</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Manacher</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算法中，我们添加两个辅助变量</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，分别表示已有回文半径覆盖到的最右边界（边界不含于该回文子串）和该回文子串的中心位置，显然有</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p+R</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计算</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时，我们先给它一个下界，令</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关于</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的对称点</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 j = 2p - </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，分以下三种情况讨论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示意图中，上方线段描述了字符串，中间线段描述了</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，左下方线段描述了</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R[j]</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，右下方线段描述了</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的下界</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868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67970"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我们能够直观地总结出来的性质有：</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Tahoma" panose="020B0604030504040204" pitchFamily="34" charset="0"/>
                <a:ea typeface="宋体" panose="02010600030101010101" pitchFamily="2" charset="-122"/>
                <a:cs typeface="Consolas" panose="020B0609020204030204" pitchFamily="49" charset="0"/>
              </a:rPr>
              <a:t>①</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有一个源点，若干个终止点。边代表在目前的字符串后加上的字母。从源点到任意一个节点的任意路径可以形成一个字符串。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Tahoma" panose="020B0604030504040204" pitchFamily="34" charset="0"/>
                <a:ea typeface="宋体" panose="02010600030101010101" pitchFamily="2" charset="-122"/>
                <a:cs typeface="Consolas" panose="020B0609020204030204" pitchFamily="49" charset="0"/>
              </a:rPr>
              <a:t>②</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从源点到任意节点的任意路径形成的字符串均为原串子串。从源点到任意节点的任意路径不能形成的字符串均不为原串子串。（简单来说，这个图可以且仅可以表示出原串的所有子串）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Tahoma" panose="020B0604030504040204" pitchFamily="34" charset="0"/>
                <a:ea typeface="宋体" panose="02010600030101010101" pitchFamily="2" charset="-122"/>
                <a:cs typeface="Consolas" panose="020B0609020204030204" pitchFamily="49" charset="0"/>
              </a:rPr>
              <a:t>③</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从源点到任意终止节点的任意路径形成的字符串均为原串后缀。</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Tahoma" panose="020B0604030504040204" pitchFamily="34" charset="0"/>
                <a:ea typeface="宋体" panose="02010600030101010101" pitchFamily="2" charset="-122"/>
                <a:cs typeface="Consolas" panose="020B0609020204030204" pitchFamily="49" charset="0"/>
              </a:rPr>
              <a:t>④</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从源点出发的任意两条不同路径形成的字符串不相同。</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如果满足以上四个性质，那我们便可以用此</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DAG</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处理许多事情。比如，判断某一个串是否为原串的子串、不同子串个数等。</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但是，我们发现了一个问题。这样建立的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DAG</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节点数是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O(n</a:t>
            </a:r>
            <a:r>
              <a:rPr lang="en-US" altLang="zh-CN" sz="1800" baseline="30000" dirty="0">
                <a:effectLst/>
                <a:latin typeface="Consolas" panose="020B0609020204030204" pitchFamily="49" charset="0"/>
                <a:ea typeface="宋体" panose="02010600030101010101" pitchFamily="2" charset="-122"/>
                <a:cs typeface="Consolas" panose="020B0609020204030204" pitchFamily="49" charset="0"/>
              </a:rPr>
              <a:t>2</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的。当</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很大时，这样的复杂度无法接受。事实上，我们发现图中许多的节点都可以合并。我们现在的任务是，构造一个节点数、边数尽量少的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DAG</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满足以上四点条件。</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3122245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endParaRPr lang="zh-CN" altLang="en-US" sz="1800" dirty="0"/>
          </a:p>
        </p:txBody>
      </p:sp>
      <mc:AlternateContent xmlns:mc="http://schemas.openxmlformats.org/markup-compatibility/2006">
        <mc:Choice xmlns:a14="http://schemas.microsoft.com/office/drawing/2010/main"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对于一个子串，它在原串中可能出现在若干个位置。而一个子串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出现的这些位置的右端点标号组成的集合，我们称之为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marL="342900" indent="-342900" algn="l">
                  <a:buFont typeface="+mj-lt"/>
                  <a:buAutoNum type="arabicPeriod"/>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如果两个子串的</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相同，则其中子串一个必然为另一个的后缀</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marL="342900" indent="-342900" algn="l">
                  <a:buFont typeface="+mj-lt"/>
                  <a:buAutoNum type="arabicPeriod"/>
                </a:pP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对于任意两个子串</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t</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𝒑</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𝒕</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oMath>
                </a14:m>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等价于</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t</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的后缀；</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𝒕</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𝒑</m:t>
                    </m:r>
                    <m:r>
                      <a:rPr lang="en-US" altLang="zh-CN" sz="1800" b="1" i="1">
                        <a:effectLst/>
                        <a:latin typeface="Cambria Math" panose="02040503050406030204" pitchFamily="18" charset="0"/>
                        <a:ea typeface="宋体" panose="02010600030101010101" pitchFamily="2" charset="-122"/>
                        <a:cs typeface="Consolas" panose="020B0609020204030204" pitchFamily="49" charset="0"/>
                      </a:rPr>
                      <m:t>)= ∅</m:t>
                    </m:r>
                  </m:oMath>
                </a14:m>
                <a:r>
                  <a:rPr lang="zh-CN" altLang="en-US" sz="1800" dirty="0">
                    <a:effectLst/>
                    <a:latin typeface="Tahoma" panose="020B0604030504040204" pitchFamily="34" charset="0"/>
                    <a:ea typeface="微软雅黑" panose="020B0503020204020204" pitchFamily="34" charset="-122"/>
                    <a:cs typeface="Times New Roman" panose="02020603050405020304" pitchFamily="18" charset="0"/>
                  </a:rPr>
                  <a:t> 等价于</a:t>
                </a:r>
                <a:r>
                  <a:rPr lang="en-US" altLang="zh-CN" b="1" dirty="0">
                    <a:latin typeface="Consolas" panose="020B0609020204030204" pitchFamily="49" charset="0"/>
                    <a:ea typeface="宋体" panose="02010600030101010101" pitchFamily="2" charset="-122"/>
                    <a:cs typeface="Consolas" panose="020B0609020204030204" pitchFamily="49" charset="0"/>
                  </a:rPr>
                  <a:t>t</a:t>
                </a:r>
                <a:r>
                  <a:rPr lang="zh-CN" altLang="en-US" b="1" dirty="0">
                    <a:latin typeface="Consolas" panose="020B0609020204030204" pitchFamily="49" charset="0"/>
                    <a:ea typeface="宋体" panose="02010600030101010101" pitchFamily="2" charset="-122"/>
                    <a:cs typeface="Consolas" panose="020B0609020204030204" pitchFamily="49" charset="0"/>
                  </a:rPr>
                  <a:t>和</a:t>
                </a:r>
                <a:r>
                  <a:rPr lang="en-US" altLang="zh-CN" b="1" dirty="0">
                    <a:latin typeface="Consolas" panose="020B0609020204030204" pitchFamily="49" charset="0"/>
                    <a:ea typeface="宋体" panose="02010600030101010101" pitchFamily="2" charset="-122"/>
                    <a:cs typeface="Consolas" panose="020B0609020204030204" pitchFamily="49" charset="0"/>
                  </a:rPr>
                  <a:t>p</a:t>
                </a:r>
                <a:r>
                  <a:rPr lang="zh-CN" altLang="en-US" b="1" dirty="0">
                    <a:latin typeface="Consolas" panose="020B0609020204030204" pitchFamily="49" charset="0"/>
                    <a:ea typeface="宋体" panose="02010600030101010101" pitchFamily="2" charset="-122"/>
                    <a:cs typeface="Consolas" panose="020B0609020204030204" pitchFamily="49" charset="0"/>
                  </a:rPr>
                  <a:t>不存在后缀关系</a:t>
                </a:r>
                <a:endParaRPr lang="en-US" altLang="zh-CN" b="1" dirty="0">
                  <a:latin typeface="Consolas" panose="020B0609020204030204" pitchFamily="49" charset="0"/>
                  <a:ea typeface="宋体" panose="02010600030101010101" pitchFamily="2" charset="-122"/>
                  <a:cs typeface="Consolas" panose="020B0609020204030204" pitchFamily="49" charset="0"/>
                </a:endParaRPr>
              </a:p>
              <a:p>
                <a:pPr algn="l"/>
                <a:r>
                  <a:rPr lang="zh-CN" altLang="en-US" sz="2400" dirty="0">
                    <a:effectLst/>
                    <a:latin typeface="Consolas" panose="020B0609020204030204" pitchFamily="49" charset="0"/>
                    <a:ea typeface="宋体" panose="02010600030101010101" pitchFamily="2" charset="-122"/>
                    <a:cs typeface="Consolas" panose="020B0609020204030204" pitchFamily="49" charset="0"/>
                  </a:rPr>
                  <a:t>例如字符串</a:t>
                </a:r>
                <a:r>
                  <a:rPr lang="en-US" altLang="zh-CN" sz="2400" dirty="0" err="1">
                    <a:effectLst/>
                    <a:latin typeface="Consolas" panose="020B0609020204030204" pitchFamily="49" charset="0"/>
                    <a:ea typeface="宋体" panose="02010600030101010101" pitchFamily="2" charset="-122"/>
                    <a:cs typeface="Consolas" panose="020B0609020204030204" pitchFamily="49" charset="0"/>
                  </a:rPr>
                  <a:t>aababa</a:t>
                </a:r>
                <a:endParaRPr lang="en-US" altLang="zh-CN" sz="2400" dirty="0">
                  <a:effectLst/>
                  <a:latin typeface="Consolas" panose="020B0609020204030204" pitchFamily="49" charset="0"/>
                  <a:ea typeface="宋体" panose="02010600030101010101" pitchFamily="2" charset="-122"/>
                  <a:cs typeface="Consolas" panose="020B0609020204030204" pitchFamily="49" charset="0"/>
                </a:endParaRPr>
              </a:p>
              <a:p>
                <a:pPr algn="l"/>
                <a:r>
                  <a:rPr lang="en-US" altLang="zh-CN" sz="2400" b="1" dirty="0">
                    <a:effectLst/>
                    <a:latin typeface="Consolas" panose="020B0609020204030204" pitchFamily="49" charset="0"/>
                    <a:ea typeface="宋体" panose="02010600030101010101" pitchFamily="2" charset="-122"/>
                    <a:cs typeface="Consolas" panose="020B0609020204030204" pitchFamily="49" charset="0"/>
                  </a:rPr>
                  <a:t>			 123456</a:t>
                </a:r>
              </a:p>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(‘a’)={1,2,4,6}</a:t>
                </a:r>
              </a:p>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(‘aba’)={4,6}</a:t>
                </a:r>
                <a:endParaRPr lang="en-US" altLang="zh-CN" dirty="0">
                  <a:latin typeface="Consolas" panose="020B0609020204030204" pitchFamily="49" charset="0"/>
                  <a:ea typeface="宋体" panose="02010600030101010101" pitchFamily="2" charset="-122"/>
                  <a:cs typeface="Consolas" panose="020B0609020204030204" pitchFamily="49" charset="0"/>
                </a:endParaRPr>
              </a:p>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(‘aa’)={2}</a:t>
                </a:r>
              </a:p>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故</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的后缀（性质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的后缀</a:t>
                </a:r>
                <a:r>
                  <a:rPr lang="zh-CN" altLang="en-US" dirty="0">
                    <a:latin typeface="Consolas" panose="020B0609020204030204" pitchFamily="49" charset="0"/>
                    <a:ea typeface="宋体" panose="02010600030101010101" pitchFamily="2" charset="-122"/>
                    <a:cs typeface="Consolas" panose="020B0609020204030204" pitchFamily="49" charset="0"/>
                  </a:rPr>
                  <a:t>（性质</a:t>
                </a:r>
                <a:r>
                  <a:rPr lang="en-US" altLang="zh-CN" dirty="0">
                    <a:latin typeface="Consolas" panose="020B0609020204030204" pitchFamily="49" charset="0"/>
                    <a:ea typeface="宋体" panose="02010600030101010101" pitchFamily="2" charset="-122"/>
                    <a:cs typeface="Consolas" panose="020B0609020204030204" pitchFamily="49" charset="0"/>
                  </a:rPr>
                  <a:t>2</a:t>
                </a:r>
                <a:r>
                  <a:rPr lang="zh-CN" altLang="en-US" dirty="0">
                    <a:latin typeface="Consolas" panose="020B0609020204030204" pitchFamily="49" charset="0"/>
                    <a:ea typeface="宋体" panose="02010600030101010101" pitchFamily="2" charset="-122"/>
                    <a:cs typeface="Consolas" panose="020B0609020204030204" pitchFamily="49" charset="0"/>
                  </a:rPr>
                  <a:t>）</a:t>
                </a:r>
                <a:r>
                  <a:rPr lang="en-US" altLang="zh-CN" dirty="0">
                    <a:latin typeface="Consolas" panose="020B0609020204030204" pitchFamily="49" charset="0"/>
                    <a:ea typeface="宋体" panose="02010600030101010101" pitchFamily="2" charset="-122"/>
                    <a:cs typeface="Consolas" panose="020B0609020204030204" pitchFamily="49" charset="0"/>
                  </a:rPr>
                  <a:t>,aa</a:t>
                </a:r>
                <a:r>
                  <a:rPr lang="zh-CN" altLang="en-US" dirty="0">
                    <a:latin typeface="Consolas" panose="020B0609020204030204" pitchFamily="49" charset="0"/>
                    <a:ea typeface="宋体" panose="02010600030101010101" pitchFamily="2" charset="-122"/>
                    <a:cs typeface="Consolas" panose="020B0609020204030204" pitchFamily="49" charset="0"/>
                  </a:rPr>
                  <a:t>不是</a:t>
                </a:r>
                <a:r>
                  <a:rPr lang="en-US" altLang="zh-CN" dirty="0">
                    <a:latin typeface="Consolas" panose="020B0609020204030204" pitchFamily="49" charset="0"/>
                    <a:ea typeface="宋体" panose="02010600030101010101" pitchFamily="2" charset="-122"/>
                    <a:cs typeface="Consolas" panose="020B0609020204030204" pitchFamily="49" charset="0"/>
                  </a:rPr>
                  <a:t>aba</a:t>
                </a:r>
                <a:r>
                  <a:rPr lang="zh-CN" altLang="en-US" dirty="0">
                    <a:latin typeface="Consolas" panose="020B0609020204030204" pitchFamily="49" charset="0"/>
                    <a:ea typeface="宋体" panose="02010600030101010101" pitchFamily="2" charset="-122"/>
                    <a:cs typeface="Consolas" panose="020B0609020204030204" pitchFamily="49" charset="0"/>
                  </a:rPr>
                  <a:t>的后缀（性质</a:t>
                </a:r>
                <a:r>
                  <a:rPr lang="en-US" altLang="zh-CN" dirty="0">
                    <a:latin typeface="Consolas" panose="020B0609020204030204" pitchFamily="49" charset="0"/>
                    <a:ea typeface="宋体" panose="02010600030101010101" pitchFamily="2" charset="-122"/>
                    <a:cs typeface="Consolas" panose="020B0609020204030204" pitchFamily="49" charset="0"/>
                  </a:rPr>
                  <a:t>2</a:t>
                </a:r>
                <a:r>
                  <a:rPr lang="zh-CN" altLang="en-US" dirty="0">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mc:Choice>
        <mc:Fallback>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34501" y="1003177"/>
                <a:ext cx="8646850" cy="5273336"/>
              </a:xfrm>
              <a:blipFill>
                <a:blip r:embed="rId2"/>
                <a:stretch>
                  <a:fillRect l="-1128" t="-1040" r="-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2750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等价类</a:t>
            </a:r>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09101" y="792332"/>
                <a:ext cx="8646850" cy="5273336"/>
              </a:xfrm>
            </p:spPr>
            <p:txBody>
              <a:bodyPr>
                <a:normAutofit/>
              </a:bodyPr>
              <a:lstStyle/>
              <a:p>
                <a:pPr marL="285750" indent="-285750" algn="l">
                  <a:buFont typeface="Arial" panose="020B0604020202020204" pitchFamily="34" charset="0"/>
                  <a:buChar char="•"/>
                </a:pP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定义</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等价类</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由所有</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相同的</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子串构成</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b="1" dirty="0">
                  <a:effectLst/>
                  <a:latin typeface="Consolas" panose="020B0609020204030204" pitchFamily="49" charset="0"/>
                  <a:ea typeface="宋体" panose="02010600030101010101" pitchFamily="2" charset="-122"/>
                  <a:cs typeface="Consolas" panose="020B0609020204030204" pitchFamily="49" charset="0"/>
                </a:endParaRPr>
              </a:p>
              <a:p>
                <a:pPr algn="l"/>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例如</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𝒑</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𝒆𝒏𝒅𝒑𝒐𝒔</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𝒕</m:t>
                    </m:r>
                    <m:r>
                      <a:rPr lang="en-US" altLang="zh-CN" sz="1800" b="1" i="1" smtClean="0">
                        <a:effectLst/>
                        <a:latin typeface="Cambria Math" panose="02040503050406030204" pitchFamily="18" charset="0"/>
                        <a:ea typeface="宋体" panose="02010600030101010101" pitchFamily="2" charset="-122"/>
                        <a:cs typeface="Consolas" panose="020B0609020204030204" pitchFamily="49" charset="0"/>
                      </a:rPr>
                      <m:t>)</m:t>
                    </m:r>
                  </m:oMath>
                </a14:m>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，则</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,t</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属于同一个等价类，该等价类记作</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或</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[t]</a:t>
                </a:r>
              </a:p>
              <a:p>
                <a:pPr algn="l"/>
                <a:r>
                  <a:rPr lang="zh-CN" altLang="en-US" sz="2400" dirty="0">
                    <a:effectLst/>
                    <a:latin typeface="Consolas" panose="020B0609020204030204" pitchFamily="49" charset="0"/>
                    <a:ea typeface="宋体" panose="02010600030101010101" pitchFamily="2" charset="-122"/>
                    <a:cs typeface="Consolas" panose="020B0609020204030204" pitchFamily="49" charset="0"/>
                  </a:rPr>
                  <a:t>例如字符串</a:t>
                </a:r>
                <a:r>
                  <a:rPr lang="en-US" altLang="zh-CN" sz="2400" dirty="0" err="1">
                    <a:effectLst/>
                    <a:latin typeface="Consolas" panose="020B0609020204030204" pitchFamily="49" charset="0"/>
                    <a:ea typeface="宋体" panose="02010600030101010101" pitchFamily="2" charset="-122"/>
                    <a:cs typeface="Consolas" panose="020B0609020204030204" pitchFamily="49" charset="0"/>
                  </a:rPr>
                  <a:t>aababa</a:t>
                </a:r>
                <a:endParaRPr lang="en-US" altLang="zh-CN" sz="2400" dirty="0">
                  <a:effectLst/>
                  <a:latin typeface="Consolas" panose="020B0609020204030204" pitchFamily="49" charset="0"/>
                  <a:ea typeface="宋体" panose="02010600030101010101" pitchFamily="2" charset="-122"/>
                  <a:cs typeface="Consolas" panose="020B0609020204030204" pitchFamily="49" charset="0"/>
                </a:endParaRPr>
              </a:p>
              <a:p>
                <a:pPr algn="l"/>
                <a:r>
                  <a:rPr lang="en-US" altLang="zh-CN" sz="2400" b="1" dirty="0">
                    <a:effectLst/>
                    <a:latin typeface="Consolas" panose="020B0609020204030204" pitchFamily="49" charset="0"/>
                    <a:ea typeface="宋体" panose="02010600030101010101" pitchFamily="2" charset="-122"/>
                    <a:cs typeface="Consolas" panose="020B0609020204030204" pitchFamily="49" charset="0"/>
                  </a:rPr>
                  <a:t>			 123456</a:t>
                </a:r>
              </a:p>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(‘aba’)={4,6}</a:t>
                </a:r>
                <a:endParaRPr lang="en-US" altLang="zh-CN" dirty="0">
                  <a:latin typeface="Consolas" panose="020B0609020204030204" pitchFamily="49" charset="0"/>
                  <a:ea typeface="宋体" panose="02010600030101010101" pitchFamily="2" charset="-122"/>
                  <a:cs typeface="Consolas" panose="020B0609020204030204" pitchFamily="49" charset="0"/>
                </a:endParaRPr>
              </a:p>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故</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属于一个等价类</a:t>
                </a:r>
                <a:r>
                  <a:rPr lang="zh-CN" altLang="en-US" dirty="0">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记作</a:t>
                </a:r>
                <a:r>
                  <a:rPr lang="en-US" altLang="zh-CN" dirty="0">
                    <a:latin typeface="Consolas" panose="020B0609020204030204" pitchFamily="49" charset="0"/>
                    <a:ea typeface="宋体" panose="02010600030101010101" pitchFamily="2" charset="-122"/>
                    <a:cs typeface="Consolas" panose="020B0609020204030204" pitchFamily="49" charset="0"/>
                  </a:rPr>
                  <a:t>[‘</a:t>
                </a:r>
                <a:r>
                  <a:rPr lang="en-US" altLang="zh-CN" dirty="0" err="1">
                    <a:latin typeface="Consolas" panose="020B0609020204030204" pitchFamily="49" charset="0"/>
                    <a:ea typeface="宋体" panose="02010600030101010101" pitchFamily="2" charset="-122"/>
                    <a:cs typeface="Consolas" panose="020B0609020204030204" pitchFamily="49" charset="0"/>
                  </a:rPr>
                  <a:t>ba</a:t>
                </a:r>
                <a:r>
                  <a:rPr lang="en-US" altLang="zh-CN" dirty="0">
                    <a:latin typeface="Consolas" panose="020B0609020204030204" pitchFamily="49" charset="0"/>
                    <a:ea typeface="宋体" panose="02010600030101010101" pitchFamily="2" charset="-122"/>
                    <a:cs typeface="Consolas" panose="020B0609020204030204" pitchFamily="49" charset="0"/>
                  </a:rPr>
                  <a:t>’]</a:t>
                </a:r>
                <a:r>
                  <a:rPr lang="zh-CN" altLang="en-US" dirty="0">
                    <a:latin typeface="Consolas" panose="020B0609020204030204" pitchFamily="49" charset="0"/>
                    <a:ea typeface="宋体" panose="02010600030101010101" pitchFamily="2" charset="-122"/>
                    <a:cs typeface="Consolas" panose="020B0609020204030204" pitchFamily="49" charset="0"/>
                  </a:rPr>
                  <a:t>或</a:t>
                </a:r>
                <a:r>
                  <a:rPr lang="en-US" altLang="zh-CN" dirty="0">
                    <a:latin typeface="Consolas" panose="020B0609020204030204" pitchFamily="49" charset="0"/>
                    <a:ea typeface="宋体" panose="02010600030101010101" pitchFamily="2" charset="-122"/>
                    <a:cs typeface="Consolas" panose="020B0609020204030204" pitchFamily="49" charset="0"/>
                  </a:rPr>
                  <a:t>[‘aba’]</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09101" y="792332"/>
                <a:ext cx="8646850" cy="5273336"/>
              </a:xfrm>
              <a:blipFill>
                <a:blip r:embed="rId2"/>
                <a:stretch>
                  <a:fillRect l="-1128" t="-104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DE5BD27-09E4-46C8-9A97-4210A44A070E}"/>
              </a:ext>
            </a:extLst>
          </p:cNvPr>
          <p:cNvSpPr txBox="1"/>
          <p:nvPr/>
        </p:nvSpPr>
        <p:spPr>
          <a:xfrm>
            <a:off x="5651500" y="311785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713512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等价类</a:t>
            </a:r>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spcAft>
                <a:spcPts val="1000"/>
              </a:spcAft>
            </a:pP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等价类个数的级别为</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O(n)</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对于一个</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等价类</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，设</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等价类</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中的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最长子串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前添加一个字符得到的</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新串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（假设新串是</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原串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子串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必然不属于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dirty="0">
                <a:latin typeface="Consolas" panose="020B0609020204030204" pitchFamily="49" charset="0"/>
                <a:ea typeface="宋体" panose="02010600030101010101" pitchFamily="2" charset="-122"/>
                <a:cs typeface="Consolas" panose="020B0609020204030204" pitchFamily="49" charset="0"/>
              </a:rPr>
              <a:t>因为</a:t>
            </a:r>
            <a:r>
              <a:rPr lang="en-US" altLang="zh-CN" dirty="0">
                <a:latin typeface="Consolas" panose="020B0609020204030204" pitchFamily="49" charset="0"/>
                <a:ea typeface="宋体" panose="02010600030101010101" pitchFamily="2" charset="-122"/>
                <a:cs typeface="Consolas" panose="020B0609020204030204" pitchFamily="49" charset="0"/>
              </a:rPr>
              <a:t>p</a:t>
            </a:r>
            <a:r>
              <a:rPr lang="zh-CN" altLang="en-US" dirty="0">
                <a:latin typeface="Consolas" panose="020B0609020204030204" pitchFamily="49" charset="0"/>
                <a:ea typeface="宋体" panose="02010600030101010101" pitchFamily="2" charset="-122"/>
                <a:cs typeface="Consolas" panose="020B0609020204030204" pitchFamily="49" charset="0"/>
              </a:rPr>
              <a:t>是</a:t>
            </a:r>
            <a:r>
              <a:rPr lang="en-US" altLang="zh-CN" dirty="0">
                <a:latin typeface="Consolas" panose="020B0609020204030204" pitchFamily="49" charset="0"/>
                <a:ea typeface="宋体" panose="02010600030101010101" pitchFamily="2" charset="-122"/>
                <a:cs typeface="Consolas" panose="020B0609020204030204" pitchFamily="49" charset="0"/>
              </a:rPr>
              <a:t>p’</a:t>
            </a:r>
            <a:r>
              <a:rPr lang="zh-CN" altLang="en-US" dirty="0">
                <a:latin typeface="Consolas" panose="020B0609020204030204" pitchFamily="49" charset="0"/>
                <a:ea typeface="宋体" panose="02010600030101010101" pitchFamily="2" charset="-122"/>
                <a:cs typeface="Consolas" panose="020B0609020204030204" pitchFamily="49" charset="0"/>
              </a:rPr>
              <a:t>的后缀，所以</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的子集。</a:t>
            </a:r>
            <a:endParaRPr lang="en-US" altLang="zh-CN" dirty="0">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前添加不同的字符，所得字符串的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必然完全不相交</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，并且将</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分割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成若干</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en-US" dirty="0">
                <a:latin typeface="Consolas" panose="020B0609020204030204" pitchFamily="49" charset="0"/>
                <a:ea typeface="宋体" panose="02010600030101010101" pitchFamily="2" charset="-122"/>
                <a:cs typeface="Consolas" panose="020B0609020204030204" pitchFamily="49" charset="0"/>
              </a:rPr>
              <a:t>集合。</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新的集合还可以继续分割，但是总的分割的次数（例如，</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{1,2,3,4,5}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分割成</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{1,3},{2,4},{5}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的分割次数为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 2</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）不会超过原集合的大小，</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一次分割最多新增两个集合，</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所以最终形成的集合个数不会超过</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2n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dirty="0">
                <a:latin typeface="Consolas" panose="020B0609020204030204" pitchFamily="49" charset="0"/>
                <a:ea typeface="宋体" panose="02010600030101010101" pitchFamily="2" charset="-122"/>
              </a:rPr>
              <a:t>所以</a:t>
            </a:r>
            <a:r>
              <a:rPr lang="en-US" altLang="zh-CN" dirty="0" err="1">
                <a:latin typeface="Consolas" panose="020B0609020204030204" pitchFamily="49" charset="0"/>
                <a:ea typeface="宋体" panose="02010600030101010101" pitchFamily="2" charset="-122"/>
              </a:rPr>
              <a:t>endpos</a:t>
            </a:r>
            <a:r>
              <a:rPr lang="zh-CN" altLang="en-US" dirty="0">
                <a:latin typeface="Consolas" panose="020B0609020204030204" pitchFamily="49" charset="0"/>
                <a:ea typeface="宋体" panose="02010600030101010101" pitchFamily="2" charset="-122"/>
              </a:rPr>
              <a:t>等价类个数的级别为</a:t>
            </a:r>
            <a:r>
              <a:rPr lang="en-US" altLang="zh-CN" dirty="0">
                <a:latin typeface="Consolas" panose="020B0609020204030204" pitchFamily="49" charset="0"/>
                <a:ea typeface="宋体" panose="02010600030101010101" pitchFamily="2" charset="-122"/>
              </a:rPr>
              <a:t>O(n)</a:t>
            </a:r>
          </a:p>
          <a:p>
            <a:pPr indent="266700" algn="just"/>
            <a:endParaRPr lang="zh-CN" altLang="en-US" dirty="0"/>
          </a:p>
        </p:txBody>
      </p:sp>
    </p:spTree>
    <p:extLst>
      <p:ext uri="{BB962C8B-B14F-4D97-AF65-F5344CB8AC3E}">
        <p14:creationId xmlns:p14="http://schemas.microsoft.com/office/powerpoint/2010/main" val="2120093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en-US" sz="1800" dirty="0"/>
              <a:t>祖先树</a:t>
            </a:r>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710214"/>
            <a:ext cx="8646850" cy="5566299"/>
          </a:xfrm>
        </p:spPr>
        <p:txBody>
          <a:bodyPr/>
          <a:lstStyle/>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模拟</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前添加一个字符得到的</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新串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（假设新串是</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原串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子串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）的过程，</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是不是很像树的一个节点延伸出若干个子节点？</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将</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等价类看做节点，将</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分割出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视作</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向</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连边</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那么将形成</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树形结构</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我们称这棵树为</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以</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aababa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为例（</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把</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类的最长子串写在节点旁</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endParaRPr lang="zh-CN" altLang="en-US" dirty="0"/>
          </a:p>
        </p:txBody>
      </p:sp>
      <p:pic>
        <p:nvPicPr>
          <p:cNvPr id="5" name="图片 4">
            <a:extLst>
              <a:ext uri="{FF2B5EF4-FFF2-40B4-BE49-F238E27FC236}">
                <a16:creationId xmlns:a16="http://schemas.microsoft.com/office/drawing/2014/main" id="{7D23102D-DAA3-428D-BAC3-85F72E248581}"/>
              </a:ext>
            </a:extLst>
          </p:cNvPr>
          <p:cNvPicPr/>
          <p:nvPr/>
        </p:nvPicPr>
        <p:blipFill>
          <a:blip r:embed="rId2" cstate="print"/>
          <a:srcRect/>
          <a:stretch>
            <a:fillRect/>
          </a:stretch>
        </p:blipFill>
        <p:spPr bwMode="auto">
          <a:xfrm>
            <a:off x="449000" y="2557113"/>
            <a:ext cx="8884451" cy="4034556"/>
          </a:xfrm>
          <a:prstGeom prst="rect">
            <a:avLst/>
          </a:prstGeom>
          <a:noFill/>
          <a:ln w="9525">
            <a:noFill/>
            <a:miter lim="800000"/>
            <a:headEnd/>
            <a:tailEnd/>
          </a:ln>
        </p:spPr>
      </p:pic>
    </p:spTree>
    <p:extLst>
      <p:ext uri="{BB962C8B-B14F-4D97-AF65-F5344CB8AC3E}">
        <p14:creationId xmlns:p14="http://schemas.microsoft.com/office/powerpoint/2010/main" val="71104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en-US" altLang="zh-CN" sz="1800" dirty="0" err="1"/>
              <a:t>len</a:t>
            </a:r>
            <a:r>
              <a:rPr lang="zh-CN" altLang="en-US" sz="1800" dirty="0"/>
              <a:t>的性质</a:t>
            </a:r>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796401" y="792332"/>
            <a:ext cx="8646850" cy="5273336"/>
          </a:xfrm>
        </p:spPr>
        <p:txBody>
          <a:bodyPr>
            <a:normAutofit/>
          </a:bodyPr>
          <a:lstStyle/>
          <a:p>
            <a:pPr marL="285750" indent="-285750" algn="l">
              <a:buFont typeface="Arial" panose="020B0604020202020204" pitchFamily="34" charset="0"/>
              <a:buChar char="•"/>
            </a:pPr>
            <a:r>
              <a:rPr lang="zh-CN" altLang="en-US" sz="2400" dirty="0">
                <a:effectLst/>
                <a:latin typeface="Consolas" panose="020B0609020204030204" pitchFamily="49" charset="0"/>
                <a:ea typeface="宋体" panose="02010600030101010101" pitchFamily="2" charset="-122"/>
                <a:cs typeface="Consolas" panose="020B0609020204030204" pitchFamily="49" charset="0"/>
              </a:rPr>
              <a:t>定义</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等价类</a:t>
            </a:r>
            <a:r>
              <a:rPr lang="en-US" altLang="zh-CN" sz="2400" dirty="0">
                <a:effectLst/>
                <a:latin typeface="Consolas" panose="020B0609020204030204" pitchFamily="49" charset="0"/>
                <a:ea typeface="宋体" panose="02010600030101010101" pitchFamily="2" charset="-122"/>
                <a:cs typeface="Consolas" panose="020B0609020204030204" pitchFamily="49" charset="0"/>
              </a:rPr>
              <a:t>a</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中最长子串</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为</a:t>
            </a:r>
            <a:r>
              <a:rPr lang="en-US" altLang="zh-CN" sz="2400" dirty="0">
                <a:effectLst/>
                <a:latin typeface="Consolas" panose="020B0609020204030204" pitchFamily="49" charset="0"/>
                <a:ea typeface="宋体" panose="02010600030101010101" pitchFamily="2" charset="-122"/>
                <a:cs typeface="Consolas" panose="020B0609020204030204" pitchFamily="49" charset="0"/>
              </a:rPr>
              <a:t>longest(a)</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长度为</a:t>
            </a:r>
            <a:r>
              <a:rPr lang="en-US" altLang="zh-CN" sz="24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2400" dirty="0">
                <a:effectLst/>
                <a:latin typeface="Consolas" panose="020B0609020204030204" pitchFamily="49" charset="0"/>
                <a:ea typeface="宋体" panose="02010600030101010101" pitchFamily="2" charset="-122"/>
                <a:cs typeface="Consolas" panose="020B0609020204030204" pitchFamily="49" charset="0"/>
              </a:rPr>
              <a:t>(a)</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最短子串</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为</a:t>
            </a:r>
            <a:r>
              <a:rPr lang="en-US" altLang="zh-CN" sz="2400" dirty="0">
                <a:effectLst/>
                <a:latin typeface="Consolas" panose="020B0609020204030204" pitchFamily="49" charset="0"/>
                <a:ea typeface="宋体" panose="02010600030101010101" pitchFamily="2" charset="-122"/>
                <a:cs typeface="Consolas" panose="020B0609020204030204" pitchFamily="49" charset="0"/>
              </a:rPr>
              <a:t>shortest(a)</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长度为</a:t>
            </a:r>
            <a:r>
              <a:rPr lang="en-US" altLang="zh-CN" sz="2400" dirty="0" err="1">
                <a:effectLst/>
                <a:latin typeface="Consolas" panose="020B0609020204030204" pitchFamily="49" charset="0"/>
                <a:ea typeface="宋体" panose="02010600030101010101" pitchFamily="2" charset="-122"/>
                <a:cs typeface="Consolas" panose="020B0609020204030204" pitchFamily="49" charset="0"/>
              </a:rPr>
              <a:t>minlen</a:t>
            </a:r>
            <a:r>
              <a:rPr lang="en-US" altLang="zh-CN" sz="2400" dirty="0">
                <a:effectLst/>
                <a:latin typeface="Consolas" panose="020B0609020204030204" pitchFamily="49" charset="0"/>
                <a:ea typeface="宋体" panose="02010600030101010101" pitchFamily="2" charset="-122"/>
                <a:cs typeface="Consolas" panose="020B0609020204030204" pitchFamily="49" charset="0"/>
              </a:rPr>
              <a:t>(a)</a:t>
            </a:r>
            <a:endParaRPr lang="en-US" altLang="zh-CN" sz="2400" dirty="0">
              <a:latin typeface="Consolas" panose="020B0609020204030204" pitchFamily="49" charset="0"/>
              <a:ea typeface="宋体" panose="02010600030101010101" pitchFamily="2" charset="-122"/>
              <a:cs typeface="Consolas" panose="020B0609020204030204" pitchFamily="49" charset="0"/>
            </a:endParaRPr>
          </a:p>
          <a:p>
            <a:pPr algn="l"/>
            <a:r>
              <a:rPr lang="zh-CN" altLang="en-US" sz="2400" dirty="0">
                <a:effectLst/>
                <a:latin typeface="Consolas" panose="020B0609020204030204" pitchFamily="49" charset="0"/>
                <a:ea typeface="宋体" panose="02010600030101010101" pitchFamily="2" charset="-122"/>
                <a:cs typeface="Consolas" panose="020B0609020204030204" pitchFamily="49" charset="0"/>
              </a:rPr>
              <a:t>例如字符串</a:t>
            </a:r>
            <a:r>
              <a:rPr lang="en-US" altLang="zh-CN" sz="2400" dirty="0" err="1">
                <a:effectLst/>
                <a:latin typeface="Consolas" panose="020B0609020204030204" pitchFamily="49" charset="0"/>
                <a:ea typeface="宋体" panose="02010600030101010101" pitchFamily="2" charset="-122"/>
                <a:cs typeface="Consolas" panose="020B0609020204030204" pitchFamily="49" charset="0"/>
              </a:rPr>
              <a:t>aababa</a:t>
            </a:r>
            <a:endParaRPr lang="en-US" altLang="zh-CN" sz="2400" dirty="0">
              <a:effectLst/>
              <a:latin typeface="Consolas" panose="020B0609020204030204" pitchFamily="49" charset="0"/>
              <a:ea typeface="宋体" panose="02010600030101010101" pitchFamily="2" charset="-122"/>
              <a:cs typeface="Consolas" panose="020B0609020204030204" pitchFamily="49" charset="0"/>
            </a:endParaRPr>
          </a:p>
          <a:p>
            <a:pPr algn="l"/>
            <a:r>
              <a:rPr lang="en-US" altLang="zh-CN" sz="2400" b="1" dirty="0">
                <a:effectLst/>
                <a:latin typeface="Consolas" panose="020B0609020204030204" pitchFamily="49" charset="0"/>
                <a:ea typeface="宋体" panose="02010600030101010101" pitchFamily="2" charset="-122"/>
                <a:cs typeface="Consolas" panose="020B0609020204030204" pitchFamily="49" charset="0"/>
              </a:rPr>
              <a:t>			 123456</a:t>
            </a:r>
          </a:p>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，则</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longest(p)=‘aba’</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len</a:t>
            </a:r>
            <a:r>
              <a:rPr lang="en-US" altLang="zh-CN" sz="2000" dirty="0">
                <a:latin typeface="Consolas" panose="020B0609020204030204" pitchFamily="49" charset="0"/>
                <a:ea typeface="宋体" panose="02010600030101010101" pitchFamily="2" charset="-122"/>
                <a:cs typeface="Consolas" panose="020B0609020204030204" pitchFamily="49" charset="0"/>
              </a:rPr>
              <a:t>(p)=3</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sortest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ba</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minlen</a:t>
            </a:r>
            <a:r>
              <a:rPr lang="en-US" altLang="zh-CN" sz="2000" dirty="0">
                <a:latin typeface="Consolas" panose="020B0609020204030204" pitchFamily="49" charset="0"/>
                <a:ea typeface="宋体" panose="02010600030101010101" pitchFamily="2" charset="-122"/>
                <a:cs typeface="Consolas" panose="020B0609020204030204" pitchFamily="49" charset="0"/>
              </a:rPr>
              <a:t>(p)=2</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lvl="1" algn="l"/>
            <a:endParaRPr lang="en-US" altLang="zh-CN" sz="1800" b="1" dirty="0">
              <a:effectLst/>
              <a:latin typeface="Consolas" panose="020B0609020204030204" pitchFamily="49" charset="0"/>
              <a:ea typeface="宋体" panose="02010600030101010101" pitchFamily="2" charset="-122"/>
              <a:cs typeface="Consolas" panose="020B0609020204030204" pitchFamily="49" charset="0"/>
            </a:endParaRPr>
          </a:p>
          <a:p>
            <a:pPr algn="l"/>
            <a:endParaRPr lang="zh-CN" altLang="en-US" dirty="0"/>
          </a:p>
        </p:txBody>
      </p:sp>
      <p:pic>
        <p:nvPicPr>
          <p:cNvPr id="4" name="图片 3">
            <a:extLst>
              <a:ext uri="{FF2B5EF4-FFF2-40B4-BE49-F238E27FC236}">
                <a16:creationId xmlns:a16="http://schemas.microsoft.com/office/drawing/2014/main" id="{A6601EAE-3EDF-4C82-8F64-D1589C137E84}"/>
              </a:ext>
            </a:extLst>
          </p:cNvPr>
          <p:cNvPicPr/>
          <p:nvPr/>
        </p:nvPicPr>
        <p:blipFill>
          <a:blip r:embed="rId2" cstate="print"/>
          <a:srcRect/>
          <a:stretch>
            <a:fillRect/>
          </a:stretch>
        </p:blipFill>
        <p:spPr bwMode="auto">
          <a:xfrm>
            <a:off x="2560488" y="3429000"/>
            <a:ext cx="7071023" cy="3314700"/>
          </a:xfrm>
          <a:prstGeom prst="rect">
            <a:avLst/>
          </a:prstGeom>
          <a:noFill/>
          <a:ln w="9525">
            <a:noFill/>
            <a:miter lim="800000"/>
            <a:headEnd/>
            <a:tailEnd/>
          </a:ln>
        </p:spPr>
      </p:pic>
    </p:spTree>
    <p:extLst>
      <p:ext uri="{BB962C8B-B14F-4D97-AF65-F5344CB8AC3E}">
        <p14:creationId xmlns:p14="http://schemas.microsoft.com/office/powerpoint/2010/main" val="1408569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en-US" altLang="zh-CN" sz="1800" dirty="0" err="1"/>
              <a:t>len</a:t>
            </a:r>
            <a:r>
              <a:rPr lang="zh-CN" altLang="en-US" sz="1800" dirty="0"/>
              <a:t>的性质</a:t>
            </a:r>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792332"/>
            <a:ext cx="8646850" cy="5273336"/>
          </a:xfrm>
        </p:spPr>
        <p:txBody>
          <a:bodyPr/>
          <a:lstStyle/>
          <a:p>
            <a:pPr algn="l"/>
            <a:r>
              <a:rPr lang="zh-CN" altLang="en-US" sz="2400" b="1"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2400" b="1" dirty="0">
                <a:effectLst/>
                <a:latin typeface="Consolas" panose="020B0609020204030204" pitchFamily="49" charset="0"/>
                <a:ea typeface="宋体" panose="02010600030101010101" pitchFamily="2" charset="-122"/>
                <a:cs typeface="Consolas" panose="020B0609020204030204" pitchFamily="49" charset="0"/>
              </a:rPr>
              <a:t>fa(a)</a:t>
            </a:r>
            <a:r>
              <a:rPr lang="zh-CN" altLang="zh-CN" sz="2400" b="1" dirty="0">
                <a:effectLst/>
                <a:latin typeface="Consolas" panose="020B0609020204030204" pitchFamily="49" charset="0"/>
                <a:ea typeface="宋体" panose="02010600030101010101" pitchFamily="2" charset="-122"/>
                <a:cs typeface="Consolas" panose="020B0609020204030204" pitchFamily="49" charset="0"/>
              </a:rPr>
              <a:t>表示等价类</a:t>
            </a:r>
            <a:r>
              <a:rPr lang="en-US" altLang="zh-CN" sz="2400" b="1" dirty="0">
                <a:effectLst/>
                <a:latin typeface="Consolas" panose="020B0609020204030204" pitchFamily="49" charset="0"/>
                <a:ea typeface="宋体" panose="02010600030101010101" pitchFamily="2" charset="-122"/>
                <a:cs typeface="Consolas" panose="020B0609020204030204" pitchFamily="49" charset="0"/>
              </a:rPr>
              <a:t>a</a:t>
            </a:r>
            <a:r>
              <a:rPr lang="zh-CN" altLang="en-US" sz="2400" b="1" dirty="0">
                <a:effectLst/>
                <a:latin typeface="Consolas" panose="020B0609020204030204" pitchFamily="49" charset="0"/>
                <a:ea typeface="宋体" panose="02010600030101010101" pitchFamily="2" charset="-122"/>
                <a:cs typeface="Consolas" panose="020B0609020204030204" pitchFamily="49" charset="0"/>
              </a:rPr>
              <a:t>在祖先树上的父节点。有以下性质：</a:t>
            </a:r>
            <a:endParaRPr lang="en-US" altLang="zh-CN" sz="2400" b="1" dirty="0">
              <a:effectLst/>
              <a:latin typeface="Consolas" panose="020B0609020204030204" pitchFamily="49" charset="0"/>
              <a:ea typeface="宋体" panose="02010600030101010101" pitchFamily="2" charset="-122"/>
              <a:cs typeface="Consolas" panose="020B0609020204030204" pitchFamily="49" charset="0"/>
            </a:endParaRPr>
          </a:p>
          <a:p>
            <a:pPr lvl="1" algn="l"/>
            <a:r>
              <a:rPr lang="en-US" altLang="zh-CN" sz="2200" b="1"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2200" b="1" dirty="0">
                <a:effectLst/>
                <a:latin typeface="Consolas" panose="020B0609020204030204" pitchFamily="49" charset="0"/>
                <a:ea typeface="宋体" panose="02010600030101010101" pitchFamily="2" charset="-122"/>
                <a:cs typeface="Consolas" panose="020B0609020204030204" pitchFamily="49" charset="0"/>
              </a:rPr>
              <a:t>(fa(a))+1=</a:t>
            </a:r>
            <a:r>
              <a:rPr lang="en-US" altLang="zh-CN" sz="2200" b="1" dirty="0" err="1">
                <a:effectLst/>
                <a:latin typeface="Consolas" panose="020B0609020204030204" pitchFamily="49" charset="0"/>
                <a:ea typeface="宋体" panose="02010600030101010101" pitchFamily="2" charset="-122"/>
                <a:cs typeface="Consolas" panose="020B0609020204030204" pitchFamily="49" charset="0"/>
              </a:rPr>
              <a:t>minlen</a:t>
            </a:r>
            <a:r>
              <a:rPr lang="en-US" altLang="zh-CN" sz="2200" b="1" dirty="0">
                <a:effectLst/>
                <a:latin typeface="Consolas" panose="020B0609020204030204" pitchFamily="49" charset="0"/>
                <a:ea typeface="宋体" panose="02010600030101010101" pitchFamily="2" charset="-122"/>
                <a:cs typeface="Consolas" panose="020B0609020204030204" pitchFamily="49" charset="0"/>
              </a:rPr>
              <a:t>(a)</a:t>
            </a:r>
            <a:r>
              <a:rPr lang="zh-CN" altLang="zh-CN" sz="2200" b="1"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dirty="0"/>
          </a:p>
          <a:p>
            <a:pPr lvl="1" algn="l"/>
            <a:r>
              <a:rPr lang="zh-CN" altLang="zh-CN" dirty="0">
                <a:effectLst/>
                <a:latin typeface="Consolas" panose="020B0609020204030204" pitchFamily="49" charset="0"/>
                <a:ea typeface="宋体" panose="02010600030101010101" pitchFamily="2" charset="-122"/>
                <a:cs typeface="Consolas" panose="020B0609020204030204" pitchFamily="49" charset="0"/>
              </a:rPr>
              <a:t>在一个类中的最长子串前再添加一个字符，形成的字符串就必然属于其儿子中的一类，且这个新形成的字符串肯定是它所属的类中最短的一个。</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故</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minlen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可省去</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en-US" dirty="0"/>
          </a:p>
        </p:txBody>
      </p:sp>
      <p:pic>
        <p:nvPicPr>
          <p:cNvPr id="4" name="图片 3">
            <a:extLst>
              <a:ext uri="{FF2B5EF4-FFF2-40B4-BE49-F238E27FC236}">
                <a16:creationId xmlns:a16="http://schemas.microsoft.com/office/drawing/2014/main" id="{B131D69D-0131-40B5-AD09-C7BA231EBBF2}"/>
              </a:ext>
            </a:extLst>
          </p:cNvPr>
          <p:cNvPicPr/>
          <p:nvPr/>
        </p:nvPicPr>
        <p:blipFill>
          <a:blip r:embed="rId2" cstate="print"/>
          <a:srcRect/>
          <a:stretch>
            <a:fillRect/>
          </a:stretch>
        </p:blipFill>
        <p:spPr bwMode="auto">
          <a:xfrm>
            <a:off x="482600" y="2823444"/>
            <a:ext cx="8274851" cy="4034556"/>
          </a:xfrm>
          <a:prstGeom prst="rect">
            <a:avLst/>
          </a:prstGeom>
          <a:noFill/>
          <a:ln w="9525">
            <a:noFill/>
            <a:miter lim="800000"/>
            <a:headEnd/>
            <a:tailEnd/>
          </a:ln>
        </p:spPr>
      </p:pic>
    </p:spTree>
    <p:extLst>
      <p:ext uri="{BB962C8B-B14F-4D97-AF65-F5344CB8AC3E}">
        <p14:creationId xmlns:p14="http://schemas.microsoft.com/office/powerpoint/2010/main" val="2028739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和后缀自动机共用节点，</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但是有不同的边</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空串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的等价类是祖先树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的根</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，也是</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后缀自动机的源点。</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dirty="0">
                <a:latin typeface="Consolas" panose="020B0609020204030204" pitchFamily="49" charset="0"/>
                <a:ea typeface="宋体" panose="02010600030101010101" pitchFamily="2" charset="-122"/>
                <a:cs typeface="Consolas" panose="020B0609020204030204" pitchFamily="49" charset="0"/>
              </a:rPr>
              <a:t>对于字符串</a:t>
            </a:r>
            <a:r>
              <a:rPr lang="en-US" altLang="zh-CN" dirty="0">
                <a:latin typeface="Consolas" panose="020B0609020204030204" pitchFamily="49" charset="0"/>
                <a:ea typeface="宋体" panose="02010600030101010101" pitchFamily="2" charset="-122"/>
                <a:cs typeface="Consolas" panose="020B0609020204030204" pitchFamily="49" charset="0"/>
              </a:rPr>
              <a:t>s</a:t>
            </a:r>
            <a:r>
              <a:rPr lang="zh-CN" altLang="en-US" dirty="0">
                <a:latin typeface="Consolas" panose="020B0609020204030204" pitchFamily="49" charset="0"/>
                <a:ea typeface="宋体" panose="02010600030101010101" pitchFamily="2" charset="-122"/>
                <a:cs typeface="Consolas" panose="020B0609020204030204" pitchFamily="49" charset="0"/>
              </a:rPr>
              <a:t>，</a:t>
            </a:r>
            <a:r>
              <a:rPr lang="en-US" altLang="zh-CN" dirty="0">
                <a:latin typeface="Consolas" panose="020B0609020204030204" pitchFamily="49" charset="0"/>
                <a:ea typeface="宋体" panose="02010600030101010101" pitchFamily="2" charset="-122"/>
                <a:cs typeface="Consolas" panose="020B0609020204030204" pitchFamily="49" charset="0"/>
              </a:rPr>
              <a:t>s</a:t>
            </a:r>
            <a:r>
              <a:rPr lang="zh-CN" altLang="en-US" dirty="0">
                <a:latin typeface="Consolas" panose="020B0609020204030204" pitchFamily="49" charset="0"/>
                <a:ea typeface="宋体" panose="02010600030101010101" pitchFamily="2" charset="-122"/>
                <a:cs typeface="Consolas" panose="020B0609020204030204" pitchFamily="49" charset="0"/>
              </a:rPr>
              <a:t>后缀的等价类是</a:t>
            </a:r>
            <a:r>
              <a:rPr lang="en-US" altLang="zh-CN" dirty="0">
                <a:latin typeface="Consolas" panose="020B0609020204030204" pitchFamily="49" charset="0"/>
                <a:ea typeface="宋体" panose="02010600030101010101" pitchFamily="2" charset="-122"/>
                <a:cs typeface="Consolas" panose="020B0609020204030204" pitchFamily="49" charset="0"/>
              </a:rPr>
              <a:t>[s]</a:t>
            </a:r>
            <a:r>
              <a:rPr lang="zh-CN" altLang="en-US" dirty="0">
                <a:latin typeface="Consolas" panose="020B0609020204030204" pitchFamily="49" charset="0"/>
                <a:ea typeface="宋体" panose="02010600030101010101" pitchFamily="2" charset="-122"/>
                <a:cs typeface="Consolas" panose="020B0609020204030204" pitchFamily="49" charset="0"/>
              </a:rPr>
              <a:t>在</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上的祖先</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节点。</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我们需要考虑如何建立</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祖先树和</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后缀自动机，使得从源点出发到达</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节</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点</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时，经过的边所</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形成的字符串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的等价类是节点</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还可以理解为，</a:t>
            </a:r>
            <a:r>
              <a:rPr lang="zh-CN" altLang="en-US" dirty="0">
                <a:latin typeface="Consolas" panose="020B0609020204030204" pitchFamily="49" charset="0"/>
                <a:ea typeface="宋体" panose="02010600030101010101" pitchFamily="2" charset="-122"/>
                <a:cs typeface="Consolas" panose="020B0609020204030204" pitchFamily="49" charset="0"/>
              </a:rPr>
              <a:t>走</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的边是在字符串前面添加字符，</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走后缀</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自动机的边是在字符串后面添加字符。</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在第四节我们将看到，正是因为上面的特性，</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主要用来求节点（即各个字符串）的性质，而后缀自动机本身则主要用来直接跑字符串。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1712071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a:t>
            </a:r>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后缀自动机的</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边需要满足祖先树的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性质：</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①有一个源点，边代表在当前字符串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末尾</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增加一个字符。</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②每个点代表一个</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等价类，到达</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该</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点的路径形成的子串必须属于此点的</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类。</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③点之间有父子关系，到达点</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的所有字符串的长度都必然大于到达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的所有字符串的长度，且到达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的任意字符串必为到达</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的任意字符串的后缀。</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3269796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algn="l"/>
            <a:r>
              <a:rPr lang="zh-CN" altLang="zh-CN" sz="2400" dirty="0">
                <a:effectLst/>
                <a:latin typeface="Consolas" panose="020B0609020204030204" pitchFamily="49" charset="0"/>
                <a:ea typeface="宋体" panose="02010600030101010101" pitchFamily="2" charset="-122"/>
                <a:cs typeface="Consolas" panose="020B0609020204030204" pitchFamily="49" charset="0"/>
              </a:rPr>
              <a:t>正是因为后缀自动机的特殊性质使得它可以处理更多类型的题目。</a:t>
            </a:r>
            <a:endParaRPr lang="en-US" altLang="zh-CN" sz="2400" dirty="0">
              <a:effectLst/>
              <a:latin typeface="Consolas" panose="020B0609020204030204" pitchFamily="49" charset="0"/>
              <a:ea typeface="宋体" panose="02010600030101010101" pitchFamily="2" charset="-122"/>
              <a:cs typeface="Consolas" panose="020B0609020204030204" pitchFamily="49" charset="0"/>
            </a:endParaRPr>
          </a:p>
          <a:p>
            <a:pPr algn="l"/>
            <a:r>
              <a:rPr lang="zh-CN" altLang="zh-CN" sz="2400" dirty="0">
                <a:effectLst/>
                <a:latin typeface="Consolas" panose="020B0609020204030204" pitchFamily="49" charset="0"/>
                <a:ea typeface="宋体" panose="02010600030101010101" pitchFamily="2" charset="-122"/>
                <a:cs typeface="Consolas" panose="020B0609020204030204" pitchFamily="49" charset="0"/>
              </a:rPr>
              <a:t>后缀自动机的特别之处在于</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与节点本身的特殊意义</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这使得求解</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子串问题</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可转化为</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祖先树</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上的动态规划问题。例如，</a:t>
            </a:r>
            <a:r>
              <a:rPr lang="zh-CN" altLang="en-US" sz="2400" dirty="0">
                <a:effectLst/>
                <a:latin typeface="Consolas" panose="020B0609020204030204" pitchFamily="49" charset="0"/>
                <a:ea typeface="宋体" panose="02010600030101010101" pitchFamily="2" charset="-122"/>
                <a:cs typeface="Consolas" panose="020B0609020204030204" pitchFamily="49" charset="0"/>
              </a:rPr>
              <a:t>求解子串</a:t>
            </a:r>
            <a:r>
              <a:rPr lang="zh-CN" altLang="zh-CN" sz="2400" dirty="0">
                <a:effectLst/>
                <a:latin typeface="Consolas" panose="020B0609020204030204" pitchFamily="49" charset="0"/>
                <a:ea typeface="宋体" panose="02010600030101010101" pitchFamily="2" charset="-122"/>
                <a:cs typeface="Consolas" panose="020B0609020204030204" pitchFamily="49" charset="0"/>
              </a:rPr>
              <a:t>出现的次数，第一次出现的位置，出现在某个位置之后的次数等。</a:t>
            </a:r>
            <a:endParaRPr lang="zh-CN" altLang="zh-CN" sz="2400" dirty="0">
              <a:effectLst/>
              <a:latin typeface="Tahoma" panose="020B060403050404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438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lvl="0" algn="just"/>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 &lt;=</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时，向右覆盖最远的回文串没有覆盖到</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位置，因为恒有</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]&gt;=1</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，所以</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的下界为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FE31898-8571-4AB6-9DB1-243466DC84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2155" y="2249715"/>
            <a:ext cx="7437483" cy="1988683"/>
          </a:xfrm>
          <a:prstGeom prst="rect">
            <a:avLst/>
          </a:prstGeom>
          <a:noFill/>
          <a:ln>
            <a:noFill/>
          </a:ln>
        </p:spPr>
      </p:pic>
      <p:sp>
        <p:nvSpPr>
          <p:cNvPr id="5" name="标题 1">
            <a:extLst>
              <a:ext uri="{FF2B5EF4-FFF2-40B4-BE49-F238E27FC236}">
                <a16:creationId xmlns:a16="http://schemas.microsoft.com/office/drawing/2014/main" id="{ACA4A066-C4EF-42B9-AB87-3FF6F8A33FB0}"/>
              </a:ext>
            </a:extLst>
          </p:cNvPr>
          <p:cNvSpPr>
            <a:spLocks noGrp="1"/>
          </p:cNvSpPr>
          <p:nvPr>
            <p:ph type="ctrTitle"/>
          </p:nvPr>
        </p:nvSpPr>
        <p:spPr>
          <a:xfrm>
            <a:off x="1231900" y="433388"/>
            <a:ext cx="3589338" cy="596900"/>
          </a:xfrm>
        </p:spPr>
        <p:txBody>
          <a:bodyPr/>
          <a:lstStyle/>
          <a:p>
            <a:pPr algn="l"/>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算法流程</a:t>
            </a:r>
            <a:endParaRPr lang="zh-CN" altLang="en-US" dirty="0"/>
          </a:p>
        </p:txBody>
      </p:sp>
    </p:spTree>
    <p:extLst>
      <p:ext uri="{BB962C8B-B14F-4D97-AF65-F5344CB8AC3E}">
        <p14:creationId xmlns:p14="http://schemas.microsoft.com/office/powerpoint/2010/main" val="3404289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后缀自动机大概是长这样子的：</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下面那整齐的一行节点表示的就是各个前缀所属的节点。对于任意一个前缀</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longest([p])=p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，因为</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不能在</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前缀</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前面添加字符</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上面那些零零散散的节点是不包含任意一个前缀的节点，有一些边连上去，有一些边连下来，它们之间还有一些连边。这就是后缀自动机的基本结构。</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后缀自动机的构造是在线的，我们通过不断添加单个字符的方式构建后缀自动机。简单来说，我们把原串拆成一个个字符，按顺序添加进后缀自动机里。</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pic>
        <p:nvPicPr>
          <p:cNvPr id="4" name="图片 3">
            <a:extLst>
              <a:ext uri="{FF2B5EF4-FFF2-40B4-BE49-F238E27FC236}">
                <a16:creationId xmlns:a16="http://schemas.microsoft.com/office/drawing/2014/main" id="{08725634-40E2-4441-93A1-1E5137C9603B}"/>
              </a:ext>
            </a:extLst>
          </p:cNvPr>
          <p:cNvPicPr/>
          <p:nvPr/>
        </p:nvPicPr>
        <p:blipFill>
          <a:blip r:embed="rId2" cstate="print"/>
          <a:srcRect/>
          <a:stretch>
            <a:fillRect/>
          </a:stretch>
        </p:blipFill>
        <p:spPr bwMode="auto">
          <a:xfrm>
            <a:off x="736600" y="3429000"/>
            <a:ext cx="6350000" cy="3365869"/>
          </a:xfrm>
          <a:prstGeom prst="rect">
            <a:avLst/>
          </a:prstGeom>
          <a:noFill/>
          <a:ln w="9525">
            <a:noFill/>
            <a:miter lim="800000"/>
            <a:headEnd/>
            <a:tailEnd/>
          </a:ln>
        </p:spPr>
      </p:pic>
    </p:spTree>
    <p:extLst>
      <p:ext uri="{BB962C8B-B14F-4D97-AF65-F5344CB8AC3E}">
        <p14:creationId xmlns:p14="http://schemas.microsoft.com/office/powerpoint/2010/main" val="44475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0" y="443346"/>
            <a:ext cx="9431717" cy="6148324"/>
          </a:xfrm>
        </p:spPr>
        <p:txBody>
          <a:bodyPr>
            <a:normAutofit fontScale="92500" lnSpcReduction="20000"/>
          </a:bodyPr>
          <a:lstStyle/>
          <a:p>
            <a:pPr algn="l">
              <a:lnSpc>
                <a:spcPct val="120000"/>
              </a:lnSpc>
              <a:spcBef>
                <a:spcPts val="0"/>
              </a:spcBef>
            </a:pPr>
            <a:r>
              <a:rPr lang="en-US" altLang="zh-CN" sz="1600" dirty="0"/>
              <a:t>void add(int c)</a:t>
            </a:r>
          </a:p>
          <a:p>
            <a:pPr algn="l">
              <a:lnSpc>
                <a:spcPct val="120000"/>
              </a:lnSpc>
              <a:spcBef>
                <a:spcPts val="0"/>
              </a:spcBef>
            </a:pPr>
            <a:r>
              <a:rPr lang="en-US" altLang="zh-CN" sz="1600" dirty="0"/>
              <a:t>{</a:t>
            </a:r>
          </a:p>
          <a:p>
            <a:pPr algn="l">
              <a:lnSpc>
                <a:spcPct val="120000"/>
              </a:lnSpc>
              <a:spcBef>
                <a:spcPts val="0"/>
              </a:spcBef>
            </a:pPr>
            <a:r>
              <a:rPr lang="en-US" altLang="zh-CN" sz="1600" dirty="0"/>
              <a:t>    int p=</a:t>
            </a:r>
            <a:r>
              <a:rPr lang="en-US" altLang="zh-CN" sz="1600" dirty="0" err="1"/>
              <a:t>las;int</a:t>
            </a:r>
            <a:r>
              <a:rPr lang="en-US" altLang="zh-CN" sz="1600" dirty="0"/>
              <a:t> np=las=++tot;</a:t>
            </a:r>
          </a:p>
          <a:p>
            <a:pPr algn="l">
              <a:lnSpc>
                <a:spcPct val="120000"/>
              </a:lnSpc>
              <a:spcBef>
                <a:spcPts val="0"/>
              </a:spcBef>
            </a:pPr>
            <a:r>
              <a:rPr lang="en-US" altLang="zh-CN" sz="1600" dirty="0"/>
              <a:t>    </a:t>
            </a:r>
            <a:r>
              <a:rPr lang="en-US" altLang="zh-CN" sz="1600" dirty="0" err="1"/>
              <a:t>dian</a:t>
            </a:r>
            <a:r>
              <a:rPr lang="en-US" altLang="zh-CN" sz="1600" dirty="0"/>
              <a:t>[np].</a:t>
            </a:r>
            <a:r>
              <a:rPr lang="en-US" altLang="zh-CN" sz="1600" dirty="0" err="1"/>
              <a:t>len</a:t>
            </a:r>
            <a:r>
              <a:rPr lang="en-US" altLang="zh-CN" sz="1600" dirty="0"/>
              <a:t>=</a:t>
            </a:r>
            <a:r>
              <a:rPr lang="en-US" altLang="zh-CN" sz="1600" dirty="0" err="1"/>
              <a:t>dian</a:t>
            </a:r>
            <a:r>
              <a:rPr lang="en-US" altLang="zh-CN" sz="1600" dirty="0"/>
              <a:t>[p].len+1;</a:t>
            </a:r>
          </a:p>
          <a:p>
            <a:pPr algn="l">
              <a:lnSpc>
                <a:spcPct val="120000"/>
              </a:lnSpc>
              <a:spcBef>
                <a:spcPts val="0"/>
              </a:spcBef>
            </a:pPr>
            <a:r>
              <a:rPr lang="en-US" altLang="zh-CN" sz="1600" dirty="0"/>
              <a:t>    for(;p&amp;&amp;!</a:t>
            </a:r>
            <a:r>
              <a:rPr lang="en-US" altLang="zh-CN" sz="1600" dirty="0" err="1"/>
              <a:t>dian</a:t>
            </a:r>
            <a:r>
              <a:rPr lang="en-US" altLang="zh-CN" sz="1600" dirty="0"/>
              <a:t>[p].</a:t>
            </a:r>
            <a:r>
              <a:rPr lang="en-US" altLang="zh-CN" sz="1600" dirty="0" err="1"/>
              <a:t>ch</a:t>
            </a:r>
            <a:r>
              <a:rPr lang="en-US" altLang="zh-CN" sz="1600" dirty="0"/>
              <a:t>[c];p=</a:t>
            </a:r>
            <a:r>
              <a:rPr lang="en-US" altLang="zh-CN" sz="1600" dirty="0" err="1"/>
              <a:t>dian</a:t>
            </a:r>
            <a:r>
              <a:rPr lang="en-US" altLang="zh-CN" sz="1600" dirty="0"/>
              <a:t>[p].fa)</a:t>
            </a:r>
            <a:r>
              <a:rPr lang="en-US" altLang="zh-CN" sz="1600" dirty="0" err="1"/>
              <a:t>dian</a:t>
            </a:r>
            <a:r>
              <a:rPr lang="en-US" altLang="zh-CN" sz="1600" dirty="0"/>
              <a:t>[p].</a:t>
            </a:r>
            <a:r>
              <a:rPr lang="en-US" altLang="zh-CN" sz="1600" dirty="0" err="1"/>
              <a:t>ch</a:t>
            </a:r>
            <a:r>
              <a:rPr lang="en-US" altLang="zh-CN" sz="1600" dirty="0"/>
              <a:t>[c]=np;</a:t>
            </a:r>
          </a:p>
          <a:p>
            <a:pPr algn="l">
              <a:lnSpc>
                <a:spcPct val="120000"/>
              </a:lnSpc>
              <a:spcBef>
                <a:spcPts val="0"/>
              </a:spcBef>
            </a:pPr>
            <a:r>
              <a:rPr lang="en-US" altLang="zh-CN" sz="1600" dirty="0"/>
              <a:t>    if(!p)</a:t>
            </a:r>
            <a:r>
              <a:rPr lang="en-US" altLang="zh-CN" sz="1600" dirty="0" err="1"/>
              <a:t>dian</a:t>
            </a:r>
            <a:r>
              <a:rPr lang="en-US" altLang="zh-CN" sz="1600" dirty="0"/>
              <a:t>[np].fa=1;//</a:t>
            </a:r>
            <a:r>
              <a:rPr lang="zh-CN" altLang="en-US" sz="1600" dirty="0"/>
              <a:t>以上为</a:t>
            </a:r>
            <a:r>
              <a:rPr lang="en-US" altLang="zh-CN" sz="1600" dirty="0"/>
              <a:t>case 1</a:t>
            </a:r>
          </a:p>
          <a:p>
            <a:pPr algn="l">
              <a:lnSpc>
                <a:spcPct val="120000"/>
              </a:lnSpc>
              <a:spcBef>
                <a:spcPts val="0"/>
              </a:spcBef>
            </a:pPr>
            <a:r>
              <a:rPr lang="en-US" altLang="zh-CN" sz="1600" dirty="0"/>
              <a:t>    else</a:t>
            </a:r>
          </a:p>
          <a:p>
            <a:pPr algn="l">
              <a:lnSpc>
                <a:spcPct val="120000"/>
              </a:lnSpc>
              <a:spcBef>
                <a:spcPts val="0"/>
              </a:spcBef>
            </a:pPr>
            <a:r>
              <a:rPr lang="en-US" altLang="zh-CN" sz="1600" dirty="0"/>
              <a:t>    {</a:t>
            </a:r>
          </a:p>
          <a:p>
            <a:pPr algn="l">
              <a:lnSpc>
                <a:spcPct val="120000"/>
              </a:lnSpc>
              <a:spcBef>
                <a:spcPts val="0"/>
              </a:spcBef>
            </a:pPr>
            <a:r>
              <a:rPr lang="en-US" altLang="zh-CN" sz="1600" dirty="0"/>
              <a:t>        int q=</a:t>
            </a:r>
            <a:r>
              <a:rPr lang="en-US" altLang="zh-CN" sz="1600" dirty="0" err="1"/>
              <a:t>dian</a:t>
            </a:r>
            <a:r>
              <a:rPr lang="en-US" altLang="zh-CN" sz="1600" dirty="0"/>
              <a:t>[p].</a:t>
            </a:r>
            <a:r>
              <a:rPr lang="en-US" altLang="zh-CN" sz="1600" dirty="0" err="1"/>
              <a:t>ch</a:t>
            </a:r>
            <a:r>
              <a:rPr lang="en-US" altLang="zh-CN" sz="1600" dirty="0"/>
              <a:t>[c];</a:t>
            </a:r>
          </a:p>
          <a:p>
            <a:pPr algn="l">
              <a:lnSpc>
                <a:spcPct val="120000"/>
              </a:lnSpc>
              <a:spcBef>
                <a:spcPts val="0"/>
              </a:spcBef>
            </a:pPr>
            <a:r>
              <a:rPr lang="en-US" altLang="zh-CN" sz="1600" dirty="0"/>
              <a:t>        if(</a:t>
            </a:r>
            <a:r>
              <a:rPr lang="en-US" altLang="zh-CN" sz="1600" dirty="0" err="1"/>
              <a:t>dian</a:t>
            </a:r>
            <a:r>
              <a:rPr lang="en-US" altLang="zh-CN" sz="1600" dirty="0"/>
              <a:t>[q].</a:t>
            </a:r>
            <a:r>
              <a:rPr lang="en-US" altLang="zh-CN" sz="1600" dirty="0" err="1"/>
              <a:t>len</a:t>
            </a:r>
            <a:r>
              <a:rPr lang="en-US" altLang="zh-CN" sz="1600" dirty="0"/>
              <a:t>==</a:t>
            </a:r>
            <a:r>
              <a:rPr lang="en-US" altLang="zh-CN" sz="1600" dirty="0" err="1"/>
              <a:t>dian</a:t>
            </a:r>
            <a:r>
              <a:rPr lang="en-US" altLang="zh-CN" sz="1600" dirty="0"/>
              <a:t>[p].len+1)</a:t>
            </a:r>
            <a:r>
              <a:rPr lang="en-US" altLang="zh-CN" sz="1600" dirty="0" err="1"/>
              <a:t>dian</a:t>
            </a:r>
            <a:r>
              <a:rPr lang="en-US" altLang="zh-CN" sz="1600" dirty="0"/>
              <a:t>[np].fa=q;//</a:t>
            </a:r>
            <a:r>
              <a:rPr lang="zh-CN" altLang="en-US" sz="1600" dirty="0"/>
              <a:t>以上为</a:t>
            </a:r>
            <a:r>
              <a:rPr lang="en-US" altLang="zh-CN" sz="1600" dirty="0"/>
              <a:t>case 2</a:t>
            </a:r>
          </a:p>
          <a:p>
            <a:pPr algn="l">
              <a:lnSpc>
                <a:spcPct val="120000"/>
              </a:lnSpc>
              <a:spcBef>
                <a:spcPts val="0"/>
              </a:spcBef>
            </a:pPr>
            <a:r>
              <a:rPr lang="en-US" altLang="zh-CN" sz="1600" dirty="0"/>
              <a:t>        else</a:t>
            </a:r>
          </a:p>
          <a:p>
            <a:pPr algn="l">
              <a:lnSpc>
                <a:spcPct val="120000"/>
              </a:lnSpc>
              <a:spcBef>
                <a:spcPts val="0"/>
              </a:spcBef>
            </a:pPr>
            <a:r>
              <a:rPr lang="en-US" altLang="zh-CN" sz="1600" dirty="0"/>
              <a:t>        {</a:t>
            </a:r>
          </a:p>
          <a:p>
            <a:pPr algn="l">
              <a:lnSpc>
                <a:spcPct val="120000"/>
              </a:lnSpc>
              <a:spcBef>
                <a:spcPts val="0"/>
              </a:spcBef>
            </a:pPr>
            <a:r>
              <a:rPr lang="en-US" altLang="zh-CN" sz="1600" dirty="0"/>
              <a:t>            int nq=++</a:t>
            </a:r>
            <a:r>
              <a:rPr lang="en-US" altLang="zh-CN" sz="1600" dirty="0" err="1"/>
              <a:t>tot;dian</a:t>
            </a:r>
            <a:r>
              <a:rPr lang="en-US" altLang="zh-CN" sz="1600" dirty="0"/>
              <a:t>[nq]=</a:t>
            </a:r>
            <a:r>
              <a:rPr lang="en-US" altLang="zh-CN" sz="1600" dirty="0" err="1"/>
              <a:t>dian</a:t>
            </a:r>
            <a:r>
              <a:rPr lang="en-US" altLang="zh-CN" sz="1600" dirty="0"/>
              <a:t>[q];</a:t>
            </a:r>
          </a:p>
          <a:p>
            <a:pPr algn="l">
              <a:lnSpc>
                <a:spcPct val="120000"/>
              </a:lnSpc>
              <a:spcBef>
                <a:spcPts val="0"/>
              </a:spcBef>
            </a:pPr>
            <a:r>
              <a:rPr lang="en-US" altLang="zh-CN" sz="1600" dirty="0"/>
              <a:t>            </a:t>
            </a:r>
            <a:r>
              <a:rPr lang="en-US" altLang="zh-CN" sz="1600" dirty="0" err="1"/>
              <a:t>dian</a:t>
            </a:r>
            <a:r>
              <a:rPr lang="en-US" altLang="zh-CN" sz="1600" dirty="0"/>
              <a:t>[nq].</a:t>
            </a:r>
            <a:r>
              <a:rPr lang="en-US" altLang="zh-CN" sz="1600" dirty="0" err="1"/>
              <a:t>len</a:t>
            </a:r>
            <a:r>
              <a:rPr lang="en-US" altLang="zh-CN" sz="1600" dirty="0"/>
              <a:t>=</a:t>
            </a:r>
            <a:r>
              <a:rPr lang="en-US" altLang="zh-CN" sz="1600" dirty="0" err="1"/>
              <a:t>dian</a:t>
            </a:r>
            <a:r>
              <a:rPr lang="en-US" altLang="zh-CN" sz="1600" dirty="0"/>
              <a:t>[p].len+1;</a:t>
            </a:r>
          </a:p>
          <a:p>
            <a:pPr algn="l">
              <a:lnSpc>
                <a:spcPct val="120000"/>
              </a:lnSpc>
              <a:spcBef>
                <a:spcPts val="0"/>
              </a:spcBef>
            </a:pPr>
            <a:r>
              <a:rPr lang="en-US" altLang="zh-CN" sz="1600" dirty="0"/>
              <a:t>            </a:t>
            </a:r>
            <a:r>
              <a:rPr lang="en-US" altLang="zh-CN" sz="1600" dirty="0" err="1"/>
              <a:t>dian</a:t>
            </a:r>
            <a:r>
              <a:rPr lang="en-US" altLang="zh-CN" sz="1600" dirty="0"/>
              <a:t>[q].fa=</a:t>
            </a:r>
            <a:r>
              <a:rPr lang="en-US" altLang="zh-CN" sz="1600" dirty="0" err="1"/>
              <a:t>dian</a:t>
            </a:r>
            <a:r>
              <a:rPr lang="en-US" altLang="zh-CN" sz="1600" dirty="0"/>
              <a:t>[np].fa=nq; </a:t>
            </a:r>
          </a:p>
          <a:p>
            <a:pPr algn="l">
              <a:lnSpc>
                <a:spcPct val="120000"/>
              </a:lnSpc>
              <a:spcBef>
                <a:spcPts val="0"/>
              </a:spcBef>
            </a:pPr>
            <a:r>
              <a:rPr lang="en-US" altLang="zh-CN" sz="1600" dirty="0"/>
              <a:t>            for(;p&amp;&amp;</a:t>
            </a:r>
            <a:r>
              <a:rPr lang="en-US" altLang="zh-CN" sz="1600" dirty="0" err="1"/>
              <a:t>dian</a:t>
            </a:r>
            <a:r>
              <a:rPr lang="en-US" altLang="zh-CN" sz="1600" dirty="0"/>
              <a:t>[p].</a:t>
            </a:r>
            <a:r>
              <a:rPr lang="en-US" altLang="zh-CN" sz="1600" dirty="0" err="1"/>
              <a:t>ch</a:t>
            </a:r>
            <a:r>
              <a:rPr lang="en-US" altLang="zh-CN" sz="1600" dirty="0"/>
              <a:t>[c]==</a:t>
            </a:r>
            <a:r>
              <a:rPr lang="en-US" altLang="zh-CN" sz="1600" dirty="0" err="1"/>
              <a:t>q;p</a:t>
            </a:r>
            <a:r>
              <a:rPr lang="en-US" altLang="zh-CN" sz="1600" dirty="0"/>
              <a:t>=</a:t>
            </a:r>
            <a:r>
              <a:rPr lang="en-US" altLang="zh-CN" sz="1600" dirty="0" err="1"/>
              <a:t>dian</a:t>
            </a:r>
            <a:r>
              <a:rPr lang="en-US" altLang="zh-CN" sz="1600" dirty="0"/>
              <a:t>[p].fa)</a:t>
            </a:r>
          </a:p>
          <a:p>
            <a:pPr algn="l">
              <a:lnSpc>
                <a:spcPct val="120000"/>
              </a:lnSpc>
              <a:spcBef>
                <a:spcPts val="0"/>
              </a:spcBef>
            </a:pPr>
            <a:r>
              <a:rPr lang="en-US" altLang="zh-CN" sz="1600" dirty="0"/>
              <a:t>                </a:t>
            </a:r>
            <a:r>
              <a:rPr lang="en-US" altLang="zh-CN" sz="1600" dirty="0" err="1"/>
              <a:t>dian</a:t>
            </a:r>
            <a:r>
              <a:rPr lang="en-US" altLang="zh-CN" sz="1600" dirty="0"/>
              <a:t>[p].</a:t>
            </a:r>
            <a:r>
              <a:rPr lang="en-US" altLang="zh-CN" sz="1600" dirty="0" err="1"/>
              <a:t>ch</a:t>
            </a:r>
            <a:r>
              <a:rPr lang="en-US" altLang="zh-CN" sz="1600" dirty="0"/>
              <a:t>[c]=nq;//</a:t>
            </a:r>
            <a:r>
              <a:rPr lang="zh-CN" altLang="en-US" sz="1600" dirty="0"/>
              <a:t>以上为</a:t>
            </a:r>
            <a:r>
              <a:rPr lang="en-US" altLang="zh-CN" sz="1600" dirty="0"/>
              <a:t>case 3</a:t>
            </a:r>
          </a:p>
          <a:p>
            <a:pPr algn="l">
              <a:lnSpc>
                <a:spcPct val="120000"/>
              </a:lnSpc>
              <a:spcBef>
                <a:spcPts val="0"/>
              </a:spcBef>
            </a:pPr>
            <a:r>
              <a:rPr lang="en-US" altLang="zh-CN" sz="1600" dirty="0"/>
              <a:t>        }</a:t>
            </a:r>
          </a:p>
          <a:p>
            <a:pPr algn="l">
              <a:lnSpc>
                <a:spcPct val="120000"/>
              </a:lnSpc>
              <a:spcBef>
                <a:spcPts val="0"/>
              </a:spcBef>
            </a:pPr>
            <a:r>
              <a:rPr lang="en-US" altLang="zh-CN" sz="1600" dirty="0"/>
              <a:t>    }</a:t>
            </a:r>
          </a:p>
          <a:p>
            <a:pPr algn="l">
              <a:lnSpc>
                <a:spcPct val="120000"/>
              </a:lnSpc>
              <a:spcBef>
                <a:spcPts val="0"/>
              </a:spcBef>
            </a:pPr>
            <a:r>
              <a:rPr lang="en-US" altLang="zh-CN" sz="1600" dirty="0"/>
              <a:t>}</a:t>
            </a:r>
          </a:p>
          <a:p>
            <a:pPr algn="l">
              <a:lnSpc>
                <a:spcPct val="120000"/>
              </a:lnSpc>
              <a:spcBef>
                <a:spcPts val="0"/>
              </a:spcBef>
            </a:pPr>
            <a:r>
              <a:rPr lang="en-US" altLang="zh-CN" sz="1600" dirty="0"/>
              <a:t>int main()</a:t>
            </a:r>
          </a:p>
          <a:p>
            <a:pPr algn="l">
              <a:lnSpc>
                <a:spcPct val="120000"/>
              </a:lnSpc>
              <a:spcBef>
                <a:spcPts val="0"/>
              </a:spcBef>
            </a:pPr>
            <a:r>
              <a:rPr lang="en-US" altLang="zh-CN" sz="1600" dirty="0"/>
              <a:t>{</a:t>
            </a:r>
          </a:p>
          <a:p>
            <a:pPr algn="l">
              <a:lnSpc>
                <a:spcPct val="120000"/>
              </a:lnSpc>
              <a:spcBef>
                <a:spcPts val="0"/>
              </a:spcBef>
            </a:pPr>
            <a:r>
              <a:rPr lang="en-US" altLang="zh-CN" sz="1600" dirty="0"/>
              <a:t>    </a:t>
            </a:r>
            <a:r>
              <a:rPr lang="en-US" altLang="zh-CN" sz="1600" dirty="0" err="1"/>
              <a:t>scanf</a:t>
            </a:r>
            <a:r>
              <a:rPr lang="en-US" altLang="zh-CN" sz="1600" dirty="0"/>
              <a:t>("%</a:t>
            </a:r>
            <a:r>
              <a:rPr lang="en-US" altLang="zh-CN" sz="1600" dirty="0" err="1"/>
              <a:t>s",s</a:t>
            </a:r>
            <a:r>
              <a:rPr lang="en-US" altLang="zh-CN" sz="1600" dirty="0"/>
              <a:t>);</a:t>
            </a:r>
            <a:r>
              <a:rPr lang="en-US" altLang="zh-CN" sz="1600" dirty="0" err="1"/>
              <a:t>len</a:t>
            </a:r>
            <a:r>
              <a:rPr lang="en-US" altLang="zh-CN" sz="1600" dirty="0"/>
              <a:t>=</a:t>
            </a:r>
            <a:r>
              <a:rPr lang="en-US" altLang="zh-CN" sz="1600" dirty="0" err="1"/>
              <a:t>strlen</a:t>
            </a:r>
            <a:r>
              <a:rPr lang="en-US" altLang="zh-CN" sz="1600" dirty="0"/>
              <a:t>(s);</a:t>
            </a:r>
          </a:p>
          <a:p>
            <a:pPr algn="l">
              <a:lnSpc>
                <a:spcPct val="120000"/>
              </a:lnSpc>
              <a:spcBef>
                <a:spcPts val="0"/>
              </a:spcBef>
            </a:pPr>
            <a:r>
              <a:rPr lang="en-US" altLang="zh-CN" sz="1600" dirty="0"/>
              <a:t>    for(int </a:t>
            </a:r>
            <a:r>
              <a:rPr lang="en-US" altLang="zh-CN" sz="1600" dirty="0" err="1"/>
              <a:t>i</a:t>
            </a:r>
            <a:r>
              <a:rPr lang="en-US" altLang="zh-CN" sz="1600" dirty="0"/>
              <a:t>=0;i&lt;</a:t>
            </a:r>
            <a:r>
              <a:rPr lang="en-US" altLang="zh-CN" sz="1600" dirty="0" err="1"/>
              <a:t>len;i</a:t>
            </a:r>
            <a:r>
              <a:rPr lang="en-US" altLang="zh-CN" sz="1600" dirty="0"/>
              <a:t>++)add(s[</a:t>
            </a:r>
            <a:r>
              <a:rPr lang="en-US" altLang="zh-CN" sz="1600" dirty="0" err="1"/>
              <a:t>i</a:t>
            </a:r>
            <a:r>
              <a:rPr lang="en-US" altLang="zh-CN" sz="1600" dirty="0"/>
              <a:t>]-'a');</a:t>
            </a:r>
          </a:p>
          <a:p>
            <a:pPr algn="l">
              <a:lnSpc>
                <a:spcPct val="120000"/>
              </a:lnSpc>
              <a:spcBef>
                <a:spcPts val="0"/>
              </a:spcBef>
            </a:pPr>
            <a:r>
              <a:rPr lang="en-US" altLang="zh-CN" sz="1600" dirty="0"/>
              <a:t>}</a:t>
            </a:r>
          </a:p>
        </p:txBody>
      </p:sp>
    </p:spTree>
    <p:extLst>
      <p:ext uri="{BB962C8B-B14F-4D97-AF65-F5344CB8AC3E}">
        <p14:creationId xmlns:p14="http://schemas.microsoft.com/office/powerpoint/2010/main" val="413905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algn="l"/>
            <a:r>
              <a:rPr lang="en-US" altLang="zh-CN" sz="2400" dirty="0"/>
              <a:t>int main()</a:t>
            </a:r>
          </a:p>
          <a:p>
            <a:pPr algn="l"/>
            <a:r>
              <a:rPr lang="en-US" altLang="zh-CN" sz="2400" dirty="0"/>
              <a:t>{</a:t>
            </a:r>
          </a:p>
          <a:p>
            <a:pPr algn="l"/>
            <a:r>
              <a:rPr lang="en-US" altLang="zh-CN" sz="2400" dirty="0"/>
              <a:t>    </a:t>
            </a:r>
            <a:r>
              <a:rPr lang="en-US" altLang="zh-CN" sz="2400" dirty="0" err="1"/>
              <a:t>scanf</a:t>
            </a:r>
            <a:r>
              <a:rPr lang="en-US" altLang="zh-CN" sz="2400" dirty="0"/>
              <a:t>("%</a:t>
            </a:r>
            <a:r>
              <a:rPr lang="en-US" altLang="zh-CN" sz="2400" dirty="0" err="1"/>
              <a:t>s",s</a:t>
            </a:r>
            <a:r>
              <a:rPr lang="en-US" altLang="zh-CN" sz="2400" dirty="0"/>
              <a:t>);</a:t>
            </a:r>
            <a:r>
              <a:rPr lang="en-US" altLang="zh-CN" sz="2400" dirty="0" err="1"/>
              <a:t>len</a:t>
            </a:r>
            <a:r>
              <a:rPr lang="en-US" altLang="zh-CN" sz="2400" dirty="0"/>
              <a:t>=</a:t>
            </a:r>
            <a:r>
              <a:rPr lang="en-US" altLang="zh-CN" sz="2400" dirty="0" err="1"/>
              <a:t>strlen</a:t>
            </a:r>
            <a:r>
              <a:rPr lang="en-US" altLang="zh-CN" sz="2400" dirty="0"/>
              <a:t>(s);</a:t>
            </a:r>
          </a:p>
          <a:p>
            <a:pPr algn="l"/>
            <a:r>
              <a:rPr lang="en-US" altLang="zh-CN" sz="2400" dirty="0"/>
              <a:t>    for(int </a:t>
            </a:r>
            <a:r>
              <a:rPr lang="en-US" altLang="zh-CN" sz="2400" dirty="0" err="1"/>
              <a:t>i</a:t>
            </a:r>
            <a:r>
              <a:rPr lang="en-US" altLang="zh-CN" sz="2400" dirty="0"/>
              <a:t>=0;i&lt;</a:t>
            </a:r>
            <a:r>
              <a:rPr lang="en-US" altLang="zh-CN" sz="2400" dirty="0" err="1"/>
              <a:t>len;i</a:t>
            </a:r>
            <a:r>
              <a:rPr lang="en-US" altLang="zh-CN" sz="2400" dirty="0"/>
              <a:t>++)add(s[</a:t>
            </a:r>
            <a:r>
              <a:rPr lang="en-US" altLang="zh-CN" sz="2400" dirty="0" err="1"/>
              <a:t>i</a:t>
            </a:r>
            <a:r>
              <a:rPr lang="en-US" altLang="zh-CN" sz="2400" dirty="0"/>
              <a:t>]-'a');</a:t>
            </a:r>
          </a:p>
          <a:p>
            <a:pPr algn="l"/>
            <a:r>
              <a:rPr lang="en-US" altLang="zh-CN" sz="2400" dirty="0"/>
              <a:t>}</a:t>
            </a:r>
          </a:p>
          <a:p>
            <a:pPr algn="l"/>
            <a:r>
              <a:rPr lang="zh-CN" altLang="en-US" sz="2400" dirty="0"/>
              <a:t>主函数内的内容较容易看懂，即读入原串，然后通过在线的方式一个个加入字符，通过</a:t>
            </a:r>
            <a:r>
              <a:rPr lang="en-US" altLang="zh-CN" sz="2400" dirty="0"/>
              <a:t>add</a:t>
            </a:r>
            <a:r>
              <a:rPr lang="zh-CN" altLang="en-US" sz="2400" dirty="0"/>
              <a:t>函数构造后缀自动机。</a:t>
            </a:r>
          </a:p>
          <a:p>
            <a:pPr algn="l"/>
            <a:endParaRPr lang="zh-CN" altLang="en-US" sz="2400" dirty="0"/>
          </a:p>
        </p:txBody>
      </p:sp>
    </p:spTree>
    <p:extLst>
      <p:ext uri="{BB962C8B-B14F-4D97-AF65-F5344CB8AC3E}">
        <p14:creationId xmlns:p14="http://schemas.microsoft.com/office/powerpoint/2010/main" val="2211424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l"/>
            <a:r>
              <a:rPr lang="en-US" altLang="zh-CN" dirty="0"/>
              <a:t>struct NODE</a:t>
            </a:r>
          </a:p>
          <a:p>
            <a:pPr algn="l"/>
            <a:r>
              <a:rPr lang="en-US" altLang="zh-CN" dirty="0"/>
              <a:t>{</a:t>
            </a:r>
          </a:p>
          <a:p>
            <a:pPr algn="l"/>
            <a:r>
              <a:rPr lang="en-US" altLang="zh-CN" dirty="0"/>
              <a:t>    int </a:t>
            </a:r>
            <a:r>
              <a:rPr lang="en-US" altLang="zh-CN" dirty="0" err="1"/>
              <a:t>ch</a:t>
            </a:r>
            <a:r>
              <a:rPr lang="en-US" altLang="zh-CN" dirty="0"/>
              <a:t>[26];</a:t>
            </a:r>
          </a:p>
          <a:p>
            <a:pPr algn="l"/>
            <a:r>
              <a:rPr lang="en-US" altLang="zh-CN" dirty="0"/>
              <a:t>    int </a:t>
            </a:r>
            <a:r>
              <a:rPr lang="en-US" altLang="zh-CN" dirty="0" err="1"/>
              <a:t>len,fa</a:t>
            </a:r>
            <a:r>
              <a:rPr lang="en-US" altLang="zh-CN" dirty="0"/>
              <a:t>;</a:t>
            </a:r>
          </a:p>
          <a:p>
            <a:pPr algn="l"/>
            <a:r>
              <a:rPr lang="en-US" altLang="zh-CN" dirty="0"/>
              <a:t>    NODE(){</a:t>
            </a:r>
            <a:r>
              <a:rPr lang="en-US" altLang="zh-CN" dirty="0" err="1"/>
              <a:t>memset</a:t>
            </a:r>
            <a:r>
              <a:rPr lang="en-US" altLang="zh-CN" dirty="0"/>
              <a:t>(ch,0,sizeof(</a:t>
            </a:r>
            <a:r>
              <a:rPr lang="en-US" altLang="zh-CN" dirty="0" err="1"/>
              <a:t>ch</a:t>
            </a:r>
            <a:r>
              <a:rPr lang="en-US" altLang="zh-CN" dirty="0"/>
              <a:t>));</a:t>
            </a:r>
            <a:r>
              <a:rPr lang="en-US" altLang="zh-CN" dirty="0" err="1"/>
              <a:t>len</a:t>
            </a:r>
            <a:r>
              <a:rPr lang="en-US" altLang="zh-CN" dirty="0"/>
              <a:t>=0;}</a:t>
            </a:r>
          </a:p>
          <a:p>
            <a:pPr algn="l"/>
            <a:r>
              <a:rPr lang="en-US" altLang="zh-CN" dirty="0"/>
              <a:t>}</a:t>
            </a:r>
            <a:r>
              <a:rPr lang="en-US" altLang="zh-CN" dirty="0" err="1"/>
              <a:t>dian</a:t>
            </a:r>
            <a:r>
              <a:rPr lang="en-US" altLang="zh-CN" dirty="0"/>
              <a:t>[MAXN&lt;&lt;1];</a:t>
            </a:r>
          </a:p>
          <a:p>
            <a:pPr algn="l"/>
            <a:endParaRPr lang="en-US" altLang="zh-CN" dirty="0"/>
          </a:p>
          <a:p>
            <a:pPr algn="l"/>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dian</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是后缀自动机里的节点。</a:t>
            </a:r>
            <a:endParaRPr lang="en-US" altLang="zh-CN" sz="1800" b="1" dirty="0">
              <a:effectLst/>
              <a:latin typeface="Consolas" panose="020B0609020204030204" pitchFamily="49" charset="0"/>
              <a:ea typeface="宋体" panose="02010600030101010101" pitchFamily="2" charset="-122"/>
              <a:cs typeface="Consolas" panose="020B0609020204030204" pitchFamily="49" charset="0"/>
            </a:endParaRPr>
          </a:p>
          <a:p>
            <a:pPr algn="l"/>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b="1" dirty="0">
                <a:latin typeface="Consolas" panose="020B0609020204030204" pitchFamily="49" charset="0"/>
                <a:ea typeface="宋体" panose="02010600030101010101" pitchFamily="2" charset="-122"/>
                <a:cs typeface="Consolas" panose="020B0609020204030204" pitchFamily="49" charset="0"/>
              </a:rPr>
              <a:t>[</a:t>
            </a:r>
            <a:r>
              <a:rPr lang="en-US" altLang="zh-CN" b="1" dirty="0" err="1">
                <a:latin typeface="Consolas" panose="020B0609020204030204" pitchFamily="49" charset="0"/>
                <a:ea typeface="宋体" panose="02010600030101010101" pitchFamily="2" charset="-122"/>
                <a:cs typeface="Consolas" panose="020B0609020204030204" pitchFamily="49" charset="0"/>
              </a:rPr>
              <a:t>i</a:t>
            </a:r>
            <a:r>
              <a:rPr lang="en-US" altLang="zh-CN" b="1" dirty="0">
                <a:latin typeface="Consolas" panose="020B0609020204030204" pitchFamily="49" charset="0"/>
                <a:ea typeface="宋体" panose="02010600030101010101" pitchFamily="2" charset="-122"/>
                <a:cs typeface="Consolas" panose="020B0609020204030204" pitchFamily="49" charset="0"/>
              </a:rPr>
              <a:t>].</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len</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表示</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等价类</a:t>
            </a:r>
            <a:r>
              <a:rPr lang="en-US" altLang="zh-CN" b="1" dirty="0">
                <a:latin typeface="Consolas" panose="020B0609020204030204" pitchFamily="49" charset="0"/>
                <a:ea typeface="宋体" panose="02010600030101010101" pitchFamily="2" charset="-122"/>
                <a:cs typeface="Consolas" panose="020B0609020204030204" pitchFamily="49" charset="0"/>
              </a:rPr>
              <a:t>i</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中最长子串</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的</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长度</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a:t>
            </a:r>
          </a:p>
          <a:p>
            <a:pPr algn="l"/>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b="1" dirty="0">
                <a:latin typeface="Consolas" panose="020B0609020204030204" pitchFamily="49" charset="0"/>
                <a:ea typeface="宋体" panose="02010600030101010101" pitchFamily="2" charset="-122"/>
                <a:cs typeface="Consolas" panose="020B0609020204030204" pitchFamily="49" charset="0"/>
              </a:rPr>
              <a:t>[</a:t>
            </a:r>
            <a:r>
              <a:rPr lang="en-US" altLang="zh-CN" b="1" dirty="0" err="1">
                <a:latin typeface="Consolas" panose="020B0609020204030204" pitchFamily="49" charset="0"/>
                <a:ea typeface="宋体" panose="02010600030101010101" pitchFamily="2" charset="-122"/>
                <a:cs typeface="Consolas" panose="020B0609020204030204" pitchFamily="49" charset="0"/>
              </a:rPr>
              <a:t>i</a:t>
            </a:r>
            <a:r>
              <a:rPr lang="en-US" altLang="zh-CN" b="1" dirty="0">
                <a:latin typeface="Consolas" panose="020B0609020204030204" pitchFamily="49" charset="0"/>
                <a:ea typeface="宋体" panose="02010600030101010101" pitchFamily="2" charset="-122"/>
                <a:cs typeface="Consolas" panose="020B0609020204030204" pitchFamily="49" charset="0"/>
              </a:rPr>
              <a:t>].fa</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表示节点</a:t>
            </a:r>
            <a:r>
              <a:rPr lang="en-US" altLang="zh-CN" sz="1800" b="1" dirty="0" err="1">
                <a:effectLst/>
                <a:latin typeface="Consolas" panose="020B0609020204030204" pitchFamily="49" charset="0"/>
                <a:ea typeface="宋体" panose="02010600030101010101" pitchFamily="2" charset="-122"/>
                <a:cs typeface="Consolas" panose="020B0609020204030204" pitchFamily="49" charset="0"/>
              </a:rPr>
              <a:t>i</a:t>
            </a:r>
            <a:r>
              <a:rPr lang="zh-CN" altLang="en-US" sz="1800" b="1" dirty="0">
                <a:effectLst/>
                <a:latin typeface="Consolas" panose="020B0609020204030204" pitchFamily="49" charset="0"/>
                <a:ea typeface="宋体" panose="02010600030101010101" pitchFamily="2" charset="-122"/>
                <a:cs typeface="Consolas" panose="020B0609020204030204" pitchFamily="49" charset="0"/>
              </a:rPr>
              <a:t>在祖先树中的父亲</a:t>
            </a:r>
            <a:endParaRPr lang="en-US" altLang="zh-CN" b="1" dirty="0">
              <a:latin typeface="Consolas" panose="020B0609020204030204" pitchFamily="49" charset="0"/>
              <a:ea typeface="宋体" panose="02010600030101010101" pitchFamily="2" charset="-122"/>
              <a:cs typeface="Consolas" panose="020B0609020204030204" pitchFamily="49" charset="0"/>
            </a:endParaRPr>
          </a:p>
          <a:p>
            <a:pPr algn="l"/>
            <a:endParaRPr lang="zh-CN" altLang="en-US" dirty="0"/>
          </a:p>
        </p:txBody>
      </p:sp>
    </p:spTree>
    <p:extLst>
      <p:ext uri="{BB962C8B-B14F-4D97-AF65-F5344CB8AC3E}">
        <p14:creationId xmlns:p14="http://schemas.microsoft.com/office/powerpoint/2010/main" val="3567402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algn="just"/>
            <a:r>
              <a:rPr lang="en-US" altLang="zh-CN" dirty="0">
                <a:effectLst/>
                <a:latin typeface="Consolas" panose="020B0609020204030204" pitchFamily="49" charset="0"/>
                <a:ea typeface="宋体" panose="02010600030101010101" pitchFamily="2" charset="-122"/>
                <a:cs typeface="Consolas" panose="020B0609020204030204" pitchFamily="49" charset="0"/>
              </a:rPr>
              <a:t>void add(int c)</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292100" algn="just"/>
            <a:r>
              <a:rPr lang="en-US" altLang="zh-CN" dirty="0">
                <a:effectLst/>
                <a:latin typeface="Consolas" panose="020B0609020204030204" pitchFamily="49" charset="0"/>
                <a:ea typeface="宋体" panose="02010600030101010101" pitchFamily="2" charset="-122"/>
                <a:cs typeface="Consolas" panose="020B0609020204030204" pitchFamily="49" charset="0"/>
              </a:rPr>
              <a:t>int p=last;</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292100" algn="just"/>
            <a:r>
              <a:rPr lang="en-US" altLang="zh-CN" dirty="0">
                <a:effectLst/>
                <a:latin typeface="Consolas" panose="020B0609020204030204" pitchFamily="49" charset="0"/>
                <a:ea typeface="宋体" panose="02010600030101010101" pitchFamily="2" charset="-122"/>
                <a:cs typeface="Consolas" panose="020B0609020204030204" pitchFamily="49" charset="0"/>
              </a:rPr>
              <a:t>int np=las=++tot;</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304800" algn="just"/>
            <a:r>
              <a:rPr lang="en-US" altLang="zh-CN"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dirty="0">
                <a:effectLst/>
                <a:latin typeface="Consolas" panose="020B0609020204030204" pitchFamily="49" charset="0"/>
                <a:ea typeface="宋体" panose="02010600030101010101" pitchFamily="2" charset="-122"/>
                <a:cs typeface="Consolas" panose="020B0609020204030204" pitchFamily="49" charset="0"/>
              </a:rPr>
              <a:t>[np].</a:t>
            </a:r>
            <a:r>
              <a:rPr lang="en-US" altLang="zh-CN"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dirty="0">
                <a:effectLst/>
                <a:latin typeface="Consolas" panose="020B0609020204030204" pitchFamily="49" charset="0"/>
                <a:ea typeface="宋体" panose="02010600030101010101" pitchFamily="2" charset="-122"/>
                <a:cs typeface="Consolas" panose="020B0609020204030204" pitchFamily="49" charset="0"/>
              </a:rPr>
              <a:t>=</a:t>
            </a:r>
            <a:r>
              <a:rPr lang="en-US" altLang="zh-CN"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dirty="0">
                <a:effectLst/>
                <a:latin typeface="Consolas" panose="020B0609020204030204" pitchFamily="49" charset="0"/>
                <a:ea typeface="宋体" panose="02010600030101010101" pitchFamily="2" charset="-122"/>
                <a:cs typeface="Consolas" panose="020B0609020204030204" pitchFamily="49" charset="0"/>
              </a:rPr>
              <a:t>[p].len+1;</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en-US" altLang="zh-CN" dirty="0">
                <a:effectLst/>
                <a:latin typeface="Consolas" panose="020B0609020204030204" pitchFamily="49" charset="0"/>
                <a:ea typeface="宋体" panose="02010600030101010101" pitchFamily="2" charset="-122"/>
                <a:cs typeface="Consolas" panose="020B0609020204030204" pitchFamily="49" charset="0"/>
              </a:rPr>
              <a:t>last</a:t>
            </a:r>
            <a:r>
              <a:rPr lang="zh-CN" altLang="en-US" dirty="0">
                <a:effectLst/>
                <a:latin typeface="Consolas" panose="020B0609020204030204" pitchFamily="49" charset="0"/>
                <a:ea typeface="宋体" panose="02010600030101010101" pitchFamily="2" charset="-122"/>
                <a:cs typeface="Consolas" panose="020B0609020204030204" pitchFamily="49" charset="0"/>
              </a:rPr>
              <a:t>表示当前字符串的等价类</a:t>
            </a:r>
            <a:r>
              <a:rPr lang="zh-CN" altLang="zh-CN" dirty="0">
                <a:effectLst/>
                <a:latin typeface="Consolas" panose="020B0609020204030204" pitchFamily="49" charset="0"/>
                <a:ea typeface="宋体" panose="02010600030101010101" pitchFamily="2" charset="-122"/>
                <a:cs typeface="Consolas" panose="020B0609020204030204" pitchFamily="49" charset="0"/>
              </a:rPr>
              <a:t>，</a:t>
            </a:r>
            <a:r>
              <a:rPr lang="en-US" altLang="zh-CN" dirty="0">
                <a:effectLst/>
                <a:latin typeface="Consolas" panose="020B0609020204030204" pitchFamily="49" charset="0"/>
                <a:ea typeface="宋体" panose="02010600030101010101" pitchFamily="2" charset="-122"/>
                <a:cs typeface="Consolas" panose="020B0609020204030204" pitchFamily="49" charset="0"/>
              </a:rPr>
              <a:t>tot</a:t>
            </a:r>
            <a:r>
              <a:rPr lang="zh-CN" altLang="zh-CN" dirty="0">
                <a:effectLst/>
                <a:latin typeface="Consolas" panose="020B0609020204030204" pitchFamily="49" charset="0"/>
                <a:ea typeface="宋体" panose="02010600030101010101" pitchFamily="2" charset="-122"/>
                <a:cs typeface="Consolas" panose="020B0609020204030204" pitchFamily="49" charset="0"/>
              </a:rPr>
              <a:t>是当前后缀自动机</a:t>
            </a:r>
            <a:r>
              <a:rPr lang="zh-CN" altLang="en-US" dirty="0">
                <a:effectLst/>
                <a:latin typeface="Consolas" panose="020B0609020204030204" pitchFamily="49" charset="0"/>
                <a:ea typeface="宋体" panose="02010600030101010101" pitchFamily="2" charset="-122"/>
                <a:cs typeface="Consolas" panose="020B0609020204030204" pitchFamily="49" charset="0"/>
              </a:rPr>
              <a:t>的</a:t>
            </a:r>
            <a:r>
              <a:rPr lang="zh-CN" altLang="zh-CN" dirty="0">
                <a:effectLst/>
                <a:latin typeface="Consolas" panose="020B0609020204030204" pitchFamily="49" charset="0"/>
                <a:ea typeface="宋体" panose="02010600030101010101" pitchFamily="2" charset="-122"/>
                <a:cs typeface="Consolas" panose="020B0609020204030204" pitchFamily="49" charset="0"/>
              </a:rPr>
              <a:t>总</a:t>
            </a:r>
            <a:r>
              <a:rPr lang="zh-CN" altLang="en-US" dirty="0">
                <a:effectLst/>
                <a:latin typeface="Consolas" panose="020B0609020204030204" pitchFamily="49" charset="0"/>
                <a:ea typeface="宋体" panose="02010600030101010101" pitchFamily="2" charset="-122"/>
                <a:cs typeface="Consolas" panose="020B0609020204030204" pitchFamily="49" charset="0"/>
              </a:rPr>
              <a:t>节点</a:t>
            </a:r>
            <a:r>
              <a:rPr lang="zh-CN" altLang="zh-CN" dirty="0">
                <a:effectLst/>
                <a:latin typeface="Consolas" panose="020B0609020204030204" pitchFamily="49" charset="0"/>
                <a:ea typeface="宋体" panose="02010600030101010101" pitchFamily="2" charset="-122"/>
                <a:cs typeface="Consolas" panose="020B0609020204030204" pitchFamily="49" charset="0"/>
              </a:rPr>
              <a:t>数。</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en-US" altLang="zh-CN" dirty="0">
                <a:effectLst/>
                <a:latin typeface="Consolas" panose="020B0609020204030204" pitchFamily="49" charset="0"/>
                <a:ea typeface="宋体" panose="02010600030101010101" pitchFamily="2" charset="-122"/>
                <a:cs typeface="Consolas" panose="020B0609020204030204" pitchFamily="49" charset="0"/>
              </a:rPr>
              <a:t>add(c)</a:t>
            </a:r>
            <a:r>
              <a:rPr lang="zh-CN" altLang="en-US" dirty="0">
                <a:latin typeface="Tahoma" panose="020B0604030504040204" pitchFamily="34" charset="0"/>
                <a:ea typeface="微软雅黑" panose="020B0503020204020204" pitchFamily="34" charset="-122"/>
                <a:cs typeface="Times New Roman" panose="02020603050405020304" pitchFamily="18" charset="0"/>
              </a:rPr>
              <a:t>表示</a:t>
            </a:r>
            <a:r>
              <a:rPr lang="zh-CN" altLang="en-US" dirty="0">
                <a:effectLst/>
                <a:latin typeface="Consolas" panose="020B0609020204030204" pitchFamily="49" charset="0"/>
                <a:ea typeface="宋体" panose="02010600030101010101" pitchFamily="2" charset="-122"/>
                <a:cs typeface="Consolas" panose="020B0609020204030204" pitchFamily="49" charset="0"/>
              </a:rPr>
              <a:t>在当前字符串末尾添加</a:t>
            </a:r>
            <a:r>
              <a:rPr lang="zh-CN" altLang="zh-CN" dirty="0">
                <a:effectLst/>
                <a:latin typeface="Consolas" panose="020B0609020204030204" pitchFamily="49" charset="0"/>
                <a:ea typeface="宋体" panose="02010600030101010101" pitchFamily="2" charset="-122"/>
                <a:cs typeface="Consolas" panose="020B0609020204030204" pitchFamily="49" charset="0"/>
              </a:rPr>
              <a:t>字符</a:t>
            </a:r>
            <a:r>
              <a:rPr lang="en-US" altLang="zh-CN" dirty="0">
                <a:effectLst/>
                <a:latin typeface="Consolas" panose="020B0609020204030204" pitchFamily="49" charset="0"/>
                <a:ea typeface="宋体" panose="02010600030101010101" pitchFamily="2" charset="-122"/>
                <a:cs typeface="Consolas" panose="020B0609020204030204" pitchFamily="49" charset="0"/>
              </a:rPr>
              <a:t>c</a:t>
            </a:r>
            <a:r>
              <a:rPr lang="zh-CN" altLang="zh-CN" dirty="0">
                <a:effectLst/>
                <a:latin typeface="Consolas" panose="020B0609020204030204" pitchFamily="49" charset="0"/>
                <a:ea typeface="宋体" panose="02010600030101010101" pitchFamily="2" charset="-122"/>
                <a:cs typeface="Consolas" panose="020B0609020204030204" pitchFamily="49" charset="0"/>
              </a:rPr>
              <a:t>。设加入</a:t>
            </a:r>
            <a:r>
              <a:rPr lang="en-US" altLang="zh-CN" dirty="0">
                <a:effectLst/>
                <a:latin typeface="Consolas" panose="020B0609020204030204" pitchFamily="49" charset="0"/>
                <a:ea typeface="宋体" panose="02010600030101010101" pitchFamily="2" charset="-122"/>
                <a:cs typeface="Consolas" panose="020B0609020204030204" pitchFamily="49" charset="0"/>
              </a:rPr>
              <a:t>c</a:t>
            </a:r>
            <a:r>
              <a:rPr lang="zh-CN" altLang="zh-CN" dirty="0">
                <a:effectLst/>
                <a:latin typeface="Consolas" panose="020B0609020204030204" pitchFamily="49" charset="0"/>
                <a:ea typeface="宋体" panose="02010600030101010101" pitchFamily="2" charset="-122"/>
                <a:cs typeface="Consolas" panose="020B0609020204030204" pitchFamily="49" charset="0"/>
              </a:rPr>
              <a:t>前为旧串，加入</a:t>
            </a:r>
            <a:r>
              <a:rPr lang="en-US" altLang="zh-CN" dirty="0">
                <a:effectLst/>
                <a:latin typeface="Consolas" panose="020B0609020204030204" pitchFamily="49" charset="0"/>
                <a:ea typeface="宋体" panose="02010600030101010101" pitchFamily="2" charset="-122"/>
                <a:cs typeface="Consolas" panose="020B0609020204030204" pitchFamily="49" charset="0"/>
              </a:rPr>
              <a:t>c</a:t>
            </a:r>
            <a:r>
              <a:rPr lang="zh-CN" altLang="zh-CN" dirty="0">
                <a:effectLst/>
                <a:latin typeface="Consolas" panose="020B0609020204030204" pitchFamily="49" charset="0"/>
                <a:ea typeface="宋体" panose="02010600030101010101" pitchFamily="2" charset="-122"/>
                <a:cs typeface="Consolas" panose="020B0609020204030204" pitchFamily="49" charset="0"/>
              </a:rPr>
              <a:t>后的原串为新串。显然，新串所属的</a:t>
            </a:r>
            <a:r>
              <a:rPr lang="zh-CN" altLang="en-US" dirty="0">
                <a:effectLst/>
                <a:latin typeface="Consolas" panose="020B0609020204030204" pitchFamily="49" charset="0"/>
                <a:ea typeface="宋体" panose="02010600030101010101" pitchFamily="2" charset="-122"/>
                <a:cs typeface="Consolas" panose="020B0609020204030204" pitchFamily="49" charset="0"/>
              </a:rPr>
              <a:t>等价类不在</a:t>
            </a:r>
            <a:r>
              <a:rPr lang="zh-CN" altLang="zh-CN" dirty="0">
                <a:effectLst/>
                <a:latin typeface="Consolas" panose="020B0609020204030204" pitchFamily="49" charset="0"/>
                <a:ea typeface="宋体" panose="02010600030101010101" pitchFamily="2" charset="-122"/>
                <a:cs typeface="Consolas" panose="020B0609020204030204" pitchFamily="49" charset="0"/>
              </a:rPr>
              <a:t>后缀自动机</a:t>
            </a:r>
            <a:r>
              <a:rPr lang="zh-CN" altLang="en-US" dirty="0">
                <a:effectLst/>
                <a:latin typeface="Consolas" panose="020B0609020204030204" pitchFamily="49" charset="0"/>
                <a:ea typeface="宋体" panose="02010600030101010101" pitchFamily="2" charset="-122"/>
                <a:cs typeface="Consolas" panose="020B0609020204030204" pitchFamily="49" charset="0"/>
              </a:rPr>
              <a:t>中</a:t>
            </a:r>
            <a:r>
              <a:rPr lang="zh-CN" altLang="zh-CN"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dirty="0">
                <a:effectLst/>
                <a:latin typeface="Consolas" panose="020B0609020204030204" pitchFamily="49" charset="0"/>
                <a:ea typeface="宋体" panose="02010600030101010101" pitchFamily="2" charset="-122"/>
                <a:cs typeface="Consolas" panose="020B0609020204030204" pitchFamily="49" charset="0"/>
              </a:rPr>
              <a:t>用</a:t>
            </a:r>
            <a:r>
              <a:rPr lang="zh-CN" altLang="en-US" dirty="0">
                <a:effectLst/>
                <a:latin typeface="Consolas" panose="020B0609020204030204" pitchFamily="49" charset="0"/>
                <a:ea typeface="宋体" panose="02010600030101010101" pitchFamily="2" charset="-122"/>
                <a:cs typeface="Consolas" panose="020B0609020204030204" pitchFamily="49" charset="0"/>
              </a:rPr>
              <a:t>节点</a:t>
            </a:r>
            <a:r>
              <a:rPr lang="en-US" altLang="zh-CN" dirty="0">
                <a:effectLst/>
                <a:latin typeface="Consolas" panose="020B0609020204030204" pitchFamily="49" charset="0"/>
                <a:ea typeface="宋体" panose="02010600030101010101" pitchFamily="2" charset="-122"/>
                <a:cs typeface="Consolas" panose="020B0609020204030204" pitchFamily="49" charset="0"/>
              </a:rPr>
              <a:t>p</a:t>
            </a:r>
            <a:r>
              <a:rPr lang="zh-CN" altLang="en-US" dirty="0">
                <a:effectLst/>
                <a:latin typeface="Consolas" panose="020B0609020204030204" pitchFamily="49" charset="0"/>
                <a:ea typeface="宋体" panose="02010600030101010101" pitchFamily="2" charset="-122"/>
                <a:cs typeface="Consolas" panose="020B0609020204030204" pitchFamily="49" charset="0"/>
              </a:rPr>
              <a:t>表示旧串的等价类</a:t>
            </a:r>
            <a:r>
              <a:rPr lang="zh-CN" altLang="zh-CN" dirty="0">
                <a:effectLst/>
                <a:latin typeface="Consolas" panose="020B0609020204030204" pitchFamily="49" charset="0"/>
                <a:ea typeface="宋体" panose="02010600030101010101" pitchFamily="2" charset="-122"/>
                <a:cs typeface="Consolas" panose="020B0609020204030204" pitchFamily="49" charset="0"/>
              </a:rPr>
              <a:t>，新建节点</a:t>
            </a:r>
            <a:r>
              <a:rPr lang="en-US" altLang="zh-CN" dirty="0">
                <a:effectLst/>
                <a:latin typeface="Consolas" panose="020B0609020204030204" pitchFamily="49" charset="0"/>
                <a:ea typeface="宋体" panose="02010600030101010101" pitchFamily="2" charset="-122"/>
                <a:cs typeface="Consolas" panose="020B0609020204030204" pitchFamily="49" charset="0"/>
              </a:rPr>
              <a:t>np</a:t>
            </a:r>
            <a:r>
              <a:rPr lang="zh-CN" altLang="en-US" dirty="0">
                <a:effectLst/>
                <a:latin typeface="Consolas" panose="020B0609020204030204" pitchFamily="49" charset="0"/>
                <a:ea typeface="宋体" panose="02010600030101010101" pitchFamily="2" charset="-122"/>
                <a:cs typeface="Consolas" panose="020B0609020204030204" pitchFamily="49" charset="0"/>
              </a:rPr>
              <a:t>表示新串的等价类</a:t>
            </a:r>
            <a:r>
              <a:rPr lang="zh-CN" altLang="zh-CN" dirty="0">
                <a:effectLst/>
                <a:latin typeface="Consolas" panose="020B0609020204030204" pitchFamily="49" charset="0"/>
                <a:ea typeface="宋体" panose="02010600030101010101" pitchFamily="2" charset="-122"/>
                <a:cs typeface="Consolas" panose="020B0609020204030204" pitchFamily="49" charset="0"/>
              </a:rPr>
              <a:t>。</a:t>
            </a:r>
            <a:r>
              <a:rPr lang="en-US" altLang="zh-CN"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dirty="0">
                <a:effectLst/>
                <a:latin typeface="Consolas" panose="020B0609020204030204" pitchFamily="49" charset="0"/>
                <a:ea typeface="宋体" panose="02010600030101010101" pitchFamily="2" charset="-122"/>
                <a:cs typeface="Consolas" panose="020B0609020204030204" pitchFamily="49" charset="0"/>
              </a:rPr>
              <a:t>(np)=</a:t>
            </a:r>
            <a:r>
              <a:rPr lang="en-US" altLang="zh-CN"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dirty="0">
                <a:effectLst/>
                <a:latin typeface="Consolas" panose="020B0609020204030204" pitchFamily="49" charset="0"/>
                <a:ea typeface="宋体" panose="02010600030101010101" pitchFamily="2" charset="-122"/>
                <a:cs typeface="Consolas" panose="020B0609020204030204" pitchFamily="49" charset="0"/>
              </a:rPr>
              <a:t>(p)+1</a:t>
            </a:r>
            <a:r>
              <a:rPr lang="zh-CN" altLang="zh-CN"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3201617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en-US" sz="1800" dirty="0"/>
              <a:t>更新</a:t>
            </a:r>
            <a:r>
              <a:rPr lang="en-US" altLang="zh-CN" sz="1800" dirty="0" err="1"/>
              <a:t>endpos</a:t>
            </a:r>
            <a:r>
              <a:rPr lang="en-US" altLang="zh-CN" sz="1800" dirty="0"/>
              <a:t>(np)</a:t>
            </a:r>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0" y="1003177"/>
                <a:ext cx="9160399" cy="5410323"/>
              </a:xfrm>
            </p:spPr>
            <p:txBody>
              <a:bodyPr>
                <a:noAutofit/>
              </a:bodyPr>
              <a:lstStyle/>
              <a:p>
                <a:pPr indent="266700" algn="just"/>
                <a:r>
                  <a:rPr lang="en-US" altLang="zh-CN" sz="2000" dirty="0">
                    <a:effectLst/>
                    <a:latin typeface="Consolas" panose="020B0609020204030204" pitchFamily="49" charset="0"/>
                    <a:ea typeface="宋体" panose="02010600030101010101" pitchFamily="2" charset="-122"/>
                    <a:cs typeface="Consolas" panose="020B0609020204030204" pitchFamily="49" charset="0"/>
                  </a:rPr>
                  <a:t>for(;p&amp;&amp;!</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[c];p=</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[p].fa)</a:t>
                </a:r>
                <a:endParaRPr lang="zh-CN" altLang="zh-CN" sz="2000" dirty="0">
                  <a:effectLst/>
                  <a:latin typeface="Tahoma" panose="020B0604030504040204" pitchFamily="34" charset="0"/>
                  <a:ea typeface="微软雅黑" panose="020B0503020204020204" pitchFamily="34" charset="-122"/>
                  <a:cs typeface="Times New Roman" panose="02020603050405020304" pitchFamily="18" charset="0"/>
                </a:endParaRPr>
              </a:p>
              <a:p>
                <a:pPr indent="455930" algn="just"/>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[c]=np;</a:t>
                </a:r>
                <a:endParaRPr lang="zh-CN" altLang="zh-CN" sz="20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2000" dirty="0">
                    <a:effectLst/>
                    <a:latin typeface="Consolas" panose="020B0609020204030204" pitchFamily="49" charset="0"/>
                    <a:ea typeface="宋体" panose="02010600030101010101" pitchFamily="2" charset="-122"/>
                    <a:cs typeface="Consolas" panose="020B0609020204030204" pitchFamily="49" charset="0"/>
                  </a:rPr>
                  <a:t> </a:t>
                </a:r>
                <a:endParaRPr lang="zh-CN" altLang="zh-CN" sz="2000" dirty="0">
                  <a:effectLst/>
                  <a:latin typeface="Tahoma" panose="020B0604030504040204" pitchFamily="34"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zh-CN" sz="2000" dirty="0">
                    <a:effectLst/>
                    <a:latin typeface="Consolas" panose="020B0609020204030204" pitchFamily="49" charset="0"/>
                    <a:ea typeface="宋体" panose="02010600030101010101" pitchFamily="2" charset="-122"/>
                    <a:cs typeface="Consolas" panose="020B0609020204030204" pitchFamily="49" charset="0"/>
                  </a:rPr>
                  <a:t>循环操作进行下去的条件是</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[c]</a:t>
                </a:r>
                <a:r>
                  <a:rPr lang="zh-CN" altLang="en-US" sz="2000" dirty="0">
                    <a:effectLst/>
                    <a:latin typeface="Consolas" panose="020B0609020204030204" pitchFamily="49" charset="0"/>
                    <a:ea typeface="宋体" panose="02010600030101010101" pitchFamily="2" charset="-122"/>
                    <a:cs typeface="Consolas" panose="020B0609020204030204" pitchFamily="49" charset="0"/>
                  </a:rPr>
                  <a:t>，这表明不存在字符串</a:t>
                </a:r>
                <a14:m>
                  <m:oMath xmlns:m="http://schemas.openxmlformats.org/officeDocument/2006/math">
                    <m:r>
                      <a:rPr lang="en-US" altLang="zh-CN" sz="2000" b="0" i="1" smtClean="0">
                        <a:effectLst/>
                        <a:latin typeface="Cambria Math" panose="02040503050406030204" pitchFamily="18" charset="0"/>
                        <a:ea typeface="宋体" panose="02010600030101010101" pitchFamily="2" charset="-122"/>
                        <a:cs typeface="Consolas" panose="020B0609020204030204" pitchFamily="49" charset="0"/>
                      </a:rPr>
                      <m:t>𝑠</m:t>
                    </m:r>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𝑝</m:t>
                    </m:r>
                    <m:r>
                      <a:rPr lang="zh-CN" altLang="en-US" sz="2000" i="1">
                        <a:latin typeface="Cambria Math" panose="02040503050406030204" pitchFamily="18" charset="0"/>
                        <a:ea typeface="Cambria Math" panose="02040503050406030204" pitchFamily="18" charset="0"/>
                        <a:cs typeface="Consolas" panose="020B0609020204030204" pitchFamily="49" charset="0"/>
                      </a:rPr>
                      <m:t>等价类</m:t>
                    </m:r>
                  </m:oMath>
                </a14:m>
                <a:r>
                  <a:rPr lang="zh-CN" altLang="en-US" sz="2000" dirty="0">
                    <a:latin typeface="Consolas" panose="020B0609020204030204" pitchFamily="49" charset="0"/>
                    <a:ea typeface="宋体" panose="02010600030101010101" pitchFamily="2" charset="-122"/>
                    <a:cs typeface="Consolas" panose="020B0609020204030204" pitchFamily="49" charset="0"/>
                  </a:rPr>
                  <a:t>，使得字符串</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s+c</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2000" dirty="0">
                    <a:effectLst/>
                    <a:latin typeface="Consolas" panose="020B0609020204030204" pitchFamily="49" charset="0"/>
                    <a:ea typeface="宋体" panose="02010600030101010101" pitchFamily="2" charset="-122"/>
                    <a:cs typeface="Consolas" panose="020B0609020204030204" pitchFamily="49" charset="0"/>
                  </a:rPr>
                  <a:t>出现在旧串中</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2000" dirty="0">
                  <a:effectLst/>
                  <a:latin typeface="Consolas" panose="020B0609020204030204" pitchFamily="49" charset="0"/>
                  <a:ea typeface="宋体" panose="02010600030101010101" pitchFamily="2" charset="-122"/>
                  <a:cs typeface="Consolas" panose="020B0609020204030204" pitchFamily="49" charset="0"/>
                </a:endParaRPr>
              </a:p>
              <a:p>
                <a:pPr marL="342900" indent="-342900" algn="just">
                  <a:buFont typeface="Arial" panose="020B0604020202020204" pitchFamily="34" charset="0"/>
                  <a:buChar char="•"/>
                </a:pPr>
                <a:r>
                  <a:rPr lang="en-US" altLang="zh-CN" sz="2000" dirty="0" err="1">
                    <a:latin typeface="Consolas" panose="020B0609020204030204" pitchFamily="49" charset="0"/>
                    <a:ea typeface="宋体" panose="02010600030101010101" pitchFamily="2" charset="-122"/>
                    <a:cs typeface="Consolas" panose="020B0609020204030204" pitchFamily="49" charset="0"/>
                  </a:rPr>
                  <a:t>dian</a:t>
                </a:r>
                <a:r>
                  <a:rPr lang="en-US" altLang="zh-CN" sz="2000" dirty="0">
                    <a:latin typeface="Consolas" panose="020B0609020204030204" pitchFamily="49" charset="0"/>
                    <a:ea typeface="宋体" panose="02010600030101010101" pitchFamily="2" charset="-122"/>
                    <a:cs typeface="Consolas" panose="020B0609020204030204" pitchFamily="49" charset="0"/>
                  </a:rPr>
                  <a:t>[p].</a:t>
                </a:r>
                <a:r>
                  <a:rPr lang="en-US" altLang="zh-CN" sz="2000" dirty="0" err="1">
                    <a:latin typeface="Consolas" panose="020B0609020204030204" pitchFamily="49" charset="0"/>
                    <a:ea typeface="宋体" panose="02010600030101010101" pitchFamily="2" charset="-122"/>
                    <a:cs typeface="Consolas" panose="020B0609020204030204" pitchFamily="49" charset="0"/>
                  </a:rPr>
                  <a:t>ch</a:t>
                </a:r>
                <a:r>
                  <a:rPr lang="en-US" altLang="zh-CN" sz="2000" dirty="0">
                    <a:latin typeface="Consolas" panose="020B0609020204030204" pitchFamily="49" charset="0"/>
                    <a:ea typeface="宋体" panose="02010600030101010101" pitchFamily="2" charset="-122"/>
                    <a:cs typeface="Consolas" panose="020B0609020204030204" pitchFamily="49" charset="0"/>
                  </a:rPr>
                  <a:t>[c]=np</a:t>
                </a:r>
                <a:r>
                  <a:rPr lang="zh-CN" altLang="en-US" sz="2000" dirty="0">
                    <a:latin typeface="Consolas" panose="020B0609020204030204" pitchFamily="49" charset="0"/>
                    <a:ea typeface="宋体" panose="02010600030101010101" pitchFamily="2" charset="-122"/>
                    <a:cs typeface="Consolas" panose="020B0609020204030204" pitchFamily="49" charset="0"/>
                  </a:rPr>
                  <a:t>表明：</a:t>
                </a:r>
                <a14:m>
                  <m:oMath xmlns:m="http://schemas.openxmlformats.org/officeDocument/2006/math">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2000" b="0" i="1" smtClean="0">
                        <a:effectLst/>
                        <a:latin typeface="Cambria Math" panose="02040503050406030204" pitchFamily="18" charset="0"/>
                        <a:ea typeface="宋体" panose="02010600030101010101" pitchFamily="2" charset="-122"/>
                        <a:cs typeface="Consolas" panose="020B0609020204030204" pitchFamily="49" charset="0"/>
                      </a:rPr>
                      <m:t>𝑠</m:t>
                    </m:r>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𝑝</m:t>
                    </m:r>
                    <m:r>
                      <a:rPr lang="en-US" altLang="zh-CN" sz="2000" b="0" i="1" smtClean="0">
                        <a:effectLst/>
                        <a:latin typeface="Cambria Math" panose="02040503050406030204" pitchFamily="18" charset="0"/>
                        <a:ea typeface="Cambria Math" panose="02040503050406030204" pitchFamily="18" charset="0"/>
                        <a:cs typeface="Consolas" panose="020B0609020204030204" pitchFamily="49" charset="0"/>
                      </a:rPr>
                      <m:t>, 设置</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𝑒𝑛𝑑𝑝𝑜𝑠</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𝑠</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𝑐</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𝑛</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m:t>
                    </m:r>
                  </m:oMath>
                </a14:m>
                <a:r>
                  <a:rPr lang="zh-CN" altLang="en-US" sz="2000" dirty="0">
                    <a:latin typeface="Consolas" panose="020B0609020204030204" pitchFamily="49" charset="0"/>
                    <a:ea typeface="宋体" panose="02010600030101010101" pitchFamily="2" charset="-122"/>
                    <a:cs typeface="Consolas" panose="020B0609020204030204" pitchFamily="49" charset="0"/>
                  </a:rPr>
                  <a:t>，字符串</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s+c</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zh-CN" altLang="en-US" sz="2000" dirty="0">
                    <a:latin typeface="Consolas" panose="020B0609020204030204" pitchFamily="49" charset="0"/>
                    <a:ea typeface="宋体" panose="02010600030101010101" pitchFamily="2" charset="-122"/>
                    <a:cs typeface="Consolas" panose="020B0609020204030204" pitchFamily="49" charset="0"/>
                  </a:rPr>
                  <a:t>属于</a:t>
                </a:r>
                <a:r>
                  <a:rPr lang="en-US" altLang="zh-CN" sz="2000" dirty="0">
                    <a:latin typeface="Consolas" panose="020B0609020204030204" pitchFamily="49" charset="0"/>
                    <a:ea typeface="宋体" panose="02010600030101010101" pitchFamily="2" charset="-122"/>
                    <a:cs typeface="Consolas" panose="020B0609020204030204" pitchFamily="49" charset="0"/>
                  </a:rPr>
                  <a:t>np</a:t>
                </a:r>
                <a:r>
                  <a:rPr lang="zh-CN" altLang="en-US" sz="2000" dirty="0">
                    <a:latin typeface="Consolas" panose="020B0609020204030204" pitchFamily="49" charset="0"/>
                    <a:ea typeface="宋体" panose="02010600030101010101" pitchFamily="2" charset="-122"/>
                    <a:cs typeface="Consolas" panose="020B0609020204030204" pitchFamily="49" charset="0"/>
                  </a:rPr>
                  <a:t>等价类。</a:t>
                </a:r>
                <a:endParaRPr lang="zh-CN" altLang="zh-CN" sz="2000" dirty="0">
                  <a:effectLst/>
                  <a:latin typeface="Tahoma" panose="020B0604030504040204" pitchFamily="34"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en-US" altLang="zh-CN" sz="20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fa(p)</a:t>
                </a:r>
                <a:r>
                  <a:rPr lang="zh-CN" altLang="en-US" sz="2000" dirty="0">
                    <a:effectLst/>
                    <a:latin typeface="Consolas" panose="020B0609020204030204" pitchFamily="49" charset="0"/>
                    <a:ea typeface="宋体" panose="02010600030101010101" pitchFamily="2" charset="-122"/>
                    <a:cs typeface="Consolas" panose="020B0609020204030204" pitchFamily="49" charset="0"/>
                  </a:rPr>
                  <a:t>表示：</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枚举</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所代表串的后缀，直到找到一个后缀</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s</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2000" dirty="0">
                    <a:latin typeface="Consolas" panose="020B0609020204030204" pitchFamily="49" charset="0"/>
                    <a:ea typeface="宋体" panose="02010600030101010101" pitchFamily="2" charset="-122"/>
                    <a:cs typeface="Consolas" panose="020B0609020204030204" pitchFamily="49" charset="0"/>
                  </a:rPr>
                  <a:t>字符串</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err="1">
                    <a:effectLst/>
                    <a:latin typeface="Consolas" panose="020B0609020204030204" pitchFamily="49" charset="0"/>
                    <a:ea typeface="宋体" panose="02010600030101010101" pitchFamily="2" charset="-122"/>
                    <a:cs typeface="Consolas" panose="020B0609020204030204" pitchFamily="49" charset="0"/>
                  </a:rPr>
                  <a:t>s+c</a:t>
                </a:r>
                <a:r>
                  <a:rPr lang="en-US" altLang="zh-CN" sz="20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在</a:t>
                </a:r>
                <a:r>
                  <a:rPr lang="zh-CN" altLang="en-US" sz="2000" dirty="0">
                    <a:effectLst/>
                    <a:latin typeface="Consolas" panose="020B0609020204030204" pitchFamily="49" charset="0"/>
                    <a:ea typeface="宋体" panose="02010600030101010101" pitchFamily="2" charset="-122"/>
                    <a:cs typeface="Consolas" panose="020B0609020204030204" pitchFamily="49" charset="0"/>
                  </a:rPr>
                  <a:t>旧</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串中出现过</a:t>
                </a:r>
                <a:r>
                  <a:rPr lang="zh-CN" altLang="en-US" sz="2000" dirty="0">
                    <a:effectLst/>
                    <a:latin typeface="Consolas" panose="020B0609020204030204" pitchFamily="49" charset="0"/>
                    <a:ea typeface="宋体" panose="02010600030101010101" pitchFamily="2" charset="-122"/>
                    <a:cs typeface="Consolas" panose="020B0609020204030204" pitchFamily="49" charset="0"/>
                  </a:rPr>
                  <a:t>，此时</a:t>
                </a:r>
                <a:r>
                  <a:rPr lang="zh-CN" altLang="en-US" sz="2000" dirty="0">
                    <a:latin typeface="Consolas" panose="020B0609020204030204" pitchFamily="49" charset="0"/>
                    <a:ea typeface="宋体" panose="02010600030101010101" pitchFamily="2" charset="-122"/>
                    <a:cs typeface="Consolas" panose="020B0609020204030204" pitchFamily="49" charset="0"/>
                  </a:rPr>
                  <a:t>是</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𝑒𝑛𝑑𝑝𝑜𝑠</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𝑠</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err="1" smtClean="0">
                        <a:latin typeface="Cambria Math" panose="02040503050406030204" pitchFamily="18" charset="0"/>
                        <a:ea typeface="宋体" panose="02010600030101010101" pitchFamily="2" charset="-122"/>
                        <a:cs typeface="Consolas" panose="020B0609020204030204" pitchFamily="49" charset="0"/>
                      </a:rPr>
                      <m:t>𝑐</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 </m:t>
                    </m:r>
                    <m:r>
                      <a:rPr lang="en-US" altLang="zh-CN" sz="2000" i="1" dirty="0" smtClean="0">
                        <a:latin typeface="Cambria Math" panose="02040503050406030204" pitchFamily="18" charset="0"/>
                        <a:ea typeface="Cambria Math" panose="02040503050406030204" pitchFamily="18" charset="0"/>
                        <a:cs typeface="Consolas" panose="020B0609020204030204" pitchFamily="49" charset="0"/>
                      </a:rPr>
                      <m:t>≠</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𝑛</m:t>
                    </m:r>
                    <m:r>
                      <a:rPr lang="en-US" altLang="zh-CN" sz="2000" i="1" dirty="0" smtClean="0">
                        <a:latin typeface="Cambria Math" panose="02040503050406030204" pitchFamily="18" charset="0"/>
                        <a:ea typeface="宋体" panose="02010600030101010101" pitchFamily="2" charset="-122"/>
                        <a:cs typeface="Consolas" panose="020B0609020204030204" pitchFamily="49" charset="0"/>
                      </a:rPr>
                      <m:t>} </m:t>
                    </m:r>
                  </m:oMath>
                </a14:m>
                <a:r>
                  <a:rPr lang="zh-CN" altLang="en-US" sz="2000" dirty="0">
                    <a:latin typeface="Consolas" panose="020B0609020204030204" pitchFamily="49" charset="0"/>
                    <a:ea typeface="宋体" panose="02010600030101010101" pitchFamily="2" charset="-122"/>
                    <a:cs typeface="Consolas" panose="020B0609020204030204" pitchFamily="49" charset="0"/>
                  </a:rPr>
                  <a:t>，字符串</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s+c</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zh-CN" altLang="en-US" sz="2000" dirty="0">
                    <a:latin typeface="Consolas" panose="020B0609020204030204" pitchFamily="49" charset="0"/>
                    <a:ea typeface="宋体" panose="02010600030101010101" pitchFamily="2" charset="-122"/>
                    <a:cs typeface="Consolas" panose="020B0609020204030204" pitchFamily="49" charset="0"/>
                  </a:rPr>
                  <a:t>不属于</a:t>
                </a:r>
                <a:r>
                  <a:rPr lang="en-US" altLang="zh-CN" sz="2000" dirty="0">
                    <a:latin typeface="Consolas" panose="020B0609020204030204" pitchFamily="49" charset="0"/>
                    <a:ea typeface="宋体" panose="02010600030101010101" pitchFamily="2" charset="-122"/>
                    <a:cs typeface="Consolas" panose="020B0609020204030204" pitchFamily="49" charset="0"/>
                  </a:rPr>
                  <a:t>np</a:t>
                </a:r>
                <a:r>
                  <a:rPr lang="zh-CN" altLang="en-US" sz="2000" dirty="0">
                    <a:latin typeface="Consolas" panose="020B0609020204030204" pitchFamily="49" charset="0"/>
                    <a:ea typeface="宋体" panose="02010600030101010101" pitchFamily="2" charset="-122"/>
                    <a:cs typeface="Consolas" panose="020B0609020204030204" pitchFamily="49" charset="0"/>
                  </a:rPr>
                  <a:t>等价类</a:t>
                </a:r>
                <a:r>
                  <a:rPr lang="zh-CN" altLang="zh-CN" sz="20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2000" dirty="0">
                  <a:effectLst/>
                  <a:latin typeface="Tahoma" panose="020B0604030504040204" pitchFamily="34" charset="0"/>
                  <a:ea typeface="微软雅黑" panose="020B0503020204020204" pitchFamily="34" charset="-122"/>
                  <a:cs typeface="Times New Roman" panose="02020603050405020304" pitchFamily="18" charset="0"/>
                </a:endParaRPr>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34500" y="1003177"/>
                <a:ext cx="9160399" cy="5410323"/>
              </a:xfrm>
              <a:blipFill>
                <a:blip r:embed="rId2"/>
                <a:stretch>
                  <a:fillRect l="-266" t="-564" r="-3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347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【节选代码】</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if(!p)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[np].fa=1;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以上为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case 1</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上式成立当且仅当</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从未在之前出现过，</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新串的所有后缀</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属于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等价类</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4134419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fontScale="77500" lnSpcReduction="20000"/>
              </a:bodyPr>
              <a:lstStyle/>
              <a:p>
                <a:pPr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else</a:t>
                </a:r>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    int q=</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[c];</a:t>
                </a:r>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a:p>
                <a:pPr indent="304800"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if(</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[q].</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[p].len+1) </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[np].fa=q;</a:t>
                </a:r>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en-US" altLang="zh-CN" sz="2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在第一个有转移边</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的祖先处停下后，我们将</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设为</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的</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出边到达的节点。</a:t>
                </a:r>
                <a:endParaRPr lang="en-US" altLang="zh-CN" sz="2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2800" dirty="0">
                    <a:effectLst/>
                    <a:latin typeface="Consolas" panose="020B0609020204030204" pitchFamily="49" charset="0"/>
                    <a:ea typeface="宋体" panose="02010600030101010101" pitchFamily="2" charset="-122"/>
                    <a:cs typeface="Consolas" panose="020B0609020204030204" pitchFamily="49" charset="0"/>
                  </a:rPr>
                  <a:t>因为</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longest(p)+c</a:t>
                </a:r>
                <a:r>
                  <a:rPr lang="zh-CN" altLang="zh-CN" sz="2800" dirty="0">
                    <a:effectLst/>
                    <a:latin typeface="Consolas" panose="020B0609020204030204" pitchFamily="49" charset="0"/>
                    <a:ea typeface="宋体" panose="02010600030101010101" pitchFamily="2" charset="-122"/>
                    <a:cs typeface="Consolas" panose="020B0609020204030204" pitchFamily="49" charset="0"/>
                  </a:rPr>
                  <a:t>是新串后缀，又因为</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(q)=</a:t>
                </a:r>
                <a:r>
                  <a:rPr lang="en-US" altLang="zh-CN" sz="2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2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2800" dirty="0">
                    <a:latin typeface="Consolas" panose="020B0609020204030204" pitchFamily="49" charset="0"/>
                    <a:ea typeface="宋体" panose="02010600030101010101" pitchFamily="2" charset="-122"/>
                    <a:cs typeface="Consolas" panose="020B0609020204030204" pitchFamily="49" charset="0"/>
                  </a:rPr>
                  <a:t>，所以</a:t>
                </a:r>
                <a:r>
                  <a:rPr lang="en-US" altLang="zh-CN" sz="2800" dirty="0">
                    <a:latin typeface="Consolas" panose="020B0609020204030204" pitchFamily="49" charset="0"/>
                    <a:ea typeface="宋体" panose="02010600030101010101" pitchFamily="2" charset="-122"/>
                    <a:cs typeface="Consolas" panose="020B0609020204030204" pitchFamily="49" charset="0"/>
                  </a:rPr>
                  <a:t>longest(q) </a:t>
                </a:r>
                <a:r>
                  <a:rPr lang="zh-CN" altLang="zh-CN" sz="2800" dirty="0">
                    <a:latin typeface="Consolas" panose="020B0609020204030204" pitchFamily="49" charset="0"/>
                    <a:ea typeface="宋体" panose="02010600030101010101" pitchFamily="2" charset="-122"/>
                    <a:cs typeface="Consolas" panose="020B0609020204030204" pitchFamily="49" charset="0"/>
                  </a:rPr>
                  <a:t>等于</a:t>
                </a:r>
                <a:r>
                  <a:rPr lang="en-US" altLang="zh-CN" sz="2800" dirty="0">
                    <a:latin typeface="Consolas" panose="020B0609020204030204" pitchFamily="49" charset="0"/>
                    <a:ea typeface="宋体" panose="02010600030101010101" pitchFamily="2" charset="-122"/>
                    <a:cs typeface="Consolas" panose="020B0609020204030204" pitchFamily="49" charset="0"/>
                  </a:rPr>
                  <a:t>longest(p)+c</a:t>
                </a:r>
                <a:r>
                  <a:rPr lang="zh-CN" altLang="en-US" sz="2800" dirty="0">
                    <a:latin typeface="Consolas" panose="020B0609020204030204" pitchFamily="49" charset="0"/>
                    <a:ea typeface="宋体" panose="02010600030101010101" pitchFamily="2" charset="-122"/>
                    <a:cs typeface="Consolas" panose="020B0609020204030204" pitchFamily="49" charset="0"/>
                  </a:rPr>
                  <a:t>。</a:t>
                </a:r>
                <a:r>
                  <a:rPr lang="en-US" altLang="zh-CN" sz="2800" dirty="0">
                    <a:latin typeface="Consolas" panose="020B0609020204030204" pitchFamily="49" charset="0"/>
                    <a:ea typeface="宋体" panose="02010600030101010101" pitchFamily="2" charset="-122"/>
                    <a:cs typeface="Consolas" panose="020B0609020204030204" pitchFamily="49" charset="0"/>
                  </a:rPr>
                  <a:t>q</a:t>
                </a:r>
                <a:r>
                  <a:rPr lang="zh-CN" altLang="en-US" sz="2800" dirty="0">
                    <a:latin typeface="Consolas" panose="020B0609020204030204" pitchFamily="49" charset="0"/>
                    <a:ea typeface="宋体" panose="02010600030101010101" pitchFamily="2" charset="-122"/>
                    <a:cs typeface="Consolas" panose="020B0609020204030204" pitchFamily="49" charset="0"/>
                  </a:rPr>
                  <a:t>及其祖先的所表示的字符串都是新串的后缀，新</a:t>
                </a:r>
                <a:r>
                  <a:rPr lang="en-US" altLang="zh-CN" sz="2800" dirty="0">
                    <a:latin typeface="Consolas" panose="020B0609020204030204" pitchFamily="49" charset="0"/>
                    <a:ea typeface="宋体" panose="02010600030101010101" pitchFamily="2" charset="-122"/>
                    <a:cs typeface="Consolas" panose="020B0609020204030204" pitchFamily="49" charset="0"/>
                  </a:rPr>
                  <a:t>endpos</a:t>
                </a:r>
                <a:r>
                  <a:rPr lang="zh-CN" altLang="en-US" sz="2800" dirty="0">
                    <a:latin typeface="Consolas" panose="020B0609020204030204" pitchFamily="49" charset="0"/>
                    <a:ea typeface="宋体" panose="02010600030101010101" pitchFamily="2" charset="-122"/>
                    <a:cs typeface="Consolas" panose="020B0609020204030204" pitchFamily="49" charset="0"/>
                  </a:rPr>
                  <a:t>与原来</a:t>
                </a:r>
                <a:r>
                  <a:rPr lang="en-US" altLang="zh-CN" sz="2800" dirty="0">
                    <a:latin typeface="Consolas" panose="020B0609020204030204" pitchFamily="49" charset="0"/>
                    <a:ea typeface="宋体" panose="02010600030101010101" pitchFamily="2" charset="-122"/>
                    <a:cs typeface="Consolas" panose="020B0609020204030204" pitchFamily="49" charset="0"/>
                  </a:rPr>
                  <a:t>endpos</a:t>
                </a:r>
                <a:r>
                  <a:rPr lang="zh-CN" altLang="en-US" sz="2800" dirty="0">
                    <a:latin typeface="Consolas" panose="020B0609020204030204" pitchFamily="49" charset="0"/>
                    <a:ea typeface="宋体" panose="02010600030101010101" pitchFamily="2" charset="-122"/>
                    <a:cs typeface="Consolas" panose="020B0609020204030204" pitchFamily="49" charset="0"/>
                  </a:rPr>
                  <a:t>的差别是多了</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cs typeface="Consolas" panose="020B0609020204030204" pitchFamily="49" charset="0"/>
                      </a:rPr>
                      <m:t> </m:t>
                    </m:r>
                    <m:r>
                      <m:rPr>
                        <m:nor/>
                      </m:rPr>
                      <a:rPr lang="en-US" altLang="zh-CN" sz="2800" i="0" dirty="0">
                        <a:latin typeface="Consolas" panose="020B0609020204030204" pitchFamily="49" charset="0"/>
                        <a:ea typeface="宋体" panose="02010600030101010101" pitchFamily="2" charset="-122"/>
                        <a:cs typeface="Consolas" panose="020B0609020204030204" pitchFamily="49" charset="0"/>
                      </a:rPr>
                      <m:t>{</m:t>
                    </m:r>
                    <m:r>
                      <m:rPr>
                        <m:nor/>
                      </m:rPr>
                      <a:rPr lang="en-US" altLang="zh-CN" sz="2800" i="0" dirty="0">
                        <a:latin typeface="Consolas" panose="020B0609020204030204" pitchFamily="49" charset="0"/>
                        <a:ea typeface="宋体" panose="02010600030101010101" pitchFamily="2" charset="-122"/>
                        <a:cs typeface="Consolas" panose="020B0609020204030204" pitchFamily="49" charset="0"/>
                      </a:rPr>
                      <m:t>n</m:t>
                    </m:r>
                    <m:r>
                      <m:rPr>
                        <m:nor/>
                      </m:rPr>
                      <a:rPr lang="en-US" altLang="zh-CN" sz="2800" i="0" dirty="0">
                        <a:latin typeface="Consolas" panose="020B0609020204030204" pitchFamily="49" charset="0"/>
                        <a:ea typeface="宋体" panose="02010600030101010101" pitchFamily="2" charset="-122"/>
                        <a:cs typeface="Consolas" panose="020B0609020204030204" pitchFamily="49" charset="0"/>
                      </a:rPr>
                      <m:t>}</m:t>
                    </m:r>
                    <m:r>
                      <a:rPr lang="zh-CN" altLang="en-US" sz="2800" i="1" dirty="0">
                        <a:latin typeface="Cambria Math" panose="02040503050406030204" pitchFamily="18" charset="0"/>
                        <a:ea typeface="宋体" panose="02010600030101010101" pitchFamily="2" charset="-122"/>
                        <a:cs typeface="Consolas" panose="020B0609020204030204" pitchFamily="49" charset="0"/>
                      </a:rPr>
                      <m:t>。</m:t>
                    </m:r>
                  </m:oMath>
                </a14:m>
                <a:endParaRPr lang="en-US" altLang="zh-CN" sz="2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en-US" altLang="zh-CN" sz="2800" dirty="0">
                    <a:latin typeface="Consolas" panose="020B0609020204030204" pitchFamily="49" charset="0"/>
                    <a:ea typeface="宋体" panose="02010600030101010101" pitchFamily="2" charset="-122"/>
                    <a:cs typeface="Consolas" panose="020B0609020204030204" pitchFamily="49" charset="0"/>
                  </a:rPr>
                  <a:t>np</a:t>
                </a:r>
                <a:r>
                  <a:rPr lang="zh-CN" altLang="en-US" sz="2800" dirty="0">
                    <a:latin typeface="Consolas" panose="020B0609020204030204" pitchFamily="49" charset="0"/>
                    <a:ea typeface="宋体" panose="02010600030101010101" pitchFamily="2" charset="-122"/>
                    <a:cs typeface="Consolas" panose="020B0609020204030204" pitchFamily="49" charset="0"/>
                  </a:rPr>
                  <a:t>在祖先树上的父亲是</a:t>
                </a:r>
                <a:r>
                  <a:rPr lang="en-US" altLang="zh-CN" sz="2800" dirty="0">
                    <a:latin typeface="Consolas" panose="020B0609020204030204" pitchFamily="49" charset="0"/>
                    <a:ea typeface="宋体" panose="02010600030101010101" pitchFamily="2" charset="-122"/>
                    <a:cs typeface="Consolas" panose="020B0609020204030204" pitchFamily="49" charset="0"/>
                  </a:rPr>
                  <a:t>q</a:t>
                </a:r>
                <a:endParaRPr lang="en-US" altLang="zh-CN" sz="2800" dirty="0">
                  <a:effectLst/>
                  <a:latin typeface="Consolas" panose="020B0609020204030204" pitchFamily="49" charset="0"/>
                  <a:ea typeface="宋体" panose="02010600030101010101" pitchFamily="2" charset="-122"/>
                  <a:cs typeface="Consolas" panose="020B0609020204030204" pitchFamily="49" charset="0"/>
                </a:endParaRPr>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34501" y="1003177"/>
                <a:ext cx="8646850" cy="5273336"/>
              </a:xfrm>
              <a:blipFill>
                <a:blip r:embed="rId2"/>
                <a:stretch>
                  <a:fillRect l="-917" t="-1965" r="-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5756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else</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92100"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int nq=++tot;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92100" algn="just"/>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[p].len+1;</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[np].fa=nq; </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95275"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for(;p&amp;&amp;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q;p</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[p].fa)</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457200" algn="just"/>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[c]=nq;			//</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以上为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case 3</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因为</a:t>
                </a:r>
                <a:r>
                  <a:rPr lang="en-US" altLang="zh-CN" sz="1800" b="0" dirty="0">
                    <a:effectLst/>
                    <a:ea typeface="Cambria Math" panose="02040503050406030204" pitchFamily="18" charset="0"/>
                    <a:cs typeface="Consolas" panose="020B0609020204030204" pitchFamily="49" charset="0"/>
                  </a:rPr>
                  <a:t> </a:t>
                </a:r>
                <a14:m>
                  <m:oMath xmlns:m="http://schemas.openxmlformats.org/officeDocument/2006/math">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1800" b="0" i="1" smtClean="0">
                        <a:effectLst/>
                        <a:latin typeface="Cambria Math" panose="02040503050406030204" pitchFamily="18" charset="0"/>
                        <a:ea typeface="宋体" panose="02010600030101010101" pitchFamily="2" charset="-122"/>
                        <a:cs typeface="Consolas" panose="020B0609020204030204" pitchFamily="49" charset="0"/>
                      </a:rPr>
                      <m:t>𝑠</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𝑝</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 </m:t>
                    </m:r>
                    <m:r>
                      <a:rPr lang="en-US" altLang="zh-CN" sz="1800" i="1" dirty="0" err="1" smtClean="0">
                        <a:latin typeface="Cambria Math" panose="02040503050406030204" pitchFamily="18" charset="0"/>
                        <a:ea typeface="宋体" panose="02010600030101010101" pitchFamily="2" charset="-122"/>
                        <a:cs typeface="Consolas" panose="020B0609020204030204" pitchFamily="49" charset="0"/>
                      </a:rPr>
                      <m:t>𝑠</m:t>
                    </m:r>
                    <m:r>
                      <a:rPr lang="en-US" altLang="zh-CN" sz="1800" i="1" dirty="0" err="1" smtClean="0">
                        <a:latin typeface="Cambria Math" panose="02040503050406030204" pitchFamily="18" charset="0"/>
                        <a:ea typeface="宋体" panose="02010600030101010101" pitchFamily="2" charset="-122"/>
                        <a:cs typeface="Consolas" panose="020B0609020204030204" pitchFamily="49" charset="0"/>
                      </a:rPr>
                      <m:t>+</m:t>
                    </m:r>
                    <m:r>
                      <a:rPr lang="en-US" altLang="zh-CN" sz="1800" i="1" dirty="0" err="1" smtClean="0">
                        <a:latin typeface="Cambria Math" panose="02040503050406030204" pitchFamily="18" charset="0"/>
                        <a:ea typeface="宋体" panose="02010600030101010101" pitchFamily="2" charset="-122"/>
                        <a:cs typeface="Consolas" panose="020B0609020204030204" pitchFamily="49" charset="0"/>
                      </a:rPr>
                      <m:t>𝑐</m:t>
                    </m:r>
                    <m:r>
                      <a:rPr lang="en-US" altLang="zh-CN" sz="1800" i="1" dirty="0" smtClean="0">
                        <a:latin typeface="Cambria Math" panose="02040503050406030204" pitchFamily="18" charset="0"/>
                        <a:ea typeface="Cambria Math" panose="02040503050406030204" pitchFamily="18" charset="0"/>
                        <a:cs typeface="Consolas" panose="020B0609020204030204" pitchFamily="49" charset="0"/>
                      </a:rPr>
                      <m:t>∈</m:t>
                    </m:r>
                    <m:r>
                      <a:rPr lang="en-US" altLang="zh-CN" sz="1800" b="0" i="1" dirty="0" smtClean="0">
                        <a:latin typeface="Cambria Math" panose="02040503050406030204" pitchFamily="18" charset="0"/>
                        <a:ea typeface="Cambria Math" panose="02040503050406030204" pitchFamily="18" charset="0"/>
                        <a:cs typeface="Consolas" panose="020B0609020204030204" pitchFamily="49" charset="0"/>
                      </a:rPr>
                      <m:t>𝑞</m:t>
                    </m:r>
                  </m:oMath>
                </a14:m>
                <a:r>
                  <a:rPr lang="zh-CN" altLang="en-US" sz="1800" dirty="0">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endParaRPr lang="en-US" altLang="zh-CN" dirty="0">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又因为</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(q)&gt;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34501" y="1003177"/>
                <a:ext cx="8646850" cy="5273336"/>
              </a:xfrm>
              <a:blipFill>
                <a:blip r:embed="rId2"/>
                <a:stretch>
                  <a:fillRect l="-635" t="-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8989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66700" algn="just"/>
            <a:r>
              <a:rPr lang="en-US" altLang="zh-CN" sz="18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(q)&gt;</a:t>
            </a:r>
            <a:r>
              <a:rPr lang="en-US" altLang="zh-CN" sz="18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意味着</a:t>
            </a:r>
            <a:r>
              <a:rPr lang="zh-CN" altLang="en-US" dirty="0">
                <a:solidFill>
                  <a:srgbClr val="000000"/>
                </a:solidFill>
                <a:latin typeface="Consolas" panose="020B0609020204030204" pitchFamily="49" charset="0"/>
                <a:ea typeface="宋体" panose="02010600030101010101" pitchFamily="2" charset="-122"/>
                <a:cs typeface="Consolas" panose="020B0609020204030204" pitchFamily="49" charset="0"/>
              </a:rPr>
              <a:t>存在</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比</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“longest(p)+c”</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更长的串属于</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。而这个更长的串必定不是新串的后缀</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需要解决的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问题</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：属于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的长度不大于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的串是新串的后缀，但大于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的串却不是新串的后缀。</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原本</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节点</a:t>
            </a:r>
            <a:r>
              <a:rPr lang="zh-CN" altLang="en-US" dirty="0">
                <a:latin typeface="Consolas" panose="020B0609020204030204" pitchFamily="49" charset="0"/>
                <a:ea typeface="宋体" panose="02010600030101010101" pitchFamily="2" charset="-122"/>
                <a:cs typeface="Consolas" panose="020B0609020204030204" pitchFamily="49" charset="0"/>
              </a:rPr>
              <a:t>所表示的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字符串</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出现不一致，需要拆分为两个等价类</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其中</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一类的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比另一类的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多出</a:t>
            </a:r>
            <a:r>
              <a:rPr lang="en-US" altLang="zh-CN" dirty="0">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sz="1800" dirty="0">
                <a:effectLst/>
                <a:latin typeface="Consolas" panose="020B0609020204030204" pitchFamily="49" charset="0"/>
                <a:ea typeface="宋体" panose="02010600030101010101" pitchFamily="2" charset="-122"/>
                <a:cs typeface="Times New Roman" panose="02020603050405020304" pitchFamily="18" charset="0"/>
              </a:rPr>
              <a:t>以</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aabab</a:t>
            </a:r>
            <a:r>
              <a:rPr lang="zh-CN" altLang="en-US" sz="1800" dirty="0">
                <a:effectLst/>
                <a:latin typeface="Consolas" panose="020B0609020204030204" pitchFamily="49" charset="0"/>
                <a:ea typeface="宋体" panose="02010600030101010101" pitchFamily="2" charset="-122"/>
                <a:cs typeface="Times New Roman" panose="02020603050405020304" pitchFamily="18" charset="0"/>
              </a:rPr>
              <a:t>为例</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189303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lvl="0" algn="just"/>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 − </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&gt; R[j] </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时，以第</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位为中心的回文子串包含于以第</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位为中心的回文子串，由于</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关于</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对称，以第</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位为中心的回文子串必然也包含于以第</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位为中心的回文子串，故有</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 = R[j]</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标题 1">
            <a:extLst>
              <a:ext uri="{FF2B5EF4-FFF2-40B4-BE49-F238E27FC236}">
                <a16:creationId xmlns:a16="http://schemas.microsoft.com/office/drawing/2014/main" id="{CDFF4581-EB77-4FB1-982B-A4157BBDB3E5}"/>
              </a:ext>
            </a:extLst>
          </p:cNvPr>
          <p:cNvSpPr txBox="1">
            <a:spLocks/>
          </p:cNvSpPr>
          <p:nvPr/>
        </p:nvSpPr>
        <p:spPr>
          <a:xfrm>
            <a:off x="1384259" y="586091"/>
            <a:ext cx="3588716" cy="596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zh-CN" sz="1800" b="1" i="0" u="none" strike="noStrike" kern="1200" cap="none" spc="0" normalizeH="0" baseline="0" noProof="0" dirty="0">
                <a:ln>
                  <a:noFill/>
                </a:ln>
                <a:solidFill>
                  <a:srgbClr val="90C226"/>
                </a:solidFill>
                <a:effectLst/>
                <a:uLnTx/>
                <a:uFillTx/>
                <a:latin typeface="Consolas" panose="020B0609020204030204" pitchFamily="49" charset="0"/>
                <a:ea typeface="宋体" panose="02010600030101010101" pitchFamily="2" charset="-122"/>
                <a:cs typeface="Consolas" panose="020B0609020204030204" pitchFamily="49" charset="0"/>
              </a:rPr>
              <a:t>算法流程</a:t>
            </a:r>
            <a:endParaRPr kumimoji="0" lang="zh-CN" altLang="en-US" sz="5400" b="0" i="0" u="none" strike="noStrike" kern="1200" cap="none" spc="0" normalizeH="0" baseline="0" noProof="0" dirty="0">
              <a:ln>
                <a:noFill/>
              </a:ln>
              <a:solidFill>
                <a:srgbClr val="90C226"/>
              </a:solidFill>
              <a:effectLst/>
              <a:uLnTx/>
              <a:uFillTx/>
              <a:latin typeface="Trebuchet MS" panose="020B0603020202020204"/>
              <a:ea typeface="方正姚体" panose="02010601030101010101" pitchFamily="2" charset="-122"/>
              <a:cs typeface="+mj-cs"/>
            </a:endParaRPr>
          </a:p>
        </p:txBody>
      </p:sp>
      <p:pic>
        <p:nvPicPr>
          <p:cNvPr id="9" name="图片 8">
            <a:extLst>
              <a:ext uri="{FF2B5EF4-FFF2-40B4-BE49-F238E27FC236}">
                <a16:creationId xmlns:a16="http://schemas.microsoft.com/office/drawing/2014/main" id="{3AB7226B-84BC-42CE-A058-DE1492DAD4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0671" y="2830286"/>
            <a:ext cx="7484608" cy="2177143"/>
          </a:xfrm>
          <a:prstGeom prst="rect">
            <a:avLst/>
          </a:prstGeom>
          <a:noFill/>
          <a:ln>
            <a:noFill/>
          </a:ln>
        </p:spPr>
      </p:pic>
    </p:spTree>
    <p:extLst>
      <p:ext uri="{BB962C8B-B14F-4D97-AF65-F5344CB8AC3E}">
        <p14:creationId xmlns:p14="http://schemas.microsoft.com/office/powerpoint/2010/main" val="4068016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indent="266700"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 </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[p].len+1;</a:t>
            </a:r>
          </a:p>
          <a:p>
            <a:pPr indent="266700" algn="just"/>
            <a:endParaRPr lang="en-US" altLang="zh-CN" dirty="0">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由于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集合中</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长度大于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的字符串都不可能是新串的后缀</a:t>
            </a:r>
            <a:r>
              <a:rPr lang="zh-CN" altLang="en-US" dirty="0">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因此从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拆分出</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节点</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表示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集合中</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长度</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小等于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endParaRPr lang="zh-CN" altLang="en-US" dirty="0"/>
          </a:p>
        </p:txBody>
      </p:sp>
    </p:spTree>
    <p:extLst>
      <p:ext uri="{BB962C8B-B14F-4D97-AF65-F5344CB8AC3E}">
        <p14:creationId xmlns:p14="http://schemas.microsoft.com/office/powerpoint/2010/main" val="1108362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en-US" sz="1800" dirty="0">
                <a:effectLst/>
                <a:latin typeface="Consolas" panose="020B0609020204030204" pitchFamily="49" charset="0"/>
                <a:ea typeface="宋体" panose="02010600030101010101" pitchFamily="2" charset="-122"/>
                <a:cs typeface="Consolas" panose="020B0609020204030204" pitchFamily="49" charset="0"/>
              </a:rPr>
              <a:t>设置后缀自动机的</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出边</a:t>
            </a:r>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66700" algn="just"/>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en-US" dirty="0">
                <a:latin typeface="Consolas" panose="020B0609020204030204" pitchFamily="49" charset="0"/>
                <a:ea typeface="宋体" panose="02010600030101010101" pitchFamily="2" charset="-122"/>
                <a:cs typeface="Consolas" panose="020B0609020204030204" pitchFamily="49" charset="0"/>
              </a:rPr>
              <a:t>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是同一个等价类</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拆出来</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的节点，节点的后缀自动机转移边相同</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。在</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后加同样的字符，得到的字符串必然属于同一个类，所以</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的出边和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的出边完全相同。</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p:spTree>
    <p:extLst>
      <p:ext uri="{BB962C8B-B14F-4D97-AF65-F5344CB8AC3E}">
        <p14:creationId xmlns:p14="http://schemas.microsoft.com/office/powerpoint/2010/main" val="1959946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indent="266700"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dian[nq].fa=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[q].fa;</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[np].fa=nq;</a:t>
                </a:r>
              </a:p>
              <a:p>
                <a:pPr indent="266700" algn="just"/>
                <a:endParaRPr lang="en-US" altLang="zh-CN" dirty="0">
                  <a:latin typeface="Consolas" panose="020B0609020204030204" pitchFamily="49" charset="0"/>
                  <a:ea typeface="宋体" panose="02010600030101010101" pitchFamily="2" charset="-122"/>
                  <a:cs typeface="Consolas" panose="020B0609020204030204" pitchFamily="49" charset="0"/>
                </a:endParaRPr>
              </a:p>
              <a:p>
                <a:pPr marL="285750" indent="-285750" algn="just">
                  <a:buFont typeface="Arial" panose="020B0604020202020204" pitchFamily="34" charset="0"/>
                  <a:buChar char="•"/>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因为原来的</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被拆成了两个点</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 可以看做是</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插入到</a:t>
                </a:r>
                <a:r>
                  <a:rPr lang="en-US" altLang="zh-CN" dirty="0">
                    <a:latin typeface="Consolas" panose="020B0609020204030204" pitchFamily="49" charset="0"/>
                    <a:ea typeface="宋体" panose="02010600030101010101" pitchFamily="2" charset="-122"/>
                    <a:cs typeface="Consolas" panose="020B0609020204030204" pitchFamily="49" charset="0"/>
                  </a:rPr>
                  <a:t>q</a:t>
                </a:r>
                <a:r>
                  <a:rPr lang="zh-CN" altLang="en-US" dirty="0">
                    <a:latin typeface="Consolas" panose="020B0609020204030204" pitchFamily="49" charset="0"/>
                    <a:ea typeface="宋体" panose="02010600030101010101" pitchFamily="2" charset="-122"/>
                    <a:cs typeface="Consolas" panose="020B0609020204030204" pitchFamily="49" charset="0"/>
                  </a:rPr>
                  <a:t>与</a:t>
                </a:r>
                <a:r>
                  <a:rPr lang="en-US" altLang="zh-CN" dirty="0">
                    <a:latin typeface="Consolas" panose="020B0609020204030204" pitchFamily="49" charset="0"/>
                    <a:ea typeface="宋体" panose="02010600030101010101" pitchFamily="2" charset="-122"/>
                    <a:cs typeface="Consolas" panose="020B0609020204030204" pitchFamily="49" charset="0"/>
                  </a:rPr>
                  <a:t>fa(q)</a:t>
                </a:r>
                <a:r>
                  <a:rPr lang="zh-CN" altLang="en-US" dirty="0">
                    <a:latin typeface="Consolas" panose="020B0609020204030204" pitchFamily="49" charset="0"/>
                    <a:ea typeface="宋体" panose="02010600030101010101" pitchFamily="2" charset="-122"/>
                    <a:cs typeface="Consolas" panose="020B0609020204030204" pitchFamily="49" charset="0"/>
                  </a:rPr>
                  <a:t>这对</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父子关系中</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令</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fa(nq)=fa(q)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fa(q)=nq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，类似于链表的插入。</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此时</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minlen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(fa(q))+1&gt;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，相当于</a:t>
                </a:r>
                <a:r>
                  <a:rPr lang="zh-CN" altLang="en-US" dirty="0">
                    <a:latin typeface="Consolas" panose="020B0609020204030204" pitchFamily="49" charset="0"/>
                    <a:ea typeface="宋体" panose="02010600030101010101" pitchFamily="2" charset="-122"/>
                    <a:cs typeface="Times New Roman" panose="02020603050405020304" pitchFamily="18" charset="0"/>
                  </a:rPr>
                  <a:t>删除</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集合中</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长度</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小等于</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(p)+1</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的字符串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因为</a:t>
                </a:r>
                <a14:m>
                  <m:oMath xmlns:m="http://schemas.openxmlformats.org/officeDocument/2006/math">
                    <m:r>
                      <m:rPr>
                        <m:sty m:val="p"/>
                      </m:rPr>
                      <a:rPr lang="en-US" altLang="zh-CN" sz="1800" b="0" i="0" smtClean="0">
                        <a:effectLst/>
                        <a:latin typeface="Cambria Math" panose="02040503050406030204" pitchFamily="18" charset="0"/>
                        <a:ea typeface="Cambria Math" panose="02040503050406030204" pitchFamily="18" charset="0"/>
                        <a:cs typeface="Consolas" panose="020B0609020204030204" pitchFamily="49" charset="0"/>
                      </a:rPr>
                      <m:t>n</m:t>
                    </m:r>
                    <m:r>
                      <a:rPr lang="en-US" altLang="zh-CN" sz="180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𝑒𝑛𝑑𝑝𝑜𝑠</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𝑛𝑞</m:t>
                    </m:r>
                    <m:r>
                      <a:rPr lang="en-US" altLang="zh-CN" sz="1800" b="0" i="1" smtClean="0">
                        <a:effectLst/>
                        <a:latin typeface="Cambria Math" panose="02040503050406030204" pitchFamily="18" charset="0"/>
                        <a:ea typeface="Cambria Math" panose="02040503050406030204" pitchFamily="18" charset="0"/>
                        <a:cs typeface="Consolas" panose="020B0609020204030204" pitchFamily="49" charset="0"/>
                      </a:rPr>
                      <m:t>)</m:t>
                    </m:r>
                    <m:r>
                      <a:rPr lang="zh-CN" altLang="zh-CN" sz="1800" i="1" dirty="0" smtClean="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dirty="0" err="1">
                        <a:effectLst/>
                        <a:latin typeface="Cambria Math" panose="02040503050406030204" pitchFamily="18" charset="0"/>
                        <a:ea typeface="宋体" panose="02010600030101010101" pitchFamily="2" charset="-122"/>
                        <a:cs typeface="Consolas" panose="020B0609020204030204" pitchFamily="49" charset="0"/>
                      </a:rPr>
                      <m:t>𝑒𝑛𝑑𝑝𝑜𝑠</m:t>
                    </m:r>
                    <m:r>
                      <a:rPr lang="en-US" altLang="zh-CN" sz="1800" i="1" dirty="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dirty="0">
                        <a:effectLst/>
                        <a:latin typeface="Cambria Math" panose="02040503050406030204" pitchFamily="18" charset="0"/>
                        <a:ea typeface="宋体" panose="02010600030101010101" pitchFamily="2" charset="-122"/>
                        <a:cs typeface="Consolas" panose="020B0609020204030204" pitchFamily="49" charset="0"/>
                      </a:rPr>
                      <m:t>𝑛𝑝</m:t>
                    </m:r>
                    <m:r>
                      <a:rPr lang="en-US" altLang="zh-CN" sz="1800" i="1" dirty="0">
                        <a:effectLst/>
                        <a:latin typeface="Cambria Math" panose="02040503050406030204" pitchFamily="18" charset="0"/>
                        <a:ea typeface="宋体" panose="02010600030101010101" pitchFamily="2" charset="-122"/>
                        <a:cs typeface="Consolas" panose="020B0609020204030204" pitchFamily="49" charset="0"/>
                      </a:rPr>
                      <m:t>)={</m:t>
                    </m:r>
                    <m:r>
                      <a:rPr lang="en-US" altLang="zh-CN" sz="1800" i="1" dirty="0">
                        <a:effectLst/>
                        <a:latin typeface="Cambria Math" panose="02040503050406030204" pitchFamily="18" charset="0"/>
                        <a:ea typeface="宋体" panose="02010600030101010101" pitchFamily="2" charset="-122"/>
                        <a:cs typeface="Consolas" panose="020B0609020204030204" pitchFamily="49" charset="0"/>
                      </a:rPr>
                      <m:t>𝑛</m:t>
                    </m:r>
                    <m:r>
                      <a:rPr lang="en-US" altLang="zh-CN" sz="1800" i="1" dirty="0">
                        <a:effectLst/>
                        <a:latin typeface="Cambria Math" panose="02040503050406030204" pitchFamily="18" charset="0"/>
                        <a:ea typeface="宋体" panose="02010600030101010101" pitchFamily="2" charset="-122"/>
                        <a:cs typeface="Consolas" panose="020B0609020204030204" pitchFamily="49" charset="0"/>
                      </a:rPr>
                      <m:t>}</m:t>
                    </m:r>
                  </m:oMath>
                </a14:m>
                <a:r>
                  <a:rPr lang="zh-CN" altLang="zh-CN" sz="1800" dirty="0">
                    <a:effectLst/>
                    <a:latin typeface="Consolas" panose="020B0609020204030204" pitchFamily="49" charset="0"/>
                    <a:ea typeface="宋体" panose="02010600030101010101" pitchFamily="2" charset="-122"/>
                    <a:cs typeface="Consolas" panose="020B0609020204030204" pitchFamily="49" charset="0"/>
                  </a:rPr>
                  <a:t>，所以</a:t>
                </a:r>
                <a14:m>
                  <m:oMath xmlns:m="http://schemas.openxmlformats.org/officeDocument/2006/math">
                    <m:r>
                      <a:rPr lang="en-US" altLang="zh-CN" i="1" dirty="0">
                        <a:latin typeface="Cambria Math" panose="02040503050406030204" pitchFamily="18" charset="0"/>
                        <a:ea typeface="宋体" panose="02010600030101010101" pitchFamily="2" charset="-122"/>
                        <a:cs typeface="Consolas" panose="020B0609020204030204" pitchFamily="49" charset="0"/>
                      </a:rPr>
                      <m:t>𝑒𝑛𝑑𝑝𝑜𝑠</m:t>
                    </m:r>
                    <m:r>
                      <a:rPr lang="en-US" altLang="zh-CN" i="1" dirty="0">
                        <a:latin typeface="Cambria Math" panose="02040503050406030204" pitchFamily="18" charset="0"/>
                        <a:ea typeface="宋体" panose="02010600030101010101" pitchFamily="2" charset="-122"/>
                        <a:cs typeface="Consolas" panose="020B0609020204030204" pitchFamily="49" charset="0"/>
                      </a:rPr>
                      <m:t>(</m:t>
                    </m:r>
                    <m:r>
                      <a:rPr lang="en-US" altLang="zh-CN" i="1" dirty="0">
                        <a:latin typeface="Cambria Math" panose="02040503050406030204" pitchFamily="18" charset="0"/>
                        <a:ea typeface="宋体" panose="02010600030101010101" pitchFamily="2" charset="-122"/>
                        <a:cs typeface="Consolas" panose="020B0609020204030204" pitchFamily="49" charset="0"/>
                      </a:rPr>
                      <m:t>𝑛𝑝</m:t>
                    </m:r>
                    <m:r>
                      <a:rPr lang="en-US" altLang="zh-CN" i="1" dirty="0">
                        <a:latin typeface="Cambria Math" panose="02040503050406030204" pitchFamily="18" charset="0"/>
                        <a:ea typeface="宋体" panose="02010600030101010101" pitchFamily="2" charset="-122"/>
                        <a:cs typeface="Consolas" panose="020B0609020204030204" pitchFamily="49" charset="0"/>
                      </a:rPr>
                      <m:t>)</m:t>
                    </m:r>
                    <m:r>
                      <a:rPr lang="en-US" altLang="zh-CN" sz="1800" dirty="0" smtClean="0">
                        <a:effectLst/>
                        <a:latin typeface="Cambria Math" panose="02040503050406030204" pitchFamily="18" charset="0"/>
                      </a:rPr>
                      <m:t>⊆</m:t>
                    </m:r>
                  </m:oMath>
                </a14:m>
                <a:r>
                  <a:rPr lang="en-US" altLang="zh-CN" dirty="0">
                    <a:ea typeface="Cambria Math" panose="02040503050406030204" pitchFamily="18" charset="0"/>
                    <a:cs typeface="Consolas" panose="020B0609020204030204" pitchFamily="49"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Consolas" panose="020B0609020204030204" pitchFamily="49" charset="0"/>
                      </a:rPr>
                      <m:t>𝑒𝑛𝑑𝑝𝑜𝑠</m:t>
                    </m:r>
                    <m:r>
                      <a:rPr lang="en-US" altLang="zh-CN" i="1">
                        <a:latin typeface="Cambria Math" panose="02040503050406030204" pitchFamily="18" charset="0"/>
                        <a:ea typeface="Cambria Math" panose="02040503050406030204" pitchFamily="18" charset="0"/>
                        <a:cs typeface="Consolas" panose="020B0609020204030204" pitchFamily="49" charset="0"/>
                      </a:rPr>
                      <m:t>(</m:t>
                    </m:r>
                    <m:r>
                      <a:rPr lang="en-US" altLang="zh-CN" i="1">
                        <a:latin typeface="Cambria Math" panose="02040503050406030204" pitchFamily="18" charset="0"/>
                        <a:ea typeface="Cambria Math" panose="02040503050406030204" pitchFamily="18" charset="0"/>
                        <a:cs typeface="Consolas" panose="020B0609020204030204" pitchFamily="49" charset="0"/>
                      </a:rPr>
                      <m:t>𝑛𝑞</m:t>
                    </m:r>
                    <m:r>
                      <a:rPr lang="en-US" altLang="zh-CN" i="1">
                        <a:latin typeface="Cambria Math" panose="02040503050406030204" pitchFamily="18" charset="0"/>
                        <a:ea typeface="Cambria Math" panose="02040503050406030204" pitchFamily="18" charset="0"/>
                        <a:cs typeface="Consolas" panose="020B0609020204030204" pitchFamily="49" charset="0"/>
                      </a:rPr>
                      <m:t>) </m:t>
                    </m:r>
                  </m:oMath>
                </a14:m>
                <a:r>
                  <a:rPr lang="zh-CN" altLang="en-US"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fa(np)=nq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endParaRPr lang="zh-CN" altLang="en-US" dirty="0"/>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834501" y="1003177"/>
                <a:ext cx="8646850" cy="5273336"/>
              </a:xfrm>
              <a:blipFill>
                <a:blip r:embed="rId2"/>
                <a:stretch>
                  <a:fillRect l="-141" t="-578"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235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indent="295275" algn="just"/>
            <a:r>
              <a:rPr lang="en-US" altLang="zh-CN" sz="1800" dirty="0">
                <a:effectLst/>
                <a:latin typeface="Consolas" panose="020B0609020204030204" pitchFamily="49" charset="0"/>
                <a:ea typeface="宋体" panose="02010600030101010101" pitchFamily="2" charset="-122"/>
                <a:cs typeface="Consolas" panose="020B0609020204030204" pitchFamily="49" charset="0"/>
              </a:rPr>
              <a:t>for(;p&amp;&amp;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q;p</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[p].fa)</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457200" algn="just"/>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dian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ch</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[c]=nq;			</a:t>
            </a:r>
            <a:endParaRPr lang="en-US" altLang="zh-CN" dirty="0">
              <a:latin typeface="Consolas" panose="020B0609020204030204" pitchFamily="49" charset="0"/>
              <a:ea typeface="宋体" panose="02010600030101010101" pitchFamily="2" charset="-122"/>
              <a:cs typeface="Consolas" panose="020B0609020204030204" pitchFamily="49"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因为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不包含</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，而</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“longest(p)+c”</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必然含</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，不符合后缀自动机性质，所以</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更新</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p</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及其祖先在后缀自动机上的出边，原先指向节点</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q</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的边</a:t>
            </a:r>
            <a:r>
              <a:rPr lang="en-US" altLang="zh-CN" dirty="0">
                <a:latin typeface="Consolas" panose="020B0609020204030204" pitchFamily="49" charset="0"/>
                <a:ea typeface="宋体" panose="02010600030101010101" pitchFamily="2" charset="-122"/>
                <a:cs typeface="Consolas" panose="020B0609020204030204" pitchFamily="49" charset="0"/>
              </a:rPr>
              <a:t>c</a:t>
            </a:r>
            <a:r>
              <a:rPr lang="zh-CN" altLang="en-US" dirty="0">
                <a:latin typeface="Consolas" panose="020B0609020204030204" pitchFamily="49" charset="0"/>
                <a:ea typeface="宋体" panose="02010600030101010101" pitchFamily="2" charset="-122"/>
                <a:cs typeface="Consolas" panose="020B0609020204030204" pitchFamily="49" charset="0"/>
              </a:rPr>
              <a:t>改成指向节点</a:t>
            </a:r>
            <a:r>
              <a:rPr lang="en-US" altLang="zh-CN" dirty="0">
                <a:latin typeface="Consolas" panose="020B0609020204030204" pitchFamily="49" charset="0"/>
                <a:ea typeface="宋体" panose="02010600030101010101" pitchFamily="2" charset="-122"/>
                <a:cs typeface="Consolas" panose="020B0609020204030204" pitchFamily="49" charset="0"/>
              </a:rPr>
              <a:t>nq</a:t>
            </a:r>
            <a:endParaRPr lang="en-US" altLang="zh-CN" sz="1800" dirty="0">
              <a:effectLst/>
              <a:latin typeface="Consolas" panose="020B0609020204030204" pitchFamily="49" charset="0"/>
              <a:ea typeface="宋体" panose="02010600030101010101" pitchFamily="2" charset="-122"/>
              <a:cs typeface="Consolas" panose="020B0609020204030204" pitchFamily="49" charset="0"/>
            </a:endParaRPr>
          </a:p>
          <a:p>
            <a:pPr algn="l"/>
            <a:endParaRPr lang="zh-CN" altLang="en-US" dirty="0"/>
          </a:p>
        </p:txBody>
      </p:sp>
    </p:spTree>
    <p:extLst>
      <p:ext uri="{BB962C8B-B14F-4D97-AF65-F5344CB8AC3E}">
        <p14:creationId xmlns:p14="http://schemas.microsoft.com/office/powerpoint/2010/main" val="2957020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l"/>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【问题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】判断字符串</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A</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是否是字符串</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B</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的子串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用字符串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B</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构建后缀自动机。</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l"/>
            <a:r>
              <a:rPr lang="zh-CN" altLang="zh-CN" sz="1800" dirty="0">
                <a:effectLst/>
                <a:latin typeface="Consolas" panose="020B0609020204030204" pitchFamily="49" charset="0"/>
                <a:ea typeface="宋体" panose="02010600030101010101" pitchFamily="2" charset="-122"/>
                <a:cs typeface="Consolas" panose="020B0609020204030204" pitchFamily="49" charset="0"/>
              </a:rPr>
              <a:t>顺序枚举字符串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中的字符，并且从根节点出发沿字符转移边在后缀自动机上遍历，若后缀自动机中相应节点始终有转移边，则字符串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是字符串</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B</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的子串。</a:t>
            </a:r>
            <a:endParaRPr lang="zh-CN" altLang="en-US" dirty="0"/>
          </a:p>
        </p:txBody>
      </p:sp>
    </p:spTree>
    <p:extLst>
      <p:ext uri="{BB962C8B-B14F-4D97-AF65-F5344CB8AC3E}">
        <p14:creationId xmlns:p14="http://schemas.microsoft.com/office/powerpoint/2010/main" val="1749146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【问题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】求不同子串个数</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indent="400050" algn="just"/>
            <a:r>
              <a:rPr lang="zh-CN" altLang="en-US" sz="1800" dirty="0">
                <a:effectLst/>
                <a:latin typeface="Consolas" panose="020B0609020204030204" pitchFamily="49" charset="0"/>
                <a:ea typeface="宋体" panose="02010600030101010101" pitchFamily="2" charset="-122"/>
                <a:cs typeface="Consolas" panose="020B0609020204030204" pitchFamily="49" charset="0"/>
              </a:rPr>
              <a:t>因为子串被</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后缀自动机上</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的节点唯一表示</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，求</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effectLst/>
                <a:latin typeface="Consolas" panose="020B0609020204030204" pitchFamily="49" charset="0"/>
                <a:ea typeface="MS Mincho" panose="02020609040205080304" pitchFamily="49" charset="-128"/>
                <a:cs typeface="Consolas" panose="020B0609020204030204" pitchFamily="49" charset="0"/>
              </a:rPr>
              <a:t>−</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(fa(</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即可。</a:t>
            </a:r>
            <a:endParaRPr lang="zh-CN" altLang="en-US" dirty="0"/>
          </a:p>
        </p:txBody>
      </p:sp>
    </p:spTree>
    <p:extLst>
      <p:ext uri="{BB962C8B-B14F-4D97-AF65-F5344CB8AC3E}">
        <p14:creationId xmlns:p14="http://schemas.microsoft.com/office/powerpoint/2010/main" val="1228727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normAutofit/>
          </a:bodyPr>
          <a:lstStyle/>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【问题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3</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小子串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在原串所有子串中（相同的算作多个）字典序第</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K</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小的是哪个</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9571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1010347" y="1061793"/>
                <a:ext cx="8646850" cy="5273336"/>
              </a:xfrm>
            </p:spPr>
            <p:txBody>
              <a:bodyPr>
                <a:normAutofit fontScale="32500" lnSpcReduction="20000"/>
              </a:bodyPr>
              <a:lstStyle/>
              <a:p>
                <a:pPr indent="266700" algn="just">
                  <a:lnSpc>
                    <a:spcPct val="170000"/>
                  </a:lnSpc>
                </a:pPr>
                <a:r>
                  <a:rPr lang="zh-CN" altLang="zh-CN" sz="5100" dirty="0">
                    <a:effectLst/>
                    <a:latin typeface="Consolas" panose="020B0609020204030204" pitchFamily="49" charset="0"/>
                    <a:ea typeface="宋体" panose="02010600030101010101" pitchFamily="2" charset="-122"/>
                    <a:cs typeface="Consolas" panose="020B0609020204030204" pitchFamily="49" charset="0"/>
                  </a:rPr>
                  <a:t>首先处理出每个节点的</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endpos</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大小，即每个</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等价</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类中的串在原串中出现的次数。</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f[</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endpos</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5100" dirty="0">
                  <a:effectLst/>
                  <a:latin typeface="Consolas" panose="020B0609020204030204" pitchFamily="49" charset="0"/>
                  <a:ea typeface="宋体" panose="02010600030101010101" pitchFamily="2" charset="-122"/>
                  <a:cs typeface="Consolas" panose="020B0609020204030204" pitchFamily="49" charset="0"/>
                </a:endParaRPr>
              </a:p>
              <a:p>
                <a:pPr indent="266700" algn="just">
                  <a:lnSpc>
                    <a:spcPct val="170000"/>
                  </a:lnSpc>
                </a:pPr>
                <a:r>
                  <a:rPr lang="zh-CN" altLang="zh-CN" sz="5100" dirty="0">
                    <a:effectLst/>
                    <a:latin typeface="Consolas" panose="020B0609020204030204" pitchFamily="49" charset="0"/>
                    <a:ea typeface="宋体" panose="02010600030101010101" pitchFamily="2" charset="-122"/>
                    <a:cs typeface="Consolas" panose="020B0609020204030204" pitchFamily="49" charset="0"/>
                  </a:rPr>
                  <a:t>对于不包含前缀</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子串</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的节点</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5100" dirty="0">
                    <a:latin typeface="Consolas" panose="020B0609020204030204" pitchFamily="49" charset="0"/>
                    <a:ea typeface="宋体" panose="02010600030101010101" pitchFamily="2" charset="-122"/>
                    <a:cs typeface="Consolas" panose="020B0609020204030204" pitchFamily="49" charset="0"/>
                  </a:rPr>
                  <a:t> ，因为比</a:t>
                </a:r>
                <a:r>
                  <a:rPr lang="en-US" altLang="zh-CN" sz="5100" dirty="0">
                    <a:latin typeface="Consolas" panose="020B0609020204030204" pitchFamily="49" charset="0"/>
                    <a:ea typeface="宋体" panose="02010600030101010101" pitchFamily="2" charset="-122"/>
                    <a:cs typeface="Consolas" panose="020B0609020204030204" pitchFamily="49" charset="0"/>
                  </a:rPr>
                  <a:t>longest(</a:t>
                </a:r>
                <a:r>
                  <a:rPr lang="en-US" altLang="zh-CN" sz="5100" dirty="0" err="1">
                    <a:latin typeface="Consolas" panose="020B0609020204030204" pitchFamily="49" charset="0"/>
                    <a:ea typeface="宋体" panose="02010600030101010101" pitchFamily="2" charset="-122"/>
                    <a:cs typeface="Consolas" panose="020B0609020204030204" pitchFamily="49" charset="0"/>
                  </a:rPr>
                  <a:t>i</a:t>
                </a:r>
                <a:r>
                  <a:rPr lang="en-US" altLang="zh-CN" sz="5100" dirty="0">
                    <a:latin typeface="Consolas" panose="020B0609020204030204" pitchFamily="49" charset="0"/>
                    <a:ea typeface="宋体" panose="02010600030101010101" pitchFamily="2" charset="-122"/>
                    <a:cs typeface="Consolas" panose="020B0609020204030204" pitchFamily="49" charset="0"/>
                  </a:rPr>
                  <a:t>)</a:t>
                </a:r>
                <a:r>
                  <a:rPr lang="zh-CN" altLang="zh-CN" sz="5100" dirty="0">
                    <a:latin typeface="Consolas" panose="020B0609020204030204" pitchFamily="49" charset="0"/>
                    <a:ea typeface="宋体" panose="02010600030101010101" pitchFamily="2" charset="-122"/>
                    <a:cs typeface="Consolas" panose="020B0609020204030204" pitchFamily="49" charset="0"/>
                  </a:rPr>
                  <a:t>前面多一个字符的所有字符串的</a:t>
                </a:r>
                <a:r>
                  <a:rPr lang="en-US" altLang="zh-CN" sz="5100" dirty="0" err="1">
                    <a:latin typeface="Consolas" panose="020B0609020204030204" pitchFamily="49" charset="0"/>
                    <a:ea typeface="宋体" panose="02010600030101010101" pitchFamily="2" charset="-122"/>
                    <a:cs typeface="Consolas" panose="020B0609020204030204" pitchFamily="49" charset="0"/>
                  </a:rPr>
                  <a:t>endpos</a:t>
                </a:r>
                <a:r>
                  <a:rPr lang="zh-CN" altLang="zh-CN" sz="5100" dirty="0">
                    <a:latin typeface="Consolas" panose="020B0609020204030204" pitchFamily="49" charset="0"/>
                    <a:ea typeface="宋体" panose="02010600030101010101" pitchFamily="2" charset="-122"/>
                    <a:cs typeface="Consolas" panose="020B0609020204030204" pitchFamily="49" charset="0"/>
                  </a:rPr>
                  <a:t>的并集必然等于</a:t>
                </a:r>
                <a:r>
                  <a:rPr lang="en-US" altLang="zh-CN" sz="5100" dirty="0" err="1">
                    <a:latin typeface="Consolas" panose="020B0609020204030204" pitchFamily="49" charset="0"/>
                    <a:ea typeface="宋体" panose="02010600030101010101" pitchFamily="2" charset="-122"/>
                    <a:cs typeface="Consolas" panose="020B0609020204030204" pitchFamily="49" charset="0"/>
                  </a:rPr>
                  <a:t>endpos</a:t>
                </a:r>
                <a:r>
                  <a:rPr lang="en-US" altLang="zh-CN" sz="5100" dirty="0">
                    <a:latin typeface="Consolas" panose="020B0609020204030204" pitchFamily="49" charset="0"/>
                    <a:ea typeface="宋体" panose="02010600030101010101" pitchFamily="2" charset="-122"/>
                    <a:cs typeface="Consolas" panose="020B0609020204030204" pitchFamily="49" charset="0"/>
                  </a:rPr>
                  <a:t>(longest(</a:t>
                </a:r>
                <a:r>
                  <a:rPr lang="en-US" altLang="zh-CN" sz="5100" dirty="0" err="1">
                    <a:latin typeface="Consolas" panose="020B0609020204030204" pitchFamily="49" charset="0"/>
                    <a:ea typeface="宋体" panose="02010600030101010101" pitchFamily="2" charset="-122"/>
                    <a:cs typeface="Consolas" panose="020B0609020204030204" pitchFamily="49" charset="0"/>
                  </a:rPr>
                  <a:t>i</a:t>
                </a:r>
                <a:r>
                  <a:rPr lang="en-US" altLang="zh-CN" sz="5100" dirty="0">
                    <a:latin typeface="Consolas" panose="020B0609020204030204" pitchFamily="49" charset="0"/>
                    <a:ea typeface="宋体" panose="02010600030101010101" pitchFamily="2" charset="-122"/>
                    <a:cs typeface="Consolas" panose="020B0609020204030204" pitchFamily="49" charset="0"/>
                  </a:rPr>
                  <a:t>))</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所以</a:t>
                </a:r>
                <a14:m>
                  <m:oMath xmlns:m="http://schemas.openxmlformats.org/officeDocument/2006/math">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f</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nary>
                      <m:naryPr>
                        <m:chr m:val="∑"/>
                        <m:limLoc m:val="subSup"/>
                        <m:supHide m:val="on"/>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naryPr>
                      <m:sub>
                        <m:d>
                          <m:dPr>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r>
                          <a:rPr lang="en-US" altLang="zh-CN" sz="5100">
                            <a:effectLst/>
                            <a:latin typeface="Cambria Math" panose="02040503050406030204" pitchFamily="18" charset="0"/>
                            <a:ea typeface="微软雅黑" panose="020B0503020204020204" pitchFamily="34" charset="-122"/>
                            <a:cs typeface="Consolas" panose="020B0609020204030204" pitchFamily="49" charset="0"/>
                          </a:rPr>
                          <m:t>∈</m:t>
                        </m:r>
                        <m:r>
                          <a:rPr lang="zh-CN" altLang="en-US" sz="5100" i="1" smtClean="0">
                            <a:effectLst/>
                            <a:latin typeface="Cambria Math" panose="02040503050406030204" pitchFamily="18" charset="0"/>
                            <a:ea typeface="宋体" panose="02010600030101010101" pitchFamily="2" charset="-122"/>
                            <a:cs typeface="Consolas" panose="020B0609020204030204" pitchFamily="49" charset="0"/>
                          </a:rPr>
                          <m:t>祖先树</m:t>
                        </m:r>
                        <m:r>
                          <a:rPr lang="en-US" altLang="zh-CN" sz="5100">
                            <a:effectLst/>
                            <a:latin typeface="Cambria Math" panose="02040503050406030204" pitchFamily="18" charset="0"/>
                            <a:ea typeface="宋体" panose="02010600030101010101" pitchFamily="2" charset="-122"/>
                            <a:cs typeface="Consolas" panose="020B0609020204030204" pitchFamily="49" charset="0"/>
                          </a:rPr>
                          <m:t> </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Edge</m:t>
                        </m:r>
                      </m:sub>
                      <m:sup/>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f</m:t>
                        </m:r>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e>
                    </m:nary>
                  </m:oMath>
                </a14:m>
                <a:r>
                  <a:rPr lang="zh-CN" altLang="zh-CN" sz="5100" dirty="0">
                    <a:effectLst/>
                    <a:latin typeface="Consolas" panose="020B0609020204030204" pitchFamily="49" charset="0"/>
                    <a:ea typeface="宋体" panose="02010600030101010101" pitchFamily="2" charset="-122"/>
                    <a:cs typeface="Consolas" panose="020B0609020204030204" pitchFamily="49" charset="0"/>
                  </a:rPr>
                  <a:t>。</a:t>
                </a:r>
                <a:endParaRPr lang="en-US" altLang="zh-CN" sz="5100" dirty="0">
                  <a:latin typeface="Consolas" panose="020B0609020204030204" pitchFamily="49" charset="0"/>
                  <a:ea typeface="宋体" panose="02010600030101010101" pitchFamily="2" charset="-122"/>
                  <a:cs typeface="Consolas" panose="020B0609020204030204" pitchFamily="49" charset="0"/>
                </a:endParaRPr>
              </a:p>
              <a:p>
                <a:pPr indent="266700" algn="just">
                  <a:lnSpc>
                    <a:spcPct val="170000"/>
                  </a:lnSpc>
                </a:pPr>
                <a:r>
                  <a:rPr lang="zh-CN" altLang="zh-CN" sz="5100" dirty="0">
                    <a:effectLst/>
                    <a:latin typeface="Consolas" panose="020B0609020204030204" pitchFamily="49" charset="0"/>
                    <a:ea typeface="宋体" panose="02010600030101010101" pitchFamily="2" charset="-122"/>
                    <a:cs typeface="Consolas" panose="020B0609020204030204" pitchFamily="49" charset="0"/>
                  </a:rPr>
                  <a:t>对于包含前缀的节点</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因为前缀不包含于</a:t>
                </a:r>
                <a14:m>
                  <m:oMath xmlns:m="http://schemas.openxmlformats.org/officeDocument/2006/math">
                    <m:r>
                      <m:rPr>
                        <m:sty m:val="p"/>
                      </m:rPr>
                      <a:rPr lang="en-US" altLang="zh-CN" sz="5100" b="0" i="0" smtClean="0">
                        <a:effectLst/>
                        <a:latin typeface="Cambria Math" panose="02040503050406030204" pitchFamily="18" charset="0"/>
                        <a:ea typeface="宋体" panose="02010600030101010101" pitchFamily="2" charset="-122"/>
                        <a:cs typeface="Consolas" panose="020B0609020204030204" pitchFamily="49" charset="0"/>
                      </a:rPr>
                      <m:t>i</m:t>
                    </m:r>
                    <m:r>
                      <a:rPr lang="zh-CN" altLang="en-US" sz="5100" i="1">
                        <a:latin typeface="Cambria Math" panose="02040503050406030204" pitchFamily="18" charset="0"/>
                        <a:ea typeface="宋体" panose="02010600030101010101" pitchFamily="2" charset="-122"/>
                        <a:cs typeface="Consolas" panose="020B0609020204030204" pitchFamily="49" charset="0"/>
                      </a:rPr>
                      <m:t>的</m:t>
                    </m:r>
                    <m:r>
                      <a:rPr lang="zh-CN" altLang="en-US" sz="5100" i="1" smtClean="0">
                        <a:latin typeface="Cambria Math" panose="02040503050406030204" pitchFamily="18" charset="0"/>
                        <a:ea typeface="宋体" panose="02010600030101010101" pitchFamily="2" charset="-122"/>
                        <a:cs typeface="Consolas" panose="020B0609020204030204" pitchFamily="49" charset="0"/>
                      </a:rPr>
                      <m:t>子节点</m:t>
                    </m:r>
                    <m:r>
                      <a:rPr lang="zh-CN" altLang="en-US" sz="5100" i="1">
                        <a:latin typeface="Cambria Math" panose="02040503050406030204" pitchFamily="18" charset="0"/>
                        <a:ea typeface="宋体" panose="02010600030101010101" pitchFamily="2" charset="-122"/>
                        <a:cs typeface="Consolas" panose="020B0609020204030204" pitchFamily="49" charset="0"/>
                      </a:rPr>
                      <m:t>，</m:t>
                    </m:r>
                    <m:r>
                      <a:rPr lang="zh-CN" altLang="en-US" sz="5100" i="1" smtClean="0">
                        <a:latin typeface="Cambria Math" panose="02040503050406030204" pitchFamily="18" charset="0"/>
                        <a:ea typeface="宋体" panose="02010600030101010101" pitchFamily="2" charset="-122"/>
                        <a:cs typeface="Consolas" panose="020B0609020204030204" pitchFamily="49" charset="0"/>
                      </a:rPr>
                      <m:t>所以</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f</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d>
                      <m:dPr>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nary>
                          <m:naryPr>
                            <m:chr m:val="∑"/>
                            <m:limLoc m:val="subSup"/>
                            <m:supHide m:val="on"/>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naryPr>
                          <m:sub>
                            <m:d>
                              <m:dPr>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r>
                              <a:rPr lang="en-US" altLang="zh-CN" sz="5100">
                                <a:effectLst/>
                                <a:latin typeface="Cambria Math" panose="02040503050406030204" pitchFamily="18" charset="0"/>
                                <a:ea typeface="微软雅黑" panose="020B0503020204020204" pitchFamily="34" charset="-122"/>
                                <a:cs typeface="Consolas" panose="020B0609020204030204" pitchFamily="49" charset="0"/>
                              </a:rPr>
                              <m:t>∈</m:t>
                            </m:r>
                            <m:r>
                              <a:rPr lang="zh-CN" altLang="en-US" sz="5100" i="1" smtClean="0">
                                <a:effectLst/>
                                <a:latin typeface="Cambria Math" panose="02040503050406030204" pitchFamily="18" charset="0"/>
                                <a:ea typeface="宋体" panose="02010600030101010101" pitchFamily="2" charset="-122"/>
                                <a:cs typeface="Consolas" panose="020B0609020204030204" pitchFamily="49" charset="0"/>
                              </a:rPr>
                              <m:t>祖先树</m:t>
                            </m:r>
                            <m:r>
                              <a:rPr lang="en-US" altLang="zh-CN" sz="5100">
                                <a:effectLst/>
                                <a:latin typeface="Cambria Math" panose="02040503050406030204" pitchFamily="18" charset="0"/>
                                <a:ea typeface="宋体" panose="02010600030101010101" pitchFamily="2" charset="-122"/>
                                <a:cs typeface="Consolas" panose="020B0609020204030204" pitchFamily="49" charset="0"/>
                              </a:rPr>
                              <m:t> </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Edge</m:t>
                            </m:r>
                          </m:sub>
                          <m:sup/>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f</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e>
                        </m:nary>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+1</m:t>
                    </m:r>
                    <m:r>
                      <a:rPr lang="zh-CN" altLang="en-US" sz="5100" i="1">
                        <a:latin typeface="Cambria Math" panose="02040503050406030204" pitchFamily="18" charset="0"/>
                        <a:ea typeface="宋体" panose="02010600030101010101" pitchFamily="2" charset="-122"/>
                        <a:cs typeface="Consolas" panose="020B0609020204030204" pitchFamily="49" charset="0"/>
                      </a:rPr>
                      <m:t>。</m:t>
                    </m:r>
                  </m:oMath>
                </a14:m>
                <a:endParaRPr lang="zh-CN" altLang="zh-CN" sz="51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lnSpc>
                    <a:spcPct val="170000"/>
                  </a:lnSpc>
                </a:pPr>
                <a:r>
                  <a:rPr lang="zh-CN" altLang="en-US" sz="5100" dirty="0">
                    <a:effectLst/>
                    <a:latin typeface="Consolas" panose="020B0609020204030204" pitchFamily="49" charset="0"/>
                    <a:ea typeface="宋体" panose="02010600030101010101" pitchFamily="2" charset="-122"/>
                    <a:cs typeface="Consolas" panose="020B0609020204030204" pitchFamily="49" charset="0"/>
                  </a:rPr>
                  <a:t>设</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g[</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表示从</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出发的子串个数</a:t>
                </a:r>
                <a:r>
                  <a:rPr lang="zh-CN" altLang="en-US" sz="5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则</a:t>
                </a:r>
                <a14:m>
                  <m:oMath xmlns:m="http://schemas.openxmlformats.org/officeDocument/2006/math">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g</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nary>
                      <m:naryPr>
                        <m:chr m:val="∑"/>
                        <m:limLoc m:val="subSup"/>
                        <m:supHide m:val="on"/>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naryPr>
                      <m:sub>
                        <m:d>
                          <m:dPr>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i</m:t>
                            </m:r>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r>
                          <a:rPr lang="en-US" altLang="zh-CN" sz="5100">
                            <a:effectLst/>
                            <a:latin typeface="Cambria Math" panose="02040503050406030204" pitchFamily="18" charset="0"/>
                            <a:ea typeface="微软雅黑" panose="020B0503020204020204" pitchFamily="34"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SAM</m:t>
                        </m:r>
                        <m:r>
                          <a:rPr lang="en-US" altLang="zh-CN" sz="5100">
                            <a:effectLst/>
                            <a:latin typeface="Cambria Math" panose="02040503050406030204" pitchFamily="18" charset="0"/>
                            <a:ea typeface="宋体" panose="02010600030101010101" pitchFamily="2" charset="-122"/>
                            <a:cs typeface="Consolas" panose="020B0609020204030204" pitchFamily="49" charset="0"/>
                          </a:rPr>
                          <m:t> </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Edge</m:t>
                        </m:r>
                      </m:sub>
                      <m:sup/>
                      <m:e>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g</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f</m:t>
                        </m:r>
                        <m:d>
                          <m:dPr>
                            <m:begChr m:val="["/>
                            <m:endChr m:val="]"/>
                            <m:ctrlPr>
                              <a:rPr lang="zh-CN" altLang="zh-CN" sz="5100" i="1">
                                <a:effectLst/>
                                <a:latin typeface="Cambria Math" panose="02040503050406030204" pitchFamily="18" charset="0"/>
                                <a:ea typeface="Cambria Math" panose="02040503050406030204" pitchFamily="18" charset="0"/>
                                <a:cs typeface="Consolas" panose="020B0609020204030204" pitchFamily="49" charset="0"/>
                              </a:rPr>
                            </m:ctrlPr>
                          </m:dPr>
                          <m:e>
                            <m:r>
                              <m:rPr>
                                <m:sty m:val="p"/>
                              </m:rPr>
                              <a:rPr lang="en-US" altLang="zh-CN" sz="5100">
                                <a:effectLst/>
                                <a:latin typeface="Cambria Math" panose="02040503050406030204" pitchFamily="18" charset="0"/>
                                <a:ea typeface="宋体" panose="02010600030101010101" pitchFamily="2" charset="-122"/>
                                <a:cs typeface="Consolas" panose="020B0609020204030204" pitchFamily="49" charset="0"/>
                              </a:rPr>
                              <m:t>j</m:t>
                            </m:r>
                          </m:e>
                        </m:d>
                        <m:r>
                          <a:rPr lang="en-US" altLang="zh-CN" sz="5100">
                            <a:effectLst/>
                            <a:latin typeface="Cambria Math" panose="02040503050406030204" pitchFamily="18" charset="0"/>
                            <a:ea typeface="宋体" panose="02010600030101010101" pitchFamily="2" charset="-122"/>
                            <a:cs typeface="Consolas" panose="020B0609020204030204" pitchFamily="49" charset="0"/>
                          </a:rPr>
                          <m:t>)</m:t>
                        </m:r>
                      </m:e>
                    </m:nary>
                  </m:oMath>
                </a14:m>
                <a:r>
                  <a:rPr lang="zh-CN" altLang="zh-CN" sz="51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5100" dirty="0">
                  <a:effectLst/>
                  <a:latin typeface="Tahoma" panose="020B0604030504040204" pitchFamily="34" charset="0"/>
                  <a:ea typeface="微软雅黑" panose="020B0503020204020204" pitchFamily="34" charset="-122"/>
                  <a:cs typeface="Times New Roman" panose="02020603050405020304" pitchFamily="18" charset="0"/>
                </a:endParaRPr>
              </a:p>
              <a:p>
                <a:pPr indent="266700" algn="just">
                  <a:lnSpc>
                    <a:spcPct val="170000"/>
                  </a:lnSpc>
                </a:pPr>
                <a:r>
                  <a:rPr lang="zh-CN" altLang="zh-CN" sz="5100" dirty="0">
                    <a:effectLst/>
                    <a:latin typeface="Consolas" panose="020B0609020204030204" pitchFamily="49" charset="0"/>
                    <a:ea typeface="宋体" panose="02010600030101010101" pitchFamily="2" charset="-122"/>
                    <a:cs typeface="Consolas" panose="020B0609020204030204" pitchFamily="49" charset="0"/>
                  </a:rPr>
                  <a:t>最后，在后缀自动机上</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dfs</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，从小到大枚举字符</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，若以</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开头的子串总数</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num</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小于</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K</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，那么</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K-=num</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，枚举下一个字符，重复以上步骤；否则</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是答案串的组成部分，</a:t>
                </a:r>
                <a:r>
                  <a:rPr lang="en-US" altLang="zh-CN" sz="5100" dirty="0" err="1">
                    <a:effectLst/>
                    <a:latin typeface="Consolas" panose="020B0609020204030204" pitchFamily="49" charset="0"/>
                    <a:ea typeface="宋体" panose="02010600030101010101" pitchFamily="2" charset="-122"/>
                    <a:cs typeface="Consolas" panose="020B0609020204030204" pitchFamily="49" charset="0"/>
                  </a:rPr>
                  <a:t>dfs</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访问字符</a:t>
                </a:r>
                <a:r>
                  <a:rPr lang="en-US" altLang="zh-CN" sz="5100" dirty="0">
                    <a:effectLst/>
                    <a:latin typeface="Consolas" panose="020B0609020204030204" pitchFamily="49" charset="0"/>
                    <a:ea typeface="宋体" panose="02010600030101010101" pitchFamily="2" charset="-122"/>
                    <a:cs typeface="Consolas" panose="020B0609020204030204" pitchFamily="49" charset="0"/>
                  </a:rPr>
                  <a:t>c</a:t>
                </a:r>
                <a:r>
                  <a:rPr lang="zh-CN" altLang="zh-CN" sz="5100" dirty="0">
                    <a:effectLst/>
                    <a:latin typeface="Consolas" panose="020B0609020204030204" pitchFamily="49" charset="0"/>
                    <a:ea typeface="宋体" panose="02010600030101010101" pitchFamily="2" charset="-122"/>
                    <a:cs typeface="Consolas" panose="020B0609020204030204" pitchFamily="49" charset="0"/>
                  </a:rPr>
                  <a:t>的出边到达的节点。</a:t>
                </a:r>
                <a:endParaRPr lang="zh-CN" altLang="zh-CN" sz="5100" dirty="0">
                  <a:effectLst/>
                  <a:latin typeface="Tahoma" panose="020B0604030504040204" pitchFamily="34" charset="0"/>
                  <a:ea typeface="微软雅黑" panose="020B0503020204020204" pitchFamily="34" charset="-122"/>
                  <a:cs typeface="Times New Roman" panose="02020603050405020304" pitchFamily="18" charset="0"/>
                </a:endParaRPr>
              </a:p>
              <a:p>
                <a:pPr>
                  <a:lnSpc>
                    <a:spcPct val="170000"/>
                  </a:lnSpc>
                </a:pPr>
                <a:r>
                  <a:rPr lang="zh-CN" altLang="zh-CN" sz="1800" dirty="0">
                    <a:effectLst/>
                    <a:latin typeface="Consolas" panose="020B0609020204030204" pitchFamily="49" charset="0"/>
                    <a:ea typeface="宋体" panose="02010600030101010101" pitchFamily="2" charset="-122"/>
                    <a:cs typeface="Consolas" panose="020B0609020204030204" pitchFamily="49" charset="0"/>
                  </a:rPr>
                  <a:t>。</a:t>
                </a:r>
                <a:endParaRPr lang="zh-CN" altLang="en-US" dirty="0"/>
              </a:p>
            </p:txBody>
          </p:sp>
        </mc:Choice>
        <mc:Fallback xmlns="">
          <p:sp>
            <p:nvSpPr>
              <p:cNvPr id="3" name="副标题 2">
                <a:extLst>
                  <a:ext uri="{FF2B5EF4-FFF2-40B4-BE49-F238E27FC236}">
                    <a16:creationId xmlns:a16="http://schemas.microsoft.com/office/drawing/2014/main" id="{8FFDFDEE-8183-4FD6-9FAA-4AE55766E588}"/>
                  </a:ext>
                </a:extLst>
              </p:cNvPr>
              <p:cNvSpPr>
                <a:spLocks noGrp="1" noRot="1" noChangeAspect="1" noMove="1" noResize="1" noEditPoints="1" noAdjustHandles="1" noChangeArrowheads="1" noChangeShapeType="1" noTextEdit="1"/>
              </p:cNvSpPr>
              <p:nvPr>
                <p:ph type="subTitle" idx="1"/>
              </p:nvPr>
            </p:nvSpPr>
            <p:spPr>
              <a:xfrm>
                <a:off x="1010347" y="1061793"/>
                <a:ext cx="8646850" cy="5273336"/>
              </a:xfrm>
              <a:blipFill>
                <a:blip r:embed="rId2"/>
                <a:stretch>
                  <a:fillRect l="-2327" r="-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1419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【问题</a:t>
            </a:r>
            <a:r>
              <a:rPr lang="en-US" altLang="zh-CN" sz="1800" b="1" dirty="0">
                <a:effectLst/>
                <a:latin typeface="Consolas" panose="020B0609020204030204" pitchFamily="49" charset="0"/>
                <a:ea typeface="宋体" panose="02010600030101010101" pitchFamily="2" charset="-122"/>
                <a:cs typeface="Consolas" panose="020B0609020204030204" pitchFamily="49" charset="0"/>
              </a:rPr>
              <a:t>4</a:t>
            </a:r>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】最长公共子串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a:p>
            <a:pPr algn="just"/>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给出两个串，求出两个串的最长公共子串的长度</a:t>
            </a:r>
            <a:endParaRPr lang="en-US" altLang="zh-CN" sz="1800" b="1" dirty="0">
              <a:effectLst/>
              <a:latin typeface="Consolas" panose="020B0609020204030204" pitchFamily="49" charset="0"/>
              <a:ea typeface="宋体" panose="02010600030101010101" pitchFamily="2" charset="-122"/>
              <a:cs typeface="Consolas" panose="020B0609020204030204" pitchFamily="49" charset="0"/>
            </a:endParaRPr>
          </a:p>
          <a:p>
            <a:pPr algn="just"/>
            <a:endParaRPr lang="en-US" altLang="zh-CN" b="1" dirty="0">
              <a:latin typeface="Consolas" panose="020B0609020204030204" pitchFamily="49" charset="0"/>
              <a:ea typeface="宋体" panose="02010600030101010101" pitchFamily="2" charset="-122"/>
              <a:cs typeface="Times New Roman" panose="02020603050405020304" pitchFamily="18" charset="0"/>
            </a:endParaRPr>
          </a:p>
          <a:p>
            <a:pPr indent="266700" algn="just"/>
            <a:r>
              <a:rPr lang="zh-CN" altLang="zh-CN" sz="1800" dirty="0">
                <a:effectLst/>
                <a:latin typeface="Consolas" panose="020B0609020204030204" pitchFamily="49" charset="0"/>
                <a:ea typeface="宋体" panose="02010600030101010101" pitchFamily="2" charset="-122"/>
                <a:cs typeface="Consolas" panose="020B0609020204030204" pitchFamily="49" charset="0"/>
              </a:rPr>
              <a:t>把两个串拼起来构建后缀自动机，用类似于</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问题</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3】</a:t>
            </a:r>
            <a:r>
              <a:rPr lang="zh-CN" altLang="en-US" sz="1800" dirty="0">
                <a:effectLst/>
                <a:latin typeface="Consolas" panose="020B0609020204030204" pitchFamily="49" charset="0"/>
                <a:ea typeface="宋体" panose="02010600030101010101" pitchFamily="2" charset="-122"/>
                <a:cs typeface="Consolas" panose="020B0609020204030204" pitchFamily="49" charset="0"/>
              </a:rPr>
              <a:t>的计算</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次数的方法，计算一个子串在拼起来的串前半部分出现的次数和后半部分出现的次数，最后遍历节点，找</a:t>
            </a:r>
            <a:r>
              <a:rPr lang="en-US" altLang="zh-CN" sz="1800" dirty="0" err="1">
                <a:effectLst/>
                <a:latin typeface="Consolas" panose="020B0609020204030204" pitchFamily="49" charset="0"/>
                <a:ea typeface="宋体" panose="02010600030101010101" pitchFamily="2" charset="-122"/>
                <a:cs typeface="Consolas" panose="020B0609020204030204" pitchFamily="49" charset="0"/>
              </a:rPr>
              <a:t>len</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最大的前后出现次数都不为</a:t>
            </a:r>
            <a:r>
              <a:rPr lang="en-US" altLang="zh-CN" sz="1800" dirty="0">
                <a:effectLst/>
                <a:latin typeface="Consolas" panose="020B0609020204030204" pitchFamily="49" charset="0"/>
                <a:ea typeface="宋体" panose="02010600030101010101" pitchFamily="2" charset="-122"/>
                <a:cs typeface="Consolas" panose="020B0609020204030204" pitchFamily="49" charset="0"/>
              </a:rPr>
              <a:t>0</a:t>
            </a:r>
            <a:r>
              <a:rPr lang="zh-CN" altLang="zh-CN" sz="1800" dirty="0">
                <a:effectLst/>
                <a:latin typeface="Consolas" panose="020B0609020204030204" pitchFamily="49" charset="0"/>
                <a:ea typeface="宋体" panose="02010600030101010101" pitchFamily="2" charset="-122"/>
                <a:cs typeface="Consolas" panose="020B0609020204030204" pitchFamily="49" charset="0"/>
              </a:rPr>
              <a:t>的节点。这种方法还可以处理多个字符串的最长公共子串。</a:t>
            </a:r>
            <a:endParaRPr lang="zh-CN" altLang="zh-CN" sz="1800" dirty="0">
              <a:effectLst/>
              <a:latin typeface="Tahoma" panose="020B060403050404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5271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F07F-8453-4853-9C5C-23C3B52A37EE}"/>
              </a:ext>
            </a:extLst>
          </p:cNvPr>
          <p:cNvSpPr>
            <a:spLocks noGrp="1"/>
          </p:cNvSpPr>
          <p:nvPr>
            <p:ph type="ctrTitle"/>
          </p:nvPr>
        </p:nvSpPr>
        <p:spPr>
          <a:xfrm>
            <a:off x="1107572" y="266331"/>
            <a:ext cx="5790378" cy="443883"/>
          </a:xfrm>
        </p:spPr>
        <p:txBody>
          <a:bodyPr/>
          <a:lstStyle/>
          <a:p>
            <a:pPr algn="l"/>
            <a:r>
              <a:rPr lang="zh-CN" altLang="zh-CN" sz="1800" b="1" dirty="0">
                <a:effectLst/>
                <a:latin typeface="Consolas" panose="020B0609020204030204" pitchFamily="49" charset="0"/>
                <a:ea typeface="宋体" panose="02010600030101010101" pitchFamily="2" charset="-122"/>
                <a:cs typeface="Consolas" panose="020B0609020204030204" pitchFamily="49" charset="0"/>
              </a:rPr>
              <a:t>上机练习</a:t>
            </a:r>
            <a:endParaRPr lang="zh-CN" altLang="en-US" sz="1800" dirty="0"/>
          </a:p>
        </p:txBody>
      </p:sp>
      <p:sp>
        <p:nvSpPr>
          <p:cNvPr id="3" name="副标题 2">
            <a:extLst>
              <a:ext uri="{FF2B5EF4-FFF2-40B4-BE49-F238E27FC236}">
                <a16:creationId xmlns:a16="http://schemas.microsoft.com/office/drawing/2014/main" id="{8FFDFDEE-8183-4FD6-9FAA-4AE55766E588}"/>
              </a:ext>
            </a:extLst>
          </p:cNvPr>
          <p:cNvSpPr>
            <a:spLocks noGrp="1"/>
          </p:cNvSpPr>
          <p:nvPr>
            <p:ph type="subTitle" idx="1"/>
          </p:nvPr>
        </p:nvSpPr>
        <p:spPr>
          <a:xfrm>
            <a:off x="834501" y="1003177"/>
            <a:ext cx="8646850" cy="5273336"/>
          </a:xfrm>
        </p:spPr>
        <p:txBody>
          <a:bodyPr/>
          <a:lstStyle/>
          <a:p>
            <a:pPr algn="just"/>
            <a:r>
              <a:rPr lang="en-US" altLang="zh-CN" sz="1800" b="0">
                <a:effectLst/>
                <a:latin typeface="Consolas" panose="020B0609020204030204" pitchFamily="49" charset="0"/>
                <a:ea typeface="宋体" panose="02010600030101010101" pitchFamily="2" charset="-122"/>
                <a:cs typeface="Consolas" panose="020B0609020204030204" pitchFamily="49" charset="0"/>
              </a:rPr>
              <a:t>1</a:t>
            </a:r>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广义后缀树</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2.</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重复子串</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线段树</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3.</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回文匹配</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回文自动机</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4.</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独特子串</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5.</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相似子串</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6.</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未匹配子串</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提示：后缀自动机</a:t>
            </a:r>
            <a:r>
              <a:rPr lang="en-US" altLang="zh-CN" sz="1800" b="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b="0" dirty="0">
                <a:effectLst/>
                <a:latin typeface="Consolas" panose="020B0609020204030204" pitchFamily="49" charset="0"/>
                <a:ea typeface="宋体" panose="02010600030101010101" pitchFamily="2" charset="-122"/>
                <a:cs typeface="Consolas" panose="020B0609020204030204" pitchFamily="49" charset="0"/>
              </a:rPr>
              <a:t>线段树</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859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lvl="0" algn="just"/>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 − </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&lt;= R[j] </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时，以第</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位为中心的回文子串不一定包含于以第</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位为中心的回文子串，但由于</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和</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j</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关于</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p</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对称，以第</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位为中心的回文子串向右至少会扩展到</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的位置，故有</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 &gt;= mx − </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27DFAA2-5B83-437D-AA9B-128BDCB76B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4493" y="2668211"/>
            <a:ext cx="6972163" cy="2159422"/>
          </a:xfrm>
          <a:prstGeom prst="rect">
            <a:avLst/>
          </a:prstGeom>
          <a:noFill/>
          <a:ln>
            <a:noFill/>
          </a:ln>
        </p:spPr>
      </p:pic>
    </p:spTree>
    <p:extLst>
      <p:ext uri="{BB962C8B-B14F-4D97-AF65-F5344CB8AC3E}">
        <p14:creationId xmlns:p14="http://schemas.microsoft.com/office/powerpoint/2010/main" val="395047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just"/>
            <a:r>
              <a:rPr lang="zh-CN" altLang="zh-CN" sz="2800" b="1" kern="100" dirty="0">
                <a:effectLst/>
                <a:latin typeface="Consolas" panose="020B0609020204030204" pitchFamily="49" charset="0"/>
                <a:ea typeface="宋体" panose="02010600030101010101" pitchFamily="2" charset="-122"/>
                <a:cs typeface="Consolas" panose="020B0609020204030204" pitchFamily="49" charset="0"/>
              </a:rPr>
              <a:t>【核心代码】</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899886"/>
            <a:ext cx="10069674" cy="5776685"/>
          </a:xfrm>
        </p:spPr>
        <p:txBody>
          <a:bodyPr>
            <a:normAutofit/>
          </a:bodyPr>
          <a:lstStyle/>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int p=1, mx=1;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for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1;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&lt;=n;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求解</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r</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数组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]=min(mx -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i,r</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 * 2 -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三种情况可以合并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while (s[</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s[</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向左右拓展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if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&gt; mx)  						   //</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更新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mx =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r[</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 = </a:t>
            </a:r>
            <a:r>
              <a:rPr lang="en-US" altLang="zh-CN" sz="18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i</a:t>
            </a:r>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p>
          <a:p>
            <a:pPr algn="just"/>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由于</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向</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左右拓展成功必然会导致</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右移，而</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mx</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右移不超过</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次，故</a:t>
            </a:r>
            <a:r>
              <a:rPr lang="zh-CN"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向左右拓展操作的总复杂度是</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。枚举</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i</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的操作也是</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的，故</a:t>
            </a:r>
            <a:r>
              <a:rPr lang="en-US" altLang="zh-CN" sz="1800" kern="100" dirty="0" err="1">
                <a:effectLst/>
                <a:latin typeface="Consolas" panose="020B0609020204030204" pitchFamily="49" charset="0"/>
                <a:ea typeface="宋体" panose="02010600030101010101" pitchFamily="2" charset="-122"/>
                <a:cs typeface="Consolas" panose="020B0609020204030204" pitchFamily="49" charset="0"/>
              </a:rPr>
              <a:t>Manacher</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算法的时间复杂度为</a:t>
            </a:r>
            <a:r>
              <a:rPr lang="en-US" altLang="zh-CN" sz="1800" kern="100" dirty="0">
                <a:effectLst/>
                <a:latin typeface="Consolas" panose="020B0609020204030204" pitchFamily="49" charset="0"/>
                <a:ea typeface="宋体" panose="02010600030101010101" pitchFamily="2" charset="-122"/>
                <a:cs typeface="Consolas" panose="020B0609020204030204" pitchFamily="49" charset="0"/>
              </a:rPr>
              <a:t>O(n)</a:t>
            </a:r>
            <a:r>
              <a:rPr lang="zh-CN" altLang="zh-CN" sz="1800" kern="100" dirty="0">
                <a:effectLst/>
                <a:latin typeface="Consolas" panose="020B0609020204030204" pitchFamily="49" charset="0"/>
                <a:ea typeface="宋体" panose="02010600030101010101" pitchFamily="2" charset="-122"/>
                <a:cs typeface="Consolas" panose="020B0609020204030204" pitchFamily="49"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994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29E9-06E2-4AFB-8807-7194A11763A8}"/>
              </a:ext>
            </a:extLst>
          </p:cNvPr>
          <p:cNvSpPr>
            <a:spLocks noGrp="1"/>
          </p:cNvSpPr>
          <p:nvPr>
            <p:ph type="ctrTitle"/>
          </p:nvPr>
        </p:nvSpPr>
        <p:spPr>
          <a:xfrm>
            <a:off x="1231859" y="433691"/>
            <a:ext cx="3588716" cy="596119"/>
          </a:xfrm>
        </p:spPr>
        <p:txBody>
          <a:bodyPr/>
          <a:lstStyle/>
          <a:p>
            <a:pPr algn="just"/>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【例题</a:t>
            </a:r>
            <a:r>
              <a:rPr lang="en-US" altLang="zh-CN" sz="1800" b="1" kern="100" dirty="0">
                <a:effectLst/>
                <a:latin typeface="Consolas" panose="020B0609020204030204" pitchFamily="49" charset="0"/>
                <a:ea typeface="宋体" panose="02010600030101010101" pitchFamily="2" charset="-122"/>
                <a:cs typeface="Consolas" panose="020B0609020204030204" pitchFamily="49" charset="0"/>
              </a:rPr>
              <a:t>1</a:t>
            </a:r>
            <a:r>
              <a:rPr lang="zh-CN" altLang="zh-CN" sz="1800" b="1" kern="100" dirty="0">
                <a:effectLst/>
                <a:latin typeface="Consolas" panose="020B0609020204030204" pitchFamily="49" charset="0"/>
                <a:ea typeface="宋体" panose="02010600030101010101" pitchFamily="2" charset="-122"/>
                <a:cs typeface="Consolas" panose="020B0609020204030204" pitchFamily="49" charset="0"/>
              </a:rPr>
              <a:t>】</a:t>
            </a:r>
            <a:r>
              <a:rPr lang="zh-CN" altLang="zh-CN" sz="1800" b="1"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不交回文串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7EE0D275-CA9D-493E-A1A1-DC3E9C4580A9}"/>
              </a:ext>
            </a:extLst>
          </p:cNvPr>
          <p:cNvSpPr>
            <a:spLocks noGrp="1"/>
          </p:cNvSpPr>
          <p:nvPr>
            <p:ph type="subTitle" idx="1"/>
          </p:nvPr>
        </p:nvSpPr>
        <p:spPr>
          <a:xfrm>
            <a:off x="932155" y="1313895"/>
            <a:ext cx="8341848" cy="3833837"/>
          </a:xfrm>
        </p:spPr>
        <p:txBody>
          <a:bodyPr/>
          <a:lstStyle/>
          <a:p>
            <a:pPr algn="just"/>
            <a:r>
              <a:rPr lang="zh-CN" altLang="zh-CN" sz="1800" b="1"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【题目大意】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多组输入，每次给定字符串</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S</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|S|&lt;10</a:t>
            </a:r>
            <a:r>
              <a:rPr lang="en-US" altLang="zh-CN" sz="1800" baseline="300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5</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），求有多少对不相交的回文串</a:t>
            </a:r>
            <a:endParaRPr lang="zh-CN" altLang="en-US" dirty="0"/>
          </a:p>
        </p:txBody>
      </p:sp>
    </p:spTree>
    <p:extLst>
      <p:ext uri="{BB962C8B-B14F-4D97-AF65-F5344CB8AC3E}">
        <p14:creationId xmlns:p14="http://schemas.microsoft.com/office/powerpoint/2010/main" val="32274137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平面">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490</TotalTime>
  <Words>7663</Words>
  <Application>Microsoft Office PowerPoint</Application>
  <PresentationFormat>宽屏</PresentationFormat>
  <Paragraphs>371</Paragraphs>
  <Slides>69</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69</vt:i4>
      </vt:variant>
    </vt:vector>
  </HeadingPairs>
  <TitlesOfParts>
    <vt:vector size="80" baseType="lpstr">
      <vt:lpstr>宋体</vt:lpstr>
      <vt:lpstr>Arial</vt:lpstr>
      <vt:lpstr>Calibri</vt:lpstr>
      <vt:lpstr>Cambria Math</vt:lpstr>
      <vt:lpstr>Consolas</vt:lpstr>
      <vt:lpstr>Tahoma</vt:lpstr>
      <vt:lpstr>Trebuchet MS</vt:lpstr>
      <vt:lpstr>Wingdings 3</vt:lpstr>
      <vt:lpstr>平面</vt:lpstr>
      <vt:lpstr>1_平面</vt:lpstr>
      <vt:lpstr>2_平面</vt:lpstr>
      <vt:lpstr>Manacher</vt:lpstr>
      <vt:lpstr>基本概念</vt:lpstr>
      <vt:lpstr>PowerPoint 演示文稿</vt:lpstr>
      <vt:lpstr>算法流程</vt:lpstr>
      <vt:lpstr>算法流程</vt:lpstr>
      <vt:lpstr>PowerPoint 演示文稿</vt:lpstr>
      <vt:lpstr>PowerPoint 演示文稿</vt:lpstr>
      <vt:lpstr>【核心代码】</vt:lpstr>
      <vt:lpstr>【例题1】不交回文串</vt:lpstr>
      <vt:lpstr>【算法分析】</vt:lpstr>
      <vt:lpstr>上机练习</vt:lpstr>
      <vt:lpstr>后缀数组</vt:lpstr>
      <vt:lpstr>基本定义</vt:lpstr>
      <vt:lpstr>PowerPoint 演示文稿</vt:lpstr>
      <vt:lpstr>PowerPoint 演示文稿</vt:lpstr>
      <vt:lpstr>PowerPoint 演示文稿</vt:lpstr>
      <vt:lpstr>倍增算法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后缀自动机</vt:lpstr>
      <vt:lpstr>引入</vt:lpstr>
      <vt:lpstr>PowerPoint 演示文稿</vt:lpstr>
      <vt:lpstr>endpos</vt:lpstr>
      <vt:lpstr>endpos等价类</vt:lpstr>
      <vt:lpstr>endpos等价类</vt:lpstr>
      <vt:lpstr>祖先树</vt:lpstr>
      <vt:lpstr>len的性质</vt:lpstr>
      <vt:lpstr>len的性质</vt:lpstr>
      <vt:lpstr>PowerPoint 演示文稿</vt:lpstr>
      <vt:lpstr>后缀自动机</vt:lpstr>
      <vt:lpstr>PowerPoint 演示文稿</vt:lpstr>
      <vt:lpstr>PowerPoint 演示文稿</vt:lpstr>
      <vt:lpstr>PowerPoint 演示文稿</vt:lpstr>
      <vt:lpstr>PowerPoint 演示文稿</vt:lpstr>
      <vt:lpstr>PowerPoint 演示文稿</vt:lpstr>
      <vt:lpstr>PowerPoint 演示文稿</vt:lpstr>
      <vt:lpstr>更新endpos(np)</vt:lpstr>
      <vt:lpstr>PowerPoint 演示文稿</vt:lpstr>
      <vt:lpstr>PowerPoint 演示文稿</vt:lpstr>
      <vt:lpstr>PowerPoint 演示文稿</vt:lpstr>
      <vt:lpstr>PowerPoint 演示文稿</vt:lpstr>
      <vt:lpstr>PowerPoint 演示文稿</vt:lpstr>
      <vt:lpstr>设置后缀自动机的出边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DXR DXR</cp:lastModifiedBy>
  <cp:revision>6</cp:revision>
  <dcterms:created xsi:type="dcterms:W3CDTF">2023-01-28T14:29:36Z</dcterms:created>
  <dcterms:modified xsi:type="dcterms:W3CDTF">2023-01-29T03:01:10Z</dcterms:modified>
</cp:coreProperties>
</file>