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56" r:id="rId23"/>
    <p:sldId id="277" r:id="rId24"/>
    <p:sldId id="293" r:id="rId25"/>
    <p:sldId id="278" r:id="rId26"/>
    <p:sldId id="280" r:id="rId27"/>
    <p:sldId id="294" r:id="rId28"/>
    <p:sldId id="283" r:id="rId29"/>
    <p:sldId id="284" r:id="rId30"/>
    <p:sldId id="295" r:id="rId31"/>
    <p:sldId id="286" r:id="rId32"/>
    <p:sldId id="285" r:id="rId33"/>
    <p:sldId id="288" r:id="rId34"/>
    <p:sldId id="289" r:id="rId35"/>
    <p:sldId id="292" r:id="rId36"/>
    <p:sldId id="296" r:id="rId37"/>
    <p:sldId id="297" r:id="rId38"/>
    <p:sldId id="298" r:id="rId39"/>
    <p:sldId id="299" r:id="rId40"/>
    <p:sldId id="300" r:id="rId41"/>
    <p:sldId id="326" r:id="rId42"/>
    <p:sldId id="301" r:id="rId43"/>
    <p:sldId id="302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3" r:id="rId53"/>
    <p:sldId id="312" r:id="rId54"/>
    <p:sldId id="314" r:id="rId55"/>
    <p:sldId id="315" r:id="rId56"/>
    <p:sldId id="316" r:id="rId57"/>
    <p:sldId id="282" r:id="rId58"/>
    <p:sldId id="320" r:id="rId59"/>
    <p:sldId id="321" r:id="rId60"/>
    <p:sldId id="323" r:id="rId61"/>
    <p:sldId id="287" r:id="rId62"/>
    <p:sldId id="317" r:id="rId63"/>
    <p:sldId id="318" r:id="rId64"/>
    <p:sldId id="279" r:id="rId65"/>
    <p:sldId id="324" r:id="rId66"/>
    <p:sldId id="290" r:id="rId67"/>
    <p:sldId id="325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50" d="100"/>
          <a:sy n="50" d="100"/>
        </p:scale>
        <p:origin x="44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8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9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5484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27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963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5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91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915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971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48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2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726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40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814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198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165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77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648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862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93516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152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8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520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5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1461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3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74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38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6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2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8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2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byvoid.com/upload/wp/2009/04/image5.png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byvoid.com/upload/wp/2009/04/image2.png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byvoid.com/upload/wp/2009/04/image3.png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byvoid.com/upload/wp/2009/04/image4.pn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A71EC-3E32-49DC-B0CC-1A07FED65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903" y="1307636"/>
            <a:ext cx="7766936" cy="1516302"/>
          </a:xfrm>
        </p:spPr>
        <p:txBody>
          <a:bodyPr/>
          <a:lstStyle/>
          <a:p>
            <a:pPr algn="ctr"/>
            <a:r>
              <a:rPr lang="zh-CN" altLang="zh-CN" b="1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强连通分量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D43A70-171E-4363-A2A3-7C3AAE7FC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1" algn="l"/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9DD73B-6774-45A0-B9C4-D15AD3F1D5AC}"/>
              </a:ext>
            </a:extLst>
          </p:cNvPr>
          <p:cNvSpPr txBox="1"/>
          <p:nvPr/>
        </p:nvSpPr>
        <p:spPr>
          <a:xfrm>
            <a:off x="5651532" y="4642100"/>
            <a:ext cx="3978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董欣然</a:t>
            </a:r>
            <a:endParaRPr kumimoji="0" lang="en-US" altLang="zh-CN" sz="18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北京大学</a:t>
            </a:r>
            <a:endParaRPr kumimoji="0" lang="en-US" altLang="zh-CN" sz="18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信息科学与技术学院</a:t>
            </a:r>
            <a:endParaRPr kumimoji="0" lang="en-US" altLang="zh-CN" sz="18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智能科学与技术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986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A71EC-3E32-49DC-B0CC-1A07FED65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557" y="709120"/>
            <a:ext cx="2538461" cy="45719"/>
          </a:xfrm>
        </p:spPr>
        <p:txBody>
          <a:bodyPr/>
          <a:lstStyle/>
          <a:p>
            <a:pPr algn="ctr"/>
            <a:r>
              <a:rPr lang="zh-CN" altLang="zh-CN" sz="2800" b="1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强连通分量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D43A70-171E-4363-A2A3-7C3AAE7FC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273" y="960121"/>
            <a:ext cx="8711738" cy="5407428"/>
          </a:xfrm>
        </p:spPr>
        <p:txBody>
          <a:bodyPr>
            <a:normAutofit/>
          </a:bodyPr>
          <a:lstStyle/>
          <a:p>
            <a:pPr indent="266700"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回到结点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，搜索到结点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，把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加入栈。搜索到结点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4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，因为结点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4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还在栈中，所以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LOW[2]=Min(LOW[2],DFN[4])=5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返回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后，发现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DFN[1]=LOW[1]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，把栈中结点全部取出，组成一个连通分量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{1,3,4,2}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l"/>
            <a:endParaRPr lang="zh-CN" altLang="en-US" sz="2400" dirty="0"/>
          </a:p>
        </p:txBody>
      </p:sp>
      <p:pic>
        <p:nvPicPr>
          <p:cNvPr id="4" name="图片 3" descr="image">
            <a:hlinkClick r:id="rId2"/>
            <a:extLst>
              <a:ext uri="{FF2B5EF4-FFF2-40B4-BE49-F238E27FC236}">
                <a16:creationId xmlns:a16="http://schemas.microsoft.com/office/drawing/2014/main" id="{F774BF64-9CBC-4B57-BEFB-65B3C17F07E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431" y="2579687"/>
            <a:ext cx="6087989" cy="33181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0567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A71EC-3E32-49DC-B0CC-1A07FED65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557" y="709120"/>
            <a:ext cx="2538461" cy="45719"/>
          </a:xfrm>
        </p:spPr>
        <p:txBody>
          <a:bodyPr/>
          <a:lstStyle/>
          <a:p>
            <a:pPr algn="ctr"/>
            <a:r>
              <a:rPr lang="zh-CN" altLang="zh-CN" sz="2800" b="1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强连通分量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D43A70-171E-4363-A2A3-7C3AAE7FC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273" y="960121"/>
            <a:ext cx="8711738" cy="5407428"/>
          </a:xfrm>
        </p:spPr>
        <p:txBody>
          <a:bodyPr>
            <a:normAutofit/>
          </a:bodyPr>
          <a:lstStyle/>
          <a:p>
            <a:pPr lvl="1" algn="l"/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至此，算法结束。经过该算法，求出了图中全部的三个强连通分量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{1,3,4,2},{5},{6}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l"/>
            <a:endParaRPr lang="zh-CN" altLang="en-US" sz="2400" dirty="0"/>
          </a:p>
        </p:txBody>
      </p:sp>
      <p:pic>
        <p:nvPicPr>
          <p:cNvPr id="6" name="图片 5" descr="image">
            <a:extLst>
              <a:ext uri="{FF2B5EF4-FFF2-40B4-BE49-F238E27FC236}">
                <a16:creationId xmlns:a16="http://schemas.microsoft.com/office/drawing/2014/main" id="{6CCFDC40-CBA5-4D49-A07E-0A97EB77E57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170" y="1921827"/>
            <a:ext cx="4817427" cy="272051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890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A71EC-3E32-49DC-B0CC-1A07FED65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557" y="709120"/>
            <a:ext cx="2538461" cy="45719"/>
          </a:xfrm>
        </p:spPr>
        <p:txBody>
          <a:bodyPr/>
          <a:lstStyle/>
          <a:p>
            <a:pPr algn="ctr"/>
            <a:r>
              <a:rPr lang="zh-CN" altLang="zh-CN" sz="2800" b="1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强连通分量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D43A70-171E-4363-A2A3-7C3AAE7FC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273" y="960121"/>
            <a:ext cx="8711738" cy="5407428"/>
          </a:xfrm>
        </p:spPr>
        <p:txBody>
          <a:bodyPr>
            <a:normAutofit/>
          </a:bodyPr>
          <a:lstStyle/>
          <a:p>
            <a:pPr indent="266700" algn="l"/>
            <a:r>
              <a:rPr lang="zh-CN" altLang="en-US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每次</a:t>
            </a:r>
            <a:r>
              <a:rPr lang="zh-CN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选取一个未遍历过的节点作为起点进行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DFS</a:t>
            </a:r>
            <a:r>
              <a:rPr lang="zh-CN" altLang="en-US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。在</a:t>
            </a:r>
            <a:r>
              <a:rPr lang="en-US" altLang="zh-CN" sz="2000" kern="1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Tarjan</a:t>
            </a:r>
            <a:r>
              <a:rPr lang="zh-CN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算法中，每个顶点都被访问了一次，且只进出栈一次，每条边也只被访问了一次，所以该算法的时间复杂度为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</a:t>
            </a:r>
            <a:r>
              <a:rPr lang="en-US" altLang="zh-CN" sz="2000" kern="1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n+m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（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</a:t>
            </a:r>
            <a:r>
              <a:rPr lang="zh-CN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表示点数，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m</a:t>
            </a:r>
            <a:r>
              <a:rPr lang="zh-CN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表示边数）。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459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A71EC-3E32-49DC-B0CC-1A07FED65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272" y="100624"/>
            <a:ext cx="2538461" cy="438316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zh-CN" sz="2800" b="1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【核心代码】</a:t>
            </a:r>
            <a:endParaRPr lang="zh-CN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D43A70-171E-4363-A2A3-7C3AAE7FC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272" y="538940"/>
            <a:ext cx="10395528" cy="5407428"/>
          </a:xfrm>
        </p:spPr>
        <p:txBody>
          <a:bodyPr>
            <a:noAutofit/>
          </a:bodyPr>
          <a:lstStyle/>
          <a:p>
            <a:pPr algn="l"/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Tarjan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        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寻找强连通分量</a:t>
            </a:r>
            <a:endParaRPr lang="en-US" altLang="zh-CN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dfn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[u] =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[u] = ++timestamp;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设置初值，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是时间戳</a:t>
            </a:r>
            <a:endParaRPr lang="en-US" altLang="zh-CN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[++top] = u;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        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将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入栈 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[u];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枚举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的所有出边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u,v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 =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dfn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[v])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结点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未被访问过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Tarjan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(v);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         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搜索遍历 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[u] =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[u],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[v]);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更新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low[u]  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[v])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点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在栈中 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[u] =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[u],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dfn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[v]);</a:t>
            </a:r>
          </a:p>
          <a:p>
            <a:pPr algn="l"/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[u] ==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dfn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[u]) </a:t>
            </a:r>
          </a:p>
          <a:p>
            <a:pPr algn="l"/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[u] = ++count; </a:t>
            </a:r>
          </a:p>
          <a:p>
            <a:pPr algn="l"/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[top] != u)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//u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和栈中在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之后所有结点构成一个强连通分量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[top]] = count;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//stack[top]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为该强连通分量中的结点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--top;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 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退栈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--top;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      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将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退栈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b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644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A71EC-3E32-49DC-B0CC-1A07FED65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557" y="709120"/>
            <a:ext cx="2538461" cy="45719"/>
          </a:xfrm>
        </p:spPr>
        <p:txBody>
          <a:bodyPr/>
          <a:lstStyle/>
          <a:p>
            <a:pPr algn="ctr"/>
            <a:r>
              <a:rPr lang="zh-CN" altLang="zh-CN" sz="2800" b="1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强连通分量</a:t>
            </a:r>
            <a:endParaRPr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80D43A70-171E-4363-A2A3-7C3AAE7FC3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31273" y="960121"/>
                <a:ext cx="8711738" cy="540742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有向图的缩点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7335" algn="just"/>
                <a:r>
                  <a:rPr lang="zh-CN" altLang="en-US" kern="100" dirty="0"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将</a:t>
                </a:r>
                <a:r>
                  <a:rPr lang="zh-CN" altLang="en-US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有向图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G=(V,E)</a:t>
                </a:r>
                <a:r>
                  <a:rPr lang="zh-CN" altLang="en-US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中的每个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强连通分量中</a:t>
                </a:r>
                <a:r>
                  <a:rPr lang="zh-CN" altLang="en-US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视作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一个节点，</a:t>
                </a:r>
                <a:r>
                  <a:rPr lang="zh-CN" altLang="en-US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构建新图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G’(V’,E’)</a:t>
                </a:r>
                <a:r>
                  <a:rPr lang="zh-CN" altLang="en-US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。</a:t>
                </a:r>
                <a:endParaRPr lang="en-US" altLang="zh-CN" sz="1800" kern="100" dirty="0"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  <a:p>
                <a:pPr indent="267335" algn="just"/>
                <a:r>
                  <a:rPr lang="zh-CN" altLang="en-US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根据原图的连边方式构建新图中的边。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对于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G’</a:t>
                </a:r>
                <a:r>
                  <a:rPr lang="zh-CN" altLang="en-US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中的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两个节点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A,B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，</a:t>
                </a:r>
                <a:r>
                  <a:rPr lang="zh-CN" altLang="en-US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如果存在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G</a:t>
                </a:r>
                <a14:m>
                  <m:oMath xmlns:m="http://schemas.openxmlformats.org/officeDocument/2006/math">
                    <m:r>
                      <a:rPr lang="zh-CN" altLang="en-US" i="1" kern="1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中</m:t>
                    </m:r>
                    <m:r>
                      <a:rPr lang="zh-CN" altLang="en-US" i="1" kern="100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的</m:t>
                    </m:r>
                    <m:r>
                      <a:rPr lang="zh-CN" altLang="en-US" i="1" kern="1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节点</m:t>
                    </m:r>
                    <m:r>
                      <a:rPr lang="en-US" altLang="zh-CN" b="0" i="1" kern="100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𝑢</m:t>
                    </m:r>
                    <m:r>
                      <a:rPr lang="en-US" altLang="zh-CN" b="0" i="1" kern="100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,</m:t>
                    </m:r>
                    <m:r>
                      <a:rPr lang="en-US" altLang="zh-CN" b="0" i="1" kern="100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𝑣</m:t>
                    </m:r>
                    <m:r>
                      <a:rPr lang="zh-CN" altLang="en-US" i="1" kern="1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，</m:t>
                    </m:r>
                    <m:r>
                      <a:rPr lang="zh-CN" altLang="en-US" i="1" kern="100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满足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𝑢</m:t>
                    </m:r>
                    <m:r>
                      <a:rPr lang="zh-CN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∈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𝐴</m:t>
                    </m:r>
                    <m:r>
                      <a:rPr lang="zh-CN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，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𝑣</m:t>
                    </m:r>
                    <m:r>
                      <a:rPr lang="zh-CN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∈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𝐵</m:t>
                    </m:r>
                  </m:oMath>
                </a14:m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&lt;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𝑢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,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𝑣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&gt;∈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𝐸</m:t>
                    </m:r>
                  </m:oMath>
                </a14:m>
                <a:r>
                  <a:rPr lang="zh-CN" altLang="en-US" kern="100" dirty="0"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，那么在新图中连边</a:t>
                </a:r>
                <a:r>
                  <a:rPr lang="en-US" altLang="zh-CN" kern="100" dirty="0"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A-&gt;B</a:t>
                </a:r>
                <a:r>
                  <a:rPr lang="zh-CN" altLang="zh-CN" kern="100" dirty="0"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。</a:t>
                </a:r>
                <a:r>
                  <a:rPr lang="zh-CN" altLang="en-US" kern="100" dirty="0"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新图</a:t>
                </a:r>
                <a:r>
                  <a:rPr lang="en-US" altLang="zh-CN" kern="100" dirty="0"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G’</a:t>
                </a:r>
                <a:r>
                  <a:rPr lang="zh-CN" altLang="en-US" kern="100" dirty="0"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是有向无环图。</a:t>
                </a:r>
                <a:endParaRPr lang="en-US" altLang="zh-CN" kern="100" dirty="0"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  <a:p>
                <a:pPr indent="267335" algn="just"/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如下图所示（左图缩点后形成右图）：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 algn="l"/>
                <a:endParaRPr lang="zh-CN" altLang="en-US" sz="2400" dirty="0"/>
              </a:p>
            </p:txBody>
          </p:sp>
        </mc:Choice>
        <mc:Fallback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80D43A70-171E-4363-A2A3-7C3AAE7FC3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31273" y="960121"/>
                <a:ext cx="8711738" cy="5407428"/>
              </a:xfrm>
              <a:blipFill>
                <a:blip r:embed="rId2"/>
                <a:stretch>
                  <a:fillRect l="-560" t="-1015" r="-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图片 24">
            <a:extLst>
              <a:ext uri="{FF2B5EF4-FFF2-40B4-BE49-F238E27FC236}">
                <a16:creationId xmlns:a16="http://schemas.microsoft.com/office/drawing/2014/main" id="{83DEBC65-6C76-485F-BB46-DF8509864F1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110" y="3208195"/>
            <a:ext cx="6211447" cy="29406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1830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A71EC-3E32-49DC-B0CC-1A07FED65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557" y="709120"/>
            <a:ext cx="2538461" cy="45719"/>
          </a:xfrm>
        </p:spPr>
        <p:txBody>
          <a:bodyPr/>
          <a:lstStyle/>
          <a:p>
            <a:pPr algn="ctr"/>
            <a:r>
              <a:rPr lang="zh-CN" altLang="zh-CN" sz="2800" b="1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强连通分量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D43A70-171E-4363-A2A3-7C3AAE7FC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273" y="960121"/>
            <a:ext cx="8711738" cy="5407428"/>
          </a:xfrm>
        </p:spPr>
        <p:txBody>
          <a:bodyPr>
            <a:normAutofit/>
          </a:bodyPr>
          <a:lstStyle/>
          <a:p>
            <a:pPr lvl="1" algn="l"/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对原图缩点后，新图是一个有向无环图。如下图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6BAAE8-462B-488C-9646-A9F611860B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680" y="1686877"/>
            <a:ext cx="6230495" cy="468067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58168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A71EC-3E32-49DC-B0CC-1A07FED65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557" y="709120"/>
            <a:ext cx="2538461" cy="45719"/>
          </a:xfrm>
        </p:spPr>
        <p:txBody>
          <a:bodyPr/>
          <a:lstStyle/>
          <a:p>
            <a:pPr algn="ctr"/>
            <a:r>
              <a:rPr lang="zh-CN" altLang="zh-CN" sz="2800" b="1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强连通分量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80D43A70-171E-4363-A2A3-7C3AAE7FC3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31273" y="960121"/>
                <a:ext cx="8711738" cy="540742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zh-CN" altLang="zh-CN" sz="1800" b="1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【例题</a:t>
                </a:r>
                <a:r>
                  <a:rPr lang="en-US" altLang="zh-CN" sz="1800" b="1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1</a:t>
                </a:r>
                <a:r>
                  <a:rPr lang="zh-CN" altLang="zh-CN" sz="1800" b="1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】受欢迎的牛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zh-CN" sz="1800" b="1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【问题描述】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　　现在有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N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头牛，给出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M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对关系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(A,B)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，表示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A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喜欢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B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。这种关系是具有传递性的，如果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A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喜欢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B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，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B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喜欢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C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，那么牛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A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喜欢牛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C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。你的任务是求出有多少头牛被所有的牛喜欢。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𝑁</m:t>
                    </m:r>
                    <m:r>
                      <a:rPr lang="zh-CN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≤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10000, 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𝑀</m:t>
                    </m:r>
                    <m:r>
                      <a:rPr lang="zh-CN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≤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50000</m:t>
                    </m:r>
                  </m:oMath>
                </a14:m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。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 algn="l"/>
                <a:endParaRPr lang="zh-CN" altLang="en-US" sz="2400" dirty="0"/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80D43A70-171E-4363-A2A3-7C3AAE7FC3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31273" y="960121"/>
                <a:ext cx="8711738" cy="5407428"/>
              </a:xfrm>
              <a:blipFill>
                <a:blip r:embed="rId2"/>
                <a:stretch>
                  <a:fillRect l="-560" t="-1015" r="-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884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A71EC-3E32-49DC-B0CC-1A07FED65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557" y="709120"/>
            <a:ext cx="2538461" cy="45719"/>
          </a:xfrm>
        </p:spPr>
        <p:txBody>
          <a:bodyPr/>
          <a:lstStyle/>
          <a:p>
            <a:pPr algn="ctr"/>
            <a:r>
              <a:rPr lang="zh-CN" altLang="zh-CN" sz="2800" b="1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强连通分量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D43A70-171E-4363-A2A3-7C3AAE7FC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273" y="754839"/>
            <a:ext cx="8711738" cy="5407428"/>
          </a:xfrm>
        </p:spPr>
        <p:txBody>
          <a:bodyPr>
            <a:normAutofit/>
          </a:bodyPr>
          <a:lstStyle/>
          <a:p>
            <a:pPr algn="just"/>
            <a:r>
              <a:rPr lang="zh-CN" altLang="zh-CN" sz="1800" b="1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【算法分析】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0985" algn="just"/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因为“喜欢”具有传递性，所以每个强连通分量中的奶牛一定是互相喜欢的。找出所有强连通分量，然后缩点，整个图就变成了有向无环图（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DAG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）。通过观察可以发现：被所有牛喜欢的牛一定在同一个强连通分量中，且这个强连通分量在新图中没有出边。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0985" algn="just"/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统计新图中出度为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0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的点（强连通分量），如果存在两个或两个以上的出度为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0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的点，那么就说明不存在被所有牛喜欢的牛，输出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0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；如果存在唯一的出度为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0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的点，那么答案就是这个点对应强连通分量的大小。</a:t>
            </a:r>
            <a:endParaRPr lang="en-US" altLang="zh-CN" sz="1800" kern="100" dirty="0"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indent="260985" algn="just"/>
            <a:r>
              <a:rPr lang="zh-CN" altLang="en-US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右图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例子中</a:t>
            </a:r>
            <a:r>
              <a:rPr lang="en-US" altLang="zh-CN" sz="1800" kern="10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</a:t>
            </a:r>
            <a:r>
              <a:rPr lang="zh-CN" altLang="zh-CN" sz="1800" kern="10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、</a:t>
            </a:r>
            <a:r>
              <a:rPr lang="en-US" altLang="zh-CN" sz="1800" kern="10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</a:t>
            </a:r>
            <a:r>
              <a:rPr lang="zh-CN" altLang="zh-CN" sz="1800" kern="10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是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被所有牛喜欢的牛。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0985" algn="just"/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l"/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E99366-4235-4837-BE55-FF697F02092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142" y="3083414"/>
            <a:ext cx="3567064" cy="290899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33157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A71EC-3E32-49DC-B0CC-1A07FED65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557" y="709120"/>
            <a:ext cx="2538461" cy="45719"/>
          </a:xfrm>
        </p:spPr>
        <p:txBody>
          <a:bodyPr/>
          <a:lstStyle/>
          <a:p>
            <a:pPr algn="ctr"/>
            <a:r>
              <a:rPr lang="zh-CN" altLang="zh-CN" sz="2800" b="1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强连通分量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80D43A70-171E-4363-A2A3-7C3AAE7FC3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31273" y="960121"/>
                <a:ext cx="8711738" cy="540742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zh-CN" altLang="zh-CN" sz="1800" b="1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【例题</a:t>
                </a:r>
                <a:r>
                  <a:rPr lang="en-US" altLang="zh-CN" sz="1800" b="1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2</a:t>
                </a:r>
                <a:r>
                  <a:rPr lang="zh-CN" altLang="zh-CN" sz="1800" b="1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】最大半连通子图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zh-CN" sz="1800" b="1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【问题描述】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　　</a:t>
                </a:r>
                <a:r>
                  <a:rPr lang="zh-CN" altLang="zh-CN" kern="100" dirty="0"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如果有向图</a:t>
                </a:r>
                <a:r>
                  <a:rPr lang="en-US" altLang="zh-CN" kern="100" dirty="0"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G = (</a:t>
                </a:r>
                <a:r>
                  <a:rPr lang="en-US" altLang="zh-CN" kern="100" err="1"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V</a:t>
                </a:r>
                <a:r>
                  <a:rPr lang="en-US" altLang="zh-CN" kern="100"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,E)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满足：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∀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𝑢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,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𝑣</m:t>
                    </m:r>
                    <m:r>
                      <a:rPr lang="zh-CN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∈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𝑉</m:t>
                    </m:r>
                  </m:oMath>
                </a14:m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，满足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𝑢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→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𝑣</m:t>
                    </m:r>
                  </m:oMath>
                </a14:m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𝑣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→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𝑢</m:t>
                    </m:r>
                  </m:oMath>
                </a14:m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，即对于图中任意两点</a:t>
                </a:r>
                <a:r>
                  <a:rPr lang="en-US" altLang="zh-CN" sz="1800" kern="100" dirty="0" err="1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u,v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, 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存在一条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u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到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v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的有向路径或者从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v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到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u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的有向路径</a:t>
                </a:r>
                <a:r>
                  <a:rPr lang="zh-CN" altLang="en-US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，那么称</a:t>
                </a:r>
                <a:r>
                  <a:rPr lang="en-US" altLang="zh-CN" kern="100" dirty="0"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G</a:t>
                </a:r>
                <a:r>
                  <a:rPr lang="zh-CN" altLang="en-US" kern="100" dirty="0"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是</a:t>
                </a:r>
                <a:r>
                  <a:rPr lang="zh-CN" altLang="zh-CN" kern="100" dirty="0"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半连通的。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/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𝐺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’=</m:t>
                    </m:r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𝑉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’,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𝐸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’</m:t>
                        </m:r>
                      </m:e>
                    </m:d>
                  </m:oMath>
                </a14:m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𝑉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’⊆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𝑉</m:t>
                    </m:r>
                  </m:oMath>
                </a14:m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，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E</a:t>
                </a:r>
                <a:r>
                  <a:rPr lang="en-US" altLang="zh-CN" sz="1800" kern="10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’</a:t>
                </a:r>
                <a:r>
                  <a:rPr lang="zh-CN" altLang="zh-CN" sz="1800" kern="10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是</a:t>
                </a:r>
                <a:r>
                  <a:rPr lang="en-US" altLang="zh-CN" sz="1800" kern="10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E</a:t>
                </a:r>
                <a:r>
                  <a:rPr lang="zh-CN" altLang="zh-CN" sz="1800" kern="10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中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所有和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V’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有关的边，则称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G’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是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G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的一个导出子图。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　　若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G’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是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G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的导出子图，且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G’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半连通，则称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G’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为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G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的半连通子图。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　　若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G’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是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G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所有半连通子图中包含节点数最多的，则称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G’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是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G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的最大半连通子图。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　　给定一个有向图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G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，请求出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G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的最大半连通子图拥有的节点数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K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，以及不同的最大半连通子图的数目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C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。由于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C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可能比较大，仅要求输出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C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对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X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的余数。</a:t>
                </a:r>
                <a:endParaRPr lang="en-US" altLang="zh-CN" sz="1800" kern="100" dirty="0"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  <a:p>
                <a:pPr algn="just"/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	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对于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100%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的数据，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N ≤ 100000, M ≤ 1000000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；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　　对于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100%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的数据，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X ≤ 10</a:t>
                </a:r>
                <a:r>
                  <a:rPr lang="en-US" altLang="zh-CN" sz="1800" kern="100" baseline="300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8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。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 algn="l"/>
                <a:endParaRPr lang="zh-CN" altLang="en-US" sz="2400" dirty="0"/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80D43A70-171E-4363-A2A3-7C3AAE7FC3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31273" y="960121"/>
                <a:ext cx="8711738" cy="5407428"/>
              </a:xfrm>
              <a:blipFill>
                <a:blip r:embed="rId2"/>
                <a:stretch>
                  <a:fillRect l="-560" t="-1015" r="-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521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A71EC-3E32-49DC-B0CC-1A07FED65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557" y="709120"/>
            <a:ext cx="2538461" cy="45719"/>
          </a:xfrm>
        </p:spPr>
        <p:txBody>
          <a:bodyPr/>
          <a:lstStyle/>
          <a:p>
            <a:pPr algn="ctr"/>
            <a:r>
              <a:rPr lang="zh-CN" altLang="zh-CN" sz="2800" b="1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强连通分量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D43A70-171E-4363-A2A3-7C3AAE7FC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273" y="960121"/>
            <a:ext cx="8711738" cy="5407428"/>
          </a:xfrm>
        </p:spPr>
        <p:txBody>
          <a:bodyPr>
            <a:normAutofit/>
          </a:bodyPr>
          <a:lstStyle/>
          <a:p>
            <a:pPr algn="just"/>
            <a:r>
              <a:rPr lang="zh-CN" altLang="zh-CN" sz="1800" b="1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【算法分析】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　　首先用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Tarjan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缩点，去重连边，得到新图，那么题目就变成了求图中最长链及最长链个数。记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dis[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]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表示新图中以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为终点的最长链长度，记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number[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]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表示以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为终点的最长链方案数，记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size[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]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表示强连通分量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的大小。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求图中最长链及最长链个数是经典的动态规划问题。按拓扑序枚举每个点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u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，用点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u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松弛相邻点。</a:t>
            </a:r>
            <a:endParaRPr lang="en-US" altLang="zh-CN" sz="1800" kern="100" dirty="0"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indent="266700" algn="just"/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对于出边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u,v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，若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dis[v]&lt;dis[u]+size[v]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，那么令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dis[v]=dis[u]+size[v]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number[v]=number[u]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；</a:t>
            </a:r>
            <a:endParaRPr lang="en-US" altLang="zh-CN" sz="1800" kern="100" dirty="0"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indent="266700" algn="just"/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若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dis[v]=dis[u]+size[v]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，那么令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number[v]+=number[u]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最后枚举每个点，若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dis[u]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等于最长链长度，那么</a:t>
            </a:r>
            <a:r>
              <a:rPr lang="zh-CN" altLang="en-US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将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number[u]</a:t>
            </a:r>
            <a:r>
              <a:rPr lang="zh-CN" altLang="en-US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计入答案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l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792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A71EC-3E32-49DC-B0CC-1A07FED65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557" y="709120"/>
            <a:ext cx="2538461" cy="45719"/>
          </a:xfrm>
        </p:spPr>
        <p:txBody>
          <a:bodyPr/>
          <a:lstStyle/>
          <a:p>
            <a:pPr algn="ctr"/>
            <a:r>
              <a:rPr lang="zh-CN" altLang="zh-CN" sz="2800" b="1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强连通分量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D43A70-171E-4363-A2A3-7C3AAE7FC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273" y="960121"/>
            <a:ext cx="8711738" cy="5407428"/>
          </a:xfrm>
        </p:spPr>
        <p:txBody>
          <a:bodyPr>
            <a:normAutofit/>
          </a:bodyPr>
          <a:lstStyle/>
          <a:p>
            <a:pPr algn="just"/>
            <a:r>
              <a:rPr lang="zh-CN" altLang="zh-CN" sz="1800" b="1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【强连通图】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在有向图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G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中，如果两个顶点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u,v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间存在一条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u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到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v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的路径且也存在一条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v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到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u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的路径，则称这两个顶点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u,v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是强连通的。如果有向图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G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的任意两个顶点都强连通，称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G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是一个强连通图。</a:t>
            </a:r>
            <a:endParaRPr lang="en-US" altLang="zh-CN" kern="1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299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80D43A70-171E-4363-A2A3-7C3AAE7FC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273" y="960121"/>
            <a:ext cx="8711738" cy="5407428"/>
          </a:xfrm>
        </p:spPr>
        <p:txBody>
          <a:bodyPr>
            <a:normAutofit/>
          </a:bodyPr>
          <a:lstStyle/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网络协议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提示：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targan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缩点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消息传递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提示：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targan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缩点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3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间谍网络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提示：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targan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缩点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4.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抢掠计划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提示：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targan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缩点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+SPFA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求最长路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5.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稳定婚姻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提示：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targan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6.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宫室宝藏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提示：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targan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缩点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+DP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求最长路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l"/>
            <a:endParaRPr lang="zh-CN" altLang="en-US" sz="2400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47D3C154-FD6D-4A5A-AA63-6C0AFEBD86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7107F9-1757-47F2-AE3C-755A3EAA9A36}"/>
              </a:ext>
            </a:extLst>
          </p:cNvPr>
          <p:cNvSpPr txBox="1"/>
          <p:nvPr/>
        </p:nvSpPr>
        <p:spPr>
          <a:xfrm>
            <a:off x="949569" y="375138"/>
            <a:ext cx="169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1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上机练习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08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6591869"/>
            <a:ext cx="12192000" cy="266131"/>
          </a:xfrm>
          <a:prstGeom prst="rect">
            <a:avLst/>
          </a:prstGeom>
          <a:solidFill>
            <a:srgbClr val="C8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0"/>
            <a:ext cx="12338461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830468" y="2413337"/>
            <a:ext cx="11732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	2-SAT</a:t>
            </a:r>
            <a:r>
              <a:rPr lang="zh-CN" altLang="zh-CN" sz="6000" dirty="0"/>
              <a:t>问题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091838" y="0"/>
            <a:ext cx="699770" cy="965200"/>
            <a:chOff x="582" y="-11"/>
            <a:chExt cx="1102" cy="1520"/>
          </a:xfrm>
        </p:grpSpPr>
        <p:grpSp>
          <p:nvGrpSpPr>
            <p:cNvPr id="16" name="组合 15"/>
            <p:cNvGrpSpPr/>
            <p:nvPr/>
          </p:nvGrpSpPr>
          <p:grpSpPr>
            <a:xfrm>
              <a:off x="602" y="-11"/>
              <a:ext cx="1082" cy="1520"/>
              <a:chOff x="1586" y="929"/>
              <a:chExt cx="1673" cy="2383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586" y="929"/>
                <a:ext cx="1673" cy="2383"/>
              </a:xfrm>
              <a:prstGeom prst="rect">
                <a:avLst/>
              </a:prstGeom>
              <a:solidFill>
                <a:srgbClr val="F3C5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>
                <a:off x="1586" y="2381"/>
                <a:ext cx="1671" cy="931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7"/>
            <p:cNvSpPr txBox="1"/>
            <p:nvPr/>
          </p:nvSpPr>
          <p:spPr>
            <a:xfrm>
              <a:off x="582" y="220"/>
              <a:ext cx="108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6B7E5A25-7AEE-4902-8A76-997C8348C19E}"/>
              </a:ext>
            </a:extLst>
          </p:cNvPr>
          <p:cNvSpPr txBox="1"/>
          <p:nvPr/>
        </p:nvSpPr>
        <p:spPr>
          <a:xfrm>
            <a:off x="5651532" y="4642100"/>
            <a:ext cx="3978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kern="100" dirty="0">
                <a:latin typeface="Consolas" panose="020B0609020204030204" pitchFamily="49" charset="0"/>
                <a:ea typeface="宋体" panose="02010600030101010101" pitchFamily="2" charset="-122"/>
              </a:rPr>
              <a:t>董欣然</a:t>
            </a:r>
            <a:endParaRPr lang="en-US" altLang="zh-CN" sz="1800" b="1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ctr"/>
            <a:r>
              <a:rPr lang="zh-CN" altLang="en-US" sz="1800" b="1" kern="100" dirty="0">
                <a:latin typeface="Consolas" panose="020B0609020204030204" pitchFamily="49" charset="0"/>
                <a:ea typeface="宋体" panose="02010600030101010101" pitchFamily="2" charset="-122"/>
              </a:rPr>
              <a:t>北京大学</a:t>
            </a:r>
            <a:endParaRPr lang="en-US" altLang="zh-CN" sz="1800" b="1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ctr"/>
            <a:r>
              <a:rPr lang="zh-CN" altLang="en-US" sz="1800" b="1" kern="100" dirty="0">
                <a:latin typeface="Consolas" panose="020B0609020204030204" pitchFamily="49" charset="0"/>
                <a:ea typeface="宋体" panose="02010600030101010101" pitchFamily="2" charset="-122"/>
              </a:rPr>
              <a:t>信息科学与技术学院</a:t>
            </a:r>
            <a:endParaRPr lang="en-US" altLang="zh-CN" sz="1800" b="1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ctr"/>
            <a:r>
              <a:rPr lang="zh-CN" altLang="en-US" sz="1800" b="1" kern="100" dirty="0">
                <a:latin typeface="Consolas" panose="020B0609020204030204" pitchFamily="49" charset="0"/>
                <a:ea typeface="宋体" panose="02010600030101010101" pitchFamily="2" charset="-122"/>
              </a:rPr>
              <a:t>智能科学与技术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35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7" grpId="0"/>
      <p:bldP spid="1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6591869"/>
            <a:ext cx="12192000" cy="266131"/>
          </a:xfrm>
          <a:prstGeom prst="rect">
            <a:avLst/>
          </a:prstGeom>
          <a:solidFill>
            <a:srgbClr val="C8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12357"/>
            <a:ext cx="12338461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29772" y="828050"/>
            <a:ext cx="117324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	2-SAT</a:t>
            </a:r>
            <a:r>
              <a:rPr lang="zh-CN" altLang="zh-CN" sz="3600" dirty="0"/>
              <a:t>问题描述为：给出</a:t>
            </a:r>
            <a:r>
              <a:rPr lang="en-US" altLang="zh-CN" sz="3600" dirty="0"/>
              <a:t>n</a:t>
            </a:r>
            <a:r>
              <a:rPr lang="zh-CN" altLang="zh-CN" sz="3600" dirty="0"/>
              <a:t>个布尔变量，每个变量只能取</a:t>
            </a:r>
            <a:r>
              <a:rPr lang="en-US" altLang="zh-CN" sz="3600" dirty="0"/>
              <a:t>0/1</a:t>
            </a:r>
            <a:r>
              <a:rPr lang="zh-CN" altLang="zh-CN" sz="3600" dirty="0"/>
              <a:t>，再给出</a:t>
            </a:r>
            <a:r>
              <a:rPr lang="en-US" altLang="zh-CN" sz="3600" dirty="0"/>
              <a:t>m</a:t>
            </a:r>
            <a:r>
              <a:rPr lang="zh-CN" altLang="zh-CN" sz="3600" dirty="0"/>
              <a:t>个约束条件，每个约束条件限制了某两个变量的关系，要求找出一组满足所有约束条件的变量取值方案。</a:t>
            </a:r>
            <a:endParaRPr lang="en-US" altLang="zh-CN" sz="36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1091838" y="0"/>
            <a:ext cx="699770" cy="965200"/>
            <a:chOff x="582" y="-11"/>
            <a:chExt cx="1102" cy="1520"/>
          </a:xfrm>
        </p:grpSpPr>
        <p:grpSp>
          <p:nvGrpSpPr>
            <p:cNvPr id="16" name="组合 15"/>
            <p:cNvGrpSpPr/>
            <p:nvPr/>
          </p:nvGrpSpPr>
          <p:grpSpPr>
            <a:xfrm>
              <a:off x="602" y="-11"/>
              <a:ext cx="1082" cy="1520"/>
              <a:chOff x="1586" y="929"/>
              <a:chExt cx="1673" cy="2383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586" y="929"/>
                <a:ext cx="1673" cy="2383"/>
              </a:xfrm>
              <a:prstGeom prst="rect">
                <a:avLst/>
              </a:prstGeom>
              <a:solidFill>
                <a:srgbClr val="F3C5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>
                <a:off x="1586" y="2381"/>
                <a:ext cx="1671" cy="931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7"/>
            <p:cNvSpPr txBox="1"/>
            <p:nvPr/>
          </p:nvSpPr>
          <p:spPr>
            <a:xfrm>
              <a:off x="582" y="220"/>
              <a:ext cx="108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206934" y="220990"/>
            <a:ext cx="4436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/>
              <a:t>简介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9346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7" grpId="0"/>
      <p:bldP spid="1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6591869"/>
            <a:ext cx="12192000" cy="266131"/>
          </a:xfrm>
          <a:prstGeom prst="rect">
            <a:avLst/>
          </a:prstGeom>
          <a:solidFill>
            <a:srgbClr val="C8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12357"/>
            <a:ext cx="12338461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29772" y="828050"/>
            <a:ext cx="117324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构图</a:t>
            </a:r>
            <a:endParaRPr lang="en-US" altLang="zh-CN" sz="3600" b="1" dirty="0"/>
          </a:p>
          <a:p>
            <a:r>
              <a:rPr lang="zh-CN" altLang="en-US" sz="3200" dirty="0"/>
              <a:t>对于每个变量，新建两个节点，节点</a:t>
            </a:r>
            <a:r>
              <a:rPr lang="en-US" altLang="zh-CN" sz="3200" dirty="0" err="1"/>
              <a:t>i</a:t>
            </a:r>
            <a:r>
              <a:rPr lang="zh-CN" altLang="en-US" sz="3200" dirty="0"/>
              <a:t>表示第</a:t>
            </a:r>
            <a:r>
              <a:rPr lang="en-US" altLang="zh-CN" sz="3200" dirty="0" err="1"/>
              <a:t>i</a:t>
            </a:r>
            <a:r>
              <a:rPr lang="zh-CN" altLang="en-US" sz="3200" dirty="0"/>
              <a:t>个变量为真，节点</a:t>
            </a:r>
            <a:r>
              <a:rPr lang="en-US" altLang="zh-CN" sz="3200" dirty="0" err="1"/>
              <a:t>i</a:t>
            </a:r>
            <a:r>
              <a:rPr lang="en-US" altLang="zh-CN" sz="3200" dirty="0"/>
              <a:t>’</a:t>
            </a:r>
            <a:r>
              <a:rPr lang="zh-CN" altLang="en-US" sz="3200" dirty="0"/>
              <a:t>表示第</a:t>
            </a:r>
            <a:r>
              <a:rPr lang="en-US" altLang="zh-CN" sz="3200" dirty="0" err="1"/>
              <a:t>i</a:t>
            </a:r>
            <a:r>
              <a:rPr lang="zh-CN" altLang="en-US" sz="3200" dirty="0"/>
              <a:t>个变量为假。考虑建边来表示约束关系，如果</a:t>
            </a:r>
            <a:r>
              <a:rPr lang="en-US" altLang="zh-CN" sz="3200" dirty="0"/>
              <a:t>x</a:t>
            </a:r>
            <a:r>
              <a:rPr lang="zh-CN" altLang="en-US" sz="3200" dirty="0"/>
              <a:t>成立则</a:t>
            </a:r>
            <a:r>
              <a:rPr lang="en-US" altLang="zh-CN" sz="3200" dirty="0"/>
              <a:t>y</a:t>
            </a:r>
            <a:r>
              <a:rPr lang="zh-CN" altLang="en-US" sz="3200" dirty="0"/>
              <a:t>必须成立，那么连有向边</a:t>
            </a:r>
            <a:r>
              <a:rPr lang="en-US" altLang="zh-CN" sz="3200" dirty="0"/>
              <a:t>x-&gt;y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r>
              <a:rPr lang="zh-CN" altLang="en-US" sz="2800" dirty="0"/>
              <a:t>注：下文中将“表达式</a:t>
            </a:r>
            <a:r>
              <a:rPr lang="en-US" altLang="zh-CN" sz="2800" dirty="0"/>
              <a:t>x</a:t>
            </a:r>
            <a:r>
              <a:rPr lang="zh-CN" altLang="en-US" sz="2800" dirty="0"/>
              <a:t>成立”表述为“选取</a:t>
            </a:r>
            <a:r>
              <a:rPr lang="en-US" altLang="zh-CN" sz="2800" dirty="0"/>
              <a:t>x</a:t>
            </a:r>
            <a:r>
              <a:rPr lang="zh-CN" altLang="en-US" sz="2800" dirty="0"/>
              <a:t>”</a:t>
            </a:r>
            <a:endParaRPr lang="zh-CN" altLang="zh-CN" sz="28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1091838" y="0"/>
            <a:ext cx="699770" cy="965200"/>
            <a:chOff x="582" y="-11"/>
            <a:chExt cx="1102" cy="1520"/>
          </a:xfrm>
        </p:grpSpPr>
        <p:grpSp>
          <p:nvGrpSpPr>
            <p:cNvPr id="16" name="组合 15"/>
            <p:cNvGrpSpPr/>
            <p:nvPr/>
          </p:nvGrpSpPr>
          <p:grpSpPr>
            <a:xfrm>
              <a:off x="602" y="-11"/>
              <a:ext cx="1082" cy="1520"/>
              <a:chOff x="1586" y="929"/>
              <a:chExt cx="1673" cy="2383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586" y="929"/>
                <a:ext cx="1673" cy="2383"/>
              </a:xfrm>
              <a:prstGeom prst="rect">
                <a:avLst/>
              </a:prstGeom>
              <a:solidFill>
                <a:srgbClr val="F3C5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>
                <a:off x="1586" y="2381"/>
                <a:ext cx="1671" cy="931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7"/>
            <p:cNvSpPr txBox="1"/>
            <p:nvPr/>
          </p:nvSpPr>
          <p:spPr>
            <a:xfrm>
              <a:off x="582" y="220"/>
              <a:ext cx="108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206934" y="220990"/>
            <a:ext cx="4436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/>
              <a:t>简介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06027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7" grpId="0"/>
      <p:bldP spid="17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6591869"/>
            <a:ext cx="12192000" cy="266131"/>
          </a:xfrm>
          <a:prstGeom prst="rect">
            <a:avLst/>
          </a:prstGeom>
          <a:solidFill>
            <a:srgbClr val="C8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0"/>
            <a:ext cx="12338461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29772" y="678570"/>
            <a:ext cx="1173245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一元</a:t>
            </a:r>
            <a:r>
              <a:rPr lang="zh-CN" altLang="zh-CN" sz="2800" dirty="0"/>
              <a:t>约束条件有：</a:t>
            </a:r>
          </a:p>
          <a:p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1.</a:t>
            </a:r>
            <a:r>
              <a:rPr lang="zh-CN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xi=1</a:t>
            </a:r>
          </a:p>
          <a:p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zh-CN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连边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′−&gt; 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altLang="zh-CN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2.</a:t>
            </a:r>
            <a:r>
              <a:rPr lang="zh-CN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xi=0</a:t>
            </a:r>
          </a:p>
          <a:p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zh-CN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连边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−&gt;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′</a:t>
            </a:r>
          </a:p>
          <a:p>
            <a:r>
              <a:rPr lang="zh-CN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二元约束条件有：</a:t>
            </a:r>
            <a:endParaRPr lang="zh-CN" altLang="zh-CN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3. xi OR 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xj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=1</a:t>
            </a:r>
          </a:p>
          <a:p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zh-CN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连边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′−&gt; j</a:t>
            </a:r>
            <a:r>
              <a:rPr lang="zh-CN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j′−&gt; 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zh-CN" altLang="zh-CN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4. xi AND 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xj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</a:p>
          <a:p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zh-CN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连边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 −&gt; j′</a:t>
            </a:r>
            <a:r>
              <a:rPr lang="zh-CN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j −&gt; 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′</a:t>
            </a:r>
            <a:endParaRPr lang="zh-CN" altLang="zh-CN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5. xi XOR 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xj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</a:p>
          <a:p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zh-CN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连边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 −&gt; j</a:t>
            </a:r>
            <a:r>
              <a:rPr lang="zh-CN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j −&gt; 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zh-CN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′−&gt; j′</a:t>
            </a:r>
            <a:r>
              <a:rPr lang="zh-CN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j′−&gt; 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′</a:t>
            </a:r>
            <a:endParaRPr lang="zh-CN" altLang="zh-CN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6. xi XOR 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xj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=1</a:t>
            </a:r>
          </a:p>
          <a:p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zh-CN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连边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 −&gt; j′</a:t>
            </a:r>
            <a:r>
              <a:rPr lang="zh-CN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j −&gt; 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′</a:t>
            </a:r>
            <a:r>
              <a:rPr lang="zh-CN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′−&gt; j</a:t>
            </a:r>
            <a:r>
              <a:rPr lang="zh-CN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j′−&gt; 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zh-CN" altLang="zh-CN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1091838" y="0"/>
            <a:ext cx="699770" cy="965200"/>
            <a:chOff x="582" y="-11"/>
            <a:chExt cx="1102" cy="1520"/>
          </a:xfrm>
        </p:grpSpPr>
        <p:grpSp>
          <p:nvGrpSpPr>
            <p:cNvPr id="16" name="组合 15"/>
            <p:cNvGrpSpPr/>
            <p:nvPr/>
          </p:nvGrpSpPr>
          <p:grpSpPr>
            <a:xfrm>
              <a:off x="602" y="-11"/>
              <a:ext cx="1082" cy="1520"/>
              <a:chOff x="1586" y="929"/>
              <a:chExt cx="1673" cy="2383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586" y="929"/>
                <a:ext cx="1673" cy="2383"/>
              </a:xfrm>
              <a:prstGeom prst="rect">
                <a:avLst/>
              </a:prstGeom>
              <a:solidFill>
                <a:srgbClr val="F3C5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>
                <a:off x="1586" y="2381"/>
                <a:ext cx="1671" cy="931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7"/>
            <p:cNvSpPr txBox="1"/>
            <p:nvPr/>
          </p:nvSpPr>
          <p:spPr>
            <a:xfrm>
              <a:off x="582" y="220"/>
              <a:ext cx="108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9470663" y="230525"/>
            <a:ext cx="4436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800" b="1" dirty="0"/>
              <a:t>约束条件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95536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7" grpId="0"/>
      <p:bldP spid="17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6591869"/>
            <a:ext cx="12192000" cy="266131"/>
          </a:xfrm>
          <a:prstGeom prst="rect">
            <a:avLst/>
          </a:prstGeom>
          <a:solidFill>
            <a:srgbClr val="C8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0"/>
            <a:ext cx="12338461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876220" y="1024993"/>
                <a:ext cx="10643094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2400" b="1" dirty="0"/>
                  <a:t>【对称性】</a:t>
                </a:r>
                <a:endParaRPr lang="zh-CN" altLang="zh-CN" sz="2400" dirty="0"/>
              </a:p>
              <a:p>
                <a:r>
                  <a:rPr lang="zh-CN" altLang="en-US" sz="2400" dirty="0"/>
                  <a:t>因为任何命题与其逆否命题等价，所以</a:t>
                </a:r>
                <a:r>
                  <a:rPr lang="zh-CN" altLang="zh-CN" sz="2400" dirty="0"/>
                  <a:t>根据约束条件构出的图具有对称性。</a:t>
                </a:r>
                <a:endParaRPr lang="en-US" altLang="zh-CN" sz="2400" dirty="0"/>
              </a:p>
              <a:p>
                <a:r>
                  <a:rPr lang="zh-CN" altLang="zh-CN" sz="2400" dirty="0"/>
                  <a:t>对于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二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元</m:t>
                    </m:r>
                  </m:oMath>
                </a14:m>
                <a:r>
                  <a:rPr lang="zh-CN" altLang="zh-CN" sz="2400" dirty="0"/>
                  <a:t>约束条件，若存在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zh-CN" sz="2400" dirty="0"/>
                  <a:t>的边，则一定存在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zh-CN" sz="24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zh-CN" sz="2400" dirty="0"/>
                  <a:t>的边，我们称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zh-CN" sz="2400" dirty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zh-CN" sz="24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zh-CN" sz="2400" dirty="0"/>
                  <a:t>互为对称边。若</a:t>
                </a:r>
                <a:r>
                  <a:rPr lang="en-US" altLang="zh-CN" sz="2400" dirty="0" err="1"/>
                  <a:t>i,j</a:t>
                </a:r>
                <a:r>
                  <a:rPr lang="zh-CN" altLang="zh-CN" sz="2400" dirty="0"/>
                  <a:t>强连通，则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′,j′</a:t>
                </a:r>
                <a:r>
                  <a:rPr lang="zh-CN" altLang="zh-CN" sz="2400" dirty="0"/>
                  <a:t>强连通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zh-CN" sz="2400" dirty="0"/>
                  <a:t>对于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一元</m:t>
                    </m:r>
                  </m:oMath>
                </a14:m>
                <a:r>
                  <a:rPr lang="zh-CN" altLang="zh-CN" sz="2400" dirty="0"/>
                  <a:t>约束条件，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zh-CN" sz="24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zh-CN" sz="2400" dirty="0"/>
                  <a:t>的对称边还是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zh-CN" sz="24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2400" dirty="0"/>
                  <a:t>，满足对称性。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zh-CN" sz="2400" b="1" dirty="0"/>
                  <a:t>【传递性】</a:t>
                </a:r>
                <a:endParaRPr lang="zh-CN" altLang="zh-CN" sz="2400" dirty="0"/>
              </a:p>
              <a:p>
                <a:r>
                  <a:rPr lang="zh-CN" altLang="zh-CN" sz="2400" dirty="0"/>
                  <a:t>根据约束条件构出来的图具有传递性</a:t>
                </a:r>
                <a:r>
                  <a:rPr lang="zh-CN" altLang="en-US" sz="2400" dirty="0"/>
                  <a:t>。</a:t>
                </a:r>
                <a:r>
                  <a:rPr lang="zh-CN" altLang="zh-CN" sz="2400" dirty="0"/>
                  <a:t>传递性表述为：若有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sz="2400" dirty="0"/>
                  <a:t>则可得出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sz="2400" dirty="0"/>
                  <a:t>。</a:t>
                </a:r>
              </a:p>
              <a:p>
                <a:r>
                  <a:rPr lang="en-US" altLang="zh-CN" sz="2400" dirty="0"/>
                  <a:t> </a:t>
                </a:r>
                <a:endParaRPr lang="zh-CN" altLang="zh-CN" sz="2400" dirty="0"/>
              </a:p>
              <a:p>
                <a:r>
                  <a:rPr lang="zh-CN" altLang="zh-CN" sz="2400" dirty="0"/>
                  <a:t>根据对称性与传递性可得：若有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sz="2400" dirty="0"/>
                  <a:t>也就是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sz="2400" dirty="0"/>
                  <a:t>，则有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zh-CN" sz="24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zh-CN" sz="2400" dirty="0"/>
                  <a:t>。也就是说若能从</a:t>
                </a:r>
                <a:r>
                  <a:rPr lang="en-US" altLang="zh-CN" sz="2400" dirty="0" err="1"/>
                  <a:t>i</a:t>
                </a:r>
                <a:r>
                  <a:rPr lang="zh-CN" altLang="zh-CN" sz="2400" dirty="0"/>
                  <a:t>到达</a:t>
                </a:r>
                <a:r>
                  <a:rPr lang="en-US" altLang="zh-CN" sz="2400" dirty="0"/>
                  <a:t>k</a:t>
                </a:r>
                <a:r>
                  <a:rPr lang="zh-CN" altLang="zh-CN" sz="2400" dirty="0"/>
                  <a:t>，则一定也能从</a:t>
                </a:r>
                <a:r>
                  <a:rPr lang="en-US" altLang="zh-CN" sz="2400" dirty="0"/>
                  <a:t>k′</a:t>
                </a:r>
                <a:r>
                  <a:rPr lang="zh-CN" altLang="zh-CN" sz="2400" dirty="0"/>
                  <a:t>到达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′</a:t>
                </a:r>
                <a:r>
                  <a:rPr lang="zh-CN" altLang="zh-CN" sz="2400" dirty="0"/>
                  <a:t>。</a:t>
                </a:r>
                <a:endParaRPr lang="zh-CN" altLang="zh-CN" sz="5400" dirty="0"/>
              </a:p>
              <a:p>
                <a:endParaRPr lang="zh-CN" altLang="zh-CN" sz="2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220" y="1024993"/>
                <a:ext cx="10643094" cy="4893647"/>
              </a:xfrm>
              <a:prstGeom prst="rect">
                <a:avLst/>
              </a:prstGeom>
              <a:blipFill>
                <a:blip r:embed="rId3"/>
                <a:stretch>
                  <a:fillRect l="-916" t="-8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11091838" y="0"/>
            <a:ext cx="699770" cy="965200"/>
            <a:chOff x="582" y="-11"/>
            <a:chExt cx="1102" cy="1520"/>
          </a:xfrm>
        </p:grpSpPr>
        <p:grpSp>
          <p:nvGrpSpPr>
            <p:cNvPr id="16" name="组合 15"/>
            <p:cNvGrpSpPr/>
            <p:nvPr/>
          </p:nvGrpSpPr>
          <p:grpSpPr>
            <a:xfrm>
              <a:off x="602" y="-11"/>
              <a:ext cx="1082" cy="1520"/>
              <a:chOff x="1586" y="929"/>
              <a:chExt cx="1673" cy="2383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586" y="929"/>
                <a:ext cx="1673" cy="2383"/>
              </a:xfrm>
              <a:prstGeom prst="rect">
                <a:avLst/>
              </a:prstGeom>
              <a:solidFill>
                <a:srgbClr val="F3C5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>
                <a:off x="1586" y="2381"/>
                <a:ext cx="1671" cy="931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7"/>
            <p:cNvSpPr txBox="1"/>
            <p:nvPr/>
          </p:nvSpPr>
          <p:spPr>
            <a:xfrm>
              <a:off x="582" y="220"/>
              <a:ext cx="108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9858888" y="185919"/>
            <a:ext cx="44364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对称性</a:t>
            </a:r>
            <a:endParaRPr lang="zh-CN" altLang="zh-CN" sz="2800" dirty="0"/>
          </a:p>
          <a:p>
            <a:pPr lvl="0"/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9599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7" grpId="0"/>
      <p:bldP spid="1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6591869"/>
            <a:ext cx="12192000" cy="266131"/>
          </a:xfrm>
          <a:prstGeom prst="rect">
            <a:avLst/>
          </a:prstGeom>
          <a:solidFill>
            <a:srgbClr val="C8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0"/>
            <a:ext cx="12338461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01700" y="1021113"/>
            <a:ext cx="10502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2SAT</a:t>
            </a:r>
            <a:r>
              <a:rPr lang="zh-CN" altLang="en-US" sz="2400" dirty="0"/>
              <a:t>问题有解表述为：</a:t>
            </a:r>
            <a:endParaRPr lang="en-US" altLang="zh-CN" sz="2400" dirty="0"/>
          </a:p>
          <a:p>
            <a:r>
              <a:rPr lang="zh-CN" altLang="zh-CN" sz="2400" dirty="0"/>
              <a:t>依据约束条件建出有向图</a:t>
            </a:r>
            <a:r>
              <a:rPr lang="en-US" altLang="zh-CN" sz="2400" dirty="0"/>
              <a:t>G</a:t>
            </a:r>
            <a:r>
              <a:rPr lang="zh-CN" altLang="zh-CN" sz="2400" dirty="0"/>
              <a:t>，</a:t>
            </a:r>
            <a:r>
              <a:rPr lang="zh-CN" altLang="en-US" sz="2400" dirty="0"/>
              <a:t>存在</a:t>
            </a:r>
            <a:r>
              <a:rPr lang="en-US" altLang="zh-CN" sz="2400" dirty="0"/>
              <a:t>G</a:t>
            </a:r>
            <a:r>
              <a:rPr lang="zh-CN" altLang="en-US" sz="2400" dirty="0"/>
              <a:t>的闭合子图</a:t>
            </a:r>
            <a:r>
              <a:rPr lang="en-US" altLang="zh-CN" sz="2400" dirty="0"/>
              <a:t>G’</a:t>
            </a:r>
            <a:r>
              <a:rPr lang="zh-CN" altLang="en-US" sz="2400" dirty="0"/>
              <a:t>，使得任意一对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i,i</a:t>
            </a:r>
            <a:r>
              <a:rPr lang="en-US" altLang="zh-CN" sz="2400" dirty="0"/>
              <a:t>’)</a:t>
            </a:r>
            <a:r>
              <a:rPr lang="zh-CN" altLang="en-US" sz="2400" dirty="0"/>
              <a:t>有且仅有一个节点属于</a:t>
            </a:r>
            <a:r>
              <a:rPr lang="en-US" altLang="zh-CN" sz="2400" dirty="0"/>
              <a:t>G’</a:t>
            </a:r>
            <a:r>
              <a:rPr lang="zh-CN" altLang="en-US" sz="2400" dirty="0"/>
              <a:t>。此时选取</a:t>
            </a:r>
            <a:r>
              <a:rPr lang="en-US" altLang="zh-CN" sz="2400" dirty="0"/>
              <a:t>G’</a:t>
            </a:r>
            <a:r>
              <a:rPr lang="zh-CN" altLang="en-US" sz="2400" dirty="0"/>
              <a:t>中的节点是一组合法解</a:t>
            </a:r>
            <a:endParaRPr lang="en-US" altLang="zh-CN" sz="2400" dirty="0"/>
          </a:p>
          <a:p>
            <a:r>
              <a:rPr lang="en-US" altLang="zh-CN" sz="2400" dirty="0"/>
              <a:t>【</a:t>
            </a:r>
            <a:r>
              <a:rPr lang="zh-CN" altLang="en-US" sz="2400" b="1" dirty="0"/>
              <a:t>定理</a:t>
            </a:r>
            <a:r>
              <a:rPr lang="en-US" altLang="zh-CN" sz="2400" dirty="0"/>
              <a:t>】</a:t>
            </a:r>
          </a:p>
          <a:p>
            <a:r>
              <a:rPr lang="en-US" altLang="zh-CN" sz="2400" dirty="0"/>
              <a:t>2SAT</a:t>
            </a:r>
            <a:r>
              <a:rPr lang="zh-CN" altLang="en-US" sz="2400" dirty="0"/>
              <a:t>问题有解的充分必要条件是</a:t>
            </a:r>
            <a:r>
              <a:rPr lang="zh-CN" altLang="zh-CN" sz="2400" dirty="0"/>
              <a:t>有向图</a:t>
            </a:r>
            <a:r>
              <a:rPr lang="en-US" altLang="zh-CN" sz="2400" dirty="0"/>
              <a:t>G</a:t>
            </a:r>
            <a:r>
              <a:rPr lang="zh-CN" altLang="en-US" sz="2400" dirty="0"/>
              <a:t>中任意一对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i,i</a:t>
            </a:r>
            <a:r>
              <a:rPr lang="en-US" altLang="zh-CN" sz="2400" dirty="0"/>
              <a:t>’) </a:t>
            </a:r>
            <a:r>
              <a:rPr lang="zh-CN" altLang="en-US" sz="2400" dirty="0"/>
              <a:t>不强连通。</a:t>
            </a:r>
            <a:endParaRPr lang="en-US" altLang="zh-CN" sz="2400" dirty="0"/>
          </a:p>
          <a:p>
            <a:endParaRPr lang="zh-CN" altLang="zh-CN" sz="24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1091838" y="0"/>
            <a:ext cx="699770" cy="965200"/>
            <a:chOff x="582" y="-11"/>
            <a:chExt cx="1102" cy="1520"/>
          </a:xfrm>
        </p:grpSpPr>
        <p:grpSp>
          <p:nvGrpSpPr>
            <p:cNvPr id="16" name="组合 15"/>
            <p:cNvGrpSpPr/>
            <p:nvPr/>
          </p:nvGrpSpPr>
          <p:grpSpPr>
            <a:xfrm>
              <a:off x="602" y="-11"/>
              <a:ext cx="1082" cy="1520"/>
              <a:chOff x="1586" y="929"/>
              <a:chExt cx="1673" cy="2383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586" y="929"/>
                <a:ext cx="1673" cy="2383"/>
              </a:xfrm>
              <a:prstGeom prst="rect">
                <a:avLst/>
              </a:prstGeom>
              <a:solidFill>
                <a:srgbClr val="F3C5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>
                <a:off x="1586" y="2381"/>
                <a:ext cx="1671" cy="931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7"/>
            <p:cNvSpPr txBox="1"/>
            <p:nvPr/>
          </p:nvSpPr>
          <p:spPr>
            <a:xfrm>
              <a:off x="582" y="220"/>
              <a:ext cx="108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886312" y="230525"/>
            <a:ext cx="4436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有解性判定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4642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7" grpId="0"/>
      <p:bldP spid="17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6591869"/>
            <a:ext cx="12192000" cy="266131"/>
          </a:xfrm>
          <a:prstGeom prst="rect">
            <a:avLst/>
          </a:prstGeom>
          <a:solidFill>
            <a:srgbClr val="C8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0"/>
            <a:ext cx="12338461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229772" y="1021113"/>
                <a:ext cx="11732456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zh-CN" altLang="en-US" sz="3200" dirty="0"/>
                  <a:t>使用</a:t>
                </a:r>
                <a:r>
                  <a:rPr lang="en-US" altLang="zh-CN" sz="3200" dirty="0" err="1"/>
                  <a:t>tarjan</a:t>
                </a:r>
                <a:r>
                  <a:rPr lang="zh-CN" altLang="zh-CN" sz="3200" dirty="0"/>
                  <a:t>算法</a:t>
                </a:r>
                <a:r>
                  <a:rPr lang="zh-CN" altLang="en-US" sz="3200" dirty="0"/>
                  <a:t>可以判定问题是否有解。</a:t>
                </a:r>
                <a:endParaRPr lang="en-US" altLang="zh-CN" sz="3200" dirty="0"/>
              </a:p>
              <a:p>
                <a:pPr lvl="1"/>
                <a:r>
                  <a:rPr lang="zh-CN" altLang="en-US" sz="3200" dirty="0"/>
                  <a:t>如何构造一组解呢？</a:t>
                </a:r>
                <a:endParaRPr lang="en-US" altLang="zh-CN" sz="3200" dirty="0"/>
              </a:p>
              <a:p>
                <a:r>
                  <a:rPr lang="zh-CN" altLang="en-US" sz="2400" dirty="0"/>
                  <a:t>有向图中可能存在</a:t>
                </a:r>
                <a:r>
                  <a:rPr lang="zh-CN" altLang="zh-CN" sz="2400" dirty="0"/>
                  <a:t>强连通分量</a:t>
                </a:r>
                <a:r>
                  <a:rPr lang="zh-CN" altLang="en-US" sz="2400" dirty="0"/>
                  <a:t>，</a:t>
                </a:r>
                <a:r>
                  <a:rPr lang="zh-CN" altLang="zh-CN" sz="2400" dirty="0"/>
                  <a:t>强连通分量</a:t>
                </a:r>
                <a:r>
                  <a:rPr lang="zh-CN" altLang="en-US" sz="2400" dirty="0"/>
                  <a:t>中的节点要么全取，要么全不取，所以可以将</a:t>
                </a:r>
                <a:r>
                  <a:rPr lang="zh-CN" altLang="zh-CN" sz="2400" dirty="0"/>
                  <a:t>强连通分量</a:t>
                </a:r>
                <a:r>
                  <a:rPr lang="zh-CN" altLang="en-US" sz="2400" dirty="0"/>
                  <a:t>视作一个节点。</a:t>
                </a:r>
                <a:endParaRPr lang="en-US" altLang="zh-CN" sz="2400" dirty="0"/>
              </a:p>
              <a:p>
                <a:r>
                  <a:rPr lang="zh-CN" altLang="en-US" sz="2400" dirty="0"/>
                  <a:t>把每个强连通分量收缩成单个节点，根据原图关系构造新图。那么新图是有向无环图，且满足对称性、传递性。</a:t>
                </a:r>
                <a:endParaRPr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对于新图中的节点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zh-CN" altLang="zh-CN" sz="2400" dirty="0"/>
                  <a:t>若</a:t>
                </a:r>
                <a:r>
                  <a:rPr lang="zh-CN" altLang="en-US" sz="2400" dirty="0"/>
                  <a:t>有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边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zh-CN" sz="2400" dirty="0"/>
                  <a:t>，则</a:t>
                </a:r>
                <a:r>
                  <a:rPr lang="zh-CN" altLang="en-US" sz="2400" dirty="0"/>
                  <a:t>有边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1′</m:t>
                    </m:r>
                  </m:oMath>
                </a14:m>
                <a:r>
                  <a:rPr lang="zh-CN" altLang="zh-CN" sz="2400" dirty="0"/>
                  <a:t>。</a:t>
                </a:r>
              </a:p>
              <a:p>
                <a:endParaRPr lang="en-US" altLang="zh-CN" sz="3200" dirty="0"/>
              </a:p>
              <a:p>
                <a:endParaRPr lang="zh-CN" altLang="zh-CN" sz="4000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72" y="1021113"/>
                <a:ext cx="11732456" cy="4031873"/>
              </a:xfrm>
              <a:prstGeom prst="rect">
                <a:avLst/>
              </a:prstGeom>
              <a:blipFill>
                <a:blip r:embed="rId3"/>
                <a:stretch>
                  <a:fillRect l="-832" t="-1967" r="-1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11091838" y="0"/>
            <a:ext cx="699770" cy="965200"/>
            <a:chOff x="582" y="-11"/>
            <a:chExt cx="1102" cy="1520"/>
          </a:xfrm>
        </p:grpSpPr>
        <p:grpSp>
          <p:nvGrpSpPr>
            <p:cNvPr id="16" name="组合 15"/>
            <p:cNvGrpSpPr/>
            <p:nvPr/>
          </p:nvGrpSpPr>
          <p:grpSpPr>
            <a:xfrm>
              <a:off x="602" y="-11"/>
              <a:ext cx="1082" cy="1520"/>
              <a:chOff x="1586" y="929"/>
              <a:chExt cx="1673" cy="2383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586" y="929"/>
                <a:ext cx="1673" cy="2383"/>
              </a:xfrm>
              <a:prstGeom prst="rect">
                <a:avLst/>
              </a:prstGeom>
              <a:solidFill>
                <a:srgbClr val="F3C5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>
                <a:off x="1586" y="2381"/>
                <a:ext cx="1671" cy="931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7"/>
            <p:cNvSpPr txBox="1"/>
            <p:nvPr/>
          </p:nvSpPr>
          <p:spPr>
            <a:xfrm>
              <a:off x="582" y="220"/>
              <a:ext cx="108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886312" y="230525"/>
            <a:ext cx="4436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有解性判定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15303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7" grpId="0"/>
      <p:bldP spid="17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6591869"/>
            <a:ext cx="12192000" cy="266131"/>
          </a:xfrm>
          <a:prstGeom prst="rect">
            <a:avLst/>
          </a:prstGeom>
          <a:solidFill>
            <a:srgbClr val="C8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0"/>
            <a:ext cx="12338461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1091838" y="0"/>
            <a:ext cx="699770" cy="965200"/>
            <a:chOff x="582" y="-11"/>
            <a:chExt cx="1102" cy="1520"/>
          </a:xfrm>
        </p:grpSpPr>
        <p:grpSp>
          <p:nvGrpSpPr>
            <p:cNvPr id="16" name="组合 15"/>
            <p:cNvGrpSpPr/>
            <p:nvPr/>
          </p:nvGrpSpPr>
          <p:grpSpPr>
            <a:xfrm>
              <a:off x="602" y="-11"/>
              <a:ext cx="1082" cy="1520"/>
              <a:chOff x="1586" y="929"/>
              <a:chExt cx="1673" cy="2383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586" y="929"/>
                <a:ext cx="1673" cy="2383"/>
              </a:xfrm>
              <a:prstGeom prst="rect">
                <a:avLst/>
              </a:prstGeom>
              <a:solidFill>
                <a:srgbClr val="F3C5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>
                <a:off x="1586" y="2381"/>
                <a:ext cx="1671" cy="931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7"/>
            <p:cNvSpPr txBox="1"/>
            <p:nvPr/>
          </p:nvSpPr>
          <p:spPr>
            <a:xfrm>
              <a:off x="582" y="220"/>
              <a:ext cx="108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9216829" y="208327"/>
            <a:ext cx="4436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800" b="1" dirty="0"/>
              <a:t>方案的输出</a:t>
            </a:r>
            <a:endParaRPr lang="zh-CN" altLang="zh-CN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6AF42F-91C1-4BD1-B71F-BD581B4BED99}"/>
              </a:ext>
            </a:extLst>
          </p:cNvPr>
          <p:cNvSpPr txBox="1"/>
          <p:nvPr/>
        </p:nvSpPr>
        <p:spPr>
          <a:xfrm>
            <a:off x="657277" y="880850"/>
            <a:ext cx="10313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2400" b="1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【方案的输出】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2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那么如何</a:t>
            </a:r>
            <a:r>
              <a:rPr lang="zh-CN" altLang="zh-CN" sz="24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找出一组满足所有约束条件的变量取值方案？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1E0C633-F3F1-4480-A12A-2B304E0CD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83" y="1722715"/>
            <a:ext cx="7862320" cy="451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6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6591869"/>
            <a:ext cx="12192000" cy="266131"/>
          </a:xfrm>
          <a:prstGeom prst="rect">
            <a:avLst/>
          </a:prstGeom>
          <a:solidFill>
            <a:srgbClr val="C8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0"/>
            <a:ext cx="12338461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1091838" y="0"/>
            <a:ext cx="699770" cy="965200"/>
            <a:chOff x="582" y="-11"/>
            <a:chExt cx="1102" cy="1520"/>
          </a:xfrm>
        </p:grpSpPr>
        <p:grpSp>
          <p:nvGrpSpPr>
            <p:cNvPr id="16" name="组合 15"/>
            <p:cNvGrpSpPr/>
            <p:nvPr/>
          </p:nvGrpSpPr>
          <p:grpSpPr>
            <a:xfrm>
              <a:off x="602" y="-11"/>
              <a:ext cx="1082" cy="1520"/>
              <a:chOff x="1586" y="929"/>
              <a:chExt cx="1673" cy="2383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586" y="929"/>
                <a:ext cx="1673" cy="2383"/>
              </a:xfrm>
              <a:prstGeom prst="rect">
                <a:avLst/>
              </a:prstGeom>
              <a:solidFill>
                <a:srgbClr val="F3C5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>
                <a:off x="1586" y="2381"/>
                <a:ext cx="1671" cy="931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7"/>
            <p:cNvSpPr txBox="1"/>
            <p:nvPr/>
          </p:nvSpPr>
          <p:spPr>
            <a:xfrm>
              <a:off x="582" y="220"/>
              <a:ext cx="108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9216829" y="208327"/>
            <a:ext cx="4436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800" b="1" dirty="0"/>
              <a:t>方案的输出</a:t>
            </a:r>
            <a:endParaRPr lang="zh-CN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6AF42F-91C1-4BD1-B71F-BD581B4BED99}"/>
                  </a:ext>
                </a:extLst>
              </p:cNvPr>
              <p:cNvSpPr txBox="1"/>
              <p:nvPr/>
            </p:nvSpPr>
            <p:spPr>
              <a:xfrm>
                <a:off x="791038" y="5078197"/>
                <a:ext cx="103135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266700" algn="just"/>
                <a:r>
                  <a:rPr lang="zh-CN" altLang="zh-CN" sz="2400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是可选</a:t>
                </a:r>
                <a:r>
                  <a:rPr lang="zh-CN" altLang="zh-CN" sz="2400" dirty="0"/>
                  <a:t>的，那么选择</a:t>
                </a:r>
                <a:r>
                  <a:rPr lang="en-US" altLang="zh-CN" sz="2400" i="1" dirty="0"/>
                  <a:t>S</a:t>
                </a:r>
                <a:r>
                  <a:rPr lang="zh-CN" altLang="zh-CN" sz="2400" dirty="0"/>
                  <a:t>，将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′</m:t>
                    </m:r>
                  </m:oMath>
                </a14:m>
                <a:r>
                  <a:rPr lang="zh-CN" altLang="zh-CN" sz="2400" dirty="0"/>
                  <a:t>置为不可选。</a:t>
                </a:r>
                <a:r>
                  <a:rPr lang="zh-CN" altLang="en-US" sz="2400" dirty="0"/>
                  <a:t>以</a:t>
                </a:r>
                <a:r>
                  <a:rPr lang="zh-CN" altLang="zh-CN" sz="2400" b="1" dirty="0"/>
                  <a:t>能选则选</a:t>
                </a:r>
                <a:r>
                  <a:rPr lang="zh-CN" altLang="en-US" sz="2400" b="1" dirty="0"/>
                  <a:t>的原则</a:t>
                </a:r>
                <a:r>
                  <a:rPr lang="zh-CN" altLang="en-US" sz="2400" dirty="0"/>
                  <a:t>可求出</a:t>
                </a:r>
                <a:r>
                  <a:rPr lang="zh-CN" altLang="zh-CN" sz="2400" dirty="0"/>
                  <a:t>一组合法的方案。</a:t>
                </a:r>
                <a:endParaRPr lang="en-US" altLang="zh-CN" sz="2400" dirty="0"/>
              </a:p>
              <a:p>
                <a:pPr indent="266700" algn="just"/>
                <a:endParaRPr lang="zh-CN" altLang="zh-CN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6AF42F-91C1-4BD1-B71F-BD581B4BE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38" y="5078197"/>
                <a:ext cx="10313500" cy="1477328"/>
              </a:xfrm>
              <a:prstGeom prst="rect">
                <a:avLst/>
              </a:prstGeom>
              <a:blipFill>
                <a:blip r:embed="rId3"/>
                <a:stretch>
                  <a:fillRect l="-946" t="-2893" r="-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881280CF-34D3-41EA-A3AD-FFB806769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798" y="776922"/>
            <a:ext cx="8806936" cy="431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6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A71EC-3E32-49DC-B0CC-1A07FED65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557" y="709120"/>
            <a:ext cx="2538461" cy="45719"/>
          </a:xfrm>
        </p:spPr>
        <p:txBody>
          <a:bodyPr/>
          <a:lstStyle/>
          <a:p>
            <a:pPr algn="ctr"/>
            <a:r>
              <a:rPr lang="zh-CN" altLang="zh-CN" sz="2800" b="1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强连通分量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D43A70-171E-4363-A2A3-7C3AAE7FC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273" y="960121"/>
            <a:ext cx="8711738" cy="5407428"/>
          </a:xfrm>
        </p:spPr>
        <p:txBody>
          <a:bodyPr>
            <a:normAutofit/>
          </a:bodyPr>
          <a:lstStyle/>
          <a:p>
            <a:pPr algn="just"/>
            <a:r>
              <a:rPr lang="zh-CN" altLang="zh-CN" sz="1800" b="1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【强连通分量】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en-US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如果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</a:t>
            </a:r>
            <a:r>
              <a:rPr lang="zh-CN" altLang="en-US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是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G</a:t>
            </a:r>
            <a:r>
              <a:rPr lang="zh-CN" altLang="en-US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强连通子图且不存在另一个强连通子图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S’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，使得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是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S’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的真子</a:t>
            </a:r>
            <a:r>
              <a:rPr lang="zh-CN" altLang="en-US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图，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则称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的强连通分量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下图中，子图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{1,2,3,4}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为一个强连通分量。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{5},{6}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分别是两个强连通分量。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l"/>
            <a:endParaRPr lang="zh-CN" altLang="en-US" sz="2400" dirty="0"/>
          </a:p>
        </p:txBody>
      </p:sp>
      <p:pic>
        <p:nvPicPr>
          <p:cNvPr id="4" name="图片 3" descr="image">
            <a:extLst>
              <a:ext uri="{FF2B5EF4-FFF2-40B4-BE49-F238E27FC236}">
                <a16:creationId xmlns:a16="http://schemas.microsoft.com/office/drawing/2014/main" id="{F21BCEFC-0664-4588-808B-D35789723C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75597"/>
            <a:ext cx="5147945" cy="302228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51382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6591869"/>
            <a:ext cx="12192000" cy="266131"/>
          </a:xfrm>
          <a:prstGeom prst="rect">
            <a:avLst/>
          </a:prstGeom>
          <a:solidFill>
            <a:srgbClr val="C8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0"/>
            <a:ext cx="12338461" cy="68580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8331" y="469937"/>
            <a:ext cx="117324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/>
              <a:t>方法一：</a:t>
            </a:r>
            <a:endParaRPr lang="zh-CN" altLang="zh-CN" sz="2400" dirty="0"/>
          </a:p>
          <a:p>
            <a:r>
              <a:rPr lang="en-US" altLang="zh-CN" sz="2400" dirty="0"/>
              <a:t>	 </a:t>
            </a:r>
            <a:r>
              <a:rPr lang="en-US" altLang="zh-CN" sz="2400" dirty="0" err="1"/>
              <a:t>tarjan</a:t>
            </a:r>
            <a:r>
              <a:rPr lang="zh-CN" altLang="en-US" sz="2400" dirty="0"/>
              <a:t>算法求</a:t>
            </a:r>
            <a:r>
              <a:rPr lang="zh-CN" altLang="zh-CN" sz="2400" dirty="0"/>
              <a:t>强连通分量</a:t>
            </a:r>
            <a:r>
              <a:rPr lang="zh-CN" altLang="en-US" sz="2400" dirty="0"/>
              <a:t>的顺序</a:t>
            </a:r>
            <a:r>
              <a:rPr lang="zh-CN" altLang="zh-CN" sz="2400" dirty="0"/>
              <a:t>就是拓扑序</a:t>
            </a:r>
            <a:r>
              <a:rPr lang="zh-CN" altLang="en-US" sz="2400" dirty="0"/>
              <a:t>，所以</a:t>
            </a:r>
            <a:r>
              <a:rPr lang="zh-CN" altLang="zh-CN" sz="2400" dirty="0"/>
              <a:t>在</a:t>
            </a:r>
            <a:r>
              <a:rPr lang="en-US" altLang="zh-CN" sz="2400" dirty="0" err="1"/>
              <a:t>tarjan</a:t>
            </a:r>
            <a:r>
              <a:rPr lang="zh-CN" altLang="zh-CN" sz="2400" dirty="0"/>
              <a:t>求强连通分量时判断该强连通分量是否被选取。若强连通分量中的每个</a:t>
            </a:r>
            <a:r>
              <a:rPr lang="zh-CN" altLang="en-US" sz="2400" dirty="0"/>
              <a:t>节点</a:t>
            </a:r>
            <a:r>
              <a:rPr lang="zh-CN" altLang="zh-CN" sz="2400" dirty="0"/>
              <a:t>都是可选的，那么选取该强连通分量，将强连通分量中每个</a:t>
            </a:r>
            <a:r>
              <a:rPr lang="zh-CN" altLang="en-US" sz="2400" dirty="0"/>
              <a:t>节点</a:t>
            </a:r>
            <a:r>
              <a:rPr lang="zh-CN" altLang="zh-CN" sz="2400" dirty="0"/>
              <a:t>的矛盾点置为不可选。</a:t>
            </a:r>
            <a:endParaRPr lang="en-US" altLang="zh-CN" sz="2400" dirty="0"/>
          </a:p>
          <a:p>
            <a:r>
              <a:rPr lang="zh-CN" altLang="zh-CN" sz="2400" b="1" dirty="0"/>
              <a:t>方法二：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zh-CN" altLang="zh-CN" sz="2400" dirty="0"/>
              <a:t>求出强连通分量后，对于</a:t>
            </a:r>
            <a:r>
              <a:rPr lang="zh-CN" altLang="en-US" sz="2400" dirty="0"/>
              <a:t>每对</a:t>
            </a:r>
            <a:r>
              <a:rPr lang="zh-CN" altLang="zh-CN" sz="2400" dirty="0"/>
              <a:t>强连通分量</a:t>
            </a:r>
            <a:r>
              <a:rPr lang="en-US" altLang="zh-CN" sz="2400" dirty="0"/>
              <a:t>S</a:t>
            </a:r>
            <a:r>
              <a:rPr lang="zh-CN" altLang="en-US" sz="2400" dirty="0"/>
              <a:t>与</a:t>
            </a:r>
            <a:r>
              <a:rPr lang="en-US" altLang="zh-CN" sz="2400" dirty="0"/>
              <a:t>S’</a:t>
            </a:r>
            <a:r>
              <a:rPr lang="zh-CN" altLang="zh-CN" sz="2400" dirty="0"/>
              <a:t>，选取编号较小的那个。</a:t>
            </a:r>
            <a:r>
              <a:rPr lang="zh-CN" altLang="en-US" sz="2400" dirty="0"/>
              <a:t>因为</a:t>
            </a:r>
            <a:r>
              <a:rPr lang="zh-CN" altLang="zh-CN" sz="2400" dirty="0"/>
              <a:t>强连通分量</a:t>
            </a:r>
            <a:r>
              <a:rPr lang="zh-CN" altLang="en-US" sz="2400" dirty="0"/>
              <a:t>的编号顺序</a:t>
            </a:r>
            <a:r>
              <a:rPr lang="zh-CN" altLang="zh-CN" sz="2400" dirty="0"/>
              <a:t>就是拓扑序</a:t>
            </a:r>
            <a:r>
              <a:rPr lang="zh-CN" altLang="en-US" sz="2400" dirty="0"/>
              <a:t>，所以</a:t>
            </a:r>
            <a:r>
              <a:rPr lang="zh-CN" altLang="zh-CN" sz="2400" dirty="0"/>
              <a:t>这样做遵循了按照拓扑序选取</a:t>
            </a:r>
            <a:r>
              <a:rPr lang="zh-CN" altLang="en-US" sz="2400" dirty="0"/>
              <a:t>的</a:t>
            </a:r>
            <a:r>
              <a:rPr lang="zh-CN" altLang="zh-CN" sz="2400" dirty="0"/>
              <a:t>原则。</a:t>
            </a:r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1091838" y="0"/>
            <a:ext cx="699770" cy="965200"/>
            <a:chOff x="582" y="-11"/>
            <a:chExt cx="1102" cy="1520"/>
          </a:xfrm>
        </p:grpSpPr>
        <p:grpSp>
          <p:nvGrpSpPr>
            <p:cNvPr id="16" name="组合 15"/>
            <p:cNvGrpSpPr/>
            <p:nvPr/>
          </p:nvGrpSpPr>
          <p:grpSpPr>
            <a:xfrm>
              <a:off x="602" y="-11"/>
              <a:ext cx="1082" cy="1520"/>
              <a:chOff x="1586" y="929"/>
              <a:chExt cx="1673" cy="2383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586" y="929"/>
                <a:ext cx="1673" cy="2383"/>
              </a:xfrm>
              <a:prstGeom prst="rect">
                <a:avLst/>
              </a:prstGeom>
              <a:solidFill>
                <a:srgbClr val="F3C5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>
                <a:off x="1586" y="2381"/>
                <a:ext cx="1671" cy="931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7"/>
            <p:cNvSpPr txBox="1"/>
            <p:nvPr/>
          </p:nvSpPr>
          <p:spPr>
            <a:xfrm>
              <a:off x="582" y="220"/>
              <a:ext cx="108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9560047" y="208327"/>
            <a:ext cx="4436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800" dirty="0"/>
              <a:t>具体实现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8210FCE-9202-4AB0-BB5D-A18DC1BD7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12" y="3212605"/>
            <a:ext cx="4767687" cy="308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7" grpId="0"/>
      <p:bldP spid="17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6591869"/>
            <a:ext cx="12192000" cy="266131"/>
          </a:xfrm>
          <a:prstGeom prst="rect">
            <a:avLst/>
          </a:prstGeom>
          <a:solidFill>
            <a:srgbClr val="C8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0"/>
            <a:ext cx="12338461" cy="68580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1091838" y="0"/>
            <a:ext cx="699770" cy="965200"/>
            <a:chOff x="582" y="-11"/>
            <a:chExt cx="1102" cy="1520"/>
          </a:xfrm>
        </p:grpSpPr>
        <p:grpSp>
          <p:nvGrpSpPr>
            <p:cNvPr id="16" name="组合 15"/>
            <p:cNvGrpSpPr/>
            <p:nvPr/>
          </p:nvGrpSpPr>
          <p:grpSpPr>
            <a:xfrm>
              <a:off x="602" y="-11"/>
              <a:ext cx="1082" cy="1520"/>
              <a:chOff x="1586" y="929"/>
              <a:chExt cx="1673" cy="2383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586" y="929"/>
                <a:ext cx="1673" cy="2383"/>
              </a:xfrm>
              <a:prstGeom prst="rect">
                <a:avLst/>
              </a:prstGeom>
              <a:solidFill>
                <a:srgbClr val="F3C5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>
                <a:off x="1586" y="2381"/>
                <a:ext cx="1671" cy="931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7"/>
            <p:cNvSpPr txBox="1"/>
            <p:nvPr/>
          </p:nvSpPr>
          <p:spPr>
            <a:xfrm>
              <a:off x="582" y="220"/>
              <a:ext cx="108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93847" y="607060"/>
            <a:ext cx="4436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/>
              <a:t>算法流程</a:t>
            </a:r>
            <a:endParaRPr lang="zh-CN" altLang="zh-CN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BAC671-485A-4A42-9D02-42B4F3D7A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87" y="1489439"/>
            <a:ext cx="9526944" cy="46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4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6591869"/>
            <a:ext cx="12192000" cy="266131"/>
          </a:xfrm>
          <a:prstGeom prst="rect">
            <a:avLst/>
          </a:prstGeom>
          <a:solidFill>
            <a:srgbClr val="C8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0"/>
            <a:ext cx="12338461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29772" y="1021113"/>
            <a:ext cx="117324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	</a:t>
            </a:r>
            <a:r>
              <a:rPr lang="zh-CN" altLang="zh-CN" sz="3600" dirty="0"/>
              <a:t>有</a:t>
            </a:r>
            <a:r>
              <a:rPr lang="en-US" altLang="zh-CN" sz="3600" dirty="0"/>
              <a:t>n</a:t>
            </a:r>
            <a:r>
              <a:rPr lang="zh-CN" altLang="zh-CN" sz="3600" dirty="0"/>
              <a:t>对夫妻被邀请参加一个聚会，每对夫妻中只有</a:t>
            </a:r>
            <a:r>
              <a:rPr lang="en-US" altLang="zh-CN" sz="3600" dirty="0"/>
              <a:t>1</a:t>
            </a:r>
            <a:r>
              <a:rPr lang="zh-CN" altLang="zh-CN" sz="3600" dirty="0"/>
              <a:t>人可以列席。在</a:t>
            </a:r>
            <a:r>
              <a:rPr lang="en-US" altLang="zh-CN" sz="3600" dirty="0"/>
              <a:t>2n</a:t>
            </a:r>
            <a:r>
              <a:rPr lang="zh-CN" altLang="zh-CN" sz="3600" dirty="0"/>
              <a:t>个人中，某些人之间有矛盾</a:t>
            </a:r>
            <a:r>
              <a:rPr lang="zh-CN" altLang="en-US" sz="3600" dirty="0"/>
              <a:t>，</a:t>
            </a:r>
            <a:r>
              <a:rPr lang="zh-CN" altLang="zh-CN" sz="3600" dirty="0"/>
              <a:t>有矛盾的</a:t>
            </a:r>
            <a:r>
              <a:rPr lang="en-US" altLang="zh-CN" sz="3600" dirty="0"/>
              <a:t>2</a:t>
            </a:r>
            <a:r>
              <a:rPr lang="zh-CN" altLang="zh-CN" sz="3600" dirty="0"/>
              <a:t>个人是不会同时出现在聚会上的。有没有可能会有</a:t>
            </a:r>
            <a:r>
              <a:rPr lang="en-US" altLang="zh-CN" sz="3600" dirty="0"/>
              <a:t>n</a:t>
            </a:r>
            <a:r>
              <a:rPr lang="zh-CN" altLang="zh-CN" sz="3600" dirty="0"/>
              <a:t>个人同时列席？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091838" y="0"/>
            <a:ext cx="699770" cy="965200"/>
            <a:chOff x="582" y="-11"/>
            <a:chExt cx="1102" cy="1520"/>
          </a:xfrm>
        </p:grpSpPr>
        <p:grpSp>
          <p:nvGrpSpPr>
            <p:cNvPr id="16" name="组合 15"/>
            <p:cNvGrpSpPr/>
            <p:nvPr/>
          </p:nvGrpSpPr>
          <p:grpSpPr>
            <a:xfrm>
              <a:off x="602" y="-11"/>
              <a:ext cx="1082" cy="1520"/>
              <a:chOff x="1586" y="929"/>
              <a:chExt cx="1673" cy="2383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586" y="929"/>
                <a:ext cx="1673" cy="2383"/>
              </a:xfrm>
              <a:prstGeom prst="rect">
                <a:avLst/>
              </a:prstGeom>
              <a:solidFill>
                <a:srgbClr val="F3C5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>
                <a:off x="1586" y="2381"/>
                <a:ext cx="1671" cy="931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7"/>
            <p:cNvSpPr txBox="1"/>
            <p:nvPr/>
          </p:nvSpPr>
          <p:spPr>
            <a:xfrm>
              <a:off x="582" y="220"/>
              <a:ext cx="108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29772" y="326502"/>
            <a:ext cx="2930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/>
              <a:t>【</a:t>
            </a:r>
            <a:r>
              <a:rPr lang="zh-CN" altLang="en-US" sz="2800" dirty="0"/>
              <a:t>例题</a:t>
            </a:r>
            <a:r>
              <a:rPr lang="en-US" altLang="zh-CN" sz="2800" dirty="0"/>
              <a:t>1】</a:t>
            </a:r>
            <a:r>
              <a:rPr lang="zh-CN" altLang="en-US" sz="2800" dirty="0"/>
              <a:t>聚会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9007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7" grpId="0"/>
      <p:bldP spid="17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6591869"/>
            <a:ext cx="12192000" cy="266131"/>
          </a:xfrm>
          <a:prstGeom prst="rect">
            <a:avLst/>
          </a:prstGeom>
          <a:solidFill>
            <a:srgbClr val="C8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0"/>
            <a:ext cx="12338461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29772" y="1021113"/>
            <a:ext cx="117324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【题目分析】</a:t>
            </a:r>
            <a:endParaRPr lang="zh-CN" altLang="zh-CN" sz="2800" dirty="0"/>
          </a:p>
          <a:p>
            <a:r>
              <a:rPr lang="zh-CN" altLang="zh-CN" sz="2800" dirty="0"/>
              <a:t>如果</a:t>
            </a:r>
            <a:r>
              <a:rPr lang="en-US" altLang="zh-CN" sz="2800" dirty="0" err="1"/>
              <a:t>a,b</a:t>
            </a:r>
            <a:r>
              <a:rPr lang="zh-CN" altLang="zh-CN" sz="2800" dirty="0"/>
              <a:t>构成仇恨关系，那么如果选</a:t>
            </a:r>
            <a:r>
              <a:rPr lang="en-US" altLang="zh-CN" sz="2800" dirty="0"/>
              <a:t>a,</a:t>
            </a:r>
            <a:r>
              <a:rPr lang="zh-CN" altLang="zh-CN" sz="2800" dirty="0"/>
              <a:t>则必须选</a:t>
            </a:r>
            <a:r>
              <a:rPr lang="en-US" altLang="zh-CN" sz="2800" dirty="0"/>
              <a:t>b'</a:t>
            </a:r>
            <a:r>
              <a:rPr lang="zh-CN" altLang="zh-CN" sz="2800" dirty="0"/>
              <a:t>，选</a:t>
            </a:r>
            <a:r>
              <a:rPr lang="en-US" altLang="zh-CN" sz="2800" dirty="0"/>
              <a:t>b</a:t>
            </a:r>
            <a:r>
              <a:rPr lang="zh-CN" altLang="zh-CN" sz="2800" dirty="0"/>
              <a:t>则必须选</a:t>
            </a:r>
            <a:r>
              <a:rPr lang="en-US" altLang="zh-CN" sz="2800" dirty="0"/>
              <a:t>a'</a:t>
            </a:r>
            <a:r>
              <a:rPr lang="zh-CN" altLang="zh-CN" sz="2800" dirty="0"/>
              <a:t>，建边</a:t>
            </a:r>
            <a:r>
              <a:rPr lang="en-US" altLang="zh-CN" sz="2800" dirty="0"/>
              <a:t>a-&gt;</a:t>
            </a:r>
            <a:r>
              <a:rPr lang="en-US" altLang="zh-CN" sz="2800" dirty="0" err="1"/>
              <a:t>b',b</a:t>
            </a:r>
            <a:r>
              <a:rPr lang="en-US" altLang="zh-CN" sz="2800" dirty="0"/>
              <a:t>-&gt;a'</a:t>
            </a:r>
            <a:r>
              <a:rPr lang="zh-CN" altLang="zh-CN" sz="2800" dirty="0"/>
              <a:t>表示必须关系。用</a:t>
            </a:r>
            <a:r>
              <a:rPr lang="en-US" altLang="zh-CN" sz="2800" dirty="0" err="1"/>
              <a:t>tarjan</a:t>
            </a:r>
            <a:r>
              <a:rPr lang="zh-CN" altLang="zh-CN" sz="2800" dirty="0"/>
              <a:t>求强连通分量，若</a:t>
            </a:r>
            <a:r>
              <a:rPr lang="en-US" altLang="zh-CN" sz="2800" dirty="0" err="1"/>
              <a:t>a,a</a:t>
            </a:r>
            <a:r>
              <a:rPr lang="en-US" altLang="zh-CN" sz="2800" dirty="0"/>
              <a:t>'</a:t>
            </a:r>
            <a:r>
              <a:rPr lang="zh-CN" altLang="zh-CN" sz="2800" dirty="0"/>
              <a:t>在一个强连通分量里则为无解。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091838" y="0"/>
            <a:ext cx="699770" cy="965200"/>
            <a:chOff x="582" y="-11"/>
            <a:chExt cx="1102" cy="1520"/>
          </a:xfrm>
        </p:grpSpPr>
        <p:grpSp>
          <p:nvGrpSpPr>
            <p:cNvPr id="16" name="组合 15"/>
            <p:cNvGrpSpPr/>
            <p:nvPr/>
          </p:nvGrpSpPr>
          <p:grpSpPr>
            <a:xfrm>
              <a:off x="602" y="-11"/>
              <a:ext cx="1082" cy="1520"/>
              <a:chOff x="1586" y="929"/>
              <a:chExt cx="1673" cy="2383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586" y="929"/>
                <a:ext cx="1673" cy="2383"/>
              </a:xfrm>
              <a:prstGeom prst="rect">
                <a:avLst/>
              </a:prstGeom>
              <a:solidFill>
                <a:srgbClr val="F3C5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>
                <a:off x="1586" y="2381"/>
                <a:ext cx="1671" cy="931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7"/>
            <p:cNvSpPr txBox="1"/>
            <p:nvPr/>
          </p:nvSpPr>
          <p:spPr>
            <a:xfrm>
              <a:off x="582" y="220"/>
              <a:ext cx="108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873612" y="262910"/>
            <a:ext cx="2930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/>
              <a:t>【</a:t>
            </a:r>
            <a:r>
              <a:rPr lang="zh-CN" altLang="en-US" sz="2800"/>
              <a:t>例题</a:t>
            </a:r>
            <a:r>
              <a:rPr lang="en-US" altLang="zh-CN" sz="2800"/>
              <a:t>1】</a:t>
            </a:r>
            <a:r>
              <a:rPr lang="zh-CN" altLang="en-US" sz="2800"/>
              <a:t>聚会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66947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7" grpId="0"/>
      <p:bldP spid="17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6591869"/>
            <a:ext cx="12192000" cy="266131"/>
          </a:xfrm>
          <a:prstGeom prst="rect">
            <a:avLst/>
          </a:prstGeom>
          <a:solidFill>
            <a:srgbClr val="C8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0"/>
            <a:ext cx="12338461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435024" y="234519"/>
            <a:ext cx="117324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b="1" dirty="0"/>
              <a:t> </a:t>
            </a:r>
            <a:r>
              <a:rPr lang="en-US" altLang="zh-CN" sz="28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28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奶牛议会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提示：</a:t>
            </a:r>
            <a:r>
              <a:rPr lang="en-US" altLang="zh-CN" sz="28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2-SAT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8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和平委员会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提示：</a:t>
            </a:r>
            <a:r>
              <a:rPr lang="en-US" altLang="zh-CN" sz="28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2-SAT</a:t>
            </a:r>
            <a:r>
              <a:rPr lang="zh-CN" altLang="zh-CN" sz="28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输出方案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28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平面图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提示：</a:t>
            </a:r>
            <a:r>
              <a:rPr lang="en-US" altLang="zh-CN" sz="28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2-SAT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sz="28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满汉全席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提示：</a:t>
            </a:r>
            <a:r>
              <a:rPr lang="en-US" altLang="zh-CN" sz="28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2-SAT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zh-CN" sz="28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建农场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提示：二分</a:t>
            </a:r>
            <a:r>
              <a:rPr lang="en-US" altLang="zh-CN" sz="28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+2-SAT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6.</a:t>
            </a:r>
            <a:r>
              <a:rPr lang="zh-CN" altLang="zh-CN" sz="28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游戏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提示：</a:t>
            </a:r>
            <a:r>
              <a:rPr lang="en-US" altLang="zh-CN" sz="28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2-SAT</a:t>
            </a:r>
            <a:endParaRPr lang="zh-CN" altLang="zh-CN" sz="28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1091838" y="0"/>
            <a:ext cx="699770" cy="965200"/>
            <a:chOff x="582" y="-11"/>
            <a:chExt cx="1102" cy="1520"/>
          </a:xfrm>
        </p:grpSpPr>
        <p:grpSp>
          <p:nvGrpSpPr>
            <p:cNvPr id="16" name="组合 15"/>
            <p:cNvGrpSpPr/>
            <p:nvPr/>
          </p:nvGrpSpPr>
          <p:grpSpPr>
            <a:xfrm>
              <a:off x="602" y="-11"/>
              <a:ext cx="1082" cy="1520"/>
              <a:chOff x="1586" y="929"/>
              <a:chExt cx="1673" cy="2383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586" y="929"/>
                <a:ext cx="1673" cy="2383"/>
              </a:xfrm>
              <a:prstGeom prst="rect">
                <a:avLst/>
              </a:prstGeom>
              <a:solidFill>
                <a:srgbClr val="F3C5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>
                <a:off x="1586" y="2381"/>
                <a:ext cx="1671" cy="931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7"/>
            <p:cNvSpPr txBox="1"/>
            <p:nvPr/>
          </p:nvSpPr>
          <p:spPr>
            <a:xfrm>
              <a:off x="582" y="220"/>
              <a:ext cx="108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9560047" y="208327"/>
            <a:ext cx="4436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上机练习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70023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7" grpId="0"/>
      <p:bldP spid="17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BCAA3-DB6F-4088-86BF-46FEEDDBF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10268"/>
            <a:ext cx="5087697" cy="1646302"/>
          </a:xfrm>
        </p:spPr>
        <p:txBody>
          <a:bodyPr/>
          <a:lstStyle/>
          <a:p>
            <a:r>
              <a:rPr lang="zh-CN" altLang="en-US" dirty="0"/>
              <a:t>左偏树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A497EA-ABAC-4B46-A635-C4578569A8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D54240-D6B3-4B1E-99AE-75E73CEE8FA9}"/>
              </a:ext>
            </a:extLst>
          </p:cNvPr>
          <p:cNvSpPr txBox="1"/>
          <p:nvPr/>
        </p:nvSpPr>
        <p:spPr>
          <a:xfrm>
            <a:off x="5651532" y="4642100"/>
            <a:ext cx="3978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董欣然</a:t>
            </a:r>
            <a:endParaRPr kumimoji="0" lang="en-US" altLang="zh-CN" sz="18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北京大学</a:t>
            </a:r>
            <a:endParaRPr kumimoji="0" lang="en-US" altLang="zh-CN" sz="18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信息科学与技术学院</a:t>
            </a:r>
            <a:endParaRPr kumimoji="0" lang="en-US" altLang="zh-CN" sz="18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智能科学与技术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718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BCAA3-DB6F-4088-86BF-46FEEDDBF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256" y="685799"/>
            <a:ext cx="2150532" cy="568037"/>
          </a:xfrm>
        </p:spPr>
        <p:txBody>
          <a:bodyPr/>
          <a:lstStyle/>
          <a:p>
            <a:pPr algn="just"/>
            <a:r>
              <a:rPr lang="zh-CN" altLang="zh-CN" sz="2800" b="1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【堆】</a:t>
            </a:r>
            <a:endParaRPr lang="zh-CN" altLang="zh-CN" sz="2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A497EA-ABAC-4B46-A635-C4578569A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256" y="1469735"/>
            <a:ext cx="8345748" cy="4861791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堆是一棵完全二叉树，堆中任意节点的键值总是小于其左右子节点的键值。</a:t>
            </a:r>
            <a:endParaRPr lang="en-US" altLang="zh-CN" sz="20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/>
            <a:r>
              <a:rPr lang="zh-CN" altLang="en-US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堆可以</a:t>
            </a:r>
            <a:r>
              <a:rPr lang="zh-CN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维护集合</a:t>
            </a:r>
            <a:r>
              <a:rPr lang="zh-CN" altLang="en-US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zh-CN" altLang="en-US" sz="20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支持的</a:t>
            </a:r>
            <a:r>
              <a:rPr lang="zh-CN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操作</a:t>
            </a:r>
            <a:r>
              <a:rPr lang="zh-CN" altLang="en-US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如下</a:t>
            </a:r>
            <a:r>
              <a:rPr lang="zh-CN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</a:t>
            </a:r>
            <a:endParaRPr lang="zh-CN" altLang="zh-CN" sz="20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buFont typeface="Arial" panose="020B0604020202020204" pitchFamily="34" charset="0"/>
              <a:buAutoNum type="arabicPeriod"/>
            </a:pPr>
            <a:r>
              <a:rPr lang="zh-CN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在集合中加入一个元素</a:t>
            </a:r>
            <a:endParaRPr lang="zh-CN" altLang="zh-CN" sz="20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buFont typeface="Arial" panose="020B0604020202020204" pitchFamily="34" charset="0"/>
              <a:buAutoNum type="arabicPeriod"/>
            </a:pPr>
            <a:r>
              <a:rPr lang="zh-CN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查询集合中</a:t>
            </a:r>
            <a:r>
              <a:rPr lang="zh-CN" altLang="zh-CN" sz="20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</a:t>
            </a:r>
            <a:r>
              <a:rPr lang="zh-CN" altLang="en-US" sz="20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最小</a:t>
            </a:r>
            <a:r>
              <a:rPr lang="zh-CN" altLang="zh-CN" sz="20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元素</a:t>
            </a:r>
            <a:endParaRPr lang="zh-CN" altLang="zh-CN" sz="20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buFont typeface="Arial" panose="020B0604020202020204" pitchFamily="34" charset="0"/>
              <a:buAutoNum type="arabicPeriod"/>
            </a:pPr>
            <a:r>
              <a:rPr lang="zh-CN" altLang="zh-CN" sz="20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删除</a:t>
            </a:r>
            <a:r>
              <a:rPr lang="zh-CN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集合中</a:t>
            </a:r>
            <a:r>
              <a:rPr lang="zh-CN" altLang="zh-CN" sz="20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</a:t>
            </a:r>
            <a:r>
              <a:rPr lang="zh-CN" altLang="en-US" sz="20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最小</a:t>
            </a:r>
            <a:r>
              <a:rPr lang="zh-CN" altLang="zh-CN" sz="20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元素</a:t>
            </a:r>
            <a:endParaRPr lang="zh-CN" altLang="zh-CN" sz="20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631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BCAA3-DB6F-4088-86BF-46FEEDDBF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868" y="152399"/>
            <a:ext cx="1762606" cy="568037"/>
          </a:xfrm>
        </p:spPr>
        <p:txBody>
          <a:bodyPr/>
          <a:lstStyle/>
          <a:p>
            <a:r>
              <a:rPr lang="zh-CN" altLang="zh-CN" sz="2800" b="1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【可并堆】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A497EA-ABAC-4B46-A635-C4578569A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256" y="831273"/>
            <a:ext cx="8345748" cy="5500254"/>
          </a:xfrm>
        </p:spPr>
        <p:txBody>
          <a:bodyPr>
            <a:normAutofit/>
          </a:bodyPr>
          <a:lstStyle/>
          <a:p>
            <a:pPr algn="just"/>
            <a:r>
              <a:rPr lang="zh-CN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可并堆支持</a:t>
            </a:r>
            <a:r>
              <a:rPr lang="zh-CN" altLang="en-US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堆</a:t>
            </a:r>
            <a:r>
              <a:rPr lang="zh-CN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的三个基本操作，还支持一个额外的操作</a:t>
            </a:r>
            <a:r>
              <a:rPr lang="zh-CN" altLang="en-US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</a:t>
            </a:r>
            <a:r>
              <a:rPr lang="zh-CN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合并。</a:t>
            </a:r>
            <a:endParaRPr lang="en-US" altLang="zh-CN" sz="2000" kern="100" dirty="0">
              <a:solidFill>
                <a:schemeClr val="tx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algn="just"/>
            <a:r>
              <a:rPr lang="zh-CN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假设现有两个堆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H1</a:t>
            </a:r>
            <a:r>
              <a:rPr lang="zh-CN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和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H2</a:t>
            </a:r>
            <a:r>
              <a:rPr lang="zh-CN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，将堆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H1</a:t>
            </a:r>
            <a:r>
              <a:rPr lang="zh-CN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和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H2</a:t>
            </a:r>
            <a:r>
              <a:rPr lang="zh-CN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合并将得到一个包含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H1</a:t>
            </a:r>
            <a:r>
              <a:rPr lang="zh-CN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和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H2</a:t>
            </a:r>
            <a:r>
              <a:rPr lang="zh-CN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所有元素的新堆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</a:t>
            </a:r>
            <a:r>
              <a:rPr lang="zh-CN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。记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Merge </a:t>
            </a:r>
            <a:r>
              <a:rPr lang="zh-CN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是实现合并操作的函数，则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 ← Merge(H1,H2)</a:t>
            </a:r>
            <a:r>
              <a:rPr lang="zh-CN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endParaRPr lang="zh-CN" altLang="zh-CN" sz="20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zh-CN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左偏树是性能优越的可并堆，它可以在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</a:t>
            </a:r>
            <a:r>
              <a:rPr lang="en-US" altLang="zh-CN" sz="2000" kern="1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logn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之内完成两个堆的合并，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941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BCAA3-DB6F-4088-86BF-46FEEDDBF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868" y="152399"/>
            <a:ext cx="1762606" cy="568037"/>
          </a:xfrm>
        </p:spPr>
        <p:txBody>
          <a:bodyPr/>
          <a:lstStyle/>
          <a:p>
            <a:r>
              <a:rPr lang="zh-CN" altLang="en-US" sz="2800" dirty="0"/>
              <a:t>左偏树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A497EA-ABAC-4B46-A635-C4578569A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256" y="831273"/>
            <a:ext cx="8345748" cy="5500254"/>
          </a:xfrm>
        </p:spPr>
        <p:txBody>
          <a:bodyPr>
            <a:normAutofit/>
          </a:bodyPr>
          <a:lstStyle/>
          <a:p>
            <a:pPr algn="just"/>
            <a:r>
              <a:rPr lang="zh-CN" altLang="zh-CN" sz="2400" b="1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【左偏树】</a:t>
            </a:r>
            <a:endParaRPr lang="zh-CN" altLang="zh-CN" sz="2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zh-CN" altLang="zh-CN" sz="24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左偏树是具有左偏性质的堆有序二叉树。</a:t>
            </a:r>
            <a:endParaRPr lang="en-US" altLang="zh-CN" sz="2400" kern="100" dirty="0">
              <a:solidFill>
                <a:schemeClr val="tx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algn="just"/>
            <a:r>
              <a:rPr lang="zh-CN" altLang="en-US" sz="2400" kern="1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通常</a:t>
            </a:r>
            <a:r>
              <a:rPr lang="zh-CN" altLang="zh-CN" sz="24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用左偏树维护集合</a:t>
            </a:r>
            <a:r>
              <a:rPr lang="zh-CN" altLang="en-US" sz="24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zh-CN" altLang="en-US" sz="24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支持的</a:t>
            </a:r>
            <a:r>
              <a:rPr lang="zh-CN" altLang="zh-CN" sz="24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操作</a:t>
            </a:r>
            <a:r>
              <a:rPr lang="zh-CN" altLang="en-US" sz="24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如下</a:t>
            </a:r>
            <a:r>
              <a:rPr lang="zh-CN" altLang="zh-CN" sz="24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</a:t>
            </a:r>
            <a:endParaRPr lang="zh-CN" altLang="zh-CN" sz="2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buFont typeface="Arial" panose="020B0604020202020204" pitchFamily="34" charset="0"/>
              <a:buAutoNum type="arabicPeriod"/>
            </a:pPr>
            <a:r>
              <a:rPr lang="zh-CN" altLang="zh-CN" sz="24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在集合中加入一个元素</a:t>
            </a:r>
            <a:endParaRPr lang="zh-CN" altLang="zh-CN" sz="2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buFont typeface="Arial" panose="020B0604020202020204" pitchFamily="34" charset="0"/>
              <a:buAutoNum type="arabicPeriod"/>
            </a:pPr>
            <a:r>
              <a:rPr lang="zh-CN" altLang="zh-CN" sz="24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查询集合中</a:t>
            </a:r>
            <a:r>
              <a:rPr lang="zh-CN" altLang="zh-CN" sz="24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</a:t>
            </a:r>
            <a:r>
              <a:rPr lang="zh-CN" altLang="en-US" sz="24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最小</a:t>
            </a:r>
            <a:r>
              <a:rPr lang="zh-CN" altLang="zh-CN" sz="24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元素</a:t>
            </a:r>
            <a:endParaRPr lang="zh-CN" altLang="zh-CN" sz="2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buFont typeface="Arial" panose="020B0604020202020204" pitchFamily="34" charset="0"/>
              <a:buAutoNum type="arabicPeriod"/>
            </a:pPr>
            <a:r>
              <a:rPr lang="zh-CN" altLang="zh-CN" sz="24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删除</a:t>
            </a:r>
            <a:r>
              <a:rPr lang="zh-CN" altLang="zh-CN" sz="24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集合中</a:t>
            </a:r>
            <a:r>
              <a:rPr lang="zh-CN" altLang="zh-CN" sz="24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</a:t>
            </a:r>
            <a:r>
              <a:rPr lang="zh-CN" altLang="en-US" sz="24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最小</a:t>
            </a:r>
            <a:r>
              <a:rPr lang="zh-CN" altLang="zh-CN" sz="24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元素</a:t>
            </a:r>
            <a:endParaRPr lang="zh-CN" altLang="zh-CN" sz="2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buFont typeface="Arial" panose="020B0604020202020204" pitchFamily="34" charset="0"/>
              <a:buAutoNum type="arabicPeriod"/>
            </a:pPr>
            <a:r>
              <a:rPr lang="zh-CN" altLang="zh-CN" sz="24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合并两</a:t>
            </a:r>
            <a:r>
              <a:rPr lang="zh-CN" altLang="zh-CN" sz="24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个集合</a:t>
            </a:r>
            <a:endParaRPr lang="en-US" altLang="zh-CN" sz="2400" kern="100" dirty="0">
              <a:solidFill>
                <a:schemeClr val="tx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342900" lvl="0" indent="-342900" algn="l">
              <a:buFont typeface="Arial" panose="020B0604020202020204" pitchFamily="34" charset="0"/>
              <a:buAutoNum type="arabicPeriod"/>
            </a:pPr>
            <a:endParaRPr lang="zh-CN" altLang="zh-CN" sz="2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300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BCAA3-DB6F-4088-86BF-46FEEDDBF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868" y="152399"/>
            <a:ext cx="1762606" cy="568037"/>
          </a:xfrm>
        </p:spPr>
        <p:txBody>
          <a:bodyPr/>
          <a:lstStyle/>
          <a:p>
            <a:r>
              <a:rPr lang="zh-CN" altLang="en-US" sz="2800" dirty="0"/>
              <a:t>左偏树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A497EA-ABAC-4B46-A635-C4578569A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256" y="831273"/>
            <a:ext cx="8345748" cy="5500254"/>
          </a:xfrm>
        </p:spPr>
        <p:txBody>
          <a:bodyPr>
            <a:normAutofit/>
          </a:bodyPr>
          <a:lstStyle/>
          <a:p>
            <a:pPr algn="just"/>
            <a:r>
              <a:rPr lang="zh-CN" altLang="zh-CN" sz="24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左偏树的节点</a:t>
            </a:r>
            <a:r>
              <a:rPr lang="zh-CN" altLang="en-US" sz="24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记录以下</a:t>
            </a:r>
            <a:r>
              <a:rPr lang="zh-CN" altLang="zh-CN" sz="24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信息：</a:t>
            </a:r>
            <a:endParaRPr lang="en-US" altLang="zh-CN" sz="2400" kern="100" dirty="0">
              <a:solidFill>
                <a:schemeClr val="tx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zh-CN" altLang="zh-CN" sz="24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左右子树指针</a:t>
            </a:r>
            <a:endParaRPr lang="en-US" altLang="zh-CN" sz="2400" kern="100" dirty="0">
              <a:solidFill>
                <a:schemeClr val="tx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zh-CN" altLang="zh-CN" sz="24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键值</a:t>
            </a:r>
            <a:r>
              <a:rPr lang="en-US" altLang="zh-CN" sz="24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key</a:t>
            </a:r>
            <a:endParaRPr lang="en-US" altLang="zh-CN" sz="2400" kern="1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zh-CN" altLang="zh-CN" sz="24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距离</a:t>
            </a:r>
            <a:r>
              <a:rPr lang="en-US" altLang="zh-CN" sz="2400" kern="1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dist</a:t>
            </a:r>
            <a:endParaRPr lang="en-US" altLang="zh-CN" sz="2400" kern="100" dirty="0">
              <a:solidFill>
                <a:schemeClr val="tx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altLang="zh-CN" sz="2000" b="1" kern="100" dirty="0">
              <a:solidFill>
                <a:schemeClr val="tx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algn="l"/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23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A71EC-3E32-49DC-B0CC-1A07FED65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557" y="709120"/>
            <a:ext cx="2538461" cy="45719"/>
          </a:xfrm>
        </p:spPr>
        <p:txBody>
          <a:bodyPr/>
          <a:lstStyle/>
          <a:p>
            <a:pPr algn="ctr"/>
            <a:r>
              <a:rPr lang="zh-CN" altLang="zh-CN" sz="2800" b="1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强连通分量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D43A70-171E-4363-A2A3-7C3AAE7FC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273" y="960121"/>
            <a:ext cx="8711738" cy="5407428"/>
          </a:xfrm>
        </p:spPr>
        <p:txBody>
          <a:bodyPr>
            <a:normAutofit/>
          </a:bodyPr>
          <a:lstStyle/>
          <a:p>
            <a:pPr indent="266700" algn="just"/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我们可以运用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Tarjan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算法找出有向图的所有强连通分量。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Tarjan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算法的基础框架是深度优先搜索。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zh-CN" altLang="zh-CN" sz="1800" b="1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在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Tarjan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算法中，我们需要维护两个重要的数组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DFN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和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LOW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DFN(u)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：结点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u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的搜索次序编号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时间戳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LOW(u)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：从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u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出发能遍历到的最小结点编号。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l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351533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BCAA3-DB6F-4088-86BF-46FEEDDBF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868" y="152399"/>
            <a:ext cx="1762606" cy="568037"/>
          </a:xfrm>
        </p:spPr>
        <p:txBody>
          <a:bodyPr/>
          <a:lstStyle/>
          <a:p>
            <a:r>
              <a:rPr lang="zh-CN" altLang="en-US" sz="2800" dirty="0"/>
              <a:t>左偏树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A497EA-ABAC-4B46-A635-C4578569A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256" y="831273"/>
            <a:ext cx="8345748" cy="5500254"/>
          </a:xfrm>
        </p:spPr>
        <p:txBody>
          <a:bodyPr>
            <a:normAutofit/>
          </a:bodyPr>
          <a:lstStyle/>
          <a:p>
            <a:pPr algn="just"/>
            <a:r>
              <a:rPr lang="zh-CN" altLang="zh-CN" sz="2400" b="1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外节点</a:t>
            </a:r>
            <a:endParaRPr lang="en-US" altLang="zh-CN" sz="2400" b="1" kern="100" dirty="0">
              <a:solidFill>
                <a:schemeClr val="tx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algn="just"/>
            <a:r>
              <a:rPr lang="zh-CN" altLang="zh-CN" sz="24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点</a:t>
            </a:r>
            <a:r>
              <a:rPr lang="en-US" altLang="zh-CN" sz="2400" kern="1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zh-CN" altLang="zh-CN" sz="24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称为外节点，当且仅当节点</a:t>
            </a:r>
            <a:r>
              <a:rPr lang="en-US" altLang="zh-CN" sz="2400" kern="1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zh-CN" altLang="zh-CN" sz="24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的左子树或右子树为空。</a:t>
            </a:r>
            <a:endParaRPr lang="en-US" altLang="zh-CN" sz="2400" kern="100" dirty="0">
              <a:solidFill>
                <a:schemeClr val="tx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algn="just"/>
            <a:endParaRPr lang="en-US" altLang="zh-CN" sz="2400" b="1" kern="100" dirty="0">
              <a:solidFill>
                <a:schemeClr val="tx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algn="just"/>
            <a:r>
              <a:rPr lang="zh-CN" altLang="zh-CN" sz="2400" b="1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距离</a:t>
            </a:r>
            <a:r>
              <a:rPr lang="en-US" altLang="zh-CN" sz="2400" b="1" kern="1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dist</a:t>
            </a:r>
            <a:endParaRPr lang="zh-CN" altLang="zh-CN" sz="2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zh-CN" altLang="zh-CN" sz="24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节点</a:t>
            </a:r>
            <a:r>
              <a:rPr lang="en-US" altLang="zh-CN" sz="2400" kern="1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zh-CN" altLang="zh-CN" sz="24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的距离</a:t>
            </a:r>
            <a:r>
              <a:rPr lang="en-US" altLang="zh-CN" sz="2400" kern="1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dist</a:t>
            </a:r>
            <a:r>
              <a:rPr lang="en-US" altLang="zh-CN" sz="24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2400" kern="1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4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zh-CN" sz="24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是节点</a:t>
            </a:r>
            <a:r>
              <a:rPr lang="en-US" altLang="zh-CN" sz="2400" kern="1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zh-CN" altLang="zh-CN" sz="24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与其子树中的外节点的距离的最小值。特别的，如果节点</a:t>
            </a:r>
            <a:r>
              <a:rPr lang="en-US" altLang="zh-CN" sz="2400" kern="1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zh-CN" altLang="zh-CN" sz="24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本身是外节点，则它的距离为</a:t>
            </a:r>
            <a:r>
              <a:rPr lang="en-US" altLang="zh-CN" sz="24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0</a:t>
            </a:r>
            <a:r>
              <a:rPr lang="zh-CN" altLang="zh-CN" sz="24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；空节点的距离规定为</a:t>
            </a:r>
            <a:r>
              <a:rPr lang="en-US" altLang="zh-CN" sz="24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-1</a:t>
            </a:r>
            <a:r>
              <a:rPr lang="zh-CN" altLang="zh-CN" sz="24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endParaRPr lang="zh-CN" altLang="zh-CN" sz="2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zh-CN" altLang="zh-CN" sz="24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在本文中，有时也提到一棵左偏树的距离，这指的是该树根节点的距离。</a:t>
            </a:r>
            <a:endParaRPr lang="zh-CN" altLang="zh-CN" sz="2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1947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BCAA3-DB6F-4088-86BF-46FEEDDBF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868" y="152399"/>
            <a:ext cx="1762606" cy="568037"/>
          </a:xfrm>
        </p:spPr>
        <p:txBody>
          <a:bodyPr/>
          <a:lstStyle/>
          <a:p>
            <a:r>
              <a:rPr lang="zh-CN" altLang="en-US" sz="2800" dirty="0"/>
              <a:t>左偏树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A497EA-ABAC-4B46-A635-C4578569A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256" y="831273"/>
            <a:ext cx="8345748" cy="5500254"/>
          </a:xfrm>
        </p:spPr>
        <p:txBody>
          <a:bodyPr>
            <a:normAutofit/>
          </a:bodyPr>
          <a:lstStyle/>
          <a:p>
            <a:pPr algn="just"/>
            <a:r>
              <a:rPr lang="zh-CN" altLang="zh-CN" sz="2400" b="1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【性质</a:t>
            </a:r>
            <a:r>
              <a:rPr lang="en-US" altLang="zh-CN" sz="2400" b="1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zh-CN" altLang="zh-CN" sz="2400" b="1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】</a:t>
            </a:r>
            <a:r>
              <a:rPr lang="zh-CN" altLang="zh-CN" sz="24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节点的键值小于等于它的左右子节点的键值。</a:t>
            </a:r>
            <a:endParaRPr lang="zh-CN" altLang="zh-CN" sz="2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zh-CN" altLang="zh-CN" sz="24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这条性质又叫堆性质，符合该性质的树是堆有序的。</a:t>
            </a:r>
            <a:endParaRPr lang="en-US" altLang="zh-CN" sz="2400" kern="100" dirty="0">
              <a:solidFill>
                <a:schemeClr val="tx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algn="just"/>
            <a:r>
              <a:rPr lang="en-US" altLang="zh-CN" sz="24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</a:p>
          <a:p>
            <a:pPr algn="just"/>
            <a:r>
              <a:rPr lang="zh-CN" altLang="zh-CN" sz="24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用一棵左偏树维护一个集合，左偏树的节点存放集合中的元素，那么左偏树的根节点对应着集合中键值最小</a:t>
            </a:r>
            <a:r>
              <a:rPr lang="zh-CN" altLang="zh-CN" sz="24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的元素</a:t>
            </a:r>
            <a:r>
              <a:rPr lang="zh-CN" altLang="zh-CN" sz="24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endParaRPr lang="en-US" altLang="zh-CN" sz="2400" kern="100" dirty="0">
              <a:solidFill>
                <a:schemeClr val="tx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algn="just"/>
            <a:endParaRPr lang="en-US" altLang="zh-CN" sz="2400" kern="100" dirty="0">
              <a:solidFill>
                <a:schemeClr val="tx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algn="l"/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1558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BCAA3-DB6F-4088-86BF-46FEEDDBF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868" y="152399"/>
            <a:ext cx="1762606" cy="568037"/>
          </a:xfrm>
        </p:spPr>
        <p:txBody>
          <a:bodyPr/>
          <a:lstStyle/>
          <a:p>
            <a:r>
              <a:rPr lang="zh-CN" altLang="en-US" sz="2800" dirty="0"/>
              <a:t>左偏树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A497EA-ABAC-4B46-A635-C4578569A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256" y="831273"/>
            <a:ext cx="8345748" cy="5500254"/>
          </a:xfrm>
        </p:spPr>
        <p:txBody>
          <a:bodyPr>
            <a:normAutofit/>
          </a:bodyPr>
          <a:lstStyle/>
          <a:p>
            <a:pPr algn="just"/>
            <a:r>
              <a:rPr lang="zh-CN" altLang="zh-CN" sz="2000" b="1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【性质</a:t>
            </a:r>
            <a:r>
              <a:rPr lang="en-US" altLang="zh-CN" sz="2000" b="1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lang="zh-CN" altLang="zh-CN" sz="2000" b="1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】</a:t>
            </a:r>
            <a:r>
              <a:rPr lang="zh-CN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节点的左子节点的距离不小于右子节点的距离。</a:t>
            </a:r>
            <a:endParaRPr lang="zh-CN" altLang="zh-CN" sz="20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zh-CN" altLang="en-US" sz="2000" kern="1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写作</a:t>
            </a:r>
            <a:r>
              <a:rPr lang="en-US" altLang="zh-CN" sz="2000" kern="1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dist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(left(</a:t>
            </a:r>
            <a:r>
              <a:rPr lang="en-US" altLang="zh-CN" sz="2000" kern="1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))≥</a:t>
            </a:r>
            <a:r>
              <a:rPr lang="en-US" altLang="zh-CN" sz="2000" kern="1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dist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(right(</a:t>
            </a:r>
            <a:r>
              <a:rPr lang="en-US" altLang="zh-CN" sz="2000" kern="1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))</a:t>
            </a:r>
            <a:r>
              <a:rPr lang="zh-CN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，这条性质称为左偏性质。性质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lang="zh-CN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保证了在对左偏树进行修改后能够快速恢复其堆的性质。</a:t>
            </a:r>
            <a:endParaRPr lang="en-US" altLang="zh-CN" sz="2000" kern="100" dirty="0">
              <a:solidFill>
                <a:schemeClr val="tx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algn="just"/>
            <a:endParaRPr lang="en-US" altLang="zh-CN" sz="2000" kern="1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b="1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【性质</a:t>
            </a:r>
            <a:r>
              <a:rPr lang="en-US" altLang="zh-CN" sz="2000" b="1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3</a:t>
            </a:r>
            <a:r>
              <a:rPr lang="zh-CN" altLang="zh-CN" sz="2000" b="1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】</a:t>
            </a:r>
            <a:r>
              <a:rPr lang="zh-CN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节点的距离等于它的右子节点的距离加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endParaRPr lang="en-US" altLang="zh-CN" sz="2000" kern="1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algn="just"/>
            <a:r>
              <a:rPr lang="en-US" altLang="zh-CN" sz="2000" kern="1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zh-CN" altLang="en-US" sz="2000" kern="1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写作</a:t>
            </a:r>
            <a:r>
              <a:rPr lang="en-US" altLang="zh-CN" sz="2000" kern="1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dist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2000" kern="1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 = </a:t>
            </a:r>
            <a:r>
              <a:rPr lang="en-US" altLang="zh-CN" sz="2000" kern="1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dist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(right(</a:t>
            </a:r>
            <a:r>
              <a:rPr lang="en-US" altLang="zh-CN" sz="2000" kern="1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)) + 1</a:t>
            </a:r>
            <a:endParaRPr lang="zh-CN" altLang="zh-CN" sz="20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endParaRPr lang="zh-CN" altLang="zh-CN" sz="20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7064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BCAA3-DB6F-4088-86BF-46FEEDDBF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868" y="152399"/>
            <a:ext cx="1762606" cy="568037"/>
          </a:xfrm>
        </p:spPr>
        <p:txBody>
          <a:bodyPr/>
          <a:lstStyle/>
          <a:p>
            <a:r>
              <a:rPr lang="zh-CN" altLang="en-US" sz="2800" dirty="0"/>
              <a:t>左偏树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A497EA-ABAC-4B46-A635-C4578569A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256" y="831273"/>
            <a:ext cx="8345748" cy="5500254"/>
          </a:xfrm>
        </p:spPr>
        <p:txBody>
          <a:bodyPr/>
          <a:lstStyle/>
          <a:p>
            <a:pPr algn="l"/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从图中我们可以看到它并不平衡，由于性质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的缘故，它的结构偏向左侧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F658BF-8608-4BDD-821E-A7F92EF8325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10" y="1356079"/>
            <a:ext cx="8623084" cy="343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92996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BCAA3-DB6F-4088-86BF-46FEEDDBF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868" y="152399"/>
            <a:ext cx="1762606" cy="568037"/>
          </a:xfrm>
        </p:spPr>
        <p:txBody>
          <a:bodyPr/>
          <a:lstStyle/>
          <a:p>
            <a:r>
              <a:rPr lang="zh-CN" altLang="en-US" sz="2800" dirty="0"/>
              <a:t>左偏树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A497EA-ABAC-4B46-A635-C4578569A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256" y="831273"/>
            <a:ext cx="8345748" cy="5500254"/>
          </a:xfrm>
        </p:spPr>
        <p:txBody>
          <a:bodyPr>
            <a:normAutofit/>
          </a:bodyPr>
          <a:lstStyle/>
          <a:p>
            <a:pPr algn="l"/>
            <a:r>
              <a:rPr lang="zh-CN" altLang="zh-CN" sz="20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不过距离的概念和树的深度并不同，左偏树并不意味着左子树的节点数或是深度一定大于右子树。</a:t>
            </a:r>
            <a:endParaRPr lang="zh-CN" altLang="zh-CN" sz="20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3AFF0A-5C6E-4562-9608-943D5E672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386" y="2167010"/>
            <a:ext cx="4522975" cy="331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667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BCAA3-DB6F-4088-86BF-46FEEDDBF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868" y="152399"/>
            <a:ext cx="1762606" cy="568037"/>
          </a:xfrm>
        </p:spPr>
        <p:txBody>
          <a:bodyPr/>
          <a:lstStyle/>
          <a:p>
            <a:r>
              <a:rPr lang="zh-CN" altLang="en-US" sz="2800" dirty="0"/>
              <a:t>左偏树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BDA497EA-ABAC-4B46-A635-C4578569A809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28256" y="831273"/>
                <a:ext cx="8345748" cy="5500254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altLang="zh-CN" sz="2000" b="1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zh-CN" altLang="zh-CN" sz="2000" b="1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下面我们来讨论左偏树的距离和节点数的关系。</a:t>
                </a:r>
                <a:endParaRPr lang="zh-CN" altLang="zh-CN" sz="2000" kern="1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zh-CN" sz="2000" b="1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【引理</a:t>
                </a:r>
                <a:r>
                  <a:rPr lang="en-US" altLang="zh-CN" sz="2000" b="1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zh-CN" altLang="zh-CN" sz="2000" b="1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】</a:t>
                </a:r>
                <a:r>
                  <a:rPr lang="zh-CN" altLang="zh-CN" sz="20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若左偏树的距离为一定值，则节点数最少的左偏树是完全二叉树。</a:t>
                </a:r>
                <a:endParaRPr lang="zh-CN" altLang="zh-CN" sz="2000" kern="1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20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zh-CN" altLang="zh-CN" sz="20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证明：由</a:t>
                </a:r>
                <a:r>
                  <a:rPr lang="en-US" altLang="zh-CN" sz="2000" kern="100" dirty="0" err="1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dist</a:t>
                </a:r>
                <a:r>
                  <a:rPr lang="en-US" altLang="zh-CN" sz="20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(left(</a:t>
                </a:r>
                <a:r>
                  <a:rPr lang="en-US" altLang="zh-CN" sz="2000" kern="100" dirty="0" err="1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altLang="zh-CN" sz="20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))≥</a:t>
                </a:r>
                <a:r>
                  <a:rPr lang="en-US" altLang="zh-CN" sz="2000" kern="100" dirty="0" err="1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dist</a:t>
                </a:r>
                <a:r>
                  <a:rPr lang="en-US" altLang="zh-CN" sz="20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(right(</a:t>
                </a:r>
                <a:r>
                  <a:rPr lang="en-US" altLang="zh-CN" sz="2000" kern="100" dirty="0" err="1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altLang="zh-CN" sz="20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))(</a:t>
                </a:r>
                <a:r>
                  <a:rPr lang="zh-CN" altLang="zh-CN" sz="20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性质</a:t>
                </a:r>
                <a:r>
                  <a:rPr lang="en-US" altLang="zh-CN" sz="20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2),</a:t>
                </a:r>
                <a:r>
                  <a:rPr lang="en-US" altLang="zh-CN" sz="2000" kern="100" dirty="0" err="1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dist</a:t>
                </a:r>
                <a:r>
                  <a:rPr lang="en-US" altLang="zh-CN" sz="20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US" altLang="zh-CN" sz="2000" kern="100" dirty="0" err="1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altLang="zh-CN" sz="20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) = </a:t>
                </a:r>
                <a:r>
                  <a:rPr lang="en-US" altLang="zh-CN" sz="2000" kern="100" dirty="0" err="1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dist</a:t>
                </a:r>
                <a:r>
                  <a:rPr lang="en-US" altLang="zh-CN" sz="20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(right(</a:t>
                </a:r>
                <a:r>
                  <a:rPr lang="en-US" altLang="zh-CN" sz="2000" kern="100" dirty="0" err="1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altLang="zh-CN" sz="20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)) + 1(</a:t>
                </a:r>
                <a:r>
                  <a:rPr lang="zh-CN" altLang="zh-CN" sz="20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性质</a:t>
                </a:r>
                <a:r>
                  <a:rPr lang="en-US" altLang="zh-CN" sz="20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3)</a:t>
                </a:r>
                <a:r>
                  <a:rPr lang="zh-CN" altLang="zh-CN" sz="20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可知，当且仅当对于任意节点</a:t>
                </a:r>
                <a:r>
                  <a:rPr lang="en-US" altLang="zh-CN" sz="2000" kern="100" dirty="0" err="1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zh-CN" altLang="zh-CN" sz="20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都有</a:t>
                </a:r>
                <a:r>
                  <a:rPr lang="en-US" altLang="zh-CN" sz="20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sz="2000" kern="100" dirty="0" err="1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dist</a:t>
                </a:r>
                <a:r>
                  <a:rPr lang="en-US" altLang="zh-CN" sz="20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(left(</a:t>
                </a:r>
                <a:r>
                  <a:rPr lang="en-US" altLang="zh-CN" sz="2000" kern="100" dirty="0" err="1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altLang="zh-CN" sz="20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)) = </a:t>
                </a:r>
                <a:r>
                  <a:rPr lang="en-US" altLang="zh-CN" sz="2000" kern="100" dirty="0" err="1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dist</a:t>
                </a:r>
                <a:r>
                  <a:rPr lang="en-US" altLang="zh-CN" sz="20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(right(</a:t>
                </a:r>
                <a:r>
                  <a:rPr lang="en-US" altLang="zh-CN" sz="2000" kern="100" dirty="0" err="1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altLang="zh-CN" sz="20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)) </a:t>
                </a:r>
                <a:r>
                  <a:rPr lang="zh-CN" altLang="zh-CN" sz="20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时，该左偏树的节点数最少。显然具有这样性质的二叉树是完全二叉树。</a:t>
                </a:r>
                <a:endParaRPr lang="en-US" altLang="zh-CN" sz="2000" kern="1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just"/>
                <a:endParaRPr lang="zh-CN" altLang="zh-CN" sz="2000" kern="1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zh-CN" sz="2000" b="1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【定理</a:t>
                </a:r>
                <a:r>
                  <a:rPr lang="en-US" altLang="zh-CN" sz="2000" b="1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zh-CN" altLang="zh-CN" sz="2000" b="1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】</a:t>
                </a:r>
                <a:r>
                  <a:rPr lang="zh-CN" altLang="zh-CN" sz="20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若一棵左偏树的距离为</a:t>
                </a:r>
                <a:r>
                  <a:rPr lang="en-US" altLang="zh-CN" sz="20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k</a:t>
                </a:r>
                <a:r>
                  <a:rPr lang="zh-CN" altLang="zh-CN" sz="20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，则这棵左偏树至少有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altLang="zh-CN" sz="2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𝑘</m:t>
                        </m:r>
                        <m:r>
                          <a:rPr lang="en-US" altLang="zh-CN" sz="2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+1</m:t>
                        </m:r>
                      </m:sup>
                    </m:sSup>
                    <m:r>
                      <a:rPr lang="en-US" altLang="zh-CN" sz="2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−1</m:t>
                    </m:r>
                  </m:oMath>
                </a14:m>
                <a:r>
                  <a:rPr lang="zh-CN" altLang="zh-CN" sz="20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个节点。</a:t>
                </a:r>
                <a:endParaRPr lang="zh-CN" altLang="zh-CN" sz="2000" kern="1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20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zh-CN" altLang="zh-CN" sz="20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证明：由引理</a:t>
                </a:r>
                <a:r>
                  <a:rPr lang="en-US" altLang="zh-CN" sz="20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zh-CN" altLang="zh-CN" sz="20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可知，节点数</a:t>
                </a:r>
                <a:r>
                  <a:rPr lang="zh-CN" altLang="zh-CN" sz="2000" kern="1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最少的左偏树是</a:t>
                </a:r>
                <a:r>
                  <a:rPr lang="zh-CN" altLang="zh-CN" sz="20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完全二叉树。距离为</a:t>
                </a:r>
                <a:r>
                  <a:rPr lang="en-US" altLang="zh-CN" sz="20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k</a:t>
                </a:r>
                <a:r>
                  <a:rPr lang="zh-CN" altLang="zh-CN" sz="20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的完全二叉树高度也为</a:t>
                </a:r>
                <a:r>
                  <a:rPr lang="en-US" altLang="zh-CN" sz="20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k</a:t>
                </a:r>
                <a:r>
                  <a:rPr lang="zh-CN" altLang="zh-CN" sz="20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，节点数为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altLang="zh-CN" sz="2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𝑘</m:t>
                        </m:r>
                        <m:r>
                          <a:rPr lang="en-US" altLang="zh-CN" sz="2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+1</m:t>
                        </m:r>
                      </m:sup>
                    </m:sSup>
                    <m:r>
                      <a:rPr lang="en-US" altLang="zh-CN" sz="2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−1</m:t>
                    </m:r>
                  </m:oMath>
                </a14:m>
                <a:r>
                  <a:rPr lang="zh-CN" altLang="zh-CN" sz="20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，所以距离为</a:t>
                </a:r>
                <a:r>
                  <a:rPr lang="en-US" altLang="zh-CN" sz="20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k</a:t>
                </a:r>
                <a:r>
                  <a:rPr lang="zh-CN" altLang="zh-CN" sz="20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的左偏树至少有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altLang="zh-CN" sz="2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𝑘</m:t>
                        </m:r>
                        <m:r>
                          <a:rPr lang="en-US" altLang="zh-CN" sz="2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+1</m:t>
                        </m:r>
                      </m:sup>
                    </m:sSup>
                    <m:r>
                      <a:rPr lang="en-US" altLang="zh-CN" sz="2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−1</m:t>
                    </m:r>
                  </m:oMath>
                </a14:m>
                <a:r>
                  <a:rPr lang="zh-CN" altLang="zh-CN" sz="20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个节点。</a:t>
                </a:r>
                <a:endParaRPr lang="zh-CN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BDA497EA-ABAC-4B46-A635-C4578569A8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28256" y="831273"/>
                <a:ext cx="8345748" cy="5500254"/>
              </a:xfrm>
              <a:blipFill>
                <a:blip r:embed="rId2"/>
                <a:stretch>
                  <a:fillRect l="-730" t="-886" r="-3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9765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BCAA3-DB6F-4088-86BF-46FEEDDBF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868" y="152399"/>
            <a:ext cx="1762606" cy="568037"/>
          </a:xfrm>
        </p:spPr>
        <p:txBody>
          <a:bodyPr/>
          <a:lstStyle/>
          <a:p>
            <a:r>
              <a:rPr lang="zh-CN" altLang="en-US" sz="2800" dirty="0"/>
              <a:t>左偏树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BDA497EA-ABAC-4B46-A635-C4578569A809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28256" y="831273"/>
                <a:ext cx="8345748" cy="5500254"/>
              </a:xfrm>
            </p:spPr>
            <p:txBody>
              <a:bodyPr/>
              <a:lstStyle/>
              <a:p>
                <a:pPr algn="just"/>
                <a:r>
                  <a:rPr lang="zh-CN" altLang="zh-CN" sz="1800" b="1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【性质</a:t>
                </a:r>
                <a:r>
                  <a:rPr lang="en-US" altLang="zh-CN" sz="1800" b="1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4</a:t>
                </a:r>
                <a:r>
                  <a:rPr lang="zh-CN" altLang="zh-CN" sz="1800" b="1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】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对于一棵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N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个节点的左偏树，左偏树的距离最多为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nsolas" panose="020B0609020204030204" pitchFamily="49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nsolas" panose="020B0609020204030204" pitchFamily="49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olas" panose="020B0609020204030204" pitchFamily="49" charset="0"/>
                              </a:rPr>
                              <m:t>(</m:t>
                            </m:r>
                          </m:e>
                        </m:func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𝑁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+1)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−1</m:t>
                    </m:r>
                  </m:oMath>
                </a14:m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。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证明：设一棵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N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个节点的左偏树距离为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k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，由定理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1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可知，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𝑁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≥</m:t>
                    </m:r>
                    <m:sSup>
                      <m:s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𝑘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+1</m:t>
                        </m:r>
                      </m:sup>
                    </m:sSup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−1</m:t>
                    </m:r>
                  </m:oMath>
                </a14:m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𝑘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nsolas" panose="020B0609020204030204" pitchFamily="49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nsolas" panose="020B0609020204030204" pitchFamily="49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olas" panose="020B0609020204030204" pitchFamily="49" charset="0"/>
                              </a:rPr>
                              <m:t>(</m:t>
                            </m:r>
                          </m:e>
                        </m:func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𝑁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+1)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−1</m:t>
                    </m:r>
                  </m:oMath>
                </a14:m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。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/>
                <a:endParaRPr lang="zh-CN" altLang="en-US" dirty="0"/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BDA497EA-ABAC-4B46-A635-C4578569A8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28256" y="831273"/>
                <a:ext cx="8345748" cy="5500254"/>
              </a:xfrm>
              <a:blipFill>
                <a:blip r:embed="rId2"/>
                <a:stretch>
                  <a:fillRect l="-584" t="-886" r="-6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4430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BCAA3-DB6F-4088-86BF-46FEEDDBF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868" y="152399"/>
            <a:ext cx="1762606" cy="568037"/>
          </a:xfrm>
        </p:spPr>
        <p:txBody>
          <a:bodyPr/>
          <a:lstStyle/>
          <a:p>
            <a:r>
              <a:rPr lang="zh-CN" altLang="en-US" sz="2800" dirty="0"/>
              <a:t>左偏树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A497EA-ABAC-4B46-A635-C4578569A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256" y="831273"/>
            <a:ext cx="8345748" cy="5500254"/>
          </a:xfrm>
        </p:spPr>
        <p:txBody>
          <a:bodyPr/>
          <a:lstStyle/>
          <a:p>
            <a:pPr algn="just"/>
            <a:r>
              <a:rPr lang="zh-CN" altLang="zh-CN" sz="1800" b="1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合并操作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 ← Merge(A,B)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把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A,B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两棵左偏树合并，得到一棵包含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和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中所有元素的左偏树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1.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在合并操作中，最简单的情况是其中一棵树为空（也就是，该树根节点指针为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NULL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）。</a:t>
            </a:r>
            <a:r>
              <a:rPr lang="zh-CN" altLang="en-US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那么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</a:t>
            </a:r>
            <a:r>
              <a:rPr lang="zh-CN" altLang="en-US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是非空的那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棵树。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6261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BCAA3-DB6F-4088-86BF-46FEEDDBF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868" y="152399"/>
            <a:ext cx="1762606" cy="568037"/>
          </a:xfrm>
        </p:spPr>
        <p:txBody>
          <a:bodyPr/>
          <a:lstStyle/>
          <a:p>
            <a:r>
              <a:rPr lang="zh-CN" altLang="en-US" sz="2800" dirty="0"/>
              <a:t>左偏树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A497EA-ABAC-4B46-A635-C4578569A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256" y="831273"/>
            <a:ext cx="8345748" cy="5500254"/>
          </a:xfrm>
        </p:spPr>
        <p:txBody>
          <a:bodyPr/>
          <a:lstStyle/>
          <a:p>
            <a:pPr algn="l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2.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如果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和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都非空，不妨设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的根节点键值小于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的根节点键值，把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的根节点作为新树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的根节点，剩下的事就是合并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的右子树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right(A) 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和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了。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8ADC49-CA8C-4822-AE8D-E4AEED581A4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9169" y="1999212"/>
            <a:ext cx="4953000" cy="285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62666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BCAA3-DB6F-4088-86BF-46FEEDDBF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868" y="152399"/>
            <a:ext cx="1762606" cy="568037"/>
          </a:xfrm>
        </p:spPr>
        <p:txBody>
          <a:bodyPr/>
          <a:lstStyle/>
          <a:p>
            <a:r>
              <a:rPr lang="zh-CN" altLang="en-US" sz="2800" dirty="0"/>
              <a:t>左偏树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A497EA-ABAC-4B46-A635-C4578569A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256" y="831273"/>
            <a:ext cx="8345748" cy="5500254"/>
          </a:xfrm>
        </p:spPr>
        <p:txBody>
          <a:bodyPr/>
          <a:lstStyle/>
          <a:p>
            <a:pPr algn="l"/>
            <a:r>
              <a:rPr lang="zh-CN" altLang="zh-CN" sz="1800" kern="100" dirty="0">
                <a:effectLst/>
                <a:latin typeface="Calibri" panose="020F0502020204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3.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合并了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right(A) 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和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之后，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right(A)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的距离可能会变大，当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right(A)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的距离大于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left(A)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的距离时，左偏树的性质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会被破坏。在这种情况下，我们只要交换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left(A)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和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right(A)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即可。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2F138A-7ECB-4340-9AC3-6612376F6F7B}"/>
              </a:ext>
            </a:extLst>
          </p:cNvPr>
          <p:cNvPicPr/>
          <p:nvPr/>
        </p:nvPicPr>
        <p:blipFill rotWithShape="1">
          <a:blip r:embed="rId2"/>
          <a:srcRect l="30742" t="4107" r="33542" b="27138"/>
          <a:stretch/>
        </p:blipFill>
        <p:spPr bwMode="auto">
          <a:xfrm>
            <a:off x="2686051" y="2352676"/>
            <a:ext cx="2438398" cy="2124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92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A71EC-3E32-49DC-B0CC-1A07FED65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557" y="709120"/>
            <a:ext cx="2538461" cy="45719"/>
          </a:xfrm>
        </p:spPr>
        <p:txBody>
          <a:bodyPr/>
          <a:lstStyle/>
          <a:p>
            <a:pPr algn="ctr"/>
            <a:r>
              <a:rPr lang="zh-CN" altLang="zh-CN" sz="2800" b="1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强连通分量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D43A70-171E-4363-A2A3-7C3AAE7FC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273" y="960121"/>
            <a:ext cx="8711738" cy="5407428"/>
          </a:xfrm>
        </p:spPr>
        <p:txBody>
          <a:bodyPr>
            <a:normAutofit/>
          </a:bodyPr>
          <a:lstStyle/>
          <a:p>
            <a:pPr algn="just"/>
            <a:r>
              <a:rPr lang="zh-CN" altLang="zh-CN" sz="1800" b="1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【算法流程】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选取一个未遍历过的节点作为起点，从起点出发进行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DFS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首次搜索到点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u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时，设置初值：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DFN(u)=LOW(u)=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时间戳。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将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u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压入栈尾。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枚举出边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u,v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，分两种情况：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ea"/>
              <a:buAutoNum type="circleNumDbPlain"/>
            </a:pP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若点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v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未遍历过，则遍历这个点。更新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LOW(u)=Min(LOW(u),LOW(v))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ea"/>
              <a:buAutoNum type="circleNumDbPlain"/>
            </a:pP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若点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v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已遍历过，如果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v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还在栈中，那么令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LOW(u)=Min(LOW(u),DFN(v))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；如果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v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不在栈中，那么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v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属于另一个强连通分量，不更新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LOW(u)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当结点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u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的搜索过程结束后，若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DFN(u)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等于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LOW(u)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，则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u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和栈中排在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u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之后的所有结点构成一个强连通分量，将这些点退栈。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l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5356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BCAA3-DB6F-4088-86BF-46FEEDDBF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868" y="152399"/>
            <a:ext cx="1762606" cy="568037"/>
          </a:xfrm>
        </p:spPr>
        <p:txBody>
          <a:bodyPr/>
          <a:lstStyle/>
          <a:p>
            <a:r>
              <a:rPr lang="zh-CN" altLang="en-US" sz="2800" dirty="0"/>
              <a:t>左偏树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A497EA-ABAC-4B46-A635-C4578569A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256" y="831273"/>
            <a:ext cx="8345748" cy="5500254"/>
          </a:xfrm>
        </p:spPr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4.</a:t>
            </a:r>
            <a:r>
              <a:rPr lang="zh-CN" altLang="en-US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如果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right(A) 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的距离发生改变</a:t>
            </a:r>
            <a:r>
              <a:rPr lang="zh-CN" altLang="en-US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，那么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更新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的距离：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8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dist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(A) ← 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dist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(right(A)) + 1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不难验证，经这样合并后的树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符合性质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和性质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，因此是一棵左偏树。至此左偏树的合并就完成了。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7596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BCAA3-DB6F-4088-86BF-46FEEDDBF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868" y="152399"/>
            <a:ext cx="1762606" cy="568037"/>
          </a:xfrm>
        </p:spPr>
        <p:txBody>
          <a:bodyPr/>
          <a:lstStyle/>
          <a:p>
            <a:r>
              <a:rPr lang="zh-CN" altLang="en-US" sz="2800" dirty="0"/>
              <a:t>左偏树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A497EA-ABAC-4B46-A635-C4578569A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256" y="831273"/>
            <a:ext cx="8345748" cy="5500254"/>
          </a:xfrm>
        </p:spPr>
        <p:txBody>
          <a:bodyPr/>
          <a:lstStyle/>
          <a:p>
            <a:pPr algn="l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7A2D60-A305-43B3-A891-585838FA416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7784" y="152399"/>
            <a:ext cx="6487087" cy="6553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95985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BCAA3-DB6F-4088-86BF-46FEEDDBF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868" y="152399"/>
            <a:ext cx="1762606" cy="568037"/>
          </a:xfrm>
        </p:spPr>
        <p:txBody>
          <a:bodyPr/>
          <a:lstStyle/>
          <a:p>
            <a:r>
              <a:rPr lang="zh-CN" altLang="en-US" sz="2800" dirty="0"/>
              <a:t>左偏树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A497EA-ABAC-4B46-A635-C4578569A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256" y="831273"/>
            <a:ext cx="8345748" cy="5500254"/>
          </a:xfrm>
        </p:spPr>
        <p:txBody>
          <a:bodyPr/>
          <a:lstStyle/>
          <a:p>
            <a:pPr algn="just"/>
            <a:r>
              <a:rPr lang="zh-CN" altLang="zh-CN" sz="1800" b="1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【核心代码】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int Merge(int 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A,int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B) 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{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if(!A) return B;             //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其中一棵树为空，则返回另一棵树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if(!B) return A; 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if(key[B]&lt;key[A]) swap(A,B); //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假设当前为小根堆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r[A]=Merge(r[A],B);           //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合并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的右子树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right(A) 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和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B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if(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dist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[r[A]]&gt;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dist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[l[A]])     //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若不满足左偏性质，交换左右子树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swap(l[A],r[A]);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if(!r[A]) 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dist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[A]=0;          //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更新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的距离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else 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dist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[A]=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dist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[r[A]]+1;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return A;  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76148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BCAA3-DB6F-4088-86BF-46FEEDDBF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868" y="152399"/>
            <a:ext cx="1762606" cy="568037"/>
          </a:xfrm>
        </p:spPr>
        <p:txBody>
          <a:bodyPr/>
          <a:lstStyle/>
          <a:p>
            <a:r>
              <a:rPr lang="zh-CN" altLang="en-US" sz="2800" dirty="0"/>
              <a:t>左偏树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BDA497EA-ABAC-4B46-A635-C4578569A809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28256" y="831273"/>
                <a:ext cx="8345748" cy="5500254"/>
              </a:xfrm>
            </p:spPr>
            <p:txBody>
              <a:bodyPr>
                <a:normAutofit fontScale="92500"/>
              </a:bodyPr>
              <a:lstStyle/>
              <a:p>
                <a:pPr algn="just"/>
                <a:r>
                  <a:rPr lang="zh-CN" altLang="zh-CN" sz="1800" b="1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【复杂度分析】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我们分析一下合并操作的时间复杂度。从上面的过程可以看出，每一次递归合并的开始，都需要分解其中一棵树，总是把分解出的右子树参加下一步的合并。根据性质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3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，一棵树的距离取决于其右子树的距离，而右子树的距离在每次分解中递减，每棵树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A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或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B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被分解的次数分别不会超过它们各自的距离。根据性质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4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，分解的次数不会超过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                  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nsolas" panose="020B0609020204030204" pitchFamily="49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nsolas" panose="020B0609020204030204" pitchFamily="49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olas" panose="020B0609020204030204" pitchFamily="49" charset="0"/>
                              </a:rPr>
                              <m:t>(</m:t>
                            </m:r>
                          </m:e>
                        </m:func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olas" panose="020B0609020204030204" pitchFamily="49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olas" panose="020B06090202040302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+1)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+</m:t>
                    </m:r>
                    <m:d>
                      <m:dPr>
                        <m:begChr m:val="⌊"/>
                        <m:endChr m:val="⌋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nsolas" panose="020B0609020204030204" pitchFamily="49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nsolas" panose="020B0609020204030204" pitchFamily="49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olas" panose="020B0609020204030204" pitchFamily="49" charset="0"/>
                              </a:rPr>
                              <m:t>(</m:t>
                            </m:r>
                          </m:e>
                        </m:func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olas" panose="020B0609020204030204" pitchFamily="49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olas" panose="020B0609020204030204" pitchFamily="49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+1)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−2</m:t>
                    </m:r>
                  </m:oMath>
                </a14:m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分别为左偏树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A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和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B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的节点个数。</a:t>
                </a:r>
                <a:endParaRPr lang="en-US" altLang="zh-CN" sz="1800" kern="100" dirty="0"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  <a:p>
                <a:pPr algn="just"/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因此合并操作最坏情况下的时间复杂度为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onsolas" panose="020B0609020204030204" pitchFamily="49" charset="0"/>
                                      </a:rPr>
                                      <m:t>𝑙𝑜𝑔</m:t>
                                    </m:r>
                                  </m:e>
                                  <m:sub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onsolas" panose="020B0609020204030204" pitchFamily="49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nsolas" panose="020B0609020204030204" pitchFamily="49" charset="0"/>
                                  </a:rPr>
                                  <m:t>(</m:t>
                                </m:r>
                              </m:e>
                            </m:func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nsolas" panose="020B0609020204030204" pitchFamily="49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nsolas" panose="020B0609020204030204" pitchFamily="49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olas" panose="020B0609020204030204" pitchFamily="49" charset="0"/>
                              </a:rPr>
                              <m:t>+1)</m:t>
                            </m:r>
                          </m:e>
                        </m:d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+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onsolas" panose="020B0609020204030204" pitchFamily="49" charset="0"/>
                                      </a:rPr>
                                      <m:t>𝑙𝑜𝑔</m:t>
                                    </m:r>
                                  </m:e>
                                  <m:sub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onsolas" panose="020B0609020204030204" pitchFamily="49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nsolas" panose="020B0609020204030204" pitchFamily="49" charset="0"/>
                                  </a:rPr>
                                  <m:t>(</m:t>
                                </m:r>
                              </m:e>
                            </m:func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nsolas" panose="020B0609020204030204" pitchFamily="49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nsolas" panose="020B0609020204030204" pitchFamily="49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olas" panose="020B0609020204030204" pitchFamily="49" charset="0"/>
                              </a:rPr>
                              <m:t>+1)</m:t>
                            </m:r>
                          </m:e>
                        </m:d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−2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=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nsolas" panose="020B0609020204030204" pitchFamily="49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nsolas" panose="020B0609020204030204" pitchFamily="49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nsolas" panose="020B0609020204030204" pitchFamily="49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nsolas" panose="020B0609020204030204" pitchFamily="49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+</m:t>
                        </m:r>
                        <m:func>
                          <m:func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nsolas" panose="020B0609020204030204" pitchFamily="49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nsolas" panose="020B0609020204030204" pitchFamily="49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nsolas" panose="020B0609020204030204" pitchFamily="49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nsolas" panose="020B0609020204030204" pitchFamily="49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/>
                <a:endParaRPr lang="zh-CN" altLang="en-US" dirty="0"/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BDA497EA-ABAC-4B46-A635-C4578569A8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28256" y="831273"/>
                <a:ext cx="8345748" cy="5500254"/>
              </a:xfrm>
              <a:blipFill>
                <a:blip r:embed="rId2"/>
                <a:stretch>
                  <a:fillRect l="-438" t="-554" r="-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23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BCAA3-DB6F-4088-86BF-46FEEDDBF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868" y="152399"/>
            <a:ext cx="1762606" cy="568037"/>
          </a:xfrm>
        </p:spPr>
        <p:txBody>
          <a:bodyPr/>
          <a:lstStyle/>
          <a:p>
            <a:r>
              <a:rPr lang="zh-CN" altLang="en-US" sz="2800" dirty="0"/>
              <a:t>左偏树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BDA497EA-ABAC-4B46-A635-C4578569A809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28256" y="831273"/>
                <a:ext cx="8345748" cy="5500254"/>
              </a:xfrm>
            </p:spPr>
            <p:txBody>
              <a:bodyPr/>
              <a:lstStyle/>
              <a:p>
                <a:pPr algn="just"/>
                <a:r>
                  <a:rPr lang="zh-CN" altLang="zh-CN" sz="1800" b="1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单点插入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单个节点可以看做是一棵左偏树，因此往左偏树插入一个节点可以看做是对两棵左偏树的合并。插入新节点操作的时间复杂度是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nsolas" panose="020B0609020204030204" pitchFamily="49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nsolas" panose="020B0609020204030204" pitchFamily="49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olas" panose="020B0609020204030204" pitchFamily="49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。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zh-CN" sz="1800" b="1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【核心代码】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void Insert(int </a:t>
                </a:r>
                <a:r>
                  <a:rPr lang="en-US" altLang="zh-CN" sz="1800" kern="100" dirty="0" err="1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x,int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 A)  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{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    B=</a:t>
                </a:r>
                <a:r>
                  <a:rPr lang="en-US" altLang="zh-CN" sz="1800" kern="100" dirty="0" err="1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MakeTree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(x);  //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新建一棵只有根节点的左偏树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    A=Merge(A, B);  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}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/>
                <a:endParaRPr lang="zh-CN" altLang="en-US" dirty="0"/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BDA497EA-ABAC-4B46-A635-C4578569A8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28256" y="831273"/>
                <a:ext cx="8345748" cy="5500254"/>
              </a:xfrm>
              <a:blipFill>
                <a:blip r:embed="rId2"/>
                <a:stretch>
                  <a:fillRect l="-584" t="-886" r="-6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5540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BCAA3-DB6F-4088-86BF-46FEEDDBF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868" y="152399"/>
            <a:ext cx="1762606" cy="568037"/>
          </a:xfrm>
        </p:spPr>
        <p:txBody>
          <a:bodyPr/>
          <a:lstStyle/>
          <a:p>
            <a:r>
              <a:rPr lang="zh-CN" altLang="en-US" sz="2800" dirty="0"/>
              <a:t>左偏树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BDA497EA-ABAC-4B46-A635-C4578569A809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28256" y="831273"/>
                <a:ext cx="8345748" cy="5500254"/>
              </a:xfrm>
            </p:spPr>
            <p:txBody>
              <a:bodyPr/>
              <a:lstStyle/>
              <a:p>
                <a:pPr algn="l"/>
                <a:r>
                  <a:rPr lang="zh-CN" altLang="zh-CN" sz="1800" b="1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删除根节点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将根节点的左右子树合并就可得到删除根节点后的左偏树。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zh-CN" sz="1800" b="1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【核心代码】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  root=Merge(l[root],r[root]);  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由于删除根节点后只需进行一次合并，因此删除根节点的时间复杂度为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nsolas" panose="020B0609020204030204" pitchFamily="49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nsolas" panose="020B0609020204030204" pitchFamily="49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olas" panose="020B0609020204030204" pitchFamily="49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BDA497EA-ABAC-4B46-A635-C4578569A8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28256" y="831273"/>
                <a:ext cx="8345748" cy="5500254"/>
              </a:xfrm>
              <a:blipFill>
                <a:blip r:embed="rId2"/>
                <a:stretch>
                  <a:fillRect l="-584" t="-8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5857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BCAA3-DB6F-4088-86BF-46FEEDDBF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868" y="152399"/>
            <a:ext cx="1762606" cy="568037"/>
          </a:xfrm>
        </p:spPr>
        <p:txBody>
          <a:bodyPr/>
          <a:lstStyle/>
          <a:p>
            <a:r>
              <a:rPr lang="zh-CN" altLang="en-US" sz="2800" dirty="0"/>
              <a:t>左偏树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A497EA-ABAC-4B46-A635-C4578569A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256" y="831273"/>
            <a:ext cx="8345748" cy="5500254"/>
          </a:xfrm>
        </p:spPr>
        <p:txBody>
          <a:bodyPr/>
          <a:lstStyle/>
          <a:p>
            <a:pPr algn="just"/>
            <a:r>
              <a:rPr lang="zh-CN" altLang="zh-CN" sz="2400" b="1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删除</a:t>
            </a:r>
            <a:r>
              <a:rPr lang="zh-CN" altLang="en-US" sz="2400" b="1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左偏树中任意节点</a:t>
            </a:r>
            <a:endParaRPr lang="zh-CN" altLang="zh-CN" sz="24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algn="just"/>
            <a:r>
              <a:rPr lang="zh-CN" altLang="en-US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假设删除左偏树节点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</a:t>
            </a:r>
            <a:r>
              <a:rPr lang="zh-CN" altLang="en-US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删除节点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后</a:t>
            </a:r>
            <a:r>
              <a:rPr lang="zh-CN" altLang="en-US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剩下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的两棵子树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left(x)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和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right(x)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，我们把它们合并成一棵新的左偏树。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 ← Merge(left(x), right(x))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6540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BCAA3-DB6F-4088-86BF-46FEEDDBF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868" y="152399"/>
            <a:ext cx="1762606" cy="568037"/>
          </a:xfrm>
        </p:spPr>
        <p:txBody>
          <a:bodyPr/>
          <a:lstStyle/>
          <a:p>
            <a:r>
              <a:rPr lang="zh-CN" altLang="en-US" sz="2800" dirty="0"/>
              <a:t>左偏树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A497EA-ABAC-4B46-A635-C4578569A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256" y="831273"/>
            <a:ext cx="8345748" cy="5500254"/>
          </a:xfrm>
        </p:spPr>
        <p:txBody>
          <a:bodyPr/>
          <a:lstStyle/>
          <a:p>
            <a:pPr algn="l"/>
            <a:r>
              <a:rPr lang="zh-CN" altLang="en-US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设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</a:t>
            </a:r>
            <a:r>
              <a:rPr lang="zh-CN" altLang="en-US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是合并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left(x)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和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right(x)</a:t>
            </a:r>
            <a:r>
              <a:rPr lang="zh-CN" altLang="en-US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形成的树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如果被删除节点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不是根节点</a:t>
            </a:r>
            <a:r>
              <a:rPr lang="zh-CN" altLang="en-US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 </a:t>
            </a:r>
            <a:r>
              <a:rPr lang="zh-CN" altLang="en-US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设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q</a:t>
            </a:r>
            <a:r>
              <a:rPr lang="zh-CN" altLang="en-US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是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的父节点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zh-CN" altLang="en-US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也是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新树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的父节点</a:t>
            </a:r>
            <a:r>
              <a:rPr lang="zh-CN" altLang="en-US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若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dist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(p)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变化后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q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不满足左偏性质，则交换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q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的左右子</a:t>
            </a:r>
            <a:r>
              <a:rPr lang="zh-CN" altLang="en-US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，更新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dist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(q)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。这一过程引起了连锁反应，我们要顺着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q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的祖先链</a:t>
            </a:r>
            <a:r>
              <a:rPr lang="zh-CN" altLang="en-US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逐一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调整</a:t>
            </a:r>
            <a:r>
              <a:rPr lang="zh-CN" altLang="en-US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祖先节点的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dist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endParaRPr lang="en-US" altLang="zh-CN" sz="1800" kern="100" dirty="0"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algn="l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88B899-8653-487E-A78C-776BD9D809B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9846" y="2882671"/>
            <a:ext cx="6217334" cy="2720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EA7F639-5AC1-4C4B-A586-16A174C9F8CB}"/>
              </a:ext>
            </a:extLst>
          </p:cNvPr>
          <p:cNvSpPr txBox="1"/>
          <p:nvPr/>
        </p:nvSpPr>
        <p:spPr>
          <a:xfrm>
            <a:off x="3287211" y="5380396"/>
            <a:ext cx="3819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 ← Merge(left(x), right(x))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3875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BCAA3-DB6F-4088-86BF-46FEEDDBF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868" y="152399"/>
            <a:ext cx="1762606" cy="568037"/>
          </a:xfrm>
        </p:spPr>
        <p:txBody>
          <a:bodyPr/>
          <a:lstStyle/>
          <a:p>
            <a:r>
              <a:rPr lang="zh-CN" altLang="en-US" sz="2800" dirty="0"/>
              <a:t>左偏树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A497EA-ABAC-4B46-A635-C4578569A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256" y="831273"/>
            <a:ext cx="8345748" cy="5500254"/>
          </a:xfrm>
        </p:spPr>
        <p:txBody>
          <a:bodyPr>
            <a:normAutofit/>
          </a:bodyPr>
          <a:lstStyle/>
          <a:p>
            <a:pPr algn="just"/>
            <a:r>
              <a:rPr lang="zh-CN" altLang="en-US" sz="20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步骤：</a:t>
            </a:r>
            <a:endParaRPr lang="en-US" altLang="zh-CN" sz="2000" kern="1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en-US" sz="20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如果</a:t>
            </a:r>
            <a:r>
              <a:rPr lang="en-US" altLang="zh-CN" sz="20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q</a:t>
            </a:r>
            <a:r>
              <a:rPr lang="zh-CN" altLang="zh-CN" sz="20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的左子树距离比右子树小，</a:t>
            </a:r>
            <a:r>
              <a:rPr lang="zh-CN" altLang="en-US" sz="20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那么</a:t>
            </a:r>
            <a:r>
              <a:rPr lang="zh-CN" altLang="zh-CN" sz="20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交换左右子树。</a:t>
            </a:r>
            <a:endParaRPr lang="en-US" altLang="zh-CN" sz="2000" kern="100" dirty="0"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en-US" sz="20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如果</a:t>
            </a:r>
            <a:r>
              <a:rPr lang="en-US" altLang="zh-CN" sz="2000" kern="1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dist</a:t>
            </a: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(q)</a:t>
            </a:r>
            <a:r>
              <a:rPr lang="zh-CN" altLang="en-US" sz="20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不等于</a:t>
            </a:r>
            <a:r>
              <a:rPr lang="en-US" altLang="zh-CN" sz="2000" kern="1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dist</a:t>
            </a: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(right(q))+1</a:t>
            </a:r>
            <a:r>
              <a:rPr lang="zh-CN" altLang="en-US" sz="20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，那么更新</a:t>
            </a:r>
            <a:r>
              <a:rPr lang="en-US" altLang="zh-CN" sz="2000" kern="1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dist</a:t>
            </a: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(q)</a:t>
            </a:r>
            <a:r>
              <a:rPr lang="zh-CN" altLang="en-US" sz="20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，令</a:t>
            </a: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q=father(q)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en-US" sz="20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不断重复步骤</a:t>
            </a:r>
            <a:r>
              <a:rPr lang="en-US" altLang="zh-CN" sz="20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zh-CN" altLang="en-US" sz="20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、</a:t>
            </a:r>
            <a:r>
              <a:rPr lang="en-US" altLang="zh-CN" sz="20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lang="zh-CN" altLang="en-US" sz="20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，直到不满足</a:t>
            </a:r>
            <a:r>
              <a:rPr lang="en-US" altLang="zh-CN" sz="20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lang="zh-CN" altLang="en-US" sz="20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的条件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825024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BCAA3-DB6F-4088-86BF-46FEEDDBF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868" y="152399"/>
            <a:ext cx="1762606" cy="568037"/>
          </a:xfrm>
        </p:spPr>
        <p:txBody>
          <a:bodyPr/>
          <a:lstStyle/>
          <a:p>
            <a:r>
              <a:rPr lang="zh-CN" altLang="en-US" sz="2800" dirty="0"/>
              <a:t>左偏树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A497EA-ABAC-4B46-A635-C4578569A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256" y="831273"/>
            <a:ext cx="8345748" cy="550025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zh-CN" altLang="zh-CN" sz="1800" b="1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【核心代码】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void Delete(int x)  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{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int q=parent[x];  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int p=Merge(l[x],r[x]);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parent[p]=q;  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if(q&amp;&amp;l[q]==x) l[q]=p;    //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若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是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q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的左儿子，把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p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接在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q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左边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if(q&amp;&amp;r[q]==x) r[q]=p;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while(q)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{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if(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dist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[l[q]]&lt;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dist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[r[q]])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	swap(l[q],r[q]);    //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要满足左偏性质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if(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dist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[r[q]]+1==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dist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[q]) return ;//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dist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[q]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不变，不再向上更新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  	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dist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[q]=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dist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[r[q]]+1;   //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修改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dist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[]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	q=parent[q]; 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}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098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A71EC-3E32-49DC-B0CC-1A07FED65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557" y="709120"/>
            <a:ext cx="2538461" cy="45719"/>
          </a:xfrm>
        </p:spPr>
        <p:txBody>
          <a:bodyPr/>
          <a:lstStyle/>
          <a:p>
            <a:pPr algn="ctr"/>
            <a:r>
              <a:rPr lang="zh-CN" altLang="zh-CN" sz="2800" b="1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强连通分量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D43A70-171E-4363-A2A3-7C3AAE7FC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273" y="960121"/>
            <a:ext cx="8711738" cy="5407428"/>
          </a:xfrm>
        </p:spPr>
        <p:txBody>
          <a:bodyPr>
            <a:normAutofit/>
          </a:bodyPr>
          <a:lstStyle/>
          <a:p>
            <a:pPr algn="just"/>
            <a:r>
              <a:rPr lang="zh-CN" altLang="zh-CN" sz="1800" b="1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【流程演示】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实例模拟有益于我们了解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Tarjan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算法是怎样维护出强连通分量的。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给出一张有向无环图：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l"/>
            <a:endParaRPr lang="zh-CN" altLang="en-US" sz="2400" dirty="0"/>
          </a:p>
        </p:txBody>
      </p:sp>
      <p:pic>
        <p:nvPicPr>
          <p:cNvPr id="4" name="图片 3" descr="image">
            <a:extLst>
              <a:ext uri="{FF2B5EF4-FFF2-40B4-BE49-F238E27FC236}">
                <a16:creationId xmlns:a16="http://schemas.microsoft.com/office/drawing/2014/main" id="{326A92F6-E623-4302-B9F2-3FFE3321F1D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893" y="2379785"/>
            <a:ext cx="4829150" cy="266189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327334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BCAA3-DB6F-4088-86BF-46FEEDDBF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868" y="152399"/>
            <a:ext cx="1762606" cy="568037"/>
          </a:xfrm>
        </p:spPr>
        <p:txBody>
          <a:bodyPr/>
          <a:lstStyle/>
          <a:p>
            <a:r>
              <a:rPr lang="zh-CN" altLang="en-US" sz="2800" dirty="0"/>
              <a:t>左偏树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A497EA-ABAC-4B46-A635-C4578569A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256" y="831273"/>
            <a:ext cx="8345748" cy="5500254"/>
          </a:xfrm>
        </p:spPr>
        <p:txBody>
          <a:bodyPr/>
          <a:lstStyle/>
          <a:p>
            <a:pPr algn="just"/>
            <a:r>
              <a:rPr lang="zh-CN" altLang="zh-CN" sz="1800" b="1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【复杂度分析】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最坏的情况要遍历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的祖先链上每个节点，因为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的祖先链长度就是根节点的距离，所以时间复杂度是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（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logn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）的。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已知合并新子树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的复杂度是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</a:t>
            </a:r>
            <a:r>
              <a:rPr lang="en-US" altLang="zh-CN" sz="1800" kern="100" spc="15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g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，向上调整距离的复杂度也是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</a:t>
            </a:r>
            <a:r>
              <a:rPr lang="en-US" altLang="zh-CN" sz="1800" kern="100" spc="15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g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，故删除操作的最坏情况的时间复杂度是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</a:t>
            </a:r>
            <a:r>
              <a:rPr lang="en-US" altLang="zh-CN" sz="1800" kern="100" spc="15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g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2515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BCAA3-DB6F-4088-86BF-46FEEDDBF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868" y="152399"/>
            <a:ext cx="1762606" cy="568037"/>
          </a:xfrm>
        </p:spPr>
        <p:txBody>
          <a:bodyPr/>
          <a:lstStyle/>
          <a:p>
            <a:r>
              <a:rPr lang="zh-CN" altLang="en-US" sz="2800" dirty="0"/>
              <a:t>左偏树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BDA497EA-ABAC-4B46-A635-C4578569A809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28256" y="831273"/>
                <a:ext cx="8345748" cy="5500254"/>
              </a:xfrm>
            </p:spPr>
            <p:txBody>
              <a:bodyPr/>
              <a:lstStyle/>
              <a:p>
                <a:pPr algn="just"/>
                <a:r>
                  <a:rPr lang="zh-CN" altLang="zh-CN" sz="1800" b="1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构建一棵左偏树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将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n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个节点构建成一棵左偏树，这也是一个常用的操作。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算法一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将节点逐个插入左偏树，时间复杂度为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𝑛</m:t>
                        </m:r>
                        <m:func>
                          <m:func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nsolas" panose="020B0609020204030204" pitchFamily="49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nsolas" panose="020B0609020204030204" pitchFamily="49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olas" panose="020B0609020204030204" pitchFamily="49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。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算法二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仿照二叉堆的构建算法，我们可以得到下面这种算法：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tabLst>
                    <a:tab pos="800100" algn="l"/>
                  </a:tabLst>
                </a:pP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    1.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节点（每个节点作为一棵左偏树）放入先进先出队列。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tabLst>
                    <a:tab pos="800100" algn="l"/>
                  </a:tabLst>
                </a:pP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    2.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从队首取出两棵左偏树，将它们合并之后加入队尾。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tabLst>
                    <a:tab pos="800100" algn="l"/>
                  </a:tabLst>
                </a:pP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    3.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当队列中只剩下一棵左偏树时，算法结束。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/>
                <a:endParaRPr lang="zh-CN" altLang="en-US" dirty="0"/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BDA497EA-ABAC-4B46-A635-C4578569A8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28256" y="831273"/>
                <a:ext cx="8345748" cy="5500254"/>
              </a:xfrm>
              <a:blipFill>
                <a:blip r:embed="rId2"/>
                <a:stretch>
                  <a:fillRect l="-584" t="-8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20A0ADC5-1215-40FF-B3DC-9E3EFBCFE9D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7211" y="3817830"/>
            <a:ext cx="4378789" cy="2513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45509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BCAA3-DB6F-4088-86BF-46FEEDDBF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868" y="152399"/>
            <a:ext cx="1762606" cy="568037"/>
          </a:xfrm>
        </p:spPr>
        <p:txBody>
          <a:bodyPr/>
          <a:lstStyle/>
          <a:p>
            <a:r>
              <a:rPr lang="zh-CN" altLang="en-US" sz="2800" dirty="0"/>
              <a:t>左偏树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A497EA-ABAC-4B46-A635-C4578569A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256" y="831273"/>
            <a:ext cx="8345748" cy="5500254"/>
          </a:xfrm>
        </p:spPr>
        <p:txBody>
          <a:bodyPr/>
          <a:lstStyle/>
          <a:p>
            <a:pPr algn="l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8B57BF-C078-4157-82E0-018E4556A1D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0228" y="966621"/>
            <a:ext cx="7419373" cy="4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60640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BCAA3-DB6F-4088-86BF-46FEEDDBF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868" y="152399"/>
            <a:ext cx="1762606" cy="568037"/>
          </a:xfrm>
        </p:spPr>
        <p:txBody>
          <a:bodyPr/>
          <a:lstStyle/>
          <a:p>
            <a:r>
              <a:rPr lang="zh-CN" altLang="en-US" sz="2800" dirty="0"/>
              <a:t>左偏树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BDA497EA-ABAC-4B46-A635-C4578569A809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28256" y="831273"/>
                <a:ext cx="8345748" cy="5500254"/>
              </a:xfrm>
            </p:spPr>
            <p:txBody>
              <a:bodyPr/>
              <a:lstStyle/>
              <a:p>
                <a:pPr algn="l"/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分析算法二的时间复杂度。假设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𝑛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=</m:t>
                    </m:r>
                    <m:sSup>
                      <m:s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，则：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前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fPr>
                      <m:num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次合并的是两棵只有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1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个节点的左偏树。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接下来的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fPr>
                      <m:num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次合并的是两棵有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2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个节点的左偏树。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接下来的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fPr>
                      <m:num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次合并的是两棵有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4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个节点的左偏树。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……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接下来的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fPr>
                      <m:num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olas" panose="020B0609020204030204" pitchFamily="49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olas" panose="020B0609020204030204" pitchFamily="49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次合并的是两棵有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2</a:t>
                </a:r>
                <a:r>
                  <a:rPr lang="en-US" altLang="zh-CN" sz="1800" kern="100" baseline="300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i-1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个节点的左偏树。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合并两棵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个节点的左偏树时间复杂度为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，因此算法二的总时间复杂度为：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fPr>
                      <m:num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2</m:t>
                        </m:r>
                      </m:den>
                    </m:f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∗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1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+</m:t>
                    </m:r>
                    <m:f>
                      <m:f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fPr>
                      <m:num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4</m:t>
                        </m:r>
                      </m:den>
                    </m:f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∗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2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+</m:t>
                    </m:r>
                    <m:f>
                      <m:f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fPr>
                      <m:num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8</m:t>
                        </m:r>
                      </m:den>
                    </m:f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∗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3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+… </m:t>
                    </m:r>
                  </m:oMath>
                </a14:m>
                <a:endParaRPr lang="en-US" altLang="zh-CN" sz="1800" i="1" kern="100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=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𝑂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(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𝑛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∗</m:t>
                    </m:r>
                    <m:nary>
                      <m:naryPr>
                        <m:chr m:val="∑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naryPr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𝑖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fPr>
                          <m:num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olas" panose="020B0609020204030204" pitchFamily="49" charset="0"/>
                              </a:rPr>
                              <m:t>𝑖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nsolas" panose="020B0609020204030204" pitchFamily="49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nsolas" panose="020B0609020204030204" pitchFamily="49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)=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𝑂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(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𝑛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∗(2−</m:t>
                        </m:r>
                        <m:f>
                          <m:f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fPr>
                          <m:num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olas" panose="020B0609020204030204" pitchFamily="49" charset="0"/>
                              </a:rPr>
                              <m:t>𝑘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olas" panose="020B0609020204030204" pitchFamily="49" charset="0"/>
                              </a:rPr>
                              <m:t>+2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nsolas" panose="020B0609020204030204" pitchFamily="49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nsolas" panose="020B0609020204030204" pitchFamily="49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))=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𝑂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(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𝑛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。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/>
                <a:endParaRPr lang="zh-CN" altLang="en-US" dirty="0"/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BDA497EA-ABAC-4B46-A635-C4578569A8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28256" y="831273"/>
                <a:ext cx="8345748" cy="5500254"/>
              </a:xfrm>
              <a:blipFill>
                <a:blip r:embed="rId2"/>
                <a:stretch>
                  <a:fillRect l="-584" t="-8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7196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BCAA3-DB6F-4088-86BF-46FEEDDBF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868" y="152399"/>
            <a:ext cx="1762606" cy="568037"/>
          </a:xfrm>
        </p:spPr>
        <p:txBody>
          <a:bodyPr/>
          <a:lstStyle/>
          <a:p>
            <a:r>
              <a:rPr lang="zh-CN" altLang="en-US" sz="2800" dirty="0"/>
              <a:t>左偏树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BDA497EA-ABAC-4B46-A635-C4578569A809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28256" y="831273"/>
                <a:ext cx="8345748" cy="5500254"/>
              </a:xfrm>
            </p:spPr>
            <p:txBody>
              <a:bodyPr>
                <a:normAutofit fontScale="92500"/>
              </a:bodyPr>
              <a:lstStyle/>
              <a:p>
                <a:pPr algn="just"/>
                <a:r>
                  <a:rPr lang="zh-CN" altLang="zh-CN" sz="1800" b="1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【例题</a:t>
                </a:r>
                <a:r>
                  <a:rPr lang="en-US" altLang="zh-CN" sz="1800" b="1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1</a:t>
                </a:r>
                <a:r>
                  <a:rPr lang="zh-CN" altLang="zh-CN" sz="1800" b="1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】</a:t>
                </a:r>
                <a:r>
                  <a:rPr lang="zh-CN" altLang="zh-CN" sz="1800" b="1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派遣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zh-CN" sz="1800" b="1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【题目大意】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给定一棵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n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个点的有根树，每个点有两个属性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Ci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与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Li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，现在你要指定一个点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𝑅</m:t>
                    </m:r>
                  </m:oMath>
                </a14:m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，并在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𝑅</m:t>
                    </m:r>
                  </m:oMath>
                </a14:m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的子树内选取若干点（可以选取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𝑅</m:t>
                    </m:r>
                  </m:oMath>
                </a14:m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自己），使得这些点的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Ci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的和不超过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M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。一个选取方案的价值为</a:t>
                </a:r>
                <a14:m>
                  <m:oMath xmlns:m="http://schemas.openxmlformats.org/officeDocument/2006/math">
                    <m:r>
                      <a:rPr lang="zh-CN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选取</m:t>
                    </m:r>
                    <m:r>
                      <a:rPr lang="zh-CN" altLang="en-US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点</m:t>
                    </m:r>
                    <m:r>
                      <a:rPr lang="zh-CN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数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×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，求选取方案的最大价值。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n&lt;=10</a:t>
                </a:r>
                <a:r>
                  <a:rPr lang="en-US" altLang="zh-CN" sz="1800" kern="100" baseline="300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5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1800" kern="100" dirty="0" err="1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Ci,Li,M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&lt;=10</a:t>
                </a:r>
                <a:r>
                  <a:rPr lang="en-US" altLang="zh-CN" sz="1800" kern="100" baseline="300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9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/>
                <a:endParaRPr lang="zh-CN" altLang="en-US" dirty="0"/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BDA497EA-ABAC-4B46-A635-C4578569A8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28256" y="831273"/>
                <a:ext cx="8345748" cy="5500254"/>
              </a:xfrm>
              <a:blipFill>
                <a:blip r:embed="rId2"/>
                <a:stretch>
                  <a:fillRect l="-438" t="-554" r="-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6731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BCAA3-DB6F-4088-86BF-46FEEDDBF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868" y="152399"/>
            <a:ext cx="1762606" cy="568037"/>
          </a:xfrm>
        </p:spPr>
        <p:txBody>
          <a:bodyPr/>
          <a:lstStyle/>
          <a:p>
            <a:r>
              <a:rPr lang="zh-CN" altLang="en-US" sz="2800" dirty="0"/>
              <a:t>左偏树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BDA497EA-ABAC-4B46-A635-C4578569A809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28256" y="831273"/>
                <a:ext cx="8345748" cy="550025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zh-CN" altLang="zh-CN" sz="1800" b="1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【算法分析】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	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𝑅</m:t>
                    </m:r>
                  </m:oMath>
                </a14:m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的子树内选尽量多的点，当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Ci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的和大于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M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时，我们将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Ci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较大的点舍弃。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对每个点维护一个大根堆，堆内存储的是这个节点子树内所有点的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Ci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。当堆内的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Ci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和大于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M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时就删除堆顶元素。每个点的堆可以由它的儿子合并而成，因此我们需要一个支持合并操作与删除最大值操作的堆，使用左偏树即可。</a:t>
                </a:r>
                <a:endParaRPr lang="en-US" altLang="zh-CN" sz="1800" kern="100" dirty="0"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  <a:p>
                <a:pPr algn="just"/>
                <a:r>
                  <a:rPr lang="zh-CN" altLang="en-US" kern="100" dirty="0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时间复杂度：</a:t>
                </a:r>
                <a:r>
                  <a:rPr lang="en-US" altLang="zh-CN" kern="100" dirty="0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O(</a:t>
                </a:r>
                <a:r>
                  <a:rPr lang="en-US" altLang="zh-CN" kern="100" dirty="0" err="1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nlogn</a:t>
                </a:r>
                <a:r>
                  <a:rPr lang="en-US" altLang="zh-CN" kern="100" dirty="0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/>
                <a:endParaRPr lang="zh-CN" altLang="en-US" dirty="0"/>
              </a:p>
            </p:txBody>
          </p:sp>
        </mc:Choice>
        <mc:Fallback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BDA497EA-ABAC-4B46-A635-C4578569A8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28256" y="831273"/>
                <a:ext cx="8345748" cy="5500254"/>
              </a:xfrm>
              <a:blipFill>
                <a:blip r:embed="rId2"/>
                <a:stretch>
                  <a:fillRect l="-584" t="-886" r="-6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1183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BCAA3-DB6F-4088-86BF-46FEEDDBF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868" y="152399"/>
            <a:ext cx="1762606" cy="568037"/>
          </a:xfrm>
        </p:spPr>
        <p:txBody>
          <a:bodyPr/>
          <a:lstStyle/>
          <a:p>
            <a:r>
              <a:rPr lang="zh-CN" altLang="en-US" sz="2800" dirty="0"/>
              <a:t>左偏树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A497EA-ABAC-4B46-A635-C4578569A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256" y="831273"/>
            <a:ext cx="8345748" cy="5500254"/>
          </a:xfrm>
        </p:spPr>
        <p:txBody>
          <a:bodyPr/>
          <a:lstStyle/>
          <a:p>
            <a:pPr algn="just"/>
            <a:r>
              <a:rPr lang="zh-CN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上机练习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1.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合并游戏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提示：左偏树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2.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工作安排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提示：左偏树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3.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城池攻占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提示：左偏树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4.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求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短路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提示：可持久化可并堆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+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最短路树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5.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递增序列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提示：左偏树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84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A71EC-3E32-49DC-B0CC-1A07FED65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557" y="709120"/>
            <a:ext cx="2538461" cy="45719"/>
          </a:xfrm>
        </p:spPr>
        <p:txBody>
          <a:bodyPr/>
          <a:lstStyle/>
          <a:p>
            <a:pPr algn="ctr"/>
            <a:r>
              <a:rPr lang="zh-CN" altLang="zh-CN" sz="2800" b="1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强连通分量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D43A70-171E-4363-A2A3-7C3AAE7FC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273" y="960121"/>
            <a:ext cx="8711738" cy="5407428"/>
          </a:xfrm>
        </p:spPr>
        <p:txBody>
          <a:bodyPr>
            <a:normAutofit/>
          </a:bodyPr>
          <a:lstStyle/>
          <a:p>
            <a:pPr lvl="1" algn="l"/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从结点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出发开始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DFS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，把遍历到的结点加入栈中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(1-&gt;3-&gt;5-&gt;6)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。搜索到结点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u=6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时，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DFN[6]=LOW[6]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，找到了一个强连通分量。将结点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6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退栈，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{6}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为一个强连通分量。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l"/>
            <a:endParaRPr lang="zh-CN" altLang="en-US" sz="2400" dirty="0"/>
          </a:p>
        </p:txBody>
      </p:sp>
      <p:pic>
        <p:nvPicPr>
          <p:cNvPr id="4" name="图片 3" descr="image">
            <a:hlinkClick r:id="rId2"/>
            <a:extLst>
              <a:ext uri="{FF2B5EF4-FFF2-40B4-BE49-F238E27FC236}">
                <a16:creationId xmlns:a16="http://schemas.microsoft.com/office/drawing/2014/main" id="{62193AD5-CC03-4EC9-9A63-309876C3F7D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84485"/>
            <a:ext cx="5219725" cy="29440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809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A71EC-3E32-49DC-B0CC-1A07FED65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557" y="709120"/>
            <a:ext cx="2538461" cy="45719"/>
          </a:xfrm>
        </p:spPr>
        <p:txBody>
          <a:bodyPr/>
          <a:lstStyle/>
          <a:p>
            <a:pPr algn="ctr"/>
            <a:r>
              <a:rPr lang="zh-CN" altLang="zh-CN" sz="2800" b="1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强连通分量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D43A70-171E-4363-A2A3-7C3AAE7FC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273" y="960121"/>
            <a:ext cx="8711738" cy="5407428"/>
          </a:xfrm>
        </p:spPr>
        <p:txBody>
          <a:bodyPr>
            <a:normAutofit/>
          </a:bodyPr>
          <a:lstStyle/>
          <a:p>
            <a:pPr lvl="1" algn="l"/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返回结点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5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，发现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DFN[5]=LOW[5]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，将结点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5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退栈，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{5}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为一个强连通分量</a:t>
            </a:r>
            <a:endParaRPr lang="zh-CN" altLang="en-US" sz="2400" dirty="0"/>
          </a:p>
        </p:txBody>
      </p:sp>
      <p:pic>
        <p:nvPicPr>
          <p:cNvPr id="4" name="图片 3" descr="image">
            <a:hlinkClick r:id="rId2"/>
            <a:extLst>
              <a:ext uri="{FF2B5EF4-FFF2-40B4-BE49-F238E27FC236}">
                <a16:creationId xmlns:a16="http://schemas.microsoft.com/office/drawing/2014/main" id="{F94658CF-0772-47EE-B8E5-7DB4AEDB7AA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708" y="1682821"/>
            <a:ext cx="5960354" cy="34923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9026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A71EC-3E32-49DC-B0CC-1A07FED65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557" y="709120"/>
            <a:ext cx="2538461" cy="45719"/>
          </a:xfrm>
        </p:spPr>
        <p:txBody>
          <a:bodyPr/>
          <a:lstStyle/>
          <a:p>
            <a:pPr algn="ctr"/>
            <a:r>
              <a:rPr lang="zh-CN" altLang="zh-CN" sz="2800" b="1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强连通分量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D43A70-171E-4363-A2A3-7C3AAE7FC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273" y="960121"/>
            <a:ext cx="8711738" cy="5407428"/>
          </a:xfrm>
        </p:spPr>
        <p:txBody>
          <a:bodyPr>
            <a:normAutofit/>
          </a:bodyPr>
          <a:lstStyle/>
          <a:p>
            <a:pPr lvl="1" algn="l"/>
            <a:r>
              <a:rPr lang="zh-CN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返回结点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，搜索到结点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，把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加入栈。发现结点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向结点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有后向边，结点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还在栈中，所以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LOW[4]=Min(LOW[4],DFN[1])=1</a:t>
            </a:r>
            <a:r>
              <a:rPr lang="zh-CN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。搜索到结点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，因为结点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已经出栈，所以不更新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LOW[4]</a:t>
            </a:r>
            <a:r>
              <a:rPr lang="zh-CN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lvl="1" algn="l"/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/>
            <a:r>
              <a:rPr lang="zh-CN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返回结点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，更新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LOW[3]=Min(LOW[3],LOW[4])=1</a:t>
            </a:r>
            <a:r>
              <a:rPr lang="zh-CN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lvl="1" algn="l"/>
            <a:endParaRPr lang="zh-CN" altLang="en-US" sz="2400" dirty="0"/>
          </a:p>
        </p:txBody>
      </p:sp>
      <p:pic>
        <p:nvPicPr>
          <p:cNvPr id="4" name="图片 3" descr="image">
            <a:hlinkClick r:id="rId2"/>
            <a:extLst>
              <a:ext uri="{FF2B5EF4-FFF2-40B4-BE49-F238E27FC236}">
                <a16:creationId xmlns:a16="http://schemas.microsoft.com/office/drawing/2014/main" id="{F7D90550-EF4F-47E5-8D87-25E412708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935" y="2997017"/>
            <a:ext cx="6143957" cy="33705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51812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1_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5703</Words>
  <Application>Microsoft Office PowerPoint</Application>
  <PresentationFormat>宽屏</PresentationFormat>
  <Paragraphs>373</Paragraphs>
  <Slides>66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66</vt:i4>
      </vt:variant>
    </vt:vector>
  </HeadingPairs>
  <TitlesOfParts>
    <vt:vector size="81" baseType="lpstr">
      <vt:lpstr>Helvetica Neue</vt:lpstr>
      <vt:lpstr>等线</vt:lpstr>
      <vt:lpstr>等线 Light</vt:lpstr>
      <vt:lpstr>宋体</vt:lpstr>
      <vt:lpstr>微软雅黑</vt:lpstr>
      <vt:lpstr>Arial</vt:lpstr>
      <vt:lpstr>Calibri</vt:lpstr>
      <vt:lpstr>Cambria</vt:lpstr>
      <vt:lpstr>Cambria Math</vt:lpstr>
      <vt:lpstr>Consolas</vt:lpstr>
      <vt:lpstr>Trebuchet MS</vt:lpstr>
      <vt:lpstr>Wingdings</vt:lpstr>
      <vt:lpstr>Wingdings 3</vt:lpstr>
      <vt:lpstr>平面</vt:lpstr>
      <vt:lpstr>1_平面</vt:lpstr>
      <vt:lpstr>强连通分量</vt:lpstr>
      <vt:lpstr>强连通分量</vt:lpstr>
      <vt:lpstr>强连通分量</vt:lpstr>
      <vt:lpstr>强连通分量</vt:lpstr>
      <vt:lpstr>强连通分量</vt:lpstr>
      <vt:lpstr>强连通分量</vt:lpstr>
      <vt:lpstr>强连通分量</vt:lpstr>
      <vt:lpstr>强连通分量</vt:lpstr>
      <vt:lpstr>强连通分量</vt:lpstr>
      <vt:lpstr>强连通分量</vt:lpstr>
      <vt:lpstr>强连通分量</vt:lpstr>
      <vt:lpstr>强连通分量</vt:lpstr>
      <vt:lpstr>【核心代码】</vt:lpstr>
      <vt:lpstr>强连通分量</vt:lpstr>
      <vt:lpstr>强连通分量</vt:lpstr>
      <vt:lpstr>强连通分量</vt:lpstr>
      <vt:lpstr>强连通分量</vt:lpstr>
      <vt:lpstr>强连通分量</vt:lpstr>
      <vt:lpstr>强连通分量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左偏树</vt:lpstr>
      <vt:lpstr>【堆】</vt:lpstr>
      <vt:lpstr>【可并堆】</vt:lpstr>
      <vt:lpstr>左偏树</vt:lpstr>
      <vt:lpstr>左偏树</vt:lpstr>
      <vt:lpstr>左偏树</vt:lpstr>
      <vt:lpstr>左偏树</vt:lpstr>
      <vt:lpstr>左偏树</vt:lpstr>
      <vt:lpstr>左偏树</vt:lpstr>
      <vt:lpstr>左偏树</vt:lpstr>
      <vt:lpstr>左偏树</vt:lpstr>
      <vt:lpstr>左偏树</vt:lpstr>
      <vt:lpstr>左偏树</vt:lpstr>
      <vt:lpstr>左偏树</vt:lpstr>
      <vt:lpstr>左偏树</vt:lpstr>
      <vt:lpstr>左偏树</vt:lpstr>
      <vt:lpstr>左偏树</vt:lpstr>
      <vt:lpstr>左偏树</vt:lpstr>
      <vt:lpstr>左偏树</vt:lpstr>
      <vt:lpstr>左偏树</vt:lpstr>
      <vt:lpstr>左偏树</vt:lpstr>
      <vt:lpstr>左偏树</vt:lpstr>
      <vt:lpstr>左偏树</vt:lpstr>
      <vt:lpstr>左偏树</vt:lpstr>
      <vt:lpstr>左偏树</vt:lpstr>
      <vt:lpstr>左偏树</vt:lpstr>
      <vt:lpstr>左偏树</vt:lpstr>
      <vt:lpstr>左偏树</vt:lpstr>
      <vt:lpstr>左偏树</vt:lpstr>
      <vt:lpstr>左偏树</vt:lpstr>
      <vt:lpstr>左偏树</vt:lpstr>
      <vt:lpstr>左偏树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Lenovo</dc:creator>
  <cp:lastModifiedBy>DXR DXR</cp:lastModifiedBy>
  <cp:revision>8</cp:revision>
  <dcterms:created xsi:type="dcterms:W3CDTF">2023-01-30T09:43:28Z</dcterms:created>
  <dcterms:modified xsi:type="dcterms:W3CDTF">2023-01-31T03:40:16Z</dcterms:modified>
</cp:coreProperties>
</file>