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50" r:id="rId15"/>
    <p:sldId id="340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5" r:id="rId42"/>
    <p:sldId id="274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364" r:id="rId51"/>
    <p:sldId id="365" r:id="rId52"/>
    <p:sldId id="366" r:id="rId53"/>
    <p:sldId id="367" r:id="rId54"/>
    <p:sldId id="368" r:id="rId55"/>
    <p:sldId id="369" r:id="rId56"/>
    <p:sldId id="371" r:id="rId57"/>
    <p:sldId id="372" r:id="rId58"/>
    <p:sldId id="373" r:id="rId59"/>
    <p:sldId id="374" r:id="rId60"/>
    <p:sldId id="375" r:id="rId61"/>
    <p:sldId id="376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7" r:id="rId71"/>
    <p:sldId id="388" r:id="rId72"/>
    <p:sldId id="389" r:id="rId73"/>
    <p:sldId id="397" r:id="rId74"/>
    <p:sldId id="398" r:id="rId75"/>
    <p:sldId id="399" r:id="rId76"/>
    <p:sldId id="390" r:id="rId77"/>
    <p:sldId id="391" r:id="rId78"/>
    <p:sldId id="392" r:id="rId79"/>
    <p:sldId id="393" r:id="rId80"/>
    <p:sldId id="394" r:id="rId81"/>
    <p:sldId id="395" r:id="rId82"/>
    <p:sldId id="39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D3832-9C33-4393-81E7-918A780B9438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D00-AA38-443A-8613-7308B76AA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461665"/>
          </a:xfrm>
        </p:spPr>
        <p:txBody>
          <a:bodyPr anchor="t">
            <a:sp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8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75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99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2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0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024" y="2130639"/>
            <a:ext cx="7766936" cy="961407"/>
          </a:xfrm>
        </p:spPr>
        <p:txBody>
          <a:bodyPr/>
          <a:lstStyle/>
          <a:p>
            <a:pPr algn="ctr"/>
            <a:r>
              <a:rPr lang="en-US" altLang="zh-CN" dirty="0"/>
              <a:t> K-D</a:t>
            </a:r>
            <a:r>
              <a:rPr lang="zh-CN" altLang="en-US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D42654-0040-43E3-9C2D-30981499A504}"/>
              </a:ext>
            </a:extLst>
          </p:cNvPr>
          <p:cNvSpPr txBox="1"/>
          <p:nvPr/>
        </p:nvSpPr>
        <p:spPr>
          <a:xfrm>
            <a:off x="5651532" y="4642100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董欣然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北京大学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信息科学与技术学院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智能科学与技术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7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541537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sz="20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【计算中位数】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为了使得每次划分得到的两个子集合的大小尽量相等，即左子树和右子树中的结点个数尽量相等，在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K-D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树中按维度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kern="0" baseline="-250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​</a:t>
                </a:r>
                <a:r>
                  <a:rPr lang="en-US" altLang="zh-CN" sz="2000" kern="0" baseline="-250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划分时，选取该维度下数据的中位数进行划分。在具体实现时我们可以使用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nth_element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函数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: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nth_element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+ l, 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+ mid, 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+ r, 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cmp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表示对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数组中下标为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的元素按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cmp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的比较规则重新布置，使得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[mid]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存放着排名为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mid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的元素，并且小等于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[mid]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的元素存放在下标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l,mid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中，大等于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ps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[mid]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的元素存放在下标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[mid+1,r)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中。注意：调用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nth_element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函数并不能使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中的元素按从小到大排序的。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just"/>
                <a:r>
                  <a:rPr lang="zh-CN" altLang="en-US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对于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个元素</a:t>
                </a:r>
                <a:r>
                  <a:rPr lang="zh-CN" altLang="en-US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nth_element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的时间复杂度是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的。</a:t>
                </a:r>
                <a:endParaRPr lang="en-US" altLang="zh-CN" sz="2000" kern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indent="228600" algn="just"/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建树的总复杂度为：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𝑛𝑙𝑜𝑔𝑛</m:t>
                    </m:r>
                    <m:r>
                      <a:rPr lang="en-US" altLang="zh-CN" sz="20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sz="20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5415379"/>
              </a:xfrm>
              <a:blipFill>
                <a:blip r:embed="rId2"/>
                <a:stretch>
                  <a:fillRect l="-719" t="-900" r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0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普通插入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插入操作指的是将一个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维点插入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树中。与二叉搜索树的插入类似，假设现在要将新增点插入到节点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的子树中，那么通过比较新增点和节点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en-US" altLang="zh-CN" sz="1800" kern="0" baseline="-25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​</a:t>
            </a:r>
            <a:r>
              <a:rPr lang="en-US" altLang="zh-CN" sz="1800" kern="0" baseline="-25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维的数值大小，来确定新增点是属于节点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右子树。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0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1605568"/>
              </a:xfrm>
            </p:spPr>
            <p:txBody>
              <a:bodyPr/>
              <a:lstStyle/>
              <a:p>
                <a:pPr algn="l"/>
                <a:r>
                  <a:rPr lang="zh-CN" altLang="zh-CN" sz="1800" b="1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插入操作的优化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上述插入操作仅限于插入操作数极少的情况，当插入操作数达到一定量级，</a:t>
                </a:r>
                <a:r>
                  <a:rPr lang="en-US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K-D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树的平衡性就会被破坏，算法的时间复杂度难以保证。我们可以仿照替罪羊树的思想，设定一个平衡因子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α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，令一棵树的左右子树不能超过总大小的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α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倍。一旦某一子树失衡，我们</a:t>
                </a:r>
                <a:r>
                  <a:rPr lang="zh-CN" altLang="en-US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就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重建</a:t>
                </a:r>
                <a:r>
                  <a:rPr lang="zh-CN" altLang="en-US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这棵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子树。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1605568"/>
              </a:xfrm>
              <a:blipFill>
                <a:blip r:embed="rId2"/>
                <a:stretch>
                  <a:fillRect l="-576" t="-3030" r="-2590" b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7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查找最近点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【问题描述】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给定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二维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数据集合，多次询问，每次查询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给定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集合中与点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距离最近的点。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构建好一棵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树后，下面给出利用二维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树寻找距离点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最近的点的方法：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1.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设定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最近距离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初始值为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∞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2.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从根节点出发，先用根节点代表的点更新答案。由于根节点的左右子树各代表一个矩形区域，两个区域都有可能存在距离点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最近的点。我们定义点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与矩形的距离为「以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为圆心画圆，满足与矩形相切的」最小圆的半径。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与矩形的距离大等于已有答案，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没有必要继续搜索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这棵子树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。否则优先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遍历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距离点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较近的矩形。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4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3519553"/>
              </a:xfrm>
            </p:spPr>
            <p:txBody>
              <a:bodyPr/>
              <a:lstStyle/>
              <a:p>
                <a:pPr algn="just"/>
                <a:r>
                  <a:rPr lang="zh-CN" altLang="zh-CN" sz="20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【算法分析】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剪枝：</a:t>
                </a:r>
                <a:endParaRPr lang="en-US" altLang="zh-CN" sz="2000" kern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如果</a:t>
                </a:r>
                <a:r>
                  <a:rPr lang="zh-CN" altLang="zh-CN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点</a:t>
                </a:r>
                <a:r>
                  <a:rPr lang="en-US" altLang="zh-CN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P</a:t>
                </a:r>
                <a:r>
                  <a:rPr lang="zh-CN" altLang="zh-CN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与子矩形的距离大等于已有答案，</a:t>
                </a:r>
                <a:r>
                  <a:rPr lang="zh-CN" altLang="en-US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那么</a:t>
                </a:r>
                <a:r>
                  <a:rPr lang="zh-CN" altLang="zh-CN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没有必要继续搜索。</a:t>
                </a:r>
                <a:endParaRPr lang="en-US" altLang="zh-CN" sz="2000" kern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优先搜索</a:t>
                </a:r>
                <a:r>
                  <a:rPr lang="zh-CN" altLang="zh-CN" sz="2000" kern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距离下界较小的子树</a:t>
                </a:r>
                <a:endParaRPr lang="en-US" altLang="zh-CN" sz="2000" kern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indent="228600" algn="just"/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单次查询的复杂度一般是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𝑙𝑜𝑔𝑛</m:t>
                    </m:r>
                    <m:r>
                      <a:rPr lang="en-US" altLang="zh-CN" sz="20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的，但可以达到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rad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。对于</a:t>
                </a:r>
                <a:r>
                  <a:rPr lang="en-US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维的情况，时间复杂度为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zh-CN" altLang="zh-CN" sz="20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𝑘</m:t>
                            </m:r>
                            <m:r>
                              <a:rPr lang="en-US" altLang="zh-CN" sz="20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zh-CN" sz="20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en-US" sz="2000" dirty="0"/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50D0FBAD-EF60-4843-A35E-A0DB110F5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8990" y="727969"/>
                <a:ext cx="8475013" cy="3519553"/>
              </a:xfrm>
              <a:blipFill>
                <a:blip r:embed="rId2"/>
                <a:stretch>
                  <a:fillRect l="-719" t="-1384" r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8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【举例】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已知二维平面点集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 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 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(3,5)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FA2BB-8AA5-466B-9D04-70CE622995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99" y="2133600"/>
            <a:ext cx="5137940" cy="445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E8FBC5-0E59-4DD0-9C03-B57CF5A674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41" y="2378419"/>
            <a:ext cx="5673969" cy="381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38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首先从根节点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出发，将当前最近邻设为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(3,5)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为圆心，其到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的距离为半径画圆，可以看出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右侧的区域与该圆不相交，所以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的右子树全部忽略。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接着走到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左子树根节点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更新最近距离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(3,5)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为圆心，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以最近距离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为半径画圆，发现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的两棵子树对应的矩形与该圆相切，那么必然不能更新答案。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遍历结束，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(3,5)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的最近邻为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7472B1-35F0-4846-8A79-E59E173B04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14" y="2859655"/>
            <a:ext cx="4608707" cy="39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F6FBAB-61D9-4FB4-A078-5CC237198F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2" y="3292066"/>
            <a:ext cx="4734560" cy="3299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2400" b="1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查找</a:t>
            </a:r>
            <a:r>
              <a:rPr lang="en-US" altLang="zh-CN" sz="2400" b="1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2400" b="1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远点</a:t>
            </a:r>
            <a:endParaRPr lang="zh-CN" altLang="zh-C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【问题描述】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平面上有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个点。现在有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次询问，每次给定一个点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(px,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和一个整数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，输出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个点中与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(px,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大的点的标号。如果有多个点与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(px,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py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的距离相同，那么认为标号较小的点距离较大。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n&lt;=10</a:t>
            </a:r>
            <a:r>
              <a:rPr lang="en-US" altLang="zh-CN" sz="1800" kern="10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m&lt;=10</a:t>
            </a:r>
            <a:r>
              <a:rPr lang="en-US" altLang="zh-CN" sz="1800" kern="10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1&lt;=k&lt;=20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，所有点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包括询问的点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的坐标满足其绝对值小等于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</a:t>
            </a:r>
            <a:r>
              <a:rPr lang="en-US" altLang="zh-CN" sz="1800" kern="10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个点中任意两点坐标不同，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个询问的点的坐标在某范围内随机分布。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95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263661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考虑使用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树，然而我们要求的不是最近邻而是第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远邻。</a:t>
            </a:r>
            <a:endParaRPr lang="en-US" altLang="zh-CN" sz="18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用小根堆维护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最远的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初始向堆里放入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−∞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。从根节点出发，每遇到一个点就判断一下，如果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该点到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的距离比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堆顶大，就弹出堆顶并把当前点加入小根堆。</a:t>
            </a:r>
            <a:endParaRPr lang="en-US" altLang="zh-CN" sz="18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1800" kern="1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剪枝：如果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与子树对应的矩形的距离上界大于堆顶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，那么搜索该子树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2508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是一种对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维空间中的实例点进行存储以便对其进行快速检索的树形数据结构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。一棵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对应着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维数据集合的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一组分类方式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，树中的每个结点就对应了一个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维的超矩形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空间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树可以应用在多种场合，如多维键值搜索（例：范围搜寻及最邻近搜索）。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常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用于在二维平面内的信息检索。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1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SJY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摆棋子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【问题描述】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起初在棋盘上有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个黑色棋子。现在每次放一个黑色棋子或一个白色棋子，如果是白色棋子，求距离这个白色棋子最近的黑色棋子。此处的距离是曼哈顿距离，即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(x1,y1)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(x2,y2)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的距离为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|x1-x2|+|y1-y2|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。注意同一个格子可能有多个棋子。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N&lt;=500000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M&lt;=500000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为操作数。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44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。查询操作与例题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类似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对于加点的操作，与二叉搜索树类似：从根节点出发，通过比较来确定其所属的区域，直到找到空节点并完成插入。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插入过多时，由于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树无法通过旋转操作来保持平衡，树高可能会变得很大，使其退化成链，有三种方法处理。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1.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记录一个平衡因子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α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，像替罪羊树那样，及时将不平衡的子树拍扁重构。这样写最稳定，时间上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应该是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最优的。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2.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设定上界，当新增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数量超过上界时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对整棵树重构</a:t>
            </a:r>
            <a:endParaRPr lang="en-US" altLang="zh-CN" kern="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3.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离线处理，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用所有点构建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KD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，给每个点</a:t>
            </a:r>
            <a:r>
              <a:rPr lang="zh-CN" altLang="en-US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标记表示是否已经插入，真正插入时修改标记。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09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上机练习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 K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远点对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简单题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捉迷藏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染颜色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9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722533" cy="1646302"/>
          </a:xfrm>
        </p:spPr>
        <p:txBody>
          <a:bodyPr/>
          <a:lstStyle/>
          <a:p>
            <a:r>
              <a:rPr lang="zh-CN" altLang="zh-CN" sz="5400" b="1" dirty="0"/>
              <a:t>可持久化数据结构</a:t>
            </a:r>
            <a:br>
              <a:rPr lang="zh-CN" altLang="zh-CN" sz="5400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D54240-D6B3-4B1E-99AE-75E73CEE8FA9}"/>
              </a:ext>
            </a:extLst>
          </p:cNvPr>
          <p:cNvSpPr txBox="1"/>
          <p:nvPr/>
        </p:nvSpPr>
        <p:spPr>
          <a:xfrm>
            <a:off x="5848063" y="4256803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董欣然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北京大学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信息科学与技术学院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智能科学与技术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39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简介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有这样一类问题：给出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组数据，每组数据有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个元素（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n,m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都是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级别的），你需要在线查询或修改某组数据的信息。不过这些数据有一个特点：一组数据是在另一组数据的基础上修改个别元素得来的。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92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l"/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我们通常使用可持久化数据结构来解决这类问题。首先，我们可以用数据结构维护数据中的元素，显然我们不能将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n*m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元素都保存下来，这样所需空间太大无法承受。可持久化数据结构的核心思想是尽量重复利用过往信息，考虑到一次修改操作只会使数据结构上的部分信息发生变化，对于发生变化的部分，我们不改变原有数据结构的信息，而是采用新建结点的方式，将当前修改后的值记录在新建结点上；而剩余部分未发生改变，继承原有数据结构上的信息即可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2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l"/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对于一些数据结构题，定义第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次修改后得到的序列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树为版本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，我们需要支持历史版本的询问，甚至是回退到历史版本并在历史版本基础上进行修改与询问的操作，并且要求操作强制在线。像这样一类需要保存历史信息的题目，我们也可以使用可持久化数据结构来解决。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24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主席树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在介绍主席树之前我们先简单介绍一下权值线段树。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权值线段树顾名思义，它是一棵建立在值域上的线段树（以权值为下标的线段树）。权值线段树的叶子结点，代表的是一个权值。对于每个结点，它也代表着一个区间，结点上可以存储权值在该区间范围内的元素的信息，比如存储这个结点代表的权值区间内有多少个数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主席树可看作可持久化的权值线段树，它可以解决许多经典的序列问题。下面我们通过例题来体会主席树的奥妙。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4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</p:spPr>
            <p:txBody>
              <a:bodyPr/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区间第</a:t>
                </a:r>
                <a:r>
                  <a:rPr lang="en-US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【题目大意】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给定一个长为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次询问，每次询问给定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，求区间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内的第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小数。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≤1</m:t>
                    </m:r>
                    <m:sSup>
                      <m:s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  <a:blipFill>
                <a:blip r:embed="rId2"/>
                <a:stretch>
                  <a:fillRect l="-611" t="-1030" r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7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【方法</a:t>
                </a:r>
                <a:r>
                  <a:rPr lang="en-US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考虑这么一种解法：我们对于每次询问先二分答案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，然后求出区间中小于等于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的数的个数，进而可以判断真正的答案与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的大小关系。那么现在只需考虑如何求出区间中小等于特定值的数的个数。简单粗暴的方法是逐一枚举计数。时间复杂度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𝑚𝑛𝑙𝑜𝑔𝑛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d>
                    <m:r>
                      <a:rPr lang="zh-CN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。</m:t>
                    </m:r>
                  </m:oMath>
                </a14:m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sz="32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  <a:blipFill>
                <a:blip r:embed="rId2"/>
                <a:stretch>
                  <a:fillRect l="-1086" t="-1544" r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1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>
            <a:normAutofit/>
          </a:bodyPr>
          <a:lstStyle/>
          <a:p>
            <a:pPr algn="just"/>
            <a:r>
              <a:rPr lang="zh-CN" altLang="zh-CN" sz="2000" b="1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算法原理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把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r>
              <a:rPr lang="zh-CN" altLang="en-US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看做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维空间中的实例点的集合，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树上的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分叉</a:t>
            </a:r>
            <a:r>
              <a:rPr lang="zh-CN" altLang="en-US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维空间中的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超平面，超平面将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en-US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空间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中的实例点分成两个集合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两个集合分别用分叉点的左右子树表示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。若当前节点的划分维度为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，当前节点在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维的坐标值是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，则当前节点左子树上所有点在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维的坐标值均小于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，右子树上所有点在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维的坐标值均大于等于</a:t>
            </a:r>
            <a:r>
              <a:rPr lang="en-US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2000" kern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53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4" y="1164920"/>
                <a:ext cx="9586935" cy="5022815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【方法</a:t>
                </a:r>
                <a:r>
                  <a:rPr lang="en-US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r>
                  <a:rPr lang="zh-CN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考虑能否优化「求出区间中小等于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的数的个数」的过程，尝试使用线段树。首先我们将所有数离散化，考虑维护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棵权值线段树，第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棵权值线段树维护的是数列中前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个数。权值线段树中的每个结点代表着一个区间，数值在该区间范围内的数的个数记为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sum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。查询区间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内小等于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的数的个数，相当于分别查询第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棵权值线段树的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[1,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这个区间内数的个数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𝑐𝑛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，以及第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棵权值线段树的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[1,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𝑎𝑛𝑠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这个区间内数的个数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𝑐𝑛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𝑐𝑛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𝑐𝑛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就是我们所要求的答案。到此为止，我们得到了一种「二分答案，用线段树判定」的方法，时间复杂度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mlog</m:t>
                        </m:r>
                      </m:e>
                      <m:sup>
                        <m:r>
                          <a:rPr lang="en-US" altLang="zh-CN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n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，空间复杂度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。</m:t>
                    </m:r>
                  </m:oMath>
                </a14:m>
                <a:endParaRPr lang="en-US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{3,1,2,4}</a:t>
                </a:r>
                <a:r>
                  <a:rPr lang="zh-CN" altLang="en-US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为例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4" y="1164920"/>
                <a:ext cx="9586935" cy="5022815"/>
              </a:xfrm>
              <a:blipFill>
                <a:blip r:embed="rId2"/>
                <a:stretch>
                  <a:fillRect l="-445" t="-1578" r="-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4" y="1164921"/>
                <a:ext cx="9447235" cy="5878532"/>
              </a:xfrm>
            </p:spPr>
            <p:txBody>
              <a:bodyPr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【方法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】</a:t>
                </a:r>
              </a:p>
              <a:p>
                <a:pPr algn="just">
                  <a:lnSpc>
                    <a:spcPct val="17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进一步地，我们发现并不用真正地去二分，在权值线段树上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“</a:t>
                </a:r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走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”</a:t>
                </a:r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的过程也就是二分的过程。具体来说，假设当前位于第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棵和第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棵权值线段树的根结点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上，权值区间是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𝑀𝐴𝑋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，数值落在区间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内的数的个数为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]]−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。惊奇地发现：这个操作等价于二分答案，并且得到了二分数值和真正答案之间的大小关系。记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]]−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𝑙𝑐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。假如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，则说明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大等于真正的答案，答案在左子树中；假如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，则说明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小于真正的答案，答案在右子树，且是右子树中的第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小元素。我们可以递归下去，找到答案在线段树中的具体位置。这个算法其实就是在权值线段树上二分，时间复杂度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mlogn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zh-CN" sz="20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algn="l">
                  <a:spcBef>
                    <a:spcPts val="12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4" y="1164921"/>
                <a:ext cx="9447235" cy="5878532"/>
              </a:xfrm>
              <a:blipFill>
                <a:blip r:embed="rId2"/>
                <a:stretch>
                  <a:fillRect l="-710" t="-830" r="-3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38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</p:spPr>
            <p:txBody>
              <a:bodyPr/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【方法</a:t>
                </a:r>
                <a:r>
                  <a:rPr lang="en-US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4</a:t>
                </a: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现在的问题是如何构出这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棵权值线段树。考虑到时空复杂度，我们不能建出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棵完整的线段树。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观察线段树间的关系，发现相邻两棵权值线段树是非常相似的，因为第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棵树只比第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棵树多了一个元素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。在线段树上插入元素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只会导致从根到叶子路径上的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个结点的信息发生改变。于是对于第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棵线段树，我们只要新建这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个结点，其他结点的信息从第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棵线段树继承过来即可。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  <a:blipFill>
                <a:blip r:embed="rId2"/>
                <a:stretch>
                  <a:fillRect l="-611" t="-1030" r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6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基于这点，我们可以用类似前缀和的方法，按顺序来构出这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棵权值线段树。假设我们已经得到了第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棵权值线段树，现在要在第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棵的基础上加入权值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来得到第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棵树。首先我们新建一个结点来表示第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棵线段树的根结点，从根结点出发，对于当前结点，若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在当前权值区间中的左半部分，则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要插入到左子树中，我们新建一个结点作为当前结点的左儿子，当前结点的右儿子信息直接从第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棵线段树的相应结点继承过来。若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在当前权值区间中的右半部分，则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要插入到右子树中，我们新建一个结点作为当前结点的右儿子，当前结点的左儿子信息直接从第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𝑖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棵线段树的相应结点继承过来。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  <a:blipFill>
                <a:blip r:embed="rId2"/>
                <a:stretch>
                  <a:fillRect l="-475" t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3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</p:spPr>
            <p:txBody>
              <a:bodyPr/>
              <a:lstStyle/>
              <a:p>
                <a:pPr algn="l"/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由于线段树上单点插入时最多经过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个结点，每次只会新建出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个结点，因此每次操作的时空复杂度都为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。实际上，这个做法重复利用了相邻两棵权值线段树的公共部分，不同的结点个数仅有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，建立这棵主席树所需要的时空复杂度均为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。对于查询操作，照样可以使用在权值线段树上二分的方法，单次询问复杂度也为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，所以我们就在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+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的时间复杂度内解决了原问题。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1164921"/>
                <a:ext cx="8981162" cy="4734838"/>
              </a:xfrm>
              <a:blipFill>
                <a:blip r:embed="rId2"/>
                <a:stretch>
                  <a:fillRect l="-611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17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1549142"/>
          </a:xfrm>
        </p:spPr>
        <p:txBody>
          <a:bodyPr/>
          <a:lstStyle/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我们将具有上述结构的线段树称为主席树。这道题中并没有出现对历史版本的询问和修改。我们灵活地运用了可持久化的思想，通过对信息的重复利用，大大降低了时空复杂度。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663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主席树是可持久化线段树。每当我们在线段树中修改或插入一个结点时，会将从根到该结点路径上的所有结点新建，该路径上的所有结点有两个共同之处：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自身会被新建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其中一个儿子会被新建，另一个儿子直接继承原有信息。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会发现：一个结点的信息可能会被多次继承，也就是说一个结点可以有多个父结点，这些父结点来自不同的线段树，但一个结点的儿子仍然只有左右两个。由于线段树是自顶向下实现的，且不需要记录父亲结点编号，因此这样的可持久化方式是完全可行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06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打标记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线段树中有一个非常经典的操作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标记。让我们考虑如何让可持久化线段树实现打标记。打标记类似单点修改，如果该区间被标记完全覆盖，就新建一个结点并打上标记；如果该区间没有被完全覆盖，就新建一个结点，通过递归将标记下放到左右儿子，注意：标记下放会使得儿子结点被新建，需要及时记录儿子编号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标记下传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我们在访问结点时顺便将标记下传。注意下传标记的时候，我们不能直接在其左右儿子上打标记，而是要新建儿子结点再打上标记。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74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l"/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由于一般平衡树需要用到旋转操作，进而需要记录父亲，它们是不太方便进行可持久化的。但无旋式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没有这个问题，它没有旋转操作且不需要记录父亲，因此我们常用无旋式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来进行平衡树的可持久化。它与可持久化线段树一样，在需要修改值或父子关系的地方，通过新建结点来代替对原版本的直接修改。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1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665" y="814192"/>
                <a:ext cx="9600980" cy="508556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【题目描述】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维护一个可重整数集合。给出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个操作</a:t>
                </a:r>
                <a:r>
                  <a:rPr lang="zh-CN" altLang="zh-CN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，每一次操作都是基于某一个历史版本，同时生成一个新的版本。每个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操作形如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𝑜𝑝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表示基于的过去版本号，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𝑜𝑝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表示操作的序号，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表示参与操作的数值。有以下六种操作：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1.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插入数字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2.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删除数字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33375" indent="-333375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3.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查询数字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的排名</a:t>
                </a:r>
                <a:endParaRPr lang="en-US" altLang="zh-CN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marL="333375" indent="-333375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4.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查询排名为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的数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5.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求数字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的前驱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6.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求数字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的后继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89560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1≤n≤5*10</a:t>
                </a:r>
                <a:r>
                  <a:rPr lang="en-US" altLang="zh-CN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5</a:t>
                </a:r>
                <a:r>
                  <a:rPr lang="zh-CN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−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10</a:t>
                </a:r>
                <a:r>
                  <a:rPr lang="en-US" altLang="zh-CN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9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≤x≤10</a:t>
                </a:r>
                <a:r>
                  <a:rPr lang="en-US" altLang="zh-CN" baseline="300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9</a:t>
                </a:r>
                <a:endParaRPr lang="zh-CN" altLang="zh-CN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  <a:spcBef>
                    <a:spcPts val="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06EC50D-29D4-4E95-805A-9155AB1D3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665" y="814192"/>
                <a:ext cx="9600980" cy="5085567"/>
              </a:xfrm>
              <a:blipFill>
                <a:blip r:embed="rId2"/>
                <a:stretch>
                  <a:fillRect l="-1017" t="-719" r="-1017" b="-7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6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3852337"/>
          </a:xfrm>
        </p:spPr>
        <p:txBody>
          <a:bodyPr/>
          <a:lstStyle/>
          <a:p>
            <a:pPr algn="just"/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</a:t>
            </a:r>
            <a:r>
              <a:rPr lang="en-US" altLang="zh-CN" sz="18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对于一维的情况，所有的点都在数轴上面，此时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树其实就是二叉排序树。</a:t>
            </a:r>
            <a:b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二叉排序树是具有如下性质的二叉树：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若它的左子树不为空，则左子树上所有结点的值均小于它的根结点的值；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若它的右子树不为空，则右子树上所有结点的值均大于它的根结点的值；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它的左、右子树也分别为二叉排序树；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因为只有一维，所以排序可以预处理。建树时每次以中值为根，将数据点分成尽量均匀的两部分，然后递归处理子树的划分。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80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可持久化平衡树模板题，大家可以在学习可持久化线段树后，通过类比写出可持久化平衡树。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202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814192"/>
            <a:ext cx="8981162" cy="5858122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构建大根堆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(!u)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v;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(!v)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u;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优先级大，则它应该为新树的根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建立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的副本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new_u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v); </a:t>
            </a:r>
          </a:p>
          <a:p>
            <a:pPr algn="l"/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的右子树与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优先级小，则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应该为新树的根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node*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建立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的副本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new_v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 </a:t>
            </a:r>
          </a:p>
          <a:p>
            <a:pPr algn="l"/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3737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0"/>
            <a:ext cx="8981162" cy="5156857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(!u)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 = R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node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建立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的副本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new_u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v)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u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的权值比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小，说明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以及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的左子树都属于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，所以递归划分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的右子树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R);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L,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9141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>
            <a:normAutofit/>
          </a:bodyPr>
          <a:lstStyle/>
          <a:p>
            <a:pPr algn="just">
              <a:spcAft>
                <a:spcPts val="1000"/>
              </a:spcAft>
            </a:pP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可持久化数组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9560" algn="just">
              <a:spcAft>
                <a:spcPts val="1000"/>
              </a:spcAft>
            </a:pP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可持久化数组的用途是</a:t>
            </a:r>
            <a:r>
              <a:rPr lang="zh-CN" altLang="zh-CN" sz="1800" kern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修改和查询数组的历史版本，其基本思想是利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用可持久化线段树维护可持久化数组。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649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】可持久化数组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【题目大意】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你需要维护长度为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的数组，支持如下几种操作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1.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在某个历史版本上修改某一个位置上的值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2.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访问某个历史版本上的某一位置的值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此外，每进行一次操作（对于操作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，会生成一个完全一样的版本，不作任何改动），就会生成一个新的版本。版本编号为当前操作的编号。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5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165243"/>
          </a:xfrm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97180" algn="l">
              <a:spcAft>
                <a:spcPts val="1000"/>
              </a:spcAft>
            </a:pP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问题的瓶颈在于记录历史版本。最暴力的办法就是直接开数组存下每个历史版本的所有值，然后在这些数组中查询。但是这样的空间复杂度是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O(n</a:t>
            </a:r>
            <a:r>
              <a:rPr lang="en-US" altLang="zh-CN" sz="1800" kern="14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97180" algn="l">
              <a:spcAft>
                <a:spcPts val="1000"/>
              </a:spcAft>
            </a:pP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如何优化空间？如果直接用数组储存，很显然无法进行优化。这里我们考虑用线段树维护数组。</a:t>
            </a:r>
            <a:endParaRPr lang="en-US" altLang="zh-CN" sz="1800" kern="14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97180" algn="l">
              <a:spcAft>
                <a:spcPts val="1000"/>
              </a:spcAft>
            </a:pP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可能有人会疑问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线段树的空间复杂度不是比数组要高吗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?</a:t>
            </a:r>
            <a:r>
              <a:rPr lang="zh-CN" altLang="en-US" sz="1800" kern="1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如果记录一个数组，显然没必要使用线段树，然而现在需要记录</a:t>
            </a:r>
            <a:r>
              <a:rPr lang="en-US" altLang="zh-CN" sz="1800" kern="1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en-US" sz="1800" kern="1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个数组。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修改操作</a:t>
            </a:r>
            <a:r>
              <a:rPr lang="zh-CN" altLang="en-US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在历史版本的线段树上修改指定下标的值，这会影响到线段树上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个结点，那么我们新建需要修改的结点，继承线段树中没有被修改的结点，这样就得到了新的线段树并且极大限度地省出空间。用可持久化线段树维护可持久化数组，时空复杂度都是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nlogn</a:t>
            </a:r>
            <a:r>
              <a:rPr lang="en-US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196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196020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b="1" kern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】可持久化并查集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【题目大意】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个操作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(1≤n≤10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1≤m≤2×10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8956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操作有三类：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合并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所在集合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回到第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次操作之后的集合状态</a:t>
            </a:r>
            <a:endParaRPr lang="en-US" altLang="zh-CN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询问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是否属于同一集合，是则输出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否则输出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15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0"/>
            <a:ext cx="8981162" cy="5032680"/>
          </a:xfrm>
        </p:spPr>
        <p:txBody>
          <a:bodyPr>
            <a:normAutofit/>
          </a:bodyPr>
          <a:lstStyle/>
          <a:p>
            <a:pPr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看到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‘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历史版本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’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，自然而然想到用可持久化数据结构来维护并查集。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最朴素的方法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维护每一个版本中每一个点的父亲，也就是并查集中的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fa[]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数组，合并操作也就是修改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fa[]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数组中指定下标的值。这就是上文可持久化数组的修改操作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用不带路径压缩的并查集，一次合并操作只会修改一个点的父亲，也就是说只会修改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数组的一个下标，一个版本相对于上一个版本只会修改一处。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并查集中查找某个点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的祖先的方法如下：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在可持久化线段树上查询某一个版本中点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的父亲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fa[x]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令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x=fa[x]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重复步骤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1,2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，直到找到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的深度最浅的祖先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67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2616101"/>
          </a:xfrm>
        </p:spPr>
        <p:txBody>
          <a:bodyPr/>
          <a:lstStyle/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如果并查集退化成一条链，不能进行路径压缩的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find_fa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函数复杂度会很高。</a:t>
            </a:r>
            <a:endParaRPr lang="en-US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考虑按秩合并：记录每个集合的祖先链的最大深度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dep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，若当前要合并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所在集合，设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的祖先是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的祖先是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，若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dep[x]&gt;dep[y]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，就将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的父亲设置为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。这样保证了链的深度是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总时间复杂度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O(mlog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931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A901-74BC-4E32-A7CE-C3A317A2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52" y="185686"/>
            <a:ext cx="4818577" cy="628506"/>
          </a:xfrm>
        </p:spPr>
        <p:txBody>
          <a:bodyPr/>
          <a:lstStyle/>
          <a:p>
            <a:pPr algn="l"/>
            <a:br>
              <a:rPr lang="zh-CN" altLang="zh-CN" sz="2000" dirty="0"/>
            </a:br>
            <a:r>
              <a:rPr lang="zh-CN" altLang="zh-CN" sz="2000" b="1" dirty="0"/>
              <a:t>可持久化数据结构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EC50D-29D4-4E95-805A-9155AB1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65" y="1164921"/>
            <a:ext cx="8981162" cy="473483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上机练习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任务查询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提示：可持久化线段树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en-US" altLang="zh-CN" sz="18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动态排名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提示：带修改主席树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区间众数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提示：主席树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树上第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提示：主席树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最大中位数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提示：主席树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二分答案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6.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可持久化并查集加强版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提示：可持久化线段树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7.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远古山脉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提示：可持久化平衡树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9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2231380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【多维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维的情况，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树的构建过程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如下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选择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某个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维度来作为切分维度，取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点在该维度的中位数，将小于中位数的数据点归到其左子树，将大等于中位数的数据点归到其右子树。递归处理其子树，直至所有数据点被划分完毕。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624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516" y="1364874"/>
            <a:ext cx="4292484" cy="1646302"/>
          </a:xfrm>
        </p:spPr>
        <p:txBody>
          <a:bodyPr/>
          <a:lstStyle/>
          <a:p>
            <a:r>
              <a:rPr lang="zh-CN" altLang="zh-CN" sz="4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79AAC6-A89F-48A9-8E3A-1224EF04BB52}"/>
              </a:ext>
            </a:extLst>
          </p:cNvPr>
          <p:cNvSpPr txBox="1"/>
          <p:nvPr/>
        </p:nvSpPr>
        <p:spPr>
          <a:xfrm>
            <a:off x="7138823" y="4860811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董欣然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北京大学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信息科学与技术学院</a:t>
            </a:r>
            <a:endParaRPr lang="en-US" altLang="zh-CN" sz="1800" b="1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800" b="1" kern="100" dirty="0">
                <a:latin typeface="Consolas" panose="020B0609020204030204" pitchFamily="49" charset="0"/>
                <a:ea typeface="宋体" panose="02010600030101010101" pitchFamily="2" charset="-122"/>
              </a:rPr>
              <a:t>智能科学与技术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819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l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引言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有这样一类题目：要求查询和修改某些数据，数据含有多维信息，要求强制在线。比如经典的三维偏序问题，或者带修改查询区间第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小值问题。考虑到一个数据结构可以维护一维信息，我们可以通过数据结构的叠套来维护多维信息，这也就是树套树。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970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l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线段树套线段树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【问题描述】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线段树套线段树常用于解决二维平面问题。例如：给出一张二维平面图，平面上的格点上储存有信息，你需要完成矩形区域的修改和查询操作。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860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先按照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坐标建立外层线段树，然后在外层线段树的每个节点下再按照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坐标建立线段树。例如用线段树套线段树维护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2*3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的矩阵，外层线段树的坐标范围是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[1,2]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，内层线段树的坐标范围是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[1,3]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，如下图所示：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BFD18-6FFE-490C-8EFE-B0B8A5F3DA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41" y="2285989"/>
            <a:ext cx="4872616" cy="410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543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3339376"/>
          </a:xfrm>
        </p:spPr>
        <p:txBody>
          <a:bodyPr/>
          <a:lstStyle/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若将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n*m(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n,m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的矩形中每个格点都在树套树中表示出来，节点个数达到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O(nm)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级别，时空复杂度都是不允许的。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考虑有意义的节点个数。设修改操作数为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，一般情况下，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次修改使得树套树中有意义的节点个数增加了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qlognlogm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个，即每次修改操作都会涉及一个矩形区域（单点可以看做是大小为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1*1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的矩形），矩形区域的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坐标区间可以用外层线段树的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个节点表示，矩形区域的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坐标区间可以用内层线段树的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个节点表示。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实际建树的过程中，我们并没有将矩形中的每个格点都在树套树中表示出来，而是采用「外层线段树完整建出，内层线段树动态开点」的形式建树。这样一来，线段树的结构没有发生改变并且时空复杂度都是可接受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438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3724096"/>
          </a:xfrm>
        </p:spPr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单点修改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单点修改形如：修改坐标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(x0,y0)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处的元素信息。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(x0,y0)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被记录在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树套树中「外层线段树中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包含下标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的节点」对应的内层线段树中以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为下标的叶节点。</a:t>
            </a:r>
            <a:endParaRPr lang="en-US" altLang="zh-CN" sz="1800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对于每个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外层线段树的节点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如果节点对应的区间包含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x0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那么需要修改该节点所对应的内层线段树中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位置的节点信息。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0" algn="l"/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因为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外层线段树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节点包含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x0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，每个节点对应一棵内层线段树，对内层线段树的修改是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的，所以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单次操作复杂度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17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查询操作形如：查询某一矩形区域内的信息（例如极值）。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每次矩形操作的时候先在外层线段树中找到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坐标范围对应的区间，再在这些区间维护的线段树中找到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坐标范围对应的区间，查询这些区间上的信息即可。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45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】二维线段树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【题目大意】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给出一个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n*n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的矩阵。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组询问，每次询问以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x,y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为中心点的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z*z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区域中的最大值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和最小值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，并在询问后修改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x,y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处的值。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这是经典的区域查询，单点修改。可以用线段树套线段树实现。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2930995"/>
              </a:xfrm>
            </p:spPr>
            <p:txBody>
              <a:bodyPr/>
              <a:lstStyle/>
              <a:p>
                <a:pPr algn="just"/>
                <a:r>
                  <a:rPr lang="zh-CN" altLang="zh-CN" sz="18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【例题</a:t>
                </a:r>
                <a:r>
                  <a:rPr lang="en-US" altLang="zh-CN" sz="18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r>
                  <a:rPr lang="zh-CN" altLang="zh-CN" sz="18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】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矩阵修改查询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【题目大意】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对于一个二维数组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，记其中下标为（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i,j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）的元素为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a[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i,j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。支持如下操作：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1.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给定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l,r,L,R,k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，对于所有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∈[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],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𝑦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∈[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𝐿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𝑅</m:t>
                    </m:r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，令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a[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x,y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]+=k</a:t>
                </a:r>
              </a:p>
              <a:p>
                <a:pPr algn="just"/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2.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给定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l,r,L,R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∈[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𝑟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],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∈[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𝐿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𝑅</m:t>
                        </m:r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[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  <m:r>
                          <a:rPr lang="en-US" altLang="zh-CN" sz="1800" b="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强制在线。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 </a:t>
                </a:r>
                <a:r>
                  <a:rPr lang="en-US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zh-CN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≤</a:t>
                </a:r>
                <a:r>
                  <a:rPr lang="en-US" altLang="zh-CN" sz="1800" i="1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l,r,L,R</a:t>
                </a:r>
                <a:r>
                  <a:rPr lang="zh-CN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≤</a:t>
                </a:r>
                <a:r>
                  <a:rPr lang="en-US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10</a:t>
                </a:r>
                <a:r>
                  <a:rPr lang="en-US" altLang="zh-CN" sz="1800" i="1" kern="0" baseline="300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5</a:t>
                </a:r>
                <a:r>
                  <a:rPr lang="zh-CN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操作数</a:t>
                </a:r>
                <a:r>
                  <a:rPr lang="en-US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q</a:t>
                </a:r>
                <a:r>
                  <a:rPr lang="zh-CN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≤</a:t>
                </a:r>
                <a:r>
                  <a:rPr lang="en-US" altLang="zh-CN" sz="1800" i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10</a:t>
                </a:r>
                <a:r>
                  <a:rPr lang="en-US" altLang="zh-CN" sz="1800" i="1" kern="0" baseline="300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5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2930995"/>
              </a:xfrm>
              <a:blipFill>
                <a:blip r:embed="rId2"/>
                <a:stretch>
                  <a:fillRect l="-554" t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7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2785378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使用树套树，外层线段树中代表区间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的节点储存这个矩阵的第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到第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行的信息，内层树上代表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[L,R]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的区间维护了这个矩阵的第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到第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行，第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列到第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列的信息。也就是说，外层线段树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每个节点维护行信息，每个节点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对应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一棵内层线段树，内层线段树维护列信息。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每次矩形操作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先在外层线段树中找到行对应的区间，再在这些区间维护的线段树中找到对应的列。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9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二维空间划分的例子：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已知二维平面点集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 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 }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，现要构建一棵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89142C-5981-4D57-AA72-36D86749775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242" y="2194430"/>
            <a:ext cx="4805509" cy="394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2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2231380"/>
          </a:xfrm>
        </p:spPr>
        <p:txBody>
          <a:bodyPr/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对于修改操作，我们打上区间标记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常规的做法是：遍历线段树上的节点，若节点上有标记，则标记下放，回溯时更新区间信息。对于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外层线段树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，合并子节点信息意味着合并两棵线段树的信息，标记要下放到子线段树的相应节点。难以实现。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058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3929281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标记永久化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像区间求和这类问题，是可以使用标记永久化的。一个区间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打上标记后，这个区间以及它的子区间一定受到这个区间的影响。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所以不必下放标记，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在找寻目标区间的过程中，经过一个有标记的区间，就用这个标记更新答案。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对于修改操作，包含目标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区间的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一定受到影响，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所以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在找寻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区间的过程中，计算这次修改对经过的每个区间的影响。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找到目标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，对目标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区间打上标记，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用于记录目标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子区间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的影响。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对于查询操作，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查询某一区间的时候，子区间对该区间的贡献都已考虑在内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。假设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包含目标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的标记对目标区间有影响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，贡献值储存在该节点的标记上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所以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在找寻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目标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区间的过程中，经过一个有标记的区间，就用这个标记更新答案。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举例：在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[1,3]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修改，在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[2,4]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21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1549142"/>
          </a:xfrm>
        </p:spPr>
        <p:txBody>
          <a:bodyPr/>
          <a:lstStyle/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这样一来，不需要合并子树信息和下放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标记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就可以维护外层线段树。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对于修改操作，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外层线段树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至多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找到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个区间，每个区间在内层线段树中找到列区间的复杂度是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的，所以单次操作的复杂度是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596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zh-CN" altLang="zh-CN" sz="1800" b="1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】三维俄罗斯方块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【题目大意】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n(1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20000)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个立方体，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个立方体依次落下，直到碰到其他立方体或者落地停止。求所有立方体落下以后最高的高度。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16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3083729"/>
              </a:xfrm>
            </p:spPr>
            <p:txBody>
              <a:bodyPr/>
              <a:lstStyle/>
              <a:p>
                <a:pPr algn="l"/>
                <a:r>
                  <a:rPr lang="zh-CN" altLang="zh-CN" sz="1800" b="1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【算法分析】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</a:t>
                </a:r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本题要实现区间赋值和查询区间极值，可以使用线段树套线段树。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/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𝑦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],[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𝑏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是线段树上的两个节点，并且</a:t>
                </a:r>
                <a14:m>
                  <m:oMath xmlns:m="http://schemas.openxmlformats.org/officeDocument/2006/math">
                    <m:r>
                      <a:rPr lang="zh-CN" altLang="zh-CN" sz="1800" i="1" kern="0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kern="0" dirty="0" err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sz="1800" i="1" kern="0" dirty="0" err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0" dirty="0" err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𝑏</m:t>
                    </m:r>
                    <m:r>
                      <a:rPr lang="en-US" altLang="zh-CN" sz="1800" i="1" kern="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  <m:r>
                      <a:rPr lang="zh-CN" altLang="zh-CN" sz="18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是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x</m:t>
                        </m:r>
                        <m: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y</m:t>
                        </m:r>
                      </m:e>
                    </m:d>
                    <m:r>
                      <a:rPr lang="zh-CN" altLang="zh-CN" sz="18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在线段树上的祖先</m:t>
                    </m:r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，那么对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的更新会影响对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的最值查询；对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的更新会影响对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的最值查询。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/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具体地，我们需要维护两个标记：</a:t>
                </a:r>
                <a:r>
                  <a:rPr lang="en-US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mx,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mark</a:t>
                </a:r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的赋值等价于更新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𝑚𝑎𝑟𝑘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𝑥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zh-CN" altLang="zh-CN" sz="1800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和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𝑚𝑥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；求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的最值等价于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𝑚𝑥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𝑥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𝑚𝑎𝑟𝑘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取较大值。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sz="1800" kern="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zh-CN" altLang="zh-CN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𝑛𝑙𝑜</m:t>
                        </m:r>
                        <m:sSup>
                          <m:sSupPr>
                            <m:ctrlPr>
                              <a:rPr lang="zh-CN" altLang="zh-CN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3083729"/>
              </a:xfrm>
              <a:blipFill>
                <a:blip r:embed="rId2"/>
                <a:stretch>
                  <a:fillRect l="-554" t="-1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5343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2893100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树状数组套线段树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】动态排名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【题目描述】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给定一个含有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个数的序列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,a2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，需要支持两种操作：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查询下标在区间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中的第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小的数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800" kern="0" baseline="-25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​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改为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20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3062377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这是求动态区间第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小问题。先考虑静态区间求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小问题。静态问题的做法是在每一个点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上建立一棵值域线段树存储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a[1..i]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的信息。通过前缀和相减求出答案。然而现在有单点修改，如果修改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i,i+1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棵线段树都要修改，时间复杂度不允许。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现在需要快速实现单点修改和区间查询，考虑使用树状数组。回顾一下树状数组，树状数组用于维护前缀和，它的思想是：单点修改只会使树状数组中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个节点信息发生改变，于是我们只需要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地维护被修改的信息。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230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想象一个树状数组，树状数组的每个节点储存着一棵值域线段树，节点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存储的是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a[x-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lowbit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(x)+1..x]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的信息。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2D18D-290C-4339-AD73-C47BAA80A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0" y="2123604"/>
            <a:ext cx="6600143" cy="401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252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【单点修改】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和普通树状数组的修改操作一样，我们需要对树状数组中的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个节点进行修改。不同的是：现在每个节点都是一棵值域线段树，将数字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改成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就是在值域线段树中把数值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的出现次数减一，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的出现次数加一。一次修改会影响树状数组中的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个节点，对一棵值域线段树的修改是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为值域），那么一次修改的时间复杂度是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91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400109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【区间查询】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求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小时，初步想法是二分答案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我们分别求出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a[1..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中小等于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的数字个数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cnt2), a[1..L-1]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中小等于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的数字个数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cnt1)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，则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cnt2-cnt1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就是数字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的排名。根据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的排名我们就可以判断第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小数和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的大小关系，从而缩小答案范围。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用树状数组中的若干节点表示出前缀区间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a[1..R]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，在这些节点表示的值域线段树中统计小等于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的数字个数，个数之和就是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cnt2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；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cnt1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可以同理求出。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二分答案需要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的时间，每次查询需要访问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棵树，对于一棵树的查询是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，那么一次区间查询的时间复杂度是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O(lognlog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0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indent="266700"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构建根节点时，此时的切分维度为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维从小到大排序为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。因为集合大小为偶数，所以中值在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中任选其一。不妨选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归为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节点的左子树，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归为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节点的右子树。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节点的左子树时，点集合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，此时的切分维度为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，中值为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Y=4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作为分割平面，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(2,3)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归为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的左子树，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(4,7)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归为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(5,4)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的右子树。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(7,2)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节点的右子树时，点集合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，此时的切分维度为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，中值为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Y=6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作为分割平面，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(8,1)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归为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(9,6)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的左子树。至此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树构建完成。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A25041-8D8E-406B-B793-95CD545FAD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99" y="3959884"/>
            <a:ext cx="3040884" cy="262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207981-437F-48ED-92C1-6FF7EE91F8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07" y="3959884"/>
            <a:ext cx="3671748" cy="2471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43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不妨用数组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qy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储存用来表示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a[1..r]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的树状数组节点，用数组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qx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储存用来表示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a[1..l-1]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的树状数组节点。那么可以写做：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ansx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=0,ansy=0;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for(int j=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r;j;j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lowbit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(j))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[++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ansy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]=root[j];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for(int j=l-1;j;j-=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lowbit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(j))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[++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ansx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]=root[j];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968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4919104"/>
              </a:xfrm>
            </p:spPr>
            <p:txBody>
              <a:bodyPr/>
              <a:lstStyle/>
              <a:p>
                <a:pPr indent="266700" algn="just"/>
                <a:r>
                  <a:rPr lang="zh-CN" altLang="en-US" sz="18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如果只有“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查询下标在区间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l,r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中的第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小的数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”操作，可以使用主席树，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通过在主席树上的移动来代替二分的过程。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:endParaRPr lang="en-US" altLang="zh-CN" sz="1800" kern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indent="266700" algn="just"/>
                <a:r>
                  <a:rPr lang="zh-CN" altLang="en-US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同理，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我们仍然可以运用「在值域线段树上走」的思想来优化二分。类似于使用主席树求区间第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小，起初答案区间是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[1,m]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，我们位于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ansx+ansy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个值域线段树的根节点。令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mid=(1+m)/2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数值落在区间</a:t>
                </a:r>
                <a14:m>
                  <m:oMath xmlns:m="http://schemas.openxmlformats.org/officeDocument/2006/math"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[1,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mid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内的数的个数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𝑐𝑛𝑡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𝑎𝑛𝑠𝑦</m:t>
                        </m:r>
                      </m:sup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𝑠𝑖𝑧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𝑙𝑐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𝑞𝑦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)</m:t>
                        </m:r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𝑎𝑛𝑠𝑥</m:t>
                        </m:r>
                      </m:sup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𝑠𝑖𝑧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𝑙𝑐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𝑞𝑥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olas" panose="020B0609020204030204" pitchFamily="49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假如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cnt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≥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，则说明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mid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大等于真正的答案，答案在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区间是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[1,mid]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中。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ansx+ansy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个节点同时往左儿子走，也就是令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𝑞𝑦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𝑙𝑐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𝑞𝑦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𝑞𝑥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𝑙𝑐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𝑞𝑥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假如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cnt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&lt;k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，则说明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mid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小于真正的答案，答案在区间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[mid+1,r]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中，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ansx+ansy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个节点同时往右儿子走，也就是令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𝑞𝑦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d>
                      <m:d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𝑞𝑦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𝑞𝑥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  <m:r>
                      <a:rPr lang="en-US" altLang="zh-CN" sz="1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𝑐</m:t>
                    </m:r>
                    <m:d>
                      <m:d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𝑞𝑥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olas" panose="020B0609020204030204" pitchFamily="49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 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。</m:t>
                    </m:r>
                  </m:oMath>
                </a14:m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问题转化为：求值域区间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[mid+1,r]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中第</a:t>
                </a:r>
                <a:r>
                  <a:rPr lang="en-US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k-</a:t>
                </a:r>
                <a:r>
                  <a:rPr lang="en-US" altLang="zh-CN" sz="1800" kern="100" dirty="0" err="1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cnt</a:t>
                </a:r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小的数，这是原问题的子问题。</a:t>
                </a:r>
                <a:endParaRPr lang="en-US" altLang="zh-CN" sz="18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lvl="0" algn="just"/>
                <a:r>
                  <a:rPr lang="zh-CN" altLang="zh-CN" sz="1800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我们不断缩小答案所在的区间范围，直到找到答案在线段树中的具体位置。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4919104"/>
              </a:xfrm>
              <a:blipFill>
                <a:blip r:embed="rId2"/>
                <a:stretch>
                  <a:fillRect l="-4920" t="-991" r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19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l"/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这个算法其实就是在权值线段树上二分，在权值线段树上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”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的时间复杂度为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，共有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个点同时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走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”</a:t>
            </a:r>
            <a:r>
              <a:rPr lang="zh-CN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那么一次区间查询的时间复杂度是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lognlogm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515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3573286"/>
              </a:xfrm>
            </p:spPr>
            <p:txBody>
              <a:bodyPr/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zh-CN" sz="1800" b="1" dirty="0"/>
                  <a:t>带插入区间</a:t>
                </a:r>
                <a:r>
                  <a:rPr lang="en-US" altLang="zh-CN" sz="1800" b="1" dirty="0"/>
                  <a:t>k</a:t>
                </a:r>
                <a:r>
                  <a:rPr lang="zh-CN" altLang="zh-CN" sz="1800" b="1" dirty="0"/>
                  <a:t>小值</a:t>
                </a:r>
                <a:endParaRPr lang="en-US" altLang="zh-CN" sz="1800" b="1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zh-CN" altLang="zh-CN" sz="1800" b="1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【题目大意】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给定一个初始长度为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，现在有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𝑞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次操作，操作有三种：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en-US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1.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询问区间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𝑙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𝑟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内的第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小值。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en-US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2.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将从左往右第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个位置上的数改成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en-US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3.</a:t>
                </a: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在从左往右第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个位置前插入一个</a:t>
                </a:r>
                <a:r>
                  <a:rPr lang="zh-CN" altLang="en-US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数字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。</a:t>
                </a:r>
                <a:endParaRPr lang="zh-CN" altLang="zh-CN" sz="1800" dirty="0">
                  <a:effectLst/>
                  <a:latin typeface="Tahoma" panose="020B060403050404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1000"/>
                  </a:spcAft>
                </a:pPr>
                <a:r>
                  <a:rPr lang="zh-CN" altLang="zh-CN" sz="18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强制在线。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≤5×1</m:t>
                    </m:r>
                    <m:sSup>
                      <m:s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𝑄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olas" panose="020B0609020204030204" pitchFamily="49" charset="0"/>
                      </a:rPr>
                      <m:t>≤1</m:t>
                    </m:r>
                    <m:sSup>
                      <m:s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olas" panose="020B0609020204030204" pitchFamily="49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74B1E46-1692-43C5-B3BB-A1A7698A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984" y="951977"/>
                <a:ext cx="8793271" cy="3573286"/>
              </a:xfrm>
              <a:blipFill>
                <a:blip r:embed="rId2"/>
                <a:stretch>
                  <a:fillRect l="-554" t="-853" b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0091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4421723"/>
          </a:xfrm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如果题目只有前两个操作，那么有树状数组套权值线段树的经典方法。现在多了插入操作，显然树状数组形态固定，无法实现任意位置的插入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l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考虑将外层的树状数组替换成平衡树。使用外层平衡树套内层线段树，平衡树维护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序列区间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，平衡树中每个结点上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建立一棵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权值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线段树，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线段树维护权值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区间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因为平衡树是动态的而线段树是静态的，如果平衡树旋转的话，势必会导致大量重构，因此不可以旋转。替罪羊树是非旋转的平衡树，我们可以选择使用替罪羊树来解决这道题。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对于修改操作：在替罪羊树上找到要修改的结点，修改根结点到该结点的路径上所有点的权值线段树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，对于每棵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权值线段树：删去原来的权值，再加上新的权值。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l">
              <a:spcAft>
                <a:spcPts val="1000"/>
              </a:spcAft>
            </a:pP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216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345053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【算法分析】</a:t>
            </a:r>
            <a:endParaRPr lang="en-US" altLang="zh-CN" sz="1800" b="1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加入操作：</a:t>
            </a:r>
            <a:endParaRPr lang="en-US" altLang="zh-CN" sz="1800" b="1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在替罪羊树上插入该点，向沿路的所有点的权值线段树加入这个权值即可，再</a:t>
            </a:r>
            <a:r>
              <a:rPr lang="zh-CN" altLang="en-US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判断是否需要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重构。插入删除修改都可以在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的时间内解决。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b="1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询问操作：</a:t>
            </a:r>
            <a:endParaRPr lang="en-US" altLang="zh-CN" sz="1800" b="1" dirty="0"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>
              <a:spcAft>
                <a:spcPts val="1000"/>
              </a:spcAft>
            </a:pP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根据替罪羊树的性质可以知道：给定区间对应着替罪羊树上的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个结点，我们先二分答案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，然后查询这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个结点（集合）中小于等于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的元素个数，就可以在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的时间内回答区间中比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小的数有几个，总复杂度就是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。考虑进一步优化：首先给定区间对应着替罪羊树上的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个结点，那么可以将这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个结点对应的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logn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棵权值线段树都提取出来，然后同时从这些权值线段树的根节点出发，在权值线段树中一起向左（向右）走的过程就等价于二分的过程。复杂度改进到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baseline="300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1166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线段树套平衡树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【例题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】二逼平衡树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【题目大意】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你需要写一种数据结构来维护一个长度为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的有序数列，有以下操作：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1.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在区间内的排名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2.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查询区间内排名为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3.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修改某一位置上的数值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4.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在区间内的前驱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前驱定义为小于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，且最大的数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5.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在区间内的后继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后继定义为大于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，且最小的数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n,m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50000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为操作数。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411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1549142"/>
          </a:xfrm>
        </p:spPr>
        <p:txBody>
          <a:bodyPr/>
          <a:lstStyle/>
          <a:p>
            <a:pPr algn="l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【方法一】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线段树可以实现区间修改和查询，平衡树可以实现查询第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大，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的排名，前驱与后继。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线段树套平衡树可以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实现题目要求的操作。</a:t>
            </a:r>
            <a:endParaRPr lang="en-US" altLang="zh-CN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649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4555093"/>
          </a:xfrm>
        </p:spPr>
        <p:txBody>
          <a:bodyPr/>
          <a:lstStyle/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我们用线段树套上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，线段树节点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一棵以值为序的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包含了位置在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l,r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内的所有元素。接着考虑以下操作。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的排名：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在线段树上被分解为若干区间，在每个区间统计大于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的数的个数，累加即可。时间复杂度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宋体" panose="02010600030101010101" pitchFamily="2" charset="-122"/>
                <a:cs typeface="MS Mincho" panose="02020609040205080304" pitchFamily="49" charset="-128"/>
              </a:rPr>
              <a:t>​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宋体" panose="02010600030101010101" pitchFamily="2" charset="-122"/>
                <a:cs typeface="MS Mincho" panose="02020609040205080304" pitchFamily="49" charset="-128"/>
              </a:rPr>
              <a:t>​​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内排名为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的值：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在线段树上被分解为若干区间，所以有若干棵平衡树。二分答案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，计算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的排名，从而缩小答案范围。时间复杂度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​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nsolas" panose="020B0609020204030204" pitchFamily="49" charset="0"/>
              </a:rPr>
              <a:t>​​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pos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位的值：在线段树中找到包含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pos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的所有区间，在对应的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中修改即可。时间复杂度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查前驱：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在线段树上被分解为若干区间，所以有若干棵平衡树。在每个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里面找前驱，取最大的即可。时间复杂度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宋体" panose="02010600030101010101" pitchFamily="2" charset="-122"/>
                <a:cs typeface="MS Mincho" panose="02020609040205080304" pitchFamily="49" charset="-128"/>
              </a:rPr>
              <a:t>​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宋体" panose="02010600030101010101" pitchFamily="2" charset="-122"/>
                <a:cs typeface="MS Mincho" panose="02020609040205080304" pitchFamily="49" charset="-128"/>
              </a:rPr>
              <a:t>​​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查后继：同理。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2231380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【方法二】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线段树套上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Treap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外层树记录位置，内层平衡树记录数值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的时间瓶颈在于“查询区间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内排名为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的值”，需要先二分答案，再判定，时间复杂度高达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我们转换下思路，改为外层树记录数值，内层树记录位置，用一个动态开点的权值线段树套平衡树来解决这一问题。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0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每一次划分都用一条水平线或垂直线将平面分成了不相交的两部分。将空间看做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树中的节点，划分得到的两个子空间看做左右子节点，那么构建一个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K-D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树即是将一个二维平面逐步划分的过程。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5976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4278094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的排名：我们查询值在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[0,k-1]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中，有多少位置在给定区间内，再加一就是排名。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内排名为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的值：我们直接在权值线段树上二分，并查询该节点有多少数在给定位置区间内，由此缩小答案范围。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修改某一位的值：在权值线段树中找到包含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旧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值的所有区间，在对应的平衡树中删除节点；再在权值线段树中找到包含新值的所有区间，在对应的平衡树中插入节点。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查前驱：我们先查询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的排名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记为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，那么问题转化为查询区间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a,b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内排名为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x-1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查后继：同理。</a:t>
            </a:r>
          </a:p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用权值线段树套平衡树解决该题，时间复杂度为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O(nlog</a:t>
            </a:r>
            <a:r>
              <a:rPr lang="en-US" altLang="zh-CN" sz="1800" kern="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，空间复杂度为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nlogn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，是本题在线做法中理论复杂度最优的做法。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1826141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小结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树套树是我们用来维护多维数据信息的有效工具，可以处理多维信息的复杂问题，但是这类树套树解法以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代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码量大和难调试著称。当然，在可以离线的情况下，整体二分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/CDQ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或许更加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简便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，我们要根据具体情况选择解决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方案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09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8D4C8-B9C7-4302-9145-A9E8E79E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850" y="267975"/>
            <a:ext cx="4292484" cy="551608"/>
          </a:xfrm>
        </p:spPr>
        <p:txBody>
          <a:bodyPr/>
          <a:lstStyle/>
          <a:p>
            <a:pPr algn="l"/>
            <a:r>
              <a:rPr lang="zh-CN" altLang="zh-CN" sz="24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树套树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B1E46-1692-43C5-B3BB-A1A7698A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951977"/>
            <a:ext cx="8793271" cy="5185775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上机练习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三维偏序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提示：线段树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树状数组套平衡树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动态逆序对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提示：线段树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树状数组套平衡树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带插入区间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小值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提示：替罪羊树套权值线段树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4.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存储器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提示：替罪羊树套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Trie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9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05F2-85E1-40C1-9B68-00F2484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93" y="266328"/>
            <a:ext cx="1031947" cy="346231"/>
          </a:xfrm>
        </p:spPr>
        <p:txBody>
          <a:bodyPr/>
          <a:lstStyle/>
          <a:p>
            <a:pPr algn="ctr"/>
            <a:r>
              <a:rPr lang="en-US" altLang="zh-CN" sz="2000" dirty="0"/>
              <a:t> K-D</a:t>
            </a:r>
            <a:r>
              <a:rPr lang="zh-CN" altLang="en-US" sz="2000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FBAD-EF60-4843-A35E-A0DB110F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727969"/>
            <a:ext cx="8475013" cy="5415379"/>
          </a:xfrm>
        </p:spPr>
        <p:txBody>
          <a:bodyPr/>
          <a:lstStyle/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【划分维度选择优化】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每次对子空间进行划分时，我们需要确定一个维度进行划分。传统的选择方法是不同的维度按树的深度交替出现</a:t>
            </a:r>
            <a:endParaRPr lang="en-US" altLang="zh-CN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66700"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可以对划分维度的选择进行优化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对比数据点在各维度的分布情况，数据点在某一维度坐标值的方差越大分布越分散，方差越小分布越集中。从方差大的维度开始切分可以取得很好的切分效果及平衡性。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51755"/>
      </p:ext>
    </p:extLst>
  </p:cSld>
  <p:clrMapOvr>
    <a:masterClrMapping/>
  </p:clrMapOvr>
</p:sld>
</file>

<file path=ppt/theme/theme1.xml><?xml version="1.0" encoding="utf-8"?>
<a:theme xmlns:a="http://schemas.openxmlformats.org/drawingml/2006/main" name="2_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9534</Words>
  <Application>Microsoft Office PowerPoint</Application>
  <PresentationFormat>宽屏</PresentationFormat>
  <Paragraphs>428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Tahoma</vt:lpstr>
      <vt:lpstr>Trebuchet MS</vt:lpstr>
      <vt:lpstr>Wingdings</vt:lpstr>
      <vt:lpstr>Wingdings 3</vt:lpstr>
      <vt:lpstr>2_平面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 K-D树</vt:lpstr>
      <vt:lpstr>可持久化数据结构 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 可持久化数据结构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  <vt:lpstr>树套树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DXR DXR</cp:lastModifiedBy>
  <cp:revision>5</cp:revision>
  <dcterms:created xsi:type="dcterms:W3CDTF">2023-01-31T03:38:58Z</dcterms:created>
  <dcterms:modified xsi:type="dcterms:W3CDTF">2023-02-02T03:22:49Z</dcterms:modified>
</cp:coreProperties>
</file>