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57" r:id="rId5"/>
    <p:sldId id="275" r:id="rId6"/>
    <p:sldId id="259" r:id="rId7"/>
    <p:sldId id="263" r:id="rId8"/>
    <p:sldId id="261" r:id="rId9"/>
    <p:sldId id="262" r:id="rId10"/>
    <p:sldId id="276" r:id="rId11"/>
    <p:sldId id="267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E6"/>
    <a:srgbClr val="F5C3DF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68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zh-CN">
                <a:solidFill>
                  <a:srgbClr val="7030A0"/>
                </a:solidFill>
              </a:rPr>
              <a:t>金牌训练 NOI2023 模拟赛</a:t>
            </a:r>
            <a:br>
              <a:rPr lang="zh-CN" altLang="zh-CN">
                <a:solidFill>
                  <a:srgbClr val="7030A0"/>
                </a:solidFill>
              </a:rPr>
            </a:br>
            <a:r>
              <a:rPr lang="zh-CN" altLang="zh-CN">
                <a:solidFill>
                  <a:srgbClr val="7030A0"/>
                </a:solidFill>
              </a:rPr>
              <a:t>Day</a:t>
            </a:r>
            <a:r>
              <a:rPr lang="en-US" altLang="zh-CN">
                <a:solidFill>
                  <a:srgbClr val="7030A0"/>
                </a:solidFill>
              </a:rPr>
              <a:t>11 </a:t>
            </a:r>
            <a:r>
              <a:rPr lang="zh-CN" altLang="en-US">
                <a:solidFill>
                  <a:srgbClr val="7030A0"/>
                </a:solidFill>
              </a:rPr>
              <a:t>解题报告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</a:rPr>
              <a:t>清华大学</a:t>
            </a:r>
            <a:r>
              <a:rPr lang="en-US" altLang="zh-CN">
                <a:solidFill>
                  <a:srgbClr val="7030A0"/>
                </a:solidFill>
              </a:rPr>
              <a:t> </a:t>
            </a:r>
            <a:r>
              <a:rPr lang="zh-CN" altLang="en-US">
                <a:solidFill>
                  <a:srgbClr val="7030A0"/>
                </a:solidFill>
              </a:rPr>
              <a:t>陈栉旷</a:t>
            </a:r>
            <a:endParaRPr lang="zh-CN" altLang="en-US">
              <a:solidFill>
                <a:srgbClr val="7030A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p>
            <a:r>
              <a:rPr lang="zh-CN" altLang="zh-CN">
                <a:solidFill>
                  <a:srgbClr val="7030A0"/>
                </a:solidFill>
              </a:rPr>
              <a:t>谢谢大家！</a:t>
            </a:r>
            <a:endParaRPr lang="en-US" altLang="zh-CN">
              <a:solidFill>
                <a:srgbClr val="7030A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endParaRPr lang="zh-CN" altLang="en-US">
              <a:solidFill>
                <a:srgbClr val="7030A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1</a:t>
            </a:r>
            <a:r>
              <a:rPr lang="zh-CN" altLang="en-US">
                <a:solidFill>
                  <a:srgbClr val="7030A0"/>
                </a:solidFill>
              </a:rPr>
              <a:t>：海妖沙龙</a:t>
            </a:r>
            <a:endParaRPr lang="en-US" altLang="zh-CN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题目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描述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已知平面上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个点，无三点共线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给定一个长度为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、由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L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R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组成的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序列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求一个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的排列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，使得对于任意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，若原序列第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个元素为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L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则点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在向量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的左侧，否则原序列第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个元素为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R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在向量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的右侧，且任意两条形如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）的线段不在除端点之外的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位置相交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5000</m:t>
                    </m:r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1</a:t>
            </a:r>
            <a:r>
              <a:rPr lang="zh-CN" altLang="en-US">
                <a:solidFill>
                  <a:srgbClr val="7030A0"/>
                </a:solidFill>
              </a:rPr>
              <a:t>：海妖</a:t>
            </a:r>
            <a:r>
              <a:rPr lang="zh-CN" altLang="en-US">
                <a:solidFill>
                  <a:srgbClr val="7030A0"/>
                </a:solidFill>
              </a:rPr>
              <a:t>沙龙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5317490"/>
              </a:xfrm>
            </p:spPr>
            <p:txBody>
              <a:bodyPr>
                <a:normAutofit/>
              </a:bodyPr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简要算法：极角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排序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任选凸包上的一个点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作为起点（具体实现时只需选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最小或最大点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即可）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若序列第一个元素为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R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，则选择凸包上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顺时针方向的下一个点（也就是以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为极点，剩下的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个点中极角最大的点）作为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，易得这时剩下的所有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个点都在向量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的右侧，于是序列第一个元素的限制得以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满足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同理若序列第一个元素为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L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，则取凸包上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逆时针方向的下一个点，也就是剩下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个点中的极角最小点作为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，这时剩下的所有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个点都在向量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左侧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去掉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之后，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显然也是剩下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个点凸包上的点，可以重复前面的过程，以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为极点选择极角最小或最大的点作为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必然是除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外剩下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个点的凸包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点，以此类推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531749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1</a:t>
            </a:r>
            <a:r>
              <a:rPr lang="zh-CN" altLang="en-US">
                <a:solidFill>
                  <a:srgbClr val="7030A0"/>
                </a:solidFill>
              </a:rPr>
              <a:t>：海妖</a:t>
            </a:r>
            <a:r>
              <a:rPr lang="zh-CN" altLang="en-US">
                <a:solidFill>
                  <a:srgbClr val="7030A0"/>
                </a:solidFill>
              </a:rPr>
              <a:t>沙龙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5317490"/>
              </a:xfrm>
            </p:spPr>
            <p:txBody>
              <a:bodyPr>
                <a:normAutofit/>
              </a:bodyPr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下面是实例，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，序列为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RRLLR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531749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pic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2645" y="1993900"/>
            <a:ext cx="2951480" cy="2071370"/>
          </a:xfrm>
          <a:prstGeom prst="rect">
            <a:avLst/>
          </a:prstGeom>
        </p:spPr>
      </p:pic>
      <p:pic>
        <p:nvPicPr>
          <p:cNvPr id="5" name="图片 4" descr="pic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405" y="1994535"/>
            <a:ext cx="3194685" cy="2070735"/>
          </a:xfrm>
          <a:prstGeom prst="rect">
            <a:avLst/>
          </a:prstGeom>
        </p:spPr>
      </p:pic>
      <p:pic>
        <p:nvPicPr>
          <p:cNvPr id="6" name="图片 5" descr="pic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370" y="1995805"/>
            <a:ext cx="3209925" cy="2069465"/>
          </a:xfrm>
          <a:prstGeom prst="rect">
            <a:avLst/>
          </a:prstGeom>
        </p:spPr>
      </p:pic>
      <p:pic>
        <p:nvPicPr>
          <p:cNvPr id="7" name="图片 6" descr="pic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500" y="4156710"/>
            <a:ext cx="2951480" cy="2005330"/>
          </a:xfrm>
          <a:prstGeom prst="rect">
            <a:avLst/>
          </a:prstGeom>
        </p:spPr>
      </p:pic>
      <p:pic>
        <p:nvPicPr>
          <p:cNvPr id="8" name="图片 7" descr="pic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8470" y="4156710"/>
            <a:ext cx="3088640" cy="202565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2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</a:rPr>
              <a:t>催眠大师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题目描述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给定一个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的棋盘，有的格子是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障碍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两个棋子能互相攻击当且仅当它们在同一行或在同一列，并且以它们为端点的线段不经过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障碍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次询问，第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次询问放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个棋子最少能够互相攻击的棋子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对数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50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10000</m:t>
                    </m:r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2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</a:rPr>
              <a:t>催眠大师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5222875"/>
              </a:xfrm>
            </p:spPr>
            <p:txBody>
              <a:bodyPr>
                <a:normAutofit lnSpcReduction="20000"/>
              </a:bodyPr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简要算法：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费用流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所有的障碍把棋盘的每一行划分成了若干个不含障碍的连续段，同样也把每一列划分成了若干个不含障碍的连续段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易得能互相攻击的棋子对数就等于所有横连续段中棋子个数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与所有纵连续段中棋子个数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之和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建立费用流模型，对所有的横连续段和纵连续段都建立一个点，如果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没有障碍，就从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所在的横连续段向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所在的纵连续段建边，容量为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（表示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只能放一个棋子，费用为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然后源点向所有的横连续段建边，所有的纵连续段向汇点建边，容量均为连续段的长度，从路径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源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汇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流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的流量相当于在横连续段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和纵连续段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的交点处放一个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棋子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注意到这些边的费用需要满足流量为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时的费用为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不是线性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关系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但我们有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，故以横连续段为例，设连续段长度为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，可以把从源点连向这个横连续段的容量为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的边拆成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条容量为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的边，其中第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条边的费用为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，纵连续段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同理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每次增加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的流量，即可对每个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求出流量为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的最小费用，即为放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个棋子的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答案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5222875"/>
              </a:xfrm>
              <a:blipFill rotWithShape="1">
                <a:blip r:embed="rId2"/>
                <a:stretch>
                  <a:fillRect r="-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3</a:t>
            </a:r>
            <a:r>
              <a:rPr lang="zh-CN" altLang="en-US">
                <a:solidFill>
                  <a:srgbClr val="7030A0"/>
                </a:solidFill>
              </a:rPr>
              <a:t>：棕发</a:t>
            </a:r>
            <a:r>
              <a:rPr lang="zh-CN" altLang="en-US">
                <a:solidFill>
                  <a:srgbClr val="7030A0"/>
                </a:solidFill>
              </a:rPr>
              <a:t>少女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题目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描述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给定三个字符串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，字符集为小写英文字母</a:t>
                </a:r>
                <a:endParaRPr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，其中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</m:oMath>
                </a14:m>
                <a:r>
                  <a:rPr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表示字符串的连接</a:t>
                </a:r>
                <a:endParaRPr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个询问，每次询问给定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</m:oMath>
                </a14:m>
                <a:r>
                  <a:rPr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，求</a:t>
                </a:r>
                <a:r>
                  <a:rPr 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中的出现次数</a:t>
                </a:r>
                <a:r>
                  <a:rPr 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表示字符串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从第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到第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个字符组成的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子串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≤|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|,|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|≤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3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棕发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少女</a:t>
            </a:r>
            <a:endParaRPr lang="zh-CN" altLang="en-US">
              <a:solidFill>
                <a:srgbClr val="7030A0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5229860"/>
              </a:xfrm>
            </p:spPr>
            <p:txBody>
              <a:bodyPr>
                <a:normAutofit/>
              </a:bodyPr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简要算法：后缀数组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+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可持久化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线段树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的长度处于可接受的范围，那么这是一个经典问题，要求即为有多少个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,|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的最长公共前缀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用特殊字符连接起来求出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SA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height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数组，转化为对一个字符串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+#+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每次对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’,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’,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询问有多少个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’,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’]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的最长公共前缀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因为最长公共前缀可以转化成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SA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height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的区间最小值问题，所以使得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𝑙𝑐𝑝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|],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|])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𝑟𝑎𝑛𝑘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组成一段区间，可用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二分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+RMQ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求出这个区间，问题就转化成有多少个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’,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’]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𝑟𝑎𝑛𝑘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位于某个区间内，主席树维护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即可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52298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3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棕发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少女</a:t>
            </a:r>
            <a:endParaRPr lang="zh-CN" altLang="en-US">
              <a:solidFill>
                <a:srgbClr val="7030A0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5229860"/>
              </a:xfrm>
            </p:spPr>
            <p:txBody>
              <a:bodyPr>
                <a:normAutofit lnSpcReduction="10000"/>
              </a:bodyPr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再考虑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的情况，先找到最小的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≥|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询问的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长度小于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时暴力即可，故下面只考虑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设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一定是若干个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串拼起来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使用类似于线段树分解区间的方式，可以把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拆成至多两段不完整的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和对数级别个完整的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，共对数级别个段</a:t>
                </a:r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因为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|,|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≥|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，所以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出现的位置可以分为完全包含在某段内和跨越两段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两种情况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对于跨越两段的情况，可以事先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分别对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+#+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𝐴𝐴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+#+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𝐴𝐵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+#+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𝐵𝐴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+#+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𝐵𝐵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建立后缀数组和主席树，询问时使用前面的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暴力求出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对于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完全包含在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内的情况，可以事先对每个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预处理出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包含多少个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𝐴𝐴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𝐴𝐵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𝐵𝐴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𝐵𝐵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，查询时这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种情况使用前面的暴力求出，分别乘上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𝐴𝐴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𝐴𝐵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𝐵𝐴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𝐵𝐵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对应的出现次数并加入答案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即可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此题代码量较大，祝大家改题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愉快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52298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5630,&quot;width&quot;:8020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COMMONDATA" val="eyJoZGlkIjoiM2E0ZDkxZTIzNGNjMTFmMzAwMjUwYzMxZjUwODQzMWUifQ=="/>
  <p:tag name="KSO_WPP_MARK_KEY" val="8b0d46b7-dc79-44d9-b8d1-f0000ad0b62e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2801</Words>
  <Application>WPS 演示</Application>
  <PresentationFormat>宽屏</PresentationFormat>
  <Paragraphs>73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Cambria Math</vt:lpstr>
      <vt:lpstr>MS Mincho</vt:lpstr>
      <vt:lpstr>Segoe Print</vt:lpstr>
      <vt:lpstr>微软雅黑</vt:lpstr>
      <vt:lpstr>Arial Unicode MS</vt:lpstr>
      <vt:lpstr>Calibri</vt:lpstr>
      <vt:lpstr>Office 主题​​</vt:lpstr>
      <vt:lpstr>金牌训练 NOI2023 模拟赛 Day11 解题报告</vt:lpstr>
      <vt:lpstr>Task 1：海妖沙龙</vt:lpstr>
      <vt:lpstr>Task 1：海妖沙龙</vt:lpstr>
      <vt:lpstr>Task 1：海妖沙龙</vt:lpstr>
      <vt:lpstr>Task 2：催眠大师</vt:lpstr>
      <vt:lpstr>Task 2：催眠大师</vt:lpstr>
      <vt:lpstr>Task 3：棕发少女</vt:lpstr>
      <vt:lpstr>Task 3：棕发少女</vt:lpstr>
      <vt:lpstr>Task 3：棕发少女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xyz32768</cp:lastModifiedBy>
  <cp:revision>233</cp:revision>
  <dcterms:created xsi:type="dcterms:W3CDTF">2023-02-05T04:32:00Z</dcterms:created>
  <dcterms:modified xsi:type="dcterms:W3CDTF">2023-02-07T05:37:21Z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455B0FC8D3D0488EBC98A69B98056D6B</vt:lpwstr>
  </property>
</Properties>
</file>