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8" r:id="rId4"/>
    <p:sldId id="257" r:id="rId5"/>
    <p:sldId id="275" r:id="rId6"/>
    <p:sldId id="276" r:id="rId7"/>
    <p:sldId id="259" r:id="rId8"/>
    <p:sldId id="263" r:id="rId9"/>
    <p:sldId id="261" r:id="rId10"/>
    <p:sldId id="262" r:id="rId11"/>
    <p:sldId id="267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EE6"/>
    <a:srgbClr val="F5C3DF"/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77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p>
            <a:r>
              <a:rPr lang="zh-CN" altLang="zh-CN">
                <a:solidFill>
                  <a:srgbClr val="7030A0"/>
                </a:solidFill>
              </a:rPr>
              <a:t>金牌训练 NOI2023 模拟赛</a:t>
            </a:r>
            <a:br>
              <a:rPr lang="zh-CN" altLang="zh-CN">
                <a:solidFill>
                  <a:srgbClr val="7030A0"/>
                </a:solidFill>
              </a:rPr>
            </a:br>
            <a:r>
              <a:rPr lang="zh-CN" altLang="zh-CN">
                <a:solidFill>
                  <a:srgbClr val="7030A0"/>
                </a:solidFill>
              </a:rPr>
              <a:t>Day</a:t>
            </a:r>
            <a:r>
              <a:rPr lang="en-US" altLang="zh-CN">
                <a:solidFill>
                  <a:srgbClr val="7030A0"/>
                </a:solidFill>
              </a:rPr>
              <a:t>13 </a:t>
            </a:r>
            <a:r>
              <a:rPr lang="zh-CN" altLang="en-US">
                <a:solidFill>
                  <a:srgbClr val="7030A0"/>
                </a:solidFill>
              </a:rPr>
              <a:t>解题报告</a:t>
            </a:r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p>
            <a:r>
              <a:rPr lang="zh-CN" altLang="en-US">
                <a:solidFill>
                  <a:srgbClr val="7030A0"/>
                </a:solidFill>
              </a:rPr>
              <a:t>清华大学</a:t>
            </a:r>
            <a:r>
              <a:rPr lang="en-US" altLang="zh-CN">
                <a:solidFill>
                  <a:srgbClr val="7030A0"/>
                </a:solidFill>
              </a:rPr>
              <a:t> </a:t>
            </a:r>
            <a:r>
              <a:rPr lang="zh-CN" altLang="en-US">
                <a:solidFill>
                  <a:srgbClr val="7030A0"/>
                </a:solidFill>
              </a:rPr>
              <a:t>陈栉旷</a:t>
            </a:r>
            <a:endParaRPr lang="zh-CN" altLang="en-US">
              <a:solidFill>
                <a:srgbClr val="7030A0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p>
            <a:r>
              <a:rPr lang="zh-CN" altLang="zh-CN">
                <a:solidFill>
                  <a:srgbClr val="7030A0"/>
                </a:solidFill>
              </a:rPr>
              <a:t>谢谢大家！</a:t>
            </a:r>
            <a:endParaRPr lang="en-US" altLang="zh-CN">
              <a:solidFill>
                <a:srgbClr val="7030A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p>
            <a:endParaRPr lang="zh-CN" altLang="en-US">
              <a:solidFill>
                <a:srgbClr val="7030A0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1</a:t>
            </a:r>
            <a:r>
              <a:rPr lang="zh-CN" altLang="en-US">
                <a:solidFill>
                  <a:srgbClr val="7030A0"/>
                </a:solidFill>
              </a:rPr>
              <a:t>：</a:t>
            </a:r>
            <a:r>
              <a:rPr lang="zh-CN" altLang="en-US">
                <a:solidFill>
                  <a:srgbClr val="7030A0"/>
                </a:solidFill>
              </a:rPr>
              <a:t>鲁班七号</a:t>
            </a:r>
            <a:endParaRPr lang="zh-CN" alt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>
                    <a:solidFill>
                      <a:srgbClr val="7030A0"/>
                    </a:solidFill>
                  </a:rPr>
                  <a:t>题目</a:t>
                </a:r>
                <a:r>
                  <a:rPr lang="zh-CN" altLang="en-US">
                    <a:solidFill>
                      <a:srgbClr val="7030A0"/>
                    </a:solidFill>
                  </a:rPr>
                  <a:t>描述</a:t>
                </a:r>
                <a:endParaRPr lang="zh-CN" altLang="en-US">
                  <a:solidFill>
                    <a:srgbClr val="7030A0"/>
                  </a:solidFill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</a:rPr>
                  <a:t>给定一个</a:t>
                </a:r>
                <a:r>
                  <a:rPr lang="en-US" altLang="zh-CN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</a:rPr>
                  <a:t>个点的边带</a:t>
                </a:r>
                <a:r>
                  <a:rPr lang="zh-CN" altLang="en-US">
                    <a:solidFill>
                      <a:srgbClr val="7030A0"/>
                    </a:solidFill>
                  </a:rPr>
                  <a:t>权无向图，初始没有边，还有一个常数</a:t>
                </a:r>
                <a:r>
                  <a:rPr lang="en-US" altLang="zh-CN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</m:oMath>
                </a14:m>
                <a:endParaRPr lang="en-US" altLang="zh-CN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</a:rPr>
                  <a:t>次操作，每次加一条边，或者给定</a:t>
                </a:r>
                <a:r>
                  <a:rPr lang="en-US" altLang="zh-CN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，询问有多少个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使得原图存在一条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到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的路径，使得路径的边权和与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𝑏𝑖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在模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意义下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同余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sup>
                    </m:sSup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9</m:t>
                        </m:r>
                      </m:sup>
                    </m:sSup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9</m:t>
                        </m:r>
                      </m:sup>
                    </m:sSup>
                  </m:oMath>
                </a14:m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1</a:t>
            </a:r>
            <a:r>
              <a:rPr lang="zh-CN" altLang="en-US">
                <a:solidFill>
                  <a:srgbClr val="7030A0"/>
                </a:solidFill>
              </a:rPr>
              <a:t>：</a:t>
            </a:r>
            <a:r>
              <a:rPr lang="zh-CN" altLang="en-US">
                <a:solidFill>
                  <a:srgbClr val="7030A0"/>
                </a:solidFill>
              </a:rPr>
              <a:t>鲁班七号</a:t>
            </a:r>
            <a:endParaRPr lang="zh-CN" alt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8330" y="1490345"/>
                <a:ext cx="10968990" cy="5317490"/>
              </a:xfrm>
            </p:spPr>
            <p:txBody>
              <a:bodyPr>
                <a:normAutofit/>
              </a:bodyPr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简要算法：同余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+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并查集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+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分类讨论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问题的关键是得出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到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的路径边权和模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可以为某个值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当且仅当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什么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所在的连通块内所有的边权与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放在一起的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𝑔𝑐𝑑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等于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𝑔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，那么显然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𝑔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| 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到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的路径边权和模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可以为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的必要条件，但不一定是充分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条件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(1)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</m:den>
                    </m:f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为奇数，而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到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一条特定的路径边权和为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𝑔𝑥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，不妨假设这条路径经过了连通块内所有的点，不难发现你可以让任何一条边被多走偶数次（路径经过了连通块内所有的点，故对于任意一条边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都可以多走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使得这条边被多走两次），由裴蜀定理，设边权为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，则存在正整数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使得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≡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𝑔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𝑚𝑜𝑑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，从而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𝑔</m:t>
                            </m:r>
                          </m:den>
                        </m:f>
                      </m:e>
                    </m:nary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≡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𝑚𝑜𝑑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</m:den>
                    </m:f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，由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</m:den>
                    </m:f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为奇数得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存在逆元，从而对任意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𝑔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| 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都存在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𝑔</m:t>
                            </m:r>
                          </m:den>
                        </m:f>
                      </m:e>
                    </m:nary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≡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</m:den>
                    </m:f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𝑚𝑜𝑑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</m:den>
                    </m:f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，其中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∙((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</m:den>
                    </m:f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</m:den>
                    </m:f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 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𝑚𝑜𝑑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</m:den>
                    </m:f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)∙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，从而这时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𝑔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| 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的条件是充分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330" y="1490345"/>
                <a:ext cx="10968990" cy="531749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1</a:t>
            </a:r>
            <a:r>
              <a:rPr lang="zh-CN" altLang="en-US">
                <a:solidFill>
                  <a:srgbClr val="7030A0"/>
                </a:solidFill>
              </a:rPr>
              <a:t>：</a:t>
            </a:r>
            <a:r>
              <a:rPr lang="zh-CN" altLang="en-US">
                <a:solidFill>
                  <a:srgbClr val="7030A0"/>
                </a:solidFill>
              </a:rPr>
              <a:t>鲁班七号</a:t>
            </a:r>
            <a:endParaRPr lang="zh-CN" alt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8330" y="1490345"/>
                <a:ext cx="10968990" cy="5317490"/>
              </a:xfrm>
            </p:spPr>
            <p:txBody>
              <a:bodyPr>
                <a:normAutofit/>
              </a:bodyPr>
              <a:p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(2)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</m:den>
                    </m:f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为偶数且连通块内所有边权除以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𝑔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之后存在奇权环，仍然可以取一条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到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特定的经过连通块中所有点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的路径，边权和为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𝑔𝑥</m:t>
                    </m:r>
                  </m:oMath>
                </a14:m>
                <a:endParaRPr lang="en-US" altLang="zh-CN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(1)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一样，你也可以用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这种调整方式让边权和模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的值变为任意的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𝑔𝑥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𝑔𝑡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 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𝑚𝑜𝑑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任取）</a:t>
                </a:r>
                <a:r>
                  <a:rPr 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，我们的目标是让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𝑔𝑥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𝑔𝑡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≡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𝑚𝑜𝑑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即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≡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</m:den>
                    </m:f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𝑚𝑜𝑑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</m:den>
                    </m:f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，但这时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没有逆元，以上同余方程不一定有解（当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𝑚𝑜𝑑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≠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</m:den>
                    </m:f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𝑚𝑜𝑑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时）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但注意到我们还有一种调整方式，就是加入边权和为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𝑔𝑦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为奇数）的环来调整，这时若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𝑚𝑜𝑑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≠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</m:den>
                    </m:f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𝑚𝑜𝑑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则必有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 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𝑚𝑜𝑑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</m:den>
                    </m:f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𝑚𝑜𝑑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，从而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≡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</m:den>
                    </m:f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𝑚𝑜𝑑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</m:den>
                    </m:f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有解，于是这时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𝑔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| 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的条件也是充分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330" y="1490345"/>
                <a:ext cx="10968990" cy="531749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1</a:t>
            </a:r>
            <a:r>
              <a:rPr lang="zh-CN" altLang="en-US">
                <a:solidFill>
                  <a:srgbClr val="7030A0"/>
                </a:solidFill>
              </a:rPr>
              <a:t>：</a:t>
            </a:r>
            <a:r>
              <a:rPr lang="zh-CN" altLang="en-US">
                <a:solidFill>
                  <a:srgbClr val="7030A0"/>
                </a:solidFill>
              </a:rPr>
              <a:t>鲁班七号</a:t>
            </a:r>
            <a:endParaRPr lang="zh-CN" alt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8330" y="1490345"/>
                <a:ext cx="10968990" cy="5317490"/>
              </a:xfrm>
            </p:spPr>
            <p:txBody>
              <a:bodyPr>
                <a:normAutofit/>
              </a:bodyPr>
              <a:p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(3)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</m:den>
                    </m:f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为偶数且连通块内所有边权除以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𝑔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之后不存在奇权环，那么类似于二分图，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到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的路径边权和除以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𝑔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后的奇偶性是确定的，即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需要满足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</m:den>
                    </m:f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为偶数（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到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的路径边权和除以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𝑔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后为偶数）或者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</m:den>
                    </m:f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为奇数（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到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的路径边权和除以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𝑔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后为奇数），这时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这种调整方式仍然能用，所以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</m:den>
                    </m:f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为偶数或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</m:den>
                    </m:f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为奇数的条件是充分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于是我们要在加边的过程中，用并查集维护每个连通块内边权与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的最大公约数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𝑔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，还要维护所有边权除以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𝑔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之后是否有奇权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环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后者不好直接维护，但注意到除以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𝑔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之后一条边权的奇偶性只和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𝑔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质因数分解中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的次数有关，故对于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⋯,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30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维护所有边权除以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后是否有奇权环即可，需要使用边带权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并查集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结合情况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(1)(2)(3)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，所有的询问都可以被统一成查询有多少个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使得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𝑔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| 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𝑏𝑖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或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𝑔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| 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𝑏𝑖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或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𝑏𝑖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 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𝑚𝑜𝑑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𝑔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𝑔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，即查询有多少个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使得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𝑏𝑖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≡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’(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𝑚𝑜𝑑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𝑔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’)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exgcd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即可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330" y="1490345"/>
                <a:ext cx="10968990" cy="531749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2</a:t>
            </a:r>
            <a:r>
              <a:rPr lang="zh-CN" altLang="en-US">
                <a:solidFill>
                  <a:srgbClr val="7030A0"/>
                </a:solidFill>
              </a:rPr>
              <a:t>：</a:t>
            </a:r>
            <a:r>
              <a:rPr lang="zh-CN" altLang="en-US">
                <a:solidFill>
                  <a:srgbClr val="7030A0"/>
                </a:solidFill>
              </a:rPr>
              <a:t>马可波罗</a:t>
            </a:r>
            <a:endParaRPr lang="zh-CN" alt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题目描述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堆石子，每堆有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个，游戏双方轮流操作，每次可以选一堆石子取走不少于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个、不多于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个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石子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对于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⋯,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，求先手是否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必胜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2</a:t>
            </a:r>
            <a:r>
              <a:rPr lang="zh-CN" altLang="en-US">
                <a:solidFill>
                  <a:srgbClr val="7030A0"/>
                </a:solidFill>
              </a:rPr>
              <a:t>：</a:t>
            </a:r>
            <a:r>
              <a:rPr lang="zh-CN" altLang="en-US">
                <a:solidFill>
                  <a:srgbClr val="7030A0"/>
                </a:solidFill>
              </a:rPr>
              <a:t>马可波罗</a:t>
            </a:r>
            <a:endParaRPr lang="zh-CN" alt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8330" y="1490345"/>
                <a:ext cx="10968990" cy="5222875"/>
              </a:xfrm>
            </p:spPr>
            <p:txBody>
              <a:bodyPr>
                <a:normAutofit fontScale="90000" lnSpcReduction="20000"/>
              </a:bodyPr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简要算法：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SG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函数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+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按位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易得固定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后一堆有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个的石子的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SG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函数为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𝑚𝑜𝑑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于是问题转化成对于每个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，判断所有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𝑚𝑜𝑑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的异或和是否为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altLang="zh-CN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先注意到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𝑚𝑜𝑑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−𝑦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，转化成枚举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，求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在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𝑘𝑦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值域内所有的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数减去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𝑘𝑦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之后的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异或和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按位计算贡献，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先设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表示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中所有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的元素减去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后第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位（最低位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为）的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异或和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转移即按照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及之后的值域每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分一段考虑，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𝑜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p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 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𝑥𝑜𝑟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，其中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𝑜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𝑙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表示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值域在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𝑙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中数的个数的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奇偶性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要求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在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𝑘𝑦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值域内所有数减去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𝑘𝑦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之后第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位的异或和，设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𝑙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𝑘𝑦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，取最大的整数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使得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𝑙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，把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𝑙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表示成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𝑙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𝑙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减去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𝑙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endParaRPr lang="en-US" altLang="zh-CN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这部分的答案可表示为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𝑥𝑜𝑟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),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𝑥𝑜𝑟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𝑜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𝑚𝑎𝑥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𝑙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p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𝑙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上式第三项实际上就是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值域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𝑙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中第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位为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的数的个数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奇偶性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𝑂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𝑙𝑜𝑔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330" y="1490345"/>
                <a:ext cx="10968990" cy="522287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3</a:t>
            </a:r>
            <a:r>
              <a:rPr lang="zh-CN" altLang="en-US">
                <a:solidFill>
                  <a:srgbClr val="7030A0"/>
                </a:solidFill>
              </a:rPr>
              <a:t>：</a:t>
            </a:r>
            <a:r>
              <a:rPr lang="zh-CN" altLang="en-US">
                <a:solidFill>
                  <a:srgbClr val="7030A0"/>
                </a:solidFill>
              </a:rPr>
              <a:t>百里守约</a:t>
            </a:r>
            <a:endParaRPr lang="zh-CN" alt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题目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描述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一个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矩阵，初始全为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altLang="zh-CN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有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次矩形加操作，每次给定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𝑤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，使子矩形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×[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加上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𝑤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，保证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然后从矩阵生成一个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阶无向完全图，对于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，让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的边权为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次矩形加操作之后矩阵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位置的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值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求这个图的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最小生成树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3</a:t>
            </a:r>
            <a:r>
              <a:rPr lang="zh-CN" altLang="en-US">
                <a:solidFill>
                  <a:srgbClr val="7030A0"/>
                </a:solidFill>
              </a:rPr>
              <a:t>：</a:t>
            </a:r>
            <a:r>
              <a:rPr lang="zh-CN" altLang="en-US">
                <a:solidFill>
                  <a:srgbClr val="7030A0"/>
                </a:solidFill>
                <a:sym typeface="+mn-ea"/>
              </a:rPr>
              <a:t>百里守约</a:t>
            </a:r>
            <a:endParaRPr lang="zh-CN" altLang="en-US">
              <a:solidFill>
                <a:srgbClr val="7030A0"/>
              </a:solidFill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8330" y="1490345"/>
                <a:ext cx="10968990" cy="5229860"/>
              </a:xfrm>
            </p:spPr>
            <p:txBody>
              <a:bodyPr>
                <a:normAutofit lnSpcReduction="20000"/>
              </a:bodyPr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简要算法：</a:t>
                </a:r>
                <a:r>
                  <a:rPr 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Boruvka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求最小生成树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+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扫描线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发现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Kruskal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Prim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都不好做这道题，实际上求最小生成树还有一种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Boruvka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算法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大致流程是每一轮对于每个连通块，求出这个连通块与其他连通块间边权最小的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边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然后用这些边合并连通块，注意到每轮后连通块个数至少会减半，所以一共不超过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𝑂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unc>
                      <m:funcPr>
                        <m:ctrlPr>
                          <a:rPr lang="en-US" altLang="zh-CN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</m:func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轮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现在的重点是要在每一轮中，求出每个连通块连向连通块之外边权最小的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边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使用扫描线，每个矩形拆成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处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区间加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𝑤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处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区间减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𝑤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，然后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坐标从小到大扫描，按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建线段树维护当前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下的信息，线段树上储存最小值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𝑚𝑖𝑛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、最小值对应的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所在的连通块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𝑚𝑥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、不在连通块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𝑚𝑥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中的最小值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𝑚𝑖𝑛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（相当于次小值）和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𝑚𝑖𝑛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所在的连通块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这样对于每个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，如果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在连通块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𝑚𝑥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中就取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，否则取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𝑚𝑥</m:t>
                    </m:r>
                  </m:oMath>
                </a14:m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注意要加双向边，即读入的矩形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×[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实际上要当成两个矩形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]×[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]×[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来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考虑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𝑂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𝑙𝑜𝑔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330" y="1490345"/>
                <a:ext cx="10968990" cy="522986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COMMONDATA" val="eyJoZGlkIjoiM2E0ZDkxZTIzNGNjMTFmMzAwMjUwYzMxZjUwODQzMWUifQ=="/>
  <p:tag name="KSO_WPP_MARK_KEY" val="8b0d46b7-dc79-44d9-b8d1-f0000ad0b62e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3702</Words>
  <Application>WPS 演示</Application>
  <PresentationFormat>宽屏</PresentationFormat>
  <Paragraphs>74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Cambria Math</vt:lpstr>
      <vt:lpstr>微软雅黑</vt:lpstr>
      <vt:lpstr>Arial Unicode MS</vt:lpstr>
      <vt:lpstr>Calibri</vt:lpstr>
      <vt:lpstr>Office 主题​​</vt:lpstr>
      <vt:lpstr>金牌训练 NOI2023 模拟赛 Day13 解题报告</vt:lpstr>
      <vt:lpstr>Task 1：鲁班七号</vt:lpstr>
      <vt:lpstr>Task 1：集合比较</vt:lpstr>
      <vt:lpstr>Task 1：鲁班七号</vt:lpstr>
      <vt:lpstr>Task 1：鲁班七号</vt:lpstr>
      <vt:lpstr>Task 2：随机游走</vt:lpstr>
      <vt:lpstr>Task 2：随机游走</vt:lpstr>
      <vt:lpstr>Task 3：娄居吉勾</vt:lpstr>
      <vt:lpstr>Task 3：娄居吉勾</vt:lpstr>
      <vt:lpstr>谢谢大家！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xyz32768</cp:lastModifiedBy>
  <cp:revision>235</cp:revision>
  <dcterms:created xsi:type="dcterms:W3CDTF">2023-02-05T04:32:00Z</dcterms:created>
  <dcterms:modified xsi:type="dcterms:W3CDTF">2023-02-09T03:58:11Z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455B0FC8D3D0488EBC98A69B98056D6B</vt:lpwstr>
  </property>
</Properties>
</file>