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63" r:id="rId7"/>
    <p:sldId id="275" r:id="rId8"/>
    <p:sldId id="261" r:id="rId9"/>
    <p:sldId id="262" r:id="rId10"/>
    <p:sldId id="267"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EE6"/>
    <a:srgbClr val="F5C3DF"/>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7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p>
            <a:r>
              <a:rPr lang="zh-CN" altLang="zh-CN">
                <a:solidFill>
                  <a:srgbClr val="7030A0"/>
                </a:solidFill>
              </a:rPr>
              <a:t>金牌训练 NOI2023 模拟赛</a:t>
            </a:r>
            <a:br>
              <a:rPr lang="zh-CN" altLang="zh-CN">
                <a:solidFill>
                  <a:srgbClr val="7030A0"/>
                </a:solidFill>
              </a:rPr>
            </a:br>
            <a:r>
              <a:rPr lang="zh-CN" altLang="zh-CN">
                <a:solidFill>
                  <a:srgbClr val="7030A0"/>
                </a:solidFill>
              </a:rPr>
              <a:t>Day</a:t>
            </a:r>
            <a:r>
              <a:rPr lang="en-US" altLang="zh-CN">
                <a:solidFill>
                  <a:srgbClr val="7030A0"/>
                </a:solidFill>
              </a:rPr>
              <a:t>15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：破烂</a:t>
            </a:r>
            <a:r>
              <a:rPr lang="zh-CN" altLang="en-US">
                <a:solidFill>
                  <a:srgbClr val="7030A0"/>
                </a:solidFill>
              </a:rPr>
              <a:t>衣裳</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a:t>
                </a:r>
                <a:r>
                  <a:rPr lang="zh-CN" altLang="en-US">
                    <a:solidFill>
                      <a:srgbClr val="7030A0"/>
                    </a:solidFill>
                  </a:rPr>
                  <a:t>描述</a:t>
                </a:r>
                <a:endParaRPr lang="zh-CN" altLang="en-US">
                  <a:solidFill>
                    <a:srgbClr val="7030A0"/>
                  </a:solidFill>
                </a:endParaRPr>
              </a:p>
              <a:p>
                <a:r>
                  <a:rPr lang="zh-CN" altLang="en-US">
                    <a:solidFill>
                      <a:srgbClr val="7030A0"/>
                    </a:solidFill>
                    <a:latin typeface="Cambria Math" panose="02040503050406030204" charset="0"/>
                    <a:cs typeface="Cambria Math" panose="02040503050406030204" charset="0"/>
                  </a:rPr>
                  <a:t>给定一个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个点的环，还有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种颜色，初始均未</a:t>
                </a:r>
                <a:r>
                  <a:rPr lang="zh-CN" altLang="en-US">
                    <a:solidFill>
                      <a:srgbClr val="7030A0"/>
                    </a:solidFill>
                    <a:latin typeface="Cambria Math" panose="02040503050406030204" charset="0"/>
                    <a:cs typeface="Cambria Math" panose="02040503050406030204" charset="0"/>
                  </a:rPr>
                  <a:t>染色</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可以操作任意多次，每次选择一个点染成任意</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种颜色之一，但与之相邻的两个点会变成未染色</a:t>
                </a:r>
                <a:r>
                  <a:rPr lang="zh-CN" altLang="en-US">
                    <a:solidFill>
                      <a:srgbClr val="7030A0"/>
                    </a:solidFill>
                    <a:latin typeface="Cambria Math" panose="02040503050406030204" charset="0"/>
                    <a:cs typeface="Cambria Math" panose="02040503050406030204" charset="0"/>
                  </a:rPr>
                  <a:t>状态</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求最后会得到多少个不同的环，两个环相同当且仅当可以通过旋转其中一个环使得这两个环对应点的染色状态</a:t>
                </a:r>
                <a:r>
                  <a:rPr lang="zh-CN" altLang="en-US">
                    <a:solidFill>
                      <a:srgbClr val="7030A0"/>
                    </a:solidFill>
                    <a:latin typeface="Cambria Math" panose="02040503050406030204" charset="0"/>
                    <a:cs typeface="Cambria Math" panose="02040503050406030204" charset="0"/>
                  </a:rPr>
                  <a:t>相同</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9</m:t>
                        </m:r>
                      </m:sup>
                    </m:sSup>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：破烂</a:t>
            </a:r>
            <a:r>
              <a:rPr lang="zh-CN" altLang="en-US">
                <a:solidFill>
                  <a:srgbClr val="7030A0"/>
                </a:solidFill>
              </a:rPr>
              <a:t>衣裳</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317490"/>
              </a:xfrm>
            </p:spPr>
            <p:txBody>
              <a:bodyPr>
                <a:normAutofit fontScale="90000" lnSpcReduction="10000"/>
              </a:bodyPr>
              <a:p>
                <a:r>
                  <a:rPr lang="zh-CN" altLang="en-US">
                    <a:solidFill>
                      <a:srgbClr val="7030A0"/>
                    </a:solidFill>
                    <a:latin typeface="Cambria Math" panose="02040503050406030204" charset="0"/>
                    <a:cs typeface="Cambria Math" panose="02040503050406030204" charset="0"/>
                  </a:rPr>
                  <a:t>简要算法：</a:t>
                </a:r>
                <a:r>
                  <a:rPr lang="en-US">
                    <a:solidFill>
                      <a:srgbClr val="7030A0"/>
                    </a:solidFill>
                    <a:latin typeface="Cambria Math" panose="02040503050406030204" charset="0"/>
                    <a:cs typeface="Cambria Math" panose="02040503050406030204" charset="0"/>
                  </a:rPr>
                  <a:t>Burnside </a:t>
                </a:r>
                <a:r>
                  <a:rPr lang="zh-CN" altLang="en-US">
                    <a:solidFill>
                      <a:srgbClr val="7030A0"/>
                    </a:solidFill>
                    <a:latin typeface="Cambria Math" panose="02040503050406030204" charset="0"/>
                    <a:cs typeface="Cambria Math" panose="02040503050406030204" charset="0"/>
                  </a:rPr>
                  <a:t>引理</a:t>
                </a:r>
                <a:r>
                  <a:rPr lang="en-US" altLang="zh-CN">
                    <a:solidFill>
                      <a:srgbClr val="7030A0"/>
                    </a:solidFill>
                    <a:latin typeface="Cambria Math" panose="02040503050406030204" charset="0"/>
                    <a:cs typeface="Cambria Math" panose="02040503050406030204" charset="0"/>
                  </a:rPr>
                  <a:t>+DP+</a:t>
                </a:r>
                <a:r>
                  <a:rPr lang="zh-CN" altLang="en-US">
                    <a:solidFill>
                      <a:srgbClr val="7030A0"/>
                    </a:solidFill>
                    <a:latin typeface="Cambria Math" panose="02040503050406030204" charset="0"/>
                    <a:cs typeface="Cambria Math" panose="02040503050406030204" charset="0"/>
                  </a:rPr>
                  <a:t>矩阵</a:t>
                </a:r>
                <a:r>
                  <a:rPr lang="zh-CN" altLang="en-US">
                    <a:solidFill>
                      <a:srgbClr val="7030A0"/>
                    </a:solidFill>
                    <a:latin typeface="Cambria Math" panose="02040503050406030204" charset="0"/>
                    <a:cs typeface="Cambria Math" panose="02040503050406030204" charset="0"/>
                  </a:rPr>
                  <a:t>快速幂</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根据</a:t>
                </a:r>
                <a:r>
                  <a:rPr lang="en-US" altLang="zh-CN">
                    <a:solidFill>
                      <a:srgbClr val="7030A0"/>
                    </a:solidFill>
                    <a:latin typeface="Cambria Math" panose="02040503050406030204" charset="0"/>
                    <a:cs typeface="Cambria Math" panose="02040503050406030204" charset="0"/>
                  </a:rPr>
                  <a:t> Burnside </a:t>
                </a:r>
                <a:r>
                  <a:rPr lang="zh-CN" altLang="en-US">
                    <a:solidFill>
                      <a:srgbClr val="7030A0"/>
                    </a:solidFill>
                    <a:latin typeface="Cambria Math" panose="02040503050406030204" charset="0"/>
                    <a:cs typeface="Cambria Math" panose="02040503050406030204" charset="0"/>
                  </a:rPr>
                  <a:t>引理，答案等于不考虑循环同构的情况下，对于所有的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，在循环位移</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步这一变换下各点染色状态不变的方案数之和除以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而在循环位移</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步这一变换下个点染色状态不变当且仅当对于所有的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，如果存在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𝑡</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𝑚𝑜𝑑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染色状态相同，而这个关于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𝑡</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的同余方程有解当且仅当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𝑔𝑐𝑑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 | </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，从而条件又可转化为模</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𝑔𝑐𝑑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同余的位置染色状态相同，即整个环的染色状态是以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𝑔𝑐𝑑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为长度的</a:t>
                </a:r>
                <a:r>
                  <a:rPr lang="zh-CN" altLang="en-US">
                    <a:solidFill>
                      <a:srgbClr val="7030A0"/>
                    </a:solidFill>
                    <a:latin typeface="Cambria Math" panose="02040503050406030204" charset="0"/>
                    <a:cs typeface="Cambria Math" panose="02040503050406030204" charset="0"/>
                  </a:rPr>
                  <a:t>循环</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 | </m:t>
                    </m:r>
                    <m:r>
                      <a:rPr lang="en-US" altLang="zh-CN" i="1">
                        <a:solidFill>
                          <a:srgbClr val="7030A0"/>
                        </a:solidFill>
                        <a:latin typeface="Cambria Math" panose="02040503050406030204" charset="0"/>
                        <a:cs typeface="Cambria Math" panose="02040503050406030204" charset="0"/>
                      </a:rPr>
                      <m:t>𝑛</m:t>
                    </m:r>
                  </m:oMath>
                </a14:m>
                <a:r>
                  <a:rPr lang="zh-CN" altLang="en-US">
                    <a:solidFill>
                      <a:srgbClr val="7030A0"/>
                    </a:solidFill>
                    <a:latin typeface="Cambria Math" panose="02040503050406030204" charset="0"/>
                    <a:cs typeface="Cambria Math" panose="02040503050406030204" charset="0"/>
                  </a:rPr>
                  <a:t>，则使得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𝑔𝑐𝑑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𝑑</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𝜑</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𝑛</m:t>
                        </m:r>
                      </m:num>
                      <m:den>
                        <m:r>
                          <a:rPr lang="en-US" altLang="zh-CN" i="1">
                            <a:solidFill>
                              <a:srgbClr val="7030A0"/>
                            </a:solidFill>
                            <a:latin typeface="Cambria Math" panose="02040503050406030204" charset="0"/>
                            <a:cs typeface="Cambria Math" panose="02040503050406030204" charset="0"/>
                          </a:rPr>
                          <m:t>𝑑</m:t>
                        </m:r>
                      </m:den>
                    </m:f>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，在这些</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下的合法方案数都可以视为给长度为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的环部分点染色，使得没有相邻两个点都被染色的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分第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个点是否染色</a:t>
                </a:r>
                <a:r>
                  <a:rPr lang="zh-CN" altLang="en-US">
                    <a:solidFill>
                      <a:srgbClr val="7030A0"/>
                    </a:solidFill>
                    <a:latin typeface="Cambria Math" panose="02040503050406030204" charset="0"/>
                    <a:cs typeface="Cambria Math" panose="02040503050406030204" charset="0"/>
                  </a:rPr>
                  <a:t>讨论</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个点不染色：</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表示就前</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个点不染色</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染色的方案数，这一部分总方案数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r>
                  <a:rPr lang="zh-CN" altLang="en-US">
                    <a:solidFill>
                      <a:srgbClr val="7030A0"/>
                    </a:solidFill>
                    <a:latin typeface="Cambria Math" panose="02040503050406030204" charset="0"/>
                    <a:cs typeface="Cambria Math" panose="02040503050406030204" charset="0"/>
                  </a:rPr>
                  <a:t>，初值</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，转移</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第</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个点染色可类似定义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r>
                  <a:rPr lang="zh-CN" altLang="en-US">
                    <a:solidFill>
                      <a:srgbClr val="7030A0"/>
                    </a:solidFill>
                    <a:latin typeface="Cambria Math" panose="02040503050406030204" charset="0"/>
                    <a:cs typeface="Cambria Math" panose="02040503050406030204" charset="0"/>
                  </a:rPr>
                  <a:t>，转移相同，初值为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oMath>
                </a14:m>
                <a:r>
                  <a:rPr lang="zh-CN" altLang="en-US">
                    <a:solidFill>
                      <a:srgbClr val="7030A0"/>
                    </a:solidFill>
                    <a:latin typeface="Cambria Math" panose="02040503050406030204" charset="0"/>
                    <a:cs typeface="Cambria Math" panose="02040503050406030204" charset="0"/>
                  </a:rPr>
                  <a:t>，总方案数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Sub>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可用矩阵快速幂优化这两个</a:t>
                </a:r>
                <a:r>
                  <a:rPr lang="en-US" altLang="zh-CN">
                    <a:solidFill>
                      <a:srgbClr val="7030A0"/>
                    </a:solidFill>
                    <a:latin typeface="Cambria Math" panose="02040503050406030204" charset="0"/>
                    <a:cs typeface="Cambria Math" panose="02040503050406030204" charset="0"/>
                  </a:rPr>
                  <a:t> DP</a:t>
                </a:r>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31749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：堵命运</a:t>
            </a:r>
            <a:r>
              <a:rPr lang="zh-CN" altLang="en-US">
                <a:solidFill>
                  <a:srgbClr val="7030A0"/>
                </a:solidFill>
              </a:rPr>
              <a:t>枪</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给定一个凸</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边形，保证无三点</a:t>
                </a:r>
                <a:r>
                  <a:rPr lang="zh-CN" altLang="en-US">
                    <a:solidFill>
                      <a:srgbClr val="7030A0"/>
                    </a:solidFill>
                    <a:latin typeface="Cambria Math" panose="02040503050406030204" charset="0"/>
                    <a:cs typeface="Cambria Math" panose="02040503050406030204" charset="0"/>
                  </a:rPr>
                  <a:t>共线</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等概率随机一个至少包含三个点的点子集，用这些点组成一个新的凸多边形，求严格处于这个凸多边形内部的点数的</a:t>
                </a:r>
                <a:r>
                  <a:rPr lang="zh-CN" altLang="en-US">
                    <a:solidFill>
                      <a:srgbClr val="7030A0"/>
                    </a:solidFill>
                    <a:latin typeface="Cambria Math" panose="02040503050406030204" charset="0"/>
                    <a:cs typeface="Cambria Math" panose="02040503050406030204" charset="0"/>
                  </a:rPr>
                  <a:t>期望</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输出实数，精度误差要求绝对或相对误差不超过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9</m:t>
                        </m:r>
                      </m:sup>
                    </m:sSup>
                  </m:oMath>
                </a14:m>
                <a:endParaRPr lang="en-US" altLang="zh-CN" i="1">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r>
                  <a:rPr lang="zh-CN" altLang="en-US">
                    <a:solidFill>
                      <a:srgbClr val="7030A0"/>
                    </a:solidFill>
                    <a:latin typeface="Cambria Math" panose="02040503050406030204" charset="0"/>
                    <a:cs typeface="Cambria Math" panose="02040503050406030204" charset="0"/>
                  </a:rPr>
                  <a:t>，凸多边形顶点均为整点</a:t>
                </a:r>
                <a:r>
                  <a:rPr lang="zh-CN" altLang="en-US">
                    <a:solidFill>
                      <a:srgbClr val="7030A0"/>
                    </a:solidFill>
                    <a:latin typeface="Cambria Math" panose="02040503050406030204" charset="0"/>
                    <a:cs typeface="Cambria Math" panose="02040503050406030204" charset="0"/>
                  </a:rPr>
                  <a:t>且坐标的绝对值不超过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9</m:t>
                        </m:r>
                      </m:sup>
                    </m:sSup>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：堵命运</a:t>
            </a:r>
            <a:r>
              <a:rPr lang="zh-CN" altLang="en-US">
                <a:solidFill>
                  <a:srgbClr val="7030A0"/>
                </a:solidFill>
              </a:rPr>
              <a:t>枪</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a:bodyPr>
              <a:p>
                <a:r>
                  <a:rPr lang="zh-CN" altLang="en-US">
                    <a:solidFill>
                      <a:srgbClr val="7030A0"/>
                    </a:solidFill>
                    <a:latin typeface="Cambria Math" panose="02040503050406030204" charset="0"/>
                    <a:cs typeface="Cambria Math" panose="02040503050406030204" charset="0"/>
                  </a:rPr>
                  <a:t>简要算法：</a:t>
                </a:r>
                <a:r>
                  <a:rPr lang="en-US">
                    <a:solidFill>
                      <a:srgbClr val="7030A0"/>
                    </a:solidFill>
                    <a:latin typeface="Cambria Math" panose="02040503050406030204" charset="0"/>
                    <a:cs typeface="Cambria Math" panose="02040503050406030204" charset="0"/>
                  </a:rPr>
                  <a:t>Pick </a:t>
                </a:r>
                <a:r>
                  <a:rPr lang="zh-CN" altLang="en-US">
                    <a:solidFill>
                      <a:srgbClr val="7030A0"/>
                    </a:solidFill>
                    <a:latin typeface="Cambria Math" panose="02040503050406030204" charset="0"/>
                    <a:cs typeface="Cambria Math" panose="02040503050406030204" charset="0"/>
                  </a:rPr>
                  <a:t>定理</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根据</a:t>
                </a:r>
                <a:r>
                  <a:rPr lang="en-US" altLang="zh-CN">
                    <a:solidFill>
                      <a:srgbClr val="7030A0"/>
                    </a:solidFill>
                    <a:latin typeface="Cambria Math" panose="02040503050406030204" charset="0"/>
                    <a:cs typeface="Cambria Math" panose="02040503050406030204" charset="0"/>
                  </a:rPr>
                  <a:t> Pick </a:t>
                </a:r>
                <a:r>
                  <a:rPr lang="zh-CN" altLang="en-US">
                    <a:solidFill>
                      <a:srgbClr val="7030A0"/>
                    </a:solidFill>
                    <a:latin typeface="Cambria Math" panose="02040503050406030204" charset="0"/>
                    <a:cs typeface="Cambria Math" panose="02040503050406030204" charset="0"/>
                  </a:rPr>
                  <a:t>定理，简单格点多边形的面积等于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f>
                      <m:fPr>
                        <m:ctrlPr>
                          <a:rPr lang="en-US" altLang="zh-CN" i="1">
                            <a:solidFill>
                              <a:srgbClr val="7030A0"/>
                            </a:solidFill>
                            <a:latin typeface="Cambria Math" panose="02040503050406030204" charset="0"/>
                            <a:cs typeface="Cambria Math" panose="02040503050406030204" charset="0"/>
                          </a:rPr>
                        </m:ctrlPr>
                      </m:fPr>
                      <m:num>
                        <m:r>
                          <a:rPr lang="zh-CN" altLang="en-US" i="1">
                            <a:solidFill>
                              <a:srgbClr val="7030A0"/>
                            </a:solidFill>
                            <a:latin typeface="Cambria Math" panose="02040503050406030204" charset="0"/>
                            <a:cs typeface="Cambria Math" panose="02040503050406030204" charset="0"/>
                          </a:rPr>
                          <m:t>边上的点数</m:t>
                        </m:r>
                      </m:num>
                      <m:den>
                        <m:r>
                          <a:rPr lang="en-US" altLang="zh-CN" i="1">
                            <a:solidFill>
                              <a:srgbClr val="7030A0"/>
                            </a:solidFill>
                            <a:latin typeface="Cambria Math" panose="02040503050406030204" charset="0"/>
                            <a:cs typeface="Cambria Math" panose="02040503050406030204" charset="0"/>
                          </a:rPr>
                          <m:t>2</m:t>
                        </m:r>
                      </m:den>
                    </m:f>
                    <m:r>
                      <a:rPr lang="en-US" altLang="zh-CN" i="1">
                        <a:solidFill>
                          <a:srgbClr val="7030A0"/>
                        </a:solidFill>
                        <a:latin typeface="Cambria Math" panose="02040503050406030204" charset="0"/>
                        <a:cs typeface="Cambria Math" panose="02040503050406030204" charset="0"/>
                      </a:rPr>
                      <m:t>+</m:t>
                    </m:r>
                    <m:r>
                      <a:rPr lang="zh-CN" altLang="en-US" i="1">
                        <a:solidFill>
                          <a:srgbClr val="7030A0"/>
                        </a:solidFill>
                        <a:latin typeface="Cambria Math" panose="02040503050406030204" charset="0"/>
                        <a:ea typeface="MS Mincho" charset="0"/>
                        <a:cs typeface="Cambria Math" panose="02040503050406030204" charset="0"/>
                      </a:rPr>
                      <m:t>内部的点数</m:t>
                    </m:r>
                    <m:r>
                      <a:rPr lang="en-US" altLang="zh-CN" i="1">
                        <a:solidFill>
                          <a:srgbClr val="7030A0"/>
                        </a:solidFill>
                        <a:latin typeface="Cambria Math" panose="02040503050406030204" charset="0"/>
                        <a:ea typeface="MS Mincho" charset="0"/>
                        <a:cs typeface="Cambria Math" panose="02040503050406030204" charset="0"/>
                      </a:rPr>
                      <m:t>−</m:t>
                    </m:r>
                    <m:r>
                      <a:rPr lang="en-US" altLang="zh-CN" i="1">
                        <a:solidFill>
                          <a:srgbClr val="7030A0"/>
                        </a:solidFill>
                        <a:latin typeface="Cambria Math" panose="02040503050406030204" charset="0"/>
                        <a:ea typeface="MS Mincho" charset="0"/>
                        <a:cs typeface="Cambria Math" panose="02040503050406030204" charset="0"/>
                      </a:rPr>
                      <m:t>1</m:t>
                    </m:r>
                  </m:oMath>
                </a14:m>
                <a:endParaRPr lang="en-US" altLang="zh-CN" i="1">
                  <a:solidFill>
                    <a:srgbClr val="7030A0"/>
                  </a:solidFill>
                  <a:latin typeface="Cambria Math" panose="02040503050406030204" charset="0"/>
                  <a:ea typeface="MS Mincho"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sym typeface="+mn-ea"/>
                  </a:rPr>
                  <a:t>于是内部的点数就等于</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zh-CN" altLang="en-US" i="1">
                        <a:solidFill>
                          <a:srgbClr val="7030A0"/>
                        </a:solidFill>
                        <a:latin typeface="Cambria Math" panose="02040503050406030204" charset="0"/>
                        <a:cs typeface="Cambria Math" panose="02040503050406030204" charset="0"/>
                        <a:sym typeface="+mn-ea"/>
                      </a:rPr>
                      <m:t>面积</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1</m:t>
                    </m:r>
                    <m:r>
                      <a:rPr lang="en-US" altLang="zh-CN" i="1">
                        <a:solidFill>
                          <a:srgbClr val="7030A0"/>
                        </a:solidFill>
                        <a:latin typeface="Cambria Math" panose="02040503050406030204" charset="0"/>
                        <a:cs typeface="Cambria Math" panose="02040503050406030204" charset="0"/>
                        <a:sym typeface="+mn-ea"/>
                      </a:rPr>
                      <m:t>−</m:t>
                    </m:r>
                    <m:f>
                      <m:fPr>
                        <m:ctrlPr>
                          <a:rPr lang="en-US" altLang="zh-CN" i="1">
                            <a:solidFill>
                              <a:srgbClr val="7030A0"/>
                            </a:solidFill>
                            <a:latin typeface="Cambria Math" panose="02040503050406030204" charset="0"/>
                            <a:cs typeface="Cambria Math" panose="02040503050406030204" charset="0"/>
                            <a:sym typeface="+mn-ea"/>
                          </a:rPr>
                        </m:ctrlPr>
                      </m:fPr>
                      <m:num>
                        <m:r>
                          <a:rPr lang="zh-CN" altLang="en-US" i="1">
                            <a:solidFill>
                              <a:srgbClr val="7030A0"/>
                            </a:solidFill>
                            <a:latin typeface="Cambria Math" panose="02040503050406030204" charset="0"/>
                            <a:cs typeface="Cambria Math" panose="02040503050406030204" charset="0"/>
                            <a:sym typeface="+mn-ea"/>
                          </a:rPr>
                          <m:t>边上的点数</m:t>
                        </m:r>
                      </m:num>
                      <m:den>
                        <m:r>
                          <a:rPr lang="en-US" altLang="zh-CN" i="1">
                            <a:solidFill>
                              <a:srgbClr val="7030A0"/>
                            </a:solidFill>
                            <a:latin typeface="Cambria Math" panose="02040503050406030204" charset="0"/>
                            <a:cs typeface="Cambria Math" panose="02040503050406030204" charset="0"/>
                            <a:sym typeface="+mn-ea"/>
                          </a:rPr>
                          <m:t>2</m:t>
                        </m:r>
                      </m:den>
                    </m:f>
                  </m:oMath>
                </a14:m>
                <a:endParaRPr lang="en-US" altLang="zh-CN" i="1">
                  <a:solidFill>
                    <a:srgbClr val="7030A0"/>
                  </a:solidFill>
                  <a:latin typeface="Cambria Math" panose="02040503050406030204" charset="0"/>
                  <a:cs typeface="Cambria Math" panose="02040503050406030204" charset="0"/>
                  <a:sym typeface="+mn-ea"/>
                </a:endParaRPr>
              </a:p>
              <a:p>
                <a:r>
                  <a:rPr lang="zh-CN" altLang="en-US">
                    <a:solidFill>
                      <a:srgbClr val="7030A0"/>
                    </a:solidFill>
                    <a:latin typeface="Cambria Math" panose="02040503050406030204" charset="0"/>
                    <a:cs typeface="Cambria Math" panose="02040503050406030204" charset="0"/>
                    <a:sym typeface="+mn-ea"/>
                  </a:rPr>
                  <a:t>而面积就等于每条边</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oMath>
                </a14:m>
                <a:r>
                  <a:rPr lang="zh-CN" altLang="en-US">
                    <a:solidFill>
                      <a:srgbClr val="7030A0"/>
                    </a:solidFill>
                    <a:latin typeface="Cambria Math" panose="02040503050406030204" charset="0"/>
                    <a:cs typeface="Cambria Math" panose="02040503050406030204" charset="0"/>
                    <a:sym typeface="+mn-ea"/>
                  </a:rPr>
                  <a:t>（在凸多边形上</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到</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为逆时针方向）的</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f>
                      <m:fPr>
                        <m:ctrlPr>
                          <a:rPr lang="en-US" altLang="zh-CN" i="1">
                            <a:solidFill>
                              <a:srgbClr val="7030A0"/>
                            </a:solidFill>
                            <a:latin typeface="Cambria Math" panose="02040503050406030204" charset="0"/>
                            <a:cs typeface="Cambria Math" panose="02040503050406030204" charset="0"/>
                            <a:sym typeface="+mn-ea"/>
                          </a:rPr>
                        </m:ctrlPr>
                      </m:fPr>
                      <m:num>
                        <m:r>
                          <a:rPr lang="en-US" altLang="zh-CN" i="1">
                            <a:solidFill>
                              <a:srgbClr val="7030A0"/>
                            </a:solidFill>
                            <a:latin typeface="Cambria Math" panose="02040503050406030204" charset="0"/>
                            <a:cs typeface="Cambria Math" panose="02040503050406030204" charset="0"/>
                            <a:sym typeface="+mn-ea"/>
                          </a:rPr>
                          <m:t>1</m:t>
                        </m:r>
                      </m:num>
                      <m:den>
                        <m:r>
                          <a:rPr lang="en-US" altLang="zh-CN" i="1">
                            <a:solidFill>
                              <a:srgbClr val="7030A0"/>
                            </a:solidFill>
                            <a:latin typeface="Cambria Math" panose="02040503050406030204" charset="0"/>
                            <a:cs typeface="Cambria Math" panose="02040503050406030204" charset="0"/>
                            <a:sym typeface="+mn-ea"/>
                          </a:rPr>
                          <m:t>2</m:t>
                        </m:r>
                      </m:den>
                    </m:f>
                    <m:acc>
                      <m:accPr>
                        <m:chr m:val="⃗"/>
                        <m:ctrlPr>
                          <a:rPr lang="en-US" altLang="zh-CN" i="1">
                            <a:solidFill>
                              <a:srgbClr val="7030A0"/>
                            </a:solidFill>
                            <a:latin typeface="Cambria Math" panose="02040503050406030204" charset="0"/>
                            <a:cs typeface="Cambria Math" panose="02040503050406030204" charset="0"/>
                            <a:sym typeface="+mn-ea"/>
                          </a:rPr>
                        </m:ctrlPr>
                      </m:accPr>
                      <m:e>
                        <m:r>
                          <a:rPr lang="en-US" altLang="zh-CN" i="1">
                            <a:solidFill>
                              <a:srgbClr val="7030A0"/>
                            </a:solidFill>
                            <a:latin typeface="Cambria Math" panose="02040503050406030204" charset="0"/>
                            <a:cs typeface="Cambria Math" panose="02040503050406030204" charset="0"/>
                            <a:sym typeface="+mn-ea"/>
                          </a:rPr>
                          <m:t>𝑂</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e>
                    </m:acc>
                    <m:r>
                      <a:rPr lang="en-US" altLang="zh-CN" i="1">
                        <a:solidFill>
                          <a:srgbClr val="7030A0"/>
                        </a:solidFill>
                        <a:latin typeface="Cambria Math" panose="02040503050406030204" charset="0"/>
                        <a:cs typeface="Cambria Math" panose="02040503050406030204" charset="0"/>
                        <a:sym typeface="+mn-ea"/>
                      </a:rPr>
                      <m:t>×</m:t>
                    </m:r>
                    <m:acc>
                      <m:accPr>
                        <m:chr m:val="⃗"/>
                        <m:ctrlPr>
                          <a:rPr lang="en-US" altLang="zh-CN" i="1">
                            <a:solidFill>
                              <a:srgbClr val="7030A0"/>
                            </a:solidFill>
                            <a:latin typeface="Cambria Math" panose="02040503050406030204" charset="0"/>
                            <a:cs typeface="Cambria Math" panose="02040503050406030204" charset="0"/>
                            <a:sym typeface="+mn-ea"/>
                          </a:rPr>
                        </m:ctrlPr>
                      </m:accPr>
                      <m:e>
                        <m:r>
                          <a:rPr lang="en-US" altLang="zh-CN" i="1">
                            <a:solidFill>
                              <a:srgbClr val="7030A0"/>
                            </a:solidFill>
                            <a:latin typeface="Cambria Math" panose="02040503050406030204" charset="0"/>
                            <a:cs typeface="Cambria Math" panose="02040503050406030204" charset="0"/>
                            <a:sym typeface="+mn-ea"/>
                          </a:rPr>
                          <m:t>𝑂</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e>
                    </m:acc>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之和，边上的点数就等于每条边</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的</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𝑔𝑐𝑑</m:t>
                    </m:r>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之和</a:t>
                </a:r>
                <a:endParaRPr lang="zh-CN" altLang="en-US">
                  <a:solidFill>
                    <a:srgbClr val="7030A0"/>
                  </a:solidFill>
                  <a:latin typeface="Cambria Math" panose="02040503050406030204" charset="0"/>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：堵命运</a:t>
            </a:r>
            <a:r>
              <a:rPr lang="zh-CN" altLang="en-US">
                <a:solidFill>
                  <a:srgbClr val="7030A0"/>
                </a:solidFill>
              </a:rPr>
              <a:t>枪</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a:bodyPr>
              <a:p>
                <a:r>
                  <a:rPr lang="zh-CN" altLang="en-US">
                    <a:solidFill>
                      <a:srgbClr val="7030A0"/>
                    </a:solidFill>
                    <a:latin typeface="Cambria Math" panose="02040503050406030204" charset="0"/>
                    <a:cs typeface="Cambria Math" panose="02040503050406030204" charset="0"/>
                    <a:sym typeface="+mn-ea"/>
                  </a:rPr>
                  <a:t>先考虑在</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2</m:t>
                        </m:r>
                      </m:e>
                      <m:sup>
                        <m:r>
                          <a:rPr lang="en-US" altLang="zh-CN" i="1">
                            <a:solidFill>
                              <a:srgbClr val="7030A0"/>
                            </a:solidFill>
                            <a:latin typeface="Cambria Math" panose="02040503050406030204" charset="0"/>
                            <a:cs typeface="Cambria Math" panose="02040503050406030204" charset="0"/>
                            <a:sym typeface="+mn-ea"/>
                          </a:rPr>
                          <m:t>𝑛</m:t>
                        </m:r>
                      </m:sup>
                    </m:sSup>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个子集中等概率选一个，设随机变量</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𝑋</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当子集点数</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&lt;</m:t>
                    </m:r>
                    <m:r>
                      <a:rPr lang="en-US" altLang="zh-CN" i="1">
                        <a:solidFill>
                          <a:srgbClr val="7030A0"/>
                        </a:solidFill>
                        <a:latin typeface="Cambria Math" panose="02040503050406030204" charset="0"/>
                        <a:cs typeface="Cambria Math" panose="02040503050406030204" charset="0"/>
                        <a:sym typeface="+mn-ea"/>
                      </a:rPr>
                      <m:t>3</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时</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𝑋</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0</m:t>
                    </m:r>
                  </m:oMath>
                </a14:m>
                <a:r>
                  <a:rPr lang="zh-CN" altLang="en-US">
                    <a:solidFill>
                      <a:srgbClr val="7030A0"/>
                    </a:solidFill>
                    <a:latin typeface="Cambria Math" panose="02040503050406030204" charset="0"/>
                    <a:cs typeface="Cambria Math" panose="02040503050406030204" charset="0"/>
                    <a:sym typeface="+mn-ea"/>
                  </a:rPr>
                  <a:t>，否则</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𝑋</m:t>
                    </m:r>
                    <m:r>
                      <a:rPr lang="en-US" altLang="zh-CN" i="1">
                        <a:solidFill>
                          <a:srgbClr val="7030A0"/>
                        </a:solidFill>
                        <a:latin typeface="Cambria Math" panose="02040503050406030204" charset="0"/>
                        <a:cs typeface="Cambria Math" panose="02040503050406030204" charset="0"/>
                        <a:sym typeface="+mn-ea"/>
                      </a:rPr>
                      <m:t>=</m:t>
                    </m:r>
                    <m:r>
                      <a:rPr lang="zh-CN" altLang="en-US" i="1">
                        <a:solidFill>
                          <a:srgbClr val="7030A0"/>
                        </a:solidFill>
                        <a:latin typeface="Cambria Math" panose="02040503050406030204" charset="0"/>
                        <a:ea typeface="MS Mincho" charset="0"/>
                        <a:cs typeface="Cambria Math" panose="02040503050406030204" charset="0"/>
                        <a:sym typeface="+mn-ea"/>
                      </a:rPr>
                      <m:t>面积</m:t>
                    </m:r>
                    <m:r>
                      <a:rPr lang="en-US" altLang="zh-CN" i="1">
                        <a:solidFill>
                          <a:srgbClr val="7030A0"/>
                        </a:solidFill>
                        <a:latin typeface="Cambria Math" panose="02040503050406030204" charset="0"/>
                        <a:ea typeface="MS Mincho" charset="0"/>
                        <a:cs typeface="Cambria Math" panose="02040503050406030204" charset="0"/>
                        <a:sym typeface="+mn-ea"/>
                      </a:rPr>
                      <m:t>−</m:t>
                    </m:r>
                    <m:f>
                      <m:fPr>
                        <m:ctrlPr>
                          <a:rPr lang="en-US" altLang="zh-CN" i="1">
                            <a:solidFill>
                              <a:srgbClr val="7030A0"/>
                            </a:solidFill>
                            <a:latin typeface="Cambria Math" panose="02040503050406030204" charset="0"/>
                            <a:ea typeface="MS Mincho" charset="0"/>
                            <a:cs typeface="Cambria Math" panose="02040503050406030204" charset="0"/>
                            <a:sym typeface="+mn-ea"/>
                          </a:rPr>
                        </m:ctrlPr>
                      </m:fPr>
                      <m:num>
                        <m:r>
                          <a:rPr lang="zh-CN" altLang="en-US" i="1">
                            <a:solidFill>
                              <a:srgbClr val="7030A0"/>
                            </a:solidFill>
                            <a:latin typeface="Cambria Math" panose="02040503050406030204" charset="0"/>
                            <a:ea typeface="MS Mincho" charset="0"/>
                            <a:cs typeface="Cambria Math" panose="02040503050406030204" charset="0"/>
                            <a:sym typeface="+mn-ea"/>
                          </a:rPr>
                          <m:t>边上的点数</m:t>
                        </m:r>
                      </m:num>
                      <m:den>
                        <m:r>
                          <a:rPr lang="en-US" altLang="zh-CN" i="1">
                            <a:solidFill>
                              <a:srgbClr val="7030A0"/>
                            </a:solidFill>
                            <a:latin typeface="Cambria Math" panose="02040503050406030204" charset="0"/>
                            <a:ea typeface="MS Mincho" charset="0"/>
                            <a:cs typeface="Cambria Math" panose="02040503050406030204" charset="0"/>
                            <a:sym typeface="+mn-ea"/>
                          </a:rPr>
                          <m:t>2</m:t>
                        </m:r>
                      </m:den>
                    </m:f>
                  </m:oMath>
                </a14:m>
                <a:r>
                  <a:rPr lang="zh-CN" altLang="en-US">
                    <a:solidFill>
                      <a:srgbClr val="7030A0"/>
                    </a:solidFill>
                    <a:latin typeface="Cambria Math" panose="02040503050406030204" charset="0"/>
                    <a:cs typeface="Cambria Math" panose="02040503050406030204" charset="0"/>
                    <a:sym typeface="+mn-ea"/>
                  </a:rPr>
                  <a:t>，答案就是</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f>
                      <m:fPr>
                        <m:ctrlPr>
                          <a:rPr lang="en-US" altLang="zh-CN" i="1">
                            <a:solidFill>
                              <a:srgbClr val="7030A0"/>
                            </a:solidFill>
                            <a:latin typeface="Cambria Math" panose="02040503050406030204" charset="0"/>
                            <a:cs typeface="Cambria Math" panose="02040503050406030204" charset="0"/>
                            <a:sym typeface="+mn-ea"/>
                          </a:rPr>
                        </m:ctrlPr>
                      </m:fPr>
                      <m:num>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2</m:t>
                            </m:r>
                          </m:e>
                          <m:sup>
                            <m:r>
                              <a:rPr lang="en-US" altLang="zh-CN" i="1">
                                <a:solidFill>
                                  <a:srgbClr val="7030A0"/>
                                </a:solidFill>
                                <a:latin typeface="Cambria Math" panose="02040503050406030204" charset="0"/>
                                <a:cs typeface="Cambria Math" panose="02040503050406030204" charset="0"/>
                                <a:sym typeface="+mn-ea"/>
                              </a:rPr>
                              <m:t>𝑛</m:t>
                            </m:r>
                          </m:sup>
                        </m:sSup>
                      </m:num>
                      <m:den>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2</m:t>
                            </m:r>
                          </m:e>
                          <m:sup>
                            <m:r>
                              <a:rPr lang="en-US" altLang="zh-CN" i="1">
                                <a:solidFill>
                                  <a:srgbClr val="7030A0"/>
                                </a:solidFill>
                                <a:latin typeface="Cambria Math" panose="02040503050406030204" charset="0"/>
                                <a:cs typeface="Cambria Math" panose="02040503050406030204" charset="0"/>
                                <a:sym typeface="+mn-ea"/>
                              </a:rPr>
                              <m:t>𝑛</m:t>
                            </m:r>
                          </m:sup>
                        </m:sSup>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1</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𝑛</m:t>
                        </m:r>
                        <m:r>
                          <a:rPr lang="en-US" altLang="zh-CN" i="1">
                            <a:solidFill>
                              <a:srgbClr val="7030A0"/>
                            </a:solidFill>
                            <a:latin typeface="Cambria Math" panose="02040503050406030204" charset="0"/>
                            <a:cs typeface="Cambria Math" panose="02040503050406030204" charset="0"/>
                            <a:sym typeface="+mn-ea"/>
                          </a:rPr>
                          <m:t>−</m:t>
                        </m:r>
                        <m:sSubSup>
                          <m:sSubSupPr>
                            <m:ctrlPr>
                              <a:rPr lang="en-US" altLang="zh-CN" i="1">
                                <a:solidFill>
                                  <a:srgbClr val="7030A0"/>
                                </a:solidFill>
                                <a:latin typeface="Cambria Math" panose="02040503050406030204" charset="0"/>
                                <a:cs typeface="Cambria Math" panose="02040503050406030204" charset="0"/>
                                <a:sym typeface="+mn-ea"/>
                              </a:rPr>
                            </m:ctrlPr>
                          </m:sSubSupPr>
                          <m:e>
                            <m:r>
                              <a:rPr lang="en-US" altLang="zh-CN" i="1">
                                <a:solidFill>
                                  <a:srgbClr val="7030A0"/>
                                </a:solidFill>
                                <a:latin typeface="Cambria Math" panose="02040503050406030204" charset="0"/>
                                <a:cs typeface="Cambria Math" panose="02040503050406030204" charset="0"/>
                                <a:sym typeface="+mn-ea"/>
                              </a:rPr>
                              <m:t>𝐶</m:t>
                            </m:r>
                          </m:e>
                          <m:sub>
                            <m:r>
                              <a:rPr lang="en-US" altLang="zh-CN" i="1">
                                <a:solidFill>
                                  <a:srgbClr val="7030A0"/>
                                </a:solidFill>
                                <a:latin typeface="Cambria Math" panose="02040503050406030204" charset="0"/>
                                <a:cs typeface="Cambria Math" panose="02040503050406030204" charset="0"/>
                                <a:sym typeface="+mn-ea"/>
                              </a:rPr>
                              <m:t>𝑛</m:t>
                            </m:r>
                          </m:sub>
                          <m:sup>
                            <m:r>
                              <a:rPr lang="en-US" altLang="zh-CN" i="1">
                                <a:solidFill>
                                  <a:srgbClr val="7030A0"/>
                                </a:solidFill>
                                <a:latin typeface="Cambria Math" panose="02040503050406030204" charset="0"/>
                                <a:cs typeface="Cambria Math" panose="02040503050406030204" charset="0"/>
                                <a:sym typeface="+mn-ea"/>
                              </a:rPr>
                              <m:t>2</m:t>
                            </m:r>
                          </m:sup>
                        </m:sSubSup>
                      </m:den>
                    </m:f>
                    <m:r>
                      <a:rPr lang="en-US" altLang="zh-CN" i="1">
                        <a:solidFill>
                          <a:srgbClr val="7030A0"/>
                        </a:solidFill>
                        <a:latin typeface="Cambria Math" panose="02040503050406030204" charset="0"/>
                        <a:cs typeface="Cambria Math" panose="02040503050406030204" charset="0"/>
                        <a:sym typeface="+mn-ea"/>
                      </a:rPr>
                      <m:t>𝐸</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𝑋</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1</m:t>
                    </m:r>
                  </m:oMath>
                </a14:m>
                <a:endParaRPr lang="zh-CN" altLang="en-US">
                  <a:solidFill>
                    <a:srgbClr val="7030A0"/>
                  </a:solidFill>
                  <a:latin typeface="Cambria Math" panose="02040503050406030204" charset="0"/>
                  <a:cs typeface="Cambria Math" panose="02040503050406030204" charset="0"/>
                  <a:sym typeface="+mn-ea"/>
                </a:endParaRPr>
              </a:p>
              <a:p>
                <a:r>
                  <a:rPr lang="zh-CN" altLang="en-US">
                    <a:solidFill>
                      <a:srgbClr val="7030A0"/>
                    </a:solidFill>
                    <a:latin typeface="Cambria Math" panose="02040503050406030204" charset="0"/>
                    <a:cs typeface="Cambria Math" panose="02040503050406030204" charset="0"/>
                    <a:sym typeface="+mn-ea"/>
                  </a:rPr>
                  <a:t>枚举一个向量</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sym typeface="+mn-ea"/>
                          </a:rPr>
                        </m:ctrlPr>
                      </m:accPr>
                      <m:e>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e>
                    </m:acc>
                  </m:oMath>
                </a14:m>
                <a:r>
                  <a:rPr lang="zh-CN" altLang="en-US">
                    <a:solidFill>
                      <a:srgbClr val="7030A0"/>
                    </a:solidFill>
                    <a:latin typeface="Cambria Math" panose="02040503050406030204" charset="0"/>
                    <a:cs typeface="Cambria Math" panose="02040503050406030204" charset="0"/>
                    <a:sym typeface="+mn-ea"/>
                  </a:rPr>
                  <a:t>，把至少选出了一个其他点且这个向量出现在选出的凸多边形上（逆时针</a:t>
                </a:r>
                <a:r>
                  <a:rPr lang="zh-CN" altLang="en-US">
                    <a:solidFill>
                      <a:srgbClr val="7030A0"/>
                    </a:solidFill>
                    <a:latin typeface="Cambria Math" panose="02040503050406030204" charset="0"/>
                    <a:cs typeface="Cambria Math" panose="02040503050406030204" charset="0"/>
                    <a:sym typeface="+mn-ea"/>
                  </a:rPr>
                  <a:t>序）的概率乘上</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f>
                      <m:fPr>
                        <m:ctrlPr>
                          <a:rPr lang="en-US" altLang="zh-CN" i="1">
                            <a:solidFill>
                              <a:srgbClr val="7030A0"/>
                            </a:solidFill>
                            <a:latin typeface="Cambria Math" panose="02040503050406030204" charset="0"/>
                            <a:cs typeface="Cambria Math" panose="02040503050406030204" charset="0"/>
                            <a:sym typeface="+mn-ea"/>
                          </a:rPr>
                        </m:ctrlPr>
                      </m:fPr>
                      <m:num>
                        <m:acc>
                          <m:accPr>
                            <m:chr m:val="⃗"/>
                            <m:ctrlPr>
                              <a:rPr lang="en-US" altLang="zh-CN" i="1">
                                <a:solidFill>
                                  <a:srgbClr val="7030A0"/>
                                </a:solidFill>
                                <a:latin typeface="Cambria Math" panose="02040503050406030204" charset="0"/>
                                <a:cs typeface="Cambria Math" panose="02040503050406030204" charset="0"/>
                                <a:sym typeface="+mn-ea"/>
                              </a:rPr>
                            </m:ctrlPr>
                          </m:accPr>
                          <m:e>
                            <m:r>
                              <a:rPr lang="en-US" altLang="zh-CN" i="1">
                                <a:solidFill>
                                  <a:srgbClr val="7030A0"/>
                                </a:solidFill>
                                <a:latin typeface="Cambria Math" panose="02040503050406030204" charset="0"/>
                                <a:cs typeface="Cambria Math" panose="02040503050406030204" charset="0"/>
                                <a:sym typeface="+mn-ea"/>
                              </a:rPr>
                              <m:t>𝑂</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e>
                        </m:acc>
                        <m:r>
                          <a:rPr lang="en-US" altLang="zh-CN" i="1">
                            <a:solidFill>
                              <a:srgbClr val="7030A0"/>
                            </a:solidFill>
                            <a:latin typeface="Cambria Math" panose="02040503050406030204" charset="0"/>
                            <a:cs typeface="Cambria Math" panose="02040503050406030204" charset="0"/>
                            <a:sym typeface="+mn-ea"/>
                          </a:rPr>
                          <m:t>×</m:t>
                        </m:r>
                        <m:acc>
                          <m:accPr>
                            <m:chr m:val="⃗"/>
                            <m:ctrlPr>
                              <a:rPr lang="en-US" altLang="zh-CN" i="1">
                                <a:solidFill>
                                  <a:srgbClr val="7030A0"/>
                                </a:solidFill>
                                <a:latin typeface="Cambria Math" panose="02040503050406030204" charset="0"/>
                                <a:cs typeface="Cambria Math" panose="02040503050406030204" charset="0"/>
                                <a:sym typeface="+mn-ea"/>
                              </a:rPr>
                            </m:ctrlPr>
                          </m:accPr>
                          <m:e>
                            <m:r>
                              <a:rPr lang="en-US" altLang="zh-CN" i="1">
                                <a:solidFill>
                                  <a:srgbClr val="7030A0"/>
                                </a:solidFill>
                                <a:latin typeface="Cambria Math" panose="02040503050406030204" charset="0"/>
                                <a:cs typeface="Cambria Math" panose="02040503050406030204" charset="0"/>
                                <a:sym typeface="+mn-ea"/>
                              </a:rPr>
                              <m:t>𝑂</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e>
                        </m:acc>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𝑔𝑐𝑑</m:t>
                        </m:r>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𝑥</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𝑖</m:t>
                            </m:r>
                          </m:sub>
                        </m:sSub>
                        <m:r>
                          <a:rPr lang="en-US" altLang="zh-CN" i="1">
                            <a:solidFill>
                              <a:srgbClr val="7030A0"/>
                            </a:solidFill>
                            <a:latin typeface="Cambria Math" panose="02040503050406030204" charset="0"/>
                            <a:cs typeface="Cambria Math" panose="02040503050406030204" charset="0"/>
                            <a:sym typeface="+mn-ea"/>
                          </a:rPr>
                          <m:t>−</m:t>
                        </m:r>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𝑦</m:t>
                            </m:r>
                          </m:e>
                          <m:sub>
                            <m:r>
                              <a:rPr lang="en-US" altLang="zh-CN" i="1">
                                <a:solidFill>
                                  <a:srgbClr val="7030A0"/>
                                </a:solidFill>
                                <a:latin typeface="Cambria Math" panose="02040503050406030204" charset="0"/>
                                <a:cs typeface="Cambria Math" panose="02040503050406030204" charset="0"/>
                                <a:sym typeface="+mn-ea"/>
                              </a:rPr>
                              <m:t>𝑗</m:t>
                            </m:r>
                          </m:sub>
                        </m:sSub>
                        <m:r>
                          <a:rPr lang="en-US" altLang="zh-CN" i="1">
                            <a:solidFill>
                              <a:srgbClr val="7030A0"/>
                            </a:solidFill>
                            <a:latin typeface="Cambria Math" panose="02040503050406030204" charset="0"/>
                            <a:cs typeface="Cambria Math" panose="02040503050406030204" charset="0"/>
                            <a:sym typeface="+mn-ea"/>
                          </a:rPr>
                          <m:t>|)</m:t>
                        </m:r>
                      </m:num>
                      <m:den>
                        <m:r>
                          <a:rPr lang="en-US" altLang="zh-CN" i="1">
                            <a:solidFill>
                              <a:srgbClr val="7030A0"/>
                            </a:solidFill>
                            <a:latin typeface="Cambria Math" panose="02040503050406030204" charset="0"/>
                            <a:cs typeface="Cambria Math" panose="02040503050406030204" charset="0"/>
                            <a:sym typeface="+mn-ea"/>
                          </a:rPr>
                          <m:t>2</m:t>
                        </m:r>
                      </m:den>
                    </m:f>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计入</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𝐸</m:t>
                    </m:r>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𝑋</m:t>
                    </m:r>
                    <m:r>
                      <a:rPr lang="en-US" altLang="zh-CN" i="1">
                        <a:solidFill>
                          <a:srgbClr val="7030A0"/>
                        </a:solidFill>
                        <a:latin typeface="Cambria Math" panose="02040503050406030204" charset="0"/>
                        <a:cs typeface="Cambria Math" panose="02040503050406030204" charset="0"/>
                        <a:sym typeface="+mn-ea"/>
                      </a:rPr>
                      <m:t>)</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即可</a:t>
                </a:r>
                <a:endParaRPr lang="zh-CN" altLang="en-US">
                  <a:solidFill>
                    <a:srgbClr val="7030A0"/>
                  </a:solidFill>
                  <a:latin typeface="Cambria Math" panose="02040503050406030204" charset="0"/>
                  <a:cs typeface="Cambria Math" panose="02040503050406030204" charset="0"/>
                  <a:sym typeface="+mn-ea"/>
                </a:endParaRPr>
              </a:p>
              <a:p>
                <a:r>
                  <a:rPr lang="zh-CN" altLang="en-US">
                    <a:solidFill>
                      <a:srgbClr val="7030A0"/>
                    </a:solidFill>
                    <a:latin typeface="Cambria Math" panose="02040503050406030204" charset="0"/>
                    <a:cs typeface="Cambria Math" panose="02040503050406030204" charset="0"/>
                    <a:sym typeface="+mn-ea"/>
                  </a:rPr>
                  <a:t>设向量右侧的点数（即凸多边形边界上从</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i="1">
                            <a:latin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逆时针走到</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途径的</a:t>
                </a:r>
                <a:r>
                  <a:rPr lang="zh-CN" altLang="en-US">
                    <a:solidFill>
                      <a:srgbClr val="7030A0"/>
                    </a:solidFill>
                    <a:latin typeface="Cambria Math" panose="02040503050406030204" charset="0"/>
                    <a:cs typeface="Cambria Math" panose="02040503050406030204" charset="0"/>
                    <a:sym typeface="+mn-ea"/>
                  </a:rPr>
                  <a:t>点数）为</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𝑎</m:t>
                    </m:r>
                  </m:oMath>
                </a14:m>
                <a:r>
                  <a:rPr lang="zh-CN" altLang="en-US">
                    <a:solidFill>
                      <a:srgbClr val="7030A0"/>
                    </a:solidFill>
                    <a:latin typeface="Cambria Math" panose="02040503050406030204" charset="0"/>
                    <a:cs typeface="Cambria Math" panose="02040503050406030204" charset="0"/>
                    <a:sym typeface="+mn-ea"/>
                  </a:rPr>
                  <a:t>，向量左侧的点数为</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𝑏</m:t>
                    </m:r>
                  </m:oMath>
                </a14:m>
                <a:r>
                  <a:rPr lang="zh-CN" altLang="en-US">
                    <a:solidFill>
                      <a:srgbClr val="7030A0"/>
                    </a:solidFill>
                    <a:latin typeface="Cambria Math" panose="02040503050406030204" charset="0"/>
                    <a:cs typeface="Cambria Math" panose="02040503050406030204" charset="0"/>
                    <a:sym typeface="+mn-ea"/>
                  </a:rPr>
                  <a:t>，则概率为</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2</m:t>
                        </m:r>
                      </m:e>
                      <m:sup>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𝑎</m:t>
                        </m:r>
                      </m:sup>
                    </m:sSup>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1</m:t>
                    </m:r>
                    <m:r>
                      <a:rPr lang="en-US" altLang="zh-CN" i="1">
                        <a:solidFill>
                          <a:srgbClr val="7030A0"/>
                        </a:solidFill>
                        <a:latin typeface="Cambria Math" panose="02040503050406030204" charset="0"/>
                        <a:cs typeface="Cambria Math" panose="02040503050406030204" charset="0"/>
                        <a:sym typeface="+mn-ea"/>
                      </a:rPr>
                      <m:t>−</m:t>
                    </m:r>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2</m:t>
                        </m:r>
                      </m:e>
                      <m:sup>
                        <m:r>
                          <a:rPr lang="en-US" altLang="zh-CN" i="1">
                            <a:solidFill>
                              <a:srgbClr val="7030A0"/>
                            </a:solidFill>
                            <a:latin typeface="Cambria Math" panose="02040503050406030204" charset="0"/>
                            <a:cs typeface="Cambria Math" panose="02040503050406030204" charset="0"/>
                            <a:sym typeface="+mn-ea"/>
                          </a:rPr>
                          <m:t>−</m:t>
                        </m:r>
                        <m:r>
                          <a:rPr lang="en-US" altLang="zh-CN" i="1">
                            <a:solidFill>
                              <a:srgbClr val="7030A0"/>
                            </a:solidFill>
                            <a:latin typeface="Cambria Math" panose="02040503050406030204" charset="0"/>
                            <a:cs typeface="Cambria Math" panose="02040503050406030204" charset="0"/>
                            <a:sym typeface="+mn-ea"/>
                          </a:rPr>
                          <m:t>𝑏</m:t>
                        </m:r>
                      </m:sup>
                    </m:sSup>
                    <m:r>
                      <a:rPr lang="en-US" altLang="zh-CN" i="1">
                        <a:solidFill>
                          <a:srgbClr val="7030A0"/>
                        </a:solidFill>
                        <a:latin typeface="Cambria Math" panose="02040503050406030204" charset="0"/>
                        <a:cs typeface="Cambria Math" panose="02040503050406030204" charset="0"/>
                        <a:sym typeface="+mn-ea"/>
                      </a:rPr>
                      <m:t>)</m:t>
                    </m:r>
                  </m:oMath>
                </a14:m>
                <a:r>
                  <a:rPr lang="zh-CN" altLang="en-US">
                    <a:solidFill>
                      <a:srgbClr val="7030A0"/>
                    </a:solidFill>
                    <a:latin typeface="Cambria Math" panose="02040503050406030204" charset="0"/>
                    <a:cs typeface="Cambria Math" panose="02040503050406030204" charset="0"/>
                    <a:sym typeface="+mn-ea"/>
                  </a:rPr>
                  <a:t>，即右侧不能选点，左侧至少选</a:t>
                </a:r>
                <a:r>
                  <a:rPr lang="zh-CN" altLang="en-US">
                    <a:solidFill>
                      <a:srgbClr val="7030A0"/>
                    </a:solidFill>
                    <a:latin typeface="Cambria Math" panose="02040503050406030204" charset="0"/>
                    <a:cs typeface="Cambria Math" panose="02040503050406030204" charset="0"/>
                    <a:sym typeface="+mn-ea"/>
                  </a:rPr>
                  <a:t>一个点</a:t>
                </a:r>
                <a:endParaRPr lang="zh-CN" altLang="en-US">
                  <a:solidFill>
                    <a:srgbClr val="7030A0"/>
                  </a:solidFill>
                  <a:latin typeface="Cambria Math" panose="02040503050406030204" charset="0"/>
                  <a:cs typeface="Cambria Math" panose="02040503050406030204" charset="0"/>
                  <a:sym typeface="+mn-ea"/>
                </a:endParaRPr>
              </a:p>
              <a:p>
                <a:r>
                  <a:rPr lang="zh-CN" altLang="en-US">
                    <a:solidFill>
                      <a:srgbClr val="7030A0"/>
                    </a:solidFill>
                    <a:latin typeface="Cambria Math" panose="02040503050406030204" charset="0"/>
                    <a:cs typeface="Cambria Math" panose="02040503050406030204" charset="0"/>
                    <a:sym typeface="+mn-ea"/>
                  </a:rPr>
                  <a:t>这样是</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𝑂</m:t>
                    </m:r>
                    <m:r>
                      <a:rPr lang="en-US" altLang="zh-CN" i="1">
                        <a:solidFill>
                          <a:srgbClr val="7030A0"/>
                        </a:solidFill>
                        <a:latin typeface="Cambria Math" panose="02040503050406030204" charset="0"/>
                        <a:cs typeface="Cambria Math" panose="02040503050406030204" charset="0"/>
                        <a:sym typeface="+mn-ea"/>
                      </a:rPr>
                      <m:t>(</m:t>
                    </m:r>
                    <m:sSup>
                      <m:sSupPr>
                        <m:ctrlPr>
                          <a:rPr lang="en-US" altLang="zh-CN" i="1">
                            <a:solidFill>
                              <a:srgbClr val="7030A0"/>
                            </a:solidFill>
                            <a:latin typeface="Cambria Math" panose="02040503050406030204" charset="0"/>
                            <a:cs typeface="Cambria Math" panose="02040503050406030204" charset="0"/>
                            <a:sym typeface="+mn-ea"/>
                          </a:rPr>
                        </m:ctrlPr>
                      </m:sSupPr>
                      <m:e>
                        <m:r>
                          <a:rPr lang="en-US" altLang="zh-CN" i="1">
                            <a:solidFill>
                              <a:srgbClr val="7030A0"/>
                            </a:solidFill>
                            <a:latin typeface="Cambria Math" panose="02040503050406030204" charset="0"/>
                            <a:cs typeface="Cambria Math" panose="02040503050406030204" charset="0"/>
                            <a:sym typeface="+mn-ea"/>
                          </a:rPr>
                          <m:t>𝑛</m:t>
                        </m:r>
                      </m:e>
                      <m:sup>
                        <m:r>
                          <a:rPr lang="en-US" altLang="zh-CN" i="1">
                            <a:solidFill>
                              <a:srgbClr val="7030A0"/>
                            </a:solidFill>
                            <a:latin typeface="Cambria Math" panose="02040503050406030204" charset="0"/>
                            <a:cs typeface="Cambria Math" panose="02040503050406030204" charset="0"/>
                            <a:sym typeface="+mn-ea"/>
                          </a:rPr>
                          <m:t>2</m:t>
                        </m:r>
                      </m:sup>
                    </m:sSup>
                    <m:r>
                      <a:rPr lang="en-US" altLang="zh-CN" i="1">
                        <a:solidFill>
                          <a:srgbClr val="7030A0"/>
                        </a:solidFill>
                        <a:latin typeface="Cambria Math" panose="02040503050406030204" charset="0"/>
                        <a:cs typeface="Cambria Math" panose="02040503050406030204" charset="0"/>
                        <a:sym typeface="+mn-ea"/>
                      </a:rPr>
                      <m:t>)</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的，但注意到</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𝑎</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较大时这个概率很小，在精度允许范围内影响可以忽略不计，故固定</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𝑖</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之后只需枚举其逆时针方向不超过约</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sym typeface="+mn-ea"/>
                      </a:rPr>
                      <m:t>60</m:t>
                    </m:r>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个</a:t>
                </a:r>
                <a:r>
                  <a:rPr lang="en-US" altLang="zh-CN">
                    <a:solidFill>
                      <a:srgbClr val="7030A0"/>
                    </a:solidFill>
                    <a:latin typeface="Cambria Math" panose="02040503050406030204" charset="0"/>
                    <a:cs typeface="Cambria Math" panose="02040503050406030204" charset="0"/>
                    <a:sym typeface="+mn-ea"/>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sym typeface="+mn-ea"/>
                          </a:rPr>
                        </m:ctrlPr>
                      </m:sSubPr>
                      <m:e>
                        <m:r>
                          <a:rPr lang="en-US" altLang="zh-CN" i="1">
                            <a:solidFill>
                              <a:srgbClr val="7030A0"/>
                            </a:solidFill>
                            <a:latin typeface="Cambria Math" panose="02040503050406030204" charset="0"/>
                            <a:cs typeface="Cambria Math" panose="02040503050406030204" charset="0"/>
                            <a:sym typeface="+mn-ea"/>
                          </a:rPr>
                          <m:t>𝐴</m:t>
                        </m:r>
                      </m:e>
                      <m:sub>
                        <m:r>
                          <a:rPr lang="en-US" altLang="zh-CN" i="1">
                            <a:solidFill>
                              <a:srgbClr val="7030A0"/>
                            </a:solidFill>
                            <a:latin typeface="Cambria Math" panose="02040503050406030204" charset="0"/>
                            <a:cs typeface="Cambria Math" panose="02040503050406030204" charset="0"/>
                            <a:sym typeface="+mn-ea"/>
                          </a:rPr>
                          <m:t>𝑗</m:t>
                        </m:r>
                      </m:sub>
                    </m:sSub>
                  </m:oMath>
                </a14:m>
                <a:r>
                  <a:rPr lang="en-US" altLang="zh-CN">
                    <a:solidFill>
                      <a:srgbClr val="7030A0"/>
                    </a:solidFill>
                    <a:latin typeface="Cambria Math" panose="02040503050406030204" charset="0"/>
                    <a:cs typeface="Cambria Math" panose="02040503050406030204" charset="0"/>
                    <a:sym typeface="+mn-ea"/>
                  </a:rPr>
                  <a:t> </a:t>
                </a:r>
                <a:r>
                  <a:rPr lang="zh-CN" altLang="en-US">
                    <a:solidFill>
                      <a:srgbClr val="7030A0"/>
                    </a:solidFill>
                    <a:latin typeface="Cambria Math" panose="02040503050406030204" charset="0"/>
                    <a:cs typeface="Cambria Math" panose="02040503050406030204" charset="0"/>
                    <a:sym typeface="+mn-ea"/>
                  </a:rPr>
                  <a:t>即可</a:t>
                </a:r>
                <a:endParaRPr lang="zh-CN" altLang="en-US">
                  <a:solidFill>
                    <a:srgbClr val="7030A0"/>
                  </a:solidFill>
                  <a:latin typeface="Cambria Math" panose="02040503050406030204" charset="0"/>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：缺口</a:t>
            </a:r>
            <a:r>
              <a:rPr lang="zh-CN" altLang="en-US">
                <a:solidFill>
                  <a:srgbClr val="7030A0"/>
                </a:solidFill>
              </a:rPr>
              <a:t>一样</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𝑁</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元序列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𝑀</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zh-CN" altLang="en-US">
                    <a:solidFill>
                      <a:srgbClr val="7030A0"/>
                    </a:solidFill>
                    <a:latin typeface="Cambria Math" panose="02040503050406030204" charset="0"/>
                    <a:cs typeface="Cambria Math" panose="02040503050406030204" charset="0"/>
                  </a:rPr>
                  <a:t>询问</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定义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一个子集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的价值为所有满足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最大公约数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每次给定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𝑅</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，询问</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𝑅</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所有非空子集的价值之积，对质数</a:t>
                </a:r>
                <a:r>
                  <a:rPr lang="zh-CN" altLang="en-US">
                    <a:solidFill>
                      <a:srgbClr val="7030A0"/>
                    </a:solidFill>
                    <a:latin typeface="Cambria Math" panose="02040503050406030204" charset="0"/>
                    <a:cs typeface="Cambria Math" panose="02040503050406030204" charset="0"/>
                  </a:rPr>
                  <a:t>取模</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𝑀</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缺口</a:t>
            </a:r>
            <a:r>
              <a:rPr lang="zh-CN" altLang="en-US">
                <a:solidFill>
                  <a:srgbClr val="7030A0"/>
                </a:solidFill>
                <a:sym typeface="+mn-ea"/>
              </a:rPr>
              <a:t>一样</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20000"/>
              </a:bodyPr>
              <a:p>
                <a:r>
                  <a:rPr lang="zh-CN" altLang="en-US">
                    <a:solidFill>
                      <a:srgbClr val="7030A0"/>
                    </a:solidFill>
                    <a:latin typeface="Cambria Math" panose="02040503050406030204" charset="0"/>
                    <a:cs typeface="Cambria Math" panose="02040503050406030204" charset="0"/>
                  </a:rPr>
                  <a:t>简要算法：数论</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莫队</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根号</a:t>
                </a:r>
                <a:r>
                  <a:rPr lang="zh-CN" altLang="en-US">
                    <a:solidFill>
                      <a:srgbClr val="7030A0"/>
                    </a:solidFill>
                    <a:latin typeface="Cambria Math" panose="02040503050406030204" charset="0"/>
                    <a:cs typeface="Cambria Math" panose="02040503050406030204" charset="0"/>
                  </a:rPr>
                  <a:t>分治</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显然每个质因子独立，一个询问的答案即为计算所有质数的贡献</a:t>
                </a:r>
                <a:r>
                  <a:rPr lang="zh-CN" altLang="en-US">
                    <a:solidFill>
                      <a:srgbClr val="7030A0"/>
                    </a:solidFill>
                    <a:latin typeface="Cambria Math" panose="02040503050406030204" charset="0"/>
                    <a:cs typeface="Cambria Math" panose="02040503050406030204" charset="0"/>
                  </a:rPr>
                  <a:t>乘积</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对于一个质数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zh-CN" altLang="en-US">
                    <a:solidFill>
                      <a:srgbClr val="7030A0"/>
                    </a:solidFill>
                    <a:latin typeface="Cambria Math" panose="02040503050406030204" charset="0"/>
                    <a:cs typeface="Cambria Math" panose="02040503050406030204" charset="0"/>
                  </a:rPr>
                  <a:t>，如果</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𝑅</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内恰好有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𝑝</m:t>
                        </m:r>
                      </m:e>
                      <m:sup>
                        <m:r>
                          <a:rPr lang="en-US" altLang="zh-CN" i="1">
                            <a:solidFill>
                              <a:srgbClr val="7030A0"/>
                            </a:solidFill>
                            <a:latin typeface="Cambria Math" panose="02040503050406030204" charset="0"/>
                            <a:cs typeface="Cambria Math" panose="02040503050406030204" charset="0"/>
                          </a:rPr>
                          <m:t>𝑖</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的倍数（即质因数分解中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的次数至少为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），那么质因子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贡献（乘积）的次数就是对于所有的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，选出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𝐿</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𝑅</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中的一部分数使得选出的所有数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的次数最小值恰好为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的方案数乘以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e>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sub>
                            </m:sSub>
                          </m:sup>
                        </m:sSup>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sup>
                        </m:sSup>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e>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sub>
                            </m:sSub>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e>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sub>
                            </m:sSub>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，该质因子的乘积贡献为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𝑝</m:t>
                        </m:r>
                      </m:e>
                      <m:sup>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e>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𝑖</m:t>
                                    </m:r>
                                  </m:sub>
                                </m:sSub>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nary>
                      </m:sup>
                    </m:sSup>
                  </m:oMath>
                </a14:m>
                <a:r>
                  <a:rPr lang="zh-CN" altLang="en-US">
                    <a:solidFill>
                      <a:srgbClr val="7030A0"/>
                    </a:solidFill>
                    <a:latin typeface="Cambria Math" panose="02040503050406030204" charset="0"/>
                    <a:cs typeface="Cambria Math" panose="02040503050406030204" charset="0"/>
                  </a:rPr>
                  <a:t>，指数可对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𝑚𝑜𝑑−</m:t>
                    </m:r>
                    <m:r>
                      <a:rPr lang="en-US" altLang="zh-CN" i="1">
                        <a:solidFill>
                          <a:srgbClr val="7030A0"/>
                        </a:solidFill>
                        <a:latin typeface="Cambria Math" panose="02040503050406030204" charset="0"/>
                        <a:cs typeface="Cambria Math" panose="02040503050406030204" charset="0"/>
                      </a:rPr>
                      <m:t>1</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取模</a:t>
                </a:r>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考虑莫队，每次移动时考虑新加入</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删除的数，枚举这个数的一个质因子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zh-CN" altLang="en-US">
                    <a:solidFill>
                      <a:srgbClr val="7030A0"/>
                    </a:solidFill>
                    <a:latin typeface="Cambria Math" panose="02040503050406030204" charset="0"/>
                    <a:cs typeface="Cambria Math" panose="02040503050406030204" charset="0"/>
                  </a:rPr>
                  <a:t>，对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的乘积贡献次数进行修改，精细</a:t>
                </a:r>
                <a:r>
                  <a:rPr lang="zh-CN" altLang="en-US">
                    <a:solidFill>
                      <a:srgbClr val="7030A0"/>
                    </a:solidFill>
                    <a:latin typeface="Cambria Math" panose="02040503050406030204" charset="0"/>
                    <a:cs typeface="Cambria Math" panose="02040503050406030204" charset="0"/>
                  </a:rPr>
                  <a:t>实现可以做到一次移动的代价为这个数所有质因子的次数之和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为了把单次移动的复杂度降到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，取参数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ad>
                      <m:radPr>
                        <m:degHide m:val="on"/>
                        <m:ctrlPr>
                          <a:rPr lang="en-US" altLang="zh-CN" i="1">
                            <a:solidFill>
                              <a:srgbClr val="7030A0"/>
                            </a:solidFill>
                            <a:latin typeface="Cambria Math" panose="02040503050406030204" charset="0"/>
                            <a:cs typeface="Cambria Math" panose="02040503050406030204" charset="0"/>
                          </a:rPr>
                        </m:ctrlPr>
                      </m:radPr>
                      <m:deg/>
                      <m:e>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𝐴</m:t>
                        </m:r>
                      </m:e>
                    </m:rad>
                  </m:oMath>
                </a14:m>
                <a:r>
                  <a:rPr lang="zh-CN" altLang="en-US">
                    <a:solidFill>
                      <a:srgbClr val="7030A0"/>
                    </a:solidFill>
                    <a:latin typeface="Cambria Math" panose="02040503050406030204" charset="0"/>
                    <a:cs typeface="Cambria Math" panose="02040503050406030204" charset="0"/>
                  </a:rPr>
                  <a:t>，对于不超过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的质因子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贡献可以暴力算，枚举次数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之后预处理前缀和即可求出每个询问区间内有多少个数是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𝑝</m:t>
                        </m:r>
                      </m:e>
                      <m:sup>
                        <m:r>
                          <a:rPr lang="en-US" altLang="zh-CN" i="1">
                            <a:solidFill>
                              <a:srgbClr val="7030A0"/>
                            </a:solidFill>
                            <a:latin typeface="Cambria Math" panose="02040503050406030204" charset="0"/>
                            <a:cs typeface="Cambria Math" panose="02040503050406030204" charset="0"/>
                          </a:rPr>
                          <m:t>𝑘</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倍数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而大于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的质因子每个数最多有一个，故依然使用莫队统计大于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的质因子的贡献，移动代价</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，两部分的复杂度都是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𝑀</m:t>
                    </m:r>
                    <m:r>
                      <a:rPr lang="en-US" altLang="zh-CN" i="1">
                        <a:solidFill>
                          <a:srgbClr val="7030A0"/>
                        </a:solidFill>
                        <a:latin typeface="Cambria Math" panose="02040503050406030204" charset="0"/>
                        <a:cs typeface="Cambria Math" panose="02040503050406030204" charset="0"/>
                      </a:rPr>
                      <m:t>)</m:t>
                    </m:r>
                    <m:rad>
                      <m:radPr>
                        <m:degHide m:val="on"/>
                        <m:ctrlPr>
                          <a:rPr lang="en-US" altLang="zh-CN" i="1">
                            <a:solidFill>
                              <a:srgbClr val="7030A0"/>
                            </a:solidFill>
                            <a:latin typeface="Cambria Math" panose="02040503050406030204" charset="0"/>
                            <a:cs typeface="Cambria Math" panose="02040503050406030204" charset="0"/>
                          </a:rPr>
                        </m:ctrlPr>
                      </m:radPr>
                      <m:deg/>
                      <m:e>
                        <m:r>
                          <a:rPr lang="en-US" altLang="zh-CN" i="1">
                            <a:solidFill>
                              <a:srgbClr val="7030A0"/>
                            </a:solidFill>
                            <a:latin typeface="Cambria Math" panose="02040503050406030204" charset="0"/>
                            <a:cs typeface="Cambria Math" panose="02040503050406030204" charset="0"/>
                          </a:rPr>
                          <m:t>𝑁</m:t>
                        </m:r>
                      </m:e>
                    </m:rad>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𝑁</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同阶）</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祝大家</a:t>
            </a:r>
            <a:r>
              <a:rPr lang="en-US" altLang="zh-CN">
                <a:solidFill>
                  <a:srgbClr val="7030A0"/>
                </a:solidFill>
              </a:rPr>
              <a:t> AK </a:t>
            </a:r>
            <a:r>
              <a:rPr lang="zh-CN" altLang="en-US">
                <a:solidFill>
                  <a:srgbClr val="7030A0"/>
                </a:solidFill>
              </a:rPr>
              <a:t>联合省选</a:t>
            </a:r>
            <a:r>
              <a:rPr lang="en-US" altLang="zh-CN">
                <a:solidFill>
                  <a:srgbClr val="7030A0"/>
                </a:solidFill>
              </a:rPr>
              <a:t> 2023</a:t>
            </a:r>
            <a:r>
              <a:rPr lang="zh-CN" altLang="zh-CN">
                <a:solidFill>
                  <a:srgbClr val="7030A0"/>
                </a:solidFill>
              </a:rPr>
              <a:t>！</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2622</Words>
  <Application>WPS 演示</Application>
  <PresentationFormat>宽屏</PresentationFormat>
  <Paragraphs>65</Paragraphs>
  <Slides>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Wingdings</vt:lpstr>
      <vt:lpstr>Cambria Math</vt:lpstr>
      <vt:lpstr>MS Mincho</vt:lpstr>
      <vt:lpstr>Segoe Print</vt:lpstr>
      <vt:lpstr>微软雅黑</vt:lpstr>
      <vt:lpstr>Arial Unicode MS</vt:lpstr>
      <vt:lpstr>Calibri</vt:lpstr>
      <vt:lpstr>Office 主题​​</vt:lpstr>
      <vt:lpstr>金牌训练 NOI2023 模拟赛 Day15 解题报告</vt:lpstr>
      <vt:lpstr>Task 1：破烂衣裳</vt:lpstr>
      <vt:lpstr>Task 1：破烂衣裳</vt:lpstr>
      <vt:lpstr>Task 2：堵命运枪</vt:lpstr>
      <vt:lpstr>Task 2：堵命运枪</vt:lpstr>
      <vt:lpstr>Task 2：堵命运枪</vt:lpstr>
      <vt:lpstr>Task 3：缺口一样</vt:lpstr>
      <vt:lpstr>Task 3：缺口一样</vt:lpstr>
      <vt:lpstr>祝大家 AK 联合省选 2023！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235</cp:revision>
  <dcterms:created xsi:type="dcterms:W3CDTF">2023-02-05T04:32:00Z</dcterms:created>
  <dcterms:modified xsi:type="dcterms:W3CDTF">2023-02-10T08:25:24Z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