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3" r:id="rId7"/>
    <p:sldId id="261" r:id="rId8"/>
    <p:sldId id="262" r:id="rId9"/>
    <p:sldId id="268" r:id="rId10"/>
    <p:sldId id="267" r:id="rId11"/>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76.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6.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8.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p>
            <a:r>
              <a:rPr lang="zh-CN" altLang="zh-CN">
                <a:solidFill>
                  <a:srgbClr val="7030A0"/>
                </a:solidFill>
              </a:rPr>
              <a:t>金牌训练 NOI2023 模拟赛 Day</a:t>
            </a:r>
            <a:r>
              <a:rPr lang="en-US" altLang="zh-CN">
                <a:solidFill>
                  <a:srgbClr val="7030A0"/>
                </a:solidFill>
              </a:rPr>
              <a:t>5 </a:t>
            </a:r>
            <a:r>
              <a:rPr lang="zh-CN" altLang="en-US">
                <a:solidFill>
                  <a:srgbClr val="7030A0"/>
                </a:solidFill>
              </a:rPr>
              <a:t>解题报告</a:t>
            </a:r>
            <a:endParaRPr lang="zh-CN" altLang="en-US">
              <a:solidFill>
                <a:srgbClr val="7030A0"/>
              </a:solidFill>
            </a:endParaRPr>
          </a:p>
        </p:txBody>
      </p:sp>
      <p:sp>
        <p:nvSpPr>
          <p:cNvPr id="3" name="副标题 2"/>
          <p:cNvSpPr>
            <a:spLocks noGrp="1"/>
          </p:cNvSpPr>
          <p:nvPr>
            <p:ph type="subTitle" idx="1"/>
            <p:custDataLst>
              <p:tags r:id="rId3"/>
            </p:custDataLst>
          </p:nvPr>
        </p:nvSpPr>
        <p:spPr/>
        <p:txBody>
          <a:bodyPr/>
          <a:p>
            <a:r>
              <a:rPr lang="zh-CN" altLang="en-US">
                <a:solidFill>
                  <a:srgbClr val="7030A0"/>
                </a:solidFill>
              </a:rPr>
              <a:t>清华大学</a:t>
            </a:r>
            <a:r>
              <a:rPr lang="en-US" altLang="zh-CN">
                <a:solidFill>
                  <a:srgbClr val="7030A0"/>
                </a:solidFill>
              </a:rPr>
              <a:t> </a:t>
            </a:r>
            <a:r>
              <a:rPr lang="zh-CN" altLang="en-US">
                <a:solidFill>
                  <a:srgbClr val="7030A0"/>
                </a:solidFill>
              </a:rPr>
              <a:t>陈栉旷</a:t>
            </a:r>
            <a:endParaRPr lang="zh-CN" altLang="en-US">
              <a:solidFill>
                <a:srgbClr val="7030A0"/>
              </a:solidFill>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1</a:t>
            </a:r>
            <a:r>
              <a:rPr lang="zh-CN" altLang="en-US">
                <a:solidFill>
                  <a:srgbClr val="7030A0"/>
                </a:solidFill>
              </a:rPr>
              <a:t>：异或</a:t>
            </a:r>
            <a:r>
              <a:rPr lang="zh-CN" altLang="en-US">
                <a:solidFill>
                  <a:srgbClr val="7030A0"/>
                </a:solidFill>
              </a:rPr>
              <a:t>序列</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solidFill>
                      <a:srgbClr val="7030A0"/>
                    </a:solidFill>
                  </a:rPr>
                  <a:t>题目描述</a:t>
                </a:r>
                <a:endParaRPr lang="zh-CN" altLang="en-US">
                  <a:solidFill>
                    <a:srgbClr val="7030A0"/>
                  </a:solidFill>
                </a:endParaRPr>
              </a:p>
              <a:p>
                <a:r>
                  <a:rPr lang="zh-CN" altLang="en-US">
                    <a:solidFill>
                      <a:srgbClr val="7030A0"/>
                    </a:solidFill>
                    <a:latin typeface="Cambria Math" panose="02040503050406030204" charset="0"/>
                    <a:cs typeface="Cambria Math" panose="02040503050406030204" charset="0"/>
                  </a:rPr>
                  <a:t>给定</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个非负整数，求最多能从中选出多少个数使得它们异或起来为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输入的所有数都不超过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5</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5</m:t>
                        </m:r>
                      </m:sup>
                    </m:sSup>
                  </m:oMath>
                </a14:m>
                <a:endParaRPr lang="en-US" altLang="zh-CN">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1</a:t>
            </a:r>
            <a:r>
              <a:rPr lang="zh-CN" altLang="en-US">
                <a:solidFill>
                  <a:srgbClr val="7030A0"/>
                </a:solidFill>
              </a:rPr>
              <a:t>：异或</a:t>
            </a:r>
            <a:r>
              <a:rPr lang="zh-CN" altLang="en-US">
                <a:solidFill>
                  <a:srgbClr val="7030A0"/>
                </a:solidFill>
              </a:rPr>
              <a:t>序列</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9860"/>
              </a:xfrm>
            </p:spPr>
            <p:txBody>
              <a:bodyPr>
                <a:normAutofit fontScale="90000" lnSpcReduction="10000"/>
              </a:bodyPr>
              <a:p>
                <a:r>
                  <a:rPr lang="zh-CN" altLang="en-US">
                    <a:solidFill>
                      <a:srgbClr val="7030A0"/>
                    </a:solidFill>
                  </a:rPr>
                  <a:t>简要算法：结论</a:t>
                </a:r>
                <a:r>
                  <a:rPr lang="en-US" altLang="zh-CN">
                    <a:solidFill>
                      <a:srgbClr val="7030A0"/>
                    </a:solidFill>
                  </a:rPr>
                  <a:t>+DP+FWT</a:t>
                </a:r>
                <a:endParaRPr lang="en-US" altLang="zh-CN">
                  <a:solidFill>
                    <a:srgbClr val="7030A0"/>
                  </a:solidFill>
                </a:endParaRPr>
              </a:p>
              <a:p>
                <a:r>
                  <a:rPr lang="zh-CN" altLang="en-US">
                    <a:solidFill>
                      <a:srgbClr val="7030A0"/>
                    </a:solidFill>
                  </a:rPr>
                  <a:t>设所有数异或起来等于</a:t>
                </a:r>
                <a:r>
                  <a:rPr lang="en-US" altLang="zh-CN">
                    <a:solidFill>
                      <a:srgbClr val="7030A0"/>
                    </a:solidFill>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zh-CN" altLang="en-US">
                    <a:solidFill>
                      <a:srgbClr val="7030A0"/>
                    </a:solidFill>
                    <a:latin typeface="Cambria Math" panose="02040503050406030204" charset="0"/>
                    <a:cs typeface="Cambria Math" panose="02040503050406030204" charset="0"/>
                  </a:rPr>
                  <a:t>，转化成求出最少选出多少个数异或起来等于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i="1">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后用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i="1">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减去这个结果即得答案</a:t>
                </a:r>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有一个结论：若所有数都小于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2</m:t>
                        </m:r>
                      </m:e>
                      <m:sup>
                        <m:r>
                          <a:rPr lang="en-US" altLang="zh-CN" i="1">
                            <a:solidFill>
                              <a:srgbClr val="7030A0"/>
                            </a:solidFill>
                            <a:latin typeface="Cambria Math" panose="02040503050406030204" charset="0"/>
                            <a:cs typeface="Cambria Math" panose="02040503050406030204" charset="0"/>
                          </a:rPr>
                          <m:t>𝑚</m:t>
                        </m:r>
                      </m:sup>
                    </m:sSup>
                  </m:oMath>
                </a14:m>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𝑚</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为正整数），则最少选出的数的个数不超过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𝑚</m:t>
                    </m:r>
                  </m:oMath>
                </a14:m>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证明：使用线性基的理论，因为小于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2</m:t>
                        </m:r>
                      </m:e>
                      <m:sup>
                        <m:r>
                          <a:rPr lang="en-US" altLang="zh-CN" i="1">
                            <a:solidFill>
                              <a:srgbClr val="7030A0"/>
                            </a:solidFill>
                            <a:latin typeface="Cambria Math" panose="02040503050406030204" charset="0"/>
                            <a:cs typeface="Cambria Math" panose="02040503050406030204" charset="0"/>
                          </a:rPr>
                          <m:t>𝑚</m:t>
                        </m:r>
                      </m:sup>
                    </m:sSup>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的整数生成的异或空间维数为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𝑚</m:t>
                    </m:r>
                  </m:oMath>
                </a14:m>
                <a:r>
                  <a:rPr lang="zh-CN" altLang="en-US">
                    <a:solidFill>
                      <a:srgbClr val="7030A0"/>
                    </a:solidFill>
                    <a:latin typeface="Cambria Math" panose="02040503050406030204" charset="0"/>
                    <a:cs typeface="Cambria Math" panose="02040503050406030204" charset="0"/>
                  </a:rPr>
                  <a:t>，所以在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2</m:t>
                        </m:r>
                      </m:e>
                      <m:sup>
                        <m:r>
                          <a:rPr lang="en-US" altLang="zh-CN" i="1">
                            <a:solidFill>
                              <a:srgbClr val="7030A0"/>
                            </a:solidFill>
                            <a:latin typeface="Cambria Math" panose="02040503050406030204" charset="0"/>
                            <a:cs typeface="Cambria Math" panose="02040503050406030204" charset="0"/>
                          </a:rPr>
                          <m:t>𝑚</m:t>
                        </m:r>
                      </m:sup>
                    </m:sSup>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内任意多于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𝑚</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个数都是线性相关的（存在一个非空子集的异或和为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zh-CN" altLang="en-US">
                    <a:solidFill>
                      <a:srgbClr val="7030A0"/>
                    </a:solidFill>
                    <a:latin typeface="Cambria Math" panose="02040503050406030204" charset="0"/>
                    <a:cs typeface="Cambria Math" panose="02040503050406030204" charset="0"/>
                  </a:rPr>
                  <a:t>），这样如果有超过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𝑚</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个数的异或和为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zh-CN" altLang="en-US">
                    <a:solidFill>
                      <a:srgbClr val="7030A0"/>
                    </a:solidFill>
                    <a:latin typeface="Cambria Math" panose="02040503050406030204" charset="0"/>
                    <a:cs typeface="Cambria Math" panose="02040503050406030204" charset="0"/>
                  </a:rPr>
                  <a:t>，则一定可以去掉一个异或和为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的非空子集，这样剩下的那些数异或和还是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zh-CN" altLang="en-US">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并得到了选出数的个数更少的</a:t>
                </a:r>
                <a:r>
                  <a:rPr lang="zh-CN" altLang="en-US">
                    <a:solidFill>
                      <a:srgbClr val="7030A0"/>
                    </a:solidFill>
                    <a:latin typeface="Cambria Math" panose="02040503050406030204" charset="0"/>
                    <a:cs typeface="Cambria Math" panose="02040503050406030204" charset="0"/>
                  </a:rPr>
                  <a:t>方案</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于是</a:t>
                </a:r>
                <a:r>
                  <a:rPr lang="en-US" altLang="zh-CN">
                    <a:solidFill>
                      <a:srgbClr val="7030A0"/>
                    </a:solidFill>
                    <a:latin typeface="Cambria Math" panose="02040503050406030204" charset="0"/>
                    <a:cs typeface="Cambria Math" panose="02040503050406030204" charset="0"/>
                  </a:rPr>
                  <a:t> DP</a:t>
                </a:r>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表示选出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个数异或为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𝑗</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的方案数（可对一个质数取模），其中第一维不超过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𝑚</m:t>
                    </m:r>
                    <m:r>
                      <a:rPr lang="en-US" altLang="zh-CN" i="1">
                        <a:solidFill>
                          <a:srgbClr val="7030A0"/>
                        </a:solidFill>
                        <a:latin typeface="Cambria Math" panose="02040503050406030204" charset="0"/>
                        <a:cs typeface="Cambria Math" panose="02040503050406030204" charset="0"/>
                      </a:rPr>
                      <m:t>=</m:t>
                    </m:r>
                    <m:d>
                      <m:dPr>
                        <m:begChr m:val="⌈"/>
                        <m:endChr m:val="⌉"/>
                        <m:ctrlPr>
                          <a:rPr lang="en-US" altLang="zh-CN" i="1">
                            <a:solidFill>
                              <a:srgbClr val="7030A0"/>
                            </a:solidFill>
                            <a:latin typeface="Cambria Math" panose="02040503050406030204" charset="0"/>
                            <a:cs typeface="Cambria Math" panose="02040503050406030204" charset="0"/>
                          </a:rPr>
                        </m:ctrlPr>
                      </m:dPr>
                      <m:e>
                        <m:func>
                          <m:funcPr>
                            <m:ctrlPr>
                              <a:rPr lang="en-US" altLang="zh-CN">
                                <a:solidFill>
                                  <a:srgbClr val="7030A0"/>
                                </a:solidFill>
                                <a:latin typeface="Cambria Math" panose="02040503050406030204" charset="0"/>
                                <a:cs typeface="Cambria Math" panose="02040503050406030204" charset="0"/>
                              </a:rPr>
                            </m:ctrlPr>
                          </m:funcPr>
                          <m:fName>
                            <m:r>
                              <m:rPr>
                                <m:sty m:val="p"/>
                              </m:rPr>
                              <a:rPr lang="en-US" altLang="zh-CN">
                                <a:solidFill>
                                  <a:srgbClr val="7030A0"/>
                                </a:solidFill>
                                <a:latin typeface="Cambria Math" panose="02040503050406030204" charset="0"/>
                                <a:cs typeface="Cambria Math" panose="02040503050406030204" charset="0"/>
                              </a:rPr>
                              <m:t>log</m:t>
                            </m:r>
                          </m:fName>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𝑚𝑎𝑥</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e>
                        </m:func>
                      </m:e>
                    </m:d>
                  </m:oMath>
                </a14:m>
                <a:r>
                  <a:rPr lang="zh-CN" altLang="en-US">
                    <a:solidFill>
                      <a:srgbClr val="7030A0"/>
                    </a:solidFill>
                    <a:latin typeface="Cambria Math" panose="02040503050406030204" charset="0"/>
                    <a:cs typeface="Cambria Math" panose="02040503050406030204" charset="0"/>
                  </a:rPr>
                  <a:t>，答案为最小的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i="1">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使得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转移：若</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𝑘</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为给定的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个数之一，则</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𝑥𝑜𝑟</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，因为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𝑥𝑜𝑟</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oMath>
                </a14:m>
                <a:r>
                  <a:rPr lang="zh-CN" altLang="en-US">
                    <a:solidFill>
                      <a:srgbClr val="7030A0"/>
                    </a:solidFill>
                    <a:latin typeface="Cambria Math" panose="02040503050406030204" charset="0"/>
                    <a:cs typeface="Cambria Math" panose="02040503050406030204" charset="0"/>
                  </a:rPr>
                  <a:t>，所以对</a:t>
                </a:r>
                <a:r>
                  <a:rPr lang="zh-CN" altLang="en-US">
                    <a:solidFill>
                      <a:srgbClr val="7030A0"/>
                    </a:solidFill>
                    <a:latin typeface="Cambria Math" panose="02040503050406030204" charset="0"/>
                    <a:cs typeface="Cambria Math" panose="02040503050406030204" charset="0"/>
                  </a:rPr>
                  <a:t>于求选出的数的最小</a:t>
                </a:r>
                <a:r>
                  <a:rPr lang="zh-CN" altLang="en-US">
                    <a:solidFill>
                      <a:srgbClr val="7030A0"/>
                    </a:solidFill>
                    <a:latin typeface="Cambria Math" panose="02040503050406030204" charset="0"/>
                    <a:cs typeface="Cambria Math" panose="02040503050406030204" charset="0"/>
                  </a:rPr>
                  <a:t>个数来说，不需要考虑重复选出数的情况</a:t>
                </a:r>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因为第二维在做异或卷积，可使用</a:t>
                </a:r>
                <a:r>
                  <a:rPr lang="en-US" altLang="zh-CN">
                    <a:solidFill>
                      <a:srgbClr val="7030A0"/>
                    </a:solidFill>
                    <a:latin typeface="Cambria Math" panose="02040503050406030204" charset="0"/>
                    <a:cs typeface="Cambria Math" panose="02040503050406030204" charset="0"/>
                  </a:rPr>
                  <a:t> FWT </a:t>
                </a:r>
                <a:r>
                  <a:rPr lang="zh-CN" altLang="en-US">
                    <a:solidFill>
                      <a:srgbClr val="7030A0"/>
                    </a:solidFill>
                    <a:latin typeface="Cambria Math" panose="02040503050406030204" charset="0"/>
                    <a:cs typeface="Cambria Math" panose="02040503050406030204" charset="0"/>
                  </a:rPr>
                  <a:t>优化，设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𝑣𝑖𝑠</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表示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𝑗</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是否为给定的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个数之一，则</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即为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𝑣𝑖𝑠</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在异或卷积意义下的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次幂，对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𝑣𝑖𝑠</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做一遍</a:t>
                </a:r>
                <a:r>
                  <a:rPr lang="en-US" altLang="zh-CN">
                    <a:solidFill>
                      <a:srgbClr val="7030A0"/>
                    </a:solidFill>
                    <a:latin typeface="Cambria Math" panose="02040503050406030204" charset="0"/>
                    <a:cs typeface="Cambria Math" panose="02040503050406030204" charset="0"/>
                  </a:rPr>
                  <a:t> FWT</a:t>
                </a:r>
                <a:r>
                  <a:rPr lang="zh-CN" altLang="en-US">
                    <a:solidFill>
                      <a:srgbClr val="7030A0"/>
                    </a:solidFill>
                    <a:latin typeface="Cambria Math" panose="02040503050406030204" charset="0"/>
                    <a:cs typeface="Cambria Math" panose="02040503050406030204" charset="0"/>
                  </a:rPr>
                  <a:t>，即可对所有的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求出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en-US" altLang="zh-CN">
                    <a:solidFill>
                      <a:srgbClr val="7030A0"/>
                    </a:solidFill>
                    <a:latin typeface="Cambria Math" panose="02040503050406030204" charset="0"/>
                    <a:cs typeface="Cambria Math" panose="02040503050406030204" charset="0"/>
                  </a:rPr>
                  <a:t> FWT </a:t>
                </a:r>
                <a:r>
                  <a:rPr lang="zh-CN" altLang="en-US">
                    <a:solidFill>
                      <a:srgbClr val="7030A0"/>
                    </a:solidFill>
                    <a:latin typeface="Cambria Math" panose="02040503050406030204" charset="0"/>
                    <a:cs typeface="Cambria Math" panose="02040503050406030204" charset="0"/>
                  </a:rPr>
                  <a:t>表示</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对它们都做一遍</a:t>
                </a:r>
                <a:r>
                  <a:rPr lang="en-US" altLang="zh-CN">
                    <a:solidFill>
                      <a:srgbClr val="7030A0"/>
                    </a:solidFill>
                    <a:latin typeface="Cambria Math" panose="02040503050406030204" charset="0"/>
                    <a:cs typeface="Cambria Math" panose="02040503050406030204" charset="0"/>
                  </a:rPr>
                  <a:t> IFWT </a:t>
                </a:r>
                <a:r>
                  <a:rPr lang="zh-CN" altLang="en-US">
                    <a:solidFill>
                      <a:srgbClr val="7030A0"/>
                    </a:solidFill>
                    <a:latin typeface="Cambria Math" panose="02040503050406030204" charset="0"/>
                    <a:cs typeface="Cambria Math" panose="02040503050406030204" charset="0"/>
                  </a:rPr>
                  <a:t>即可，但实际上因为只有</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是有用的，所以我们没必要做</a:t>
                </a:r>
                <a:r>
                  <a:rPr lang="en-US" altLang="zh-CN">
                    <a:solidFill>
                      <a:srgbClr val="7030A0"/>
                    </a:solidFill>
                    <a:latin typeface="Cambria Math" panose="02040503050406030204" charset="0"/>
                    <a:cs typeface="Cambria Math" panose="02040503050406030204" charset="0"/>
                  </a:rPr>
                  <a:t> IFWT</a:t>
                </a:r>
                <a:r>
                  <a:rPr lang="zh-CN" altLang="en-US">
                    <a:solidFill>
                      <a:srgbClr val="7030A0"/>
                    </a:solidFill>
                    <a:latin typeface="Cambria Math" panose="02040503050406030204" charset="0"/>
                    <a:cs typeface="Cambria Math" panose="02040503050406030204" charset="0"/>
                  </a:rPr>
                  <a:t>，可以直接用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𝐼𝐹𝑊𝑇</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e>
                      <m:sub>
                        <m:r>
                          <a:rPr lang="en-US" altLang="zh-CN" i="1">
                            <a:solidFill>
                              <a:srgbClr val="7030A0"/>
                            </a:solidFill>
                            <a:latin typeface="Cambria Math" panose="02040503050406030204" charset="0"/>
                            <a:cs typeface="Cambria Math" panose="02040503050406030204" charset="0"/>
                          </a:rPr>
                          <m:t>𝑥</m:t>
                        </m:r>
                      </m:sub>
                    </m:sSub>
                    <m:r>
                      <a:rPr lang="en-US" altLang="zh-CN" i="1">
                        <a:solidFill>
                          <a:srgbClr val="7030A0"/>
                        </a:solidFill>
                        <a:latin typeface="Cambria Math" panose="02040503050406030204" charset="0"/>
                        <a:cs typeface="Cambria Math" panose="02040503050406030204" charset="0"/>
                      </a:rPr>
                      <m:t>=</m:t>
                    </m:r>
                    <m:f>
                      <m:fPr>
                        <m:ctrlPr>
                          <a:rPr lang="en-US" altLang="zh-CN" i="1">
                            <a:solidFill>
                              <a:srgbClr val="7030A0"/>
                            </a:solidFill>
                            <a:latin typeface="Cambria Math" panose="02040503050406030204" charset="0"/>
                            <a:cs typeface="Cambria Math" panose="02040503050406030204" charset="0"/>
                          </a:rPr>
                        </m:ctrlPr>
                      </m:fPr>
                      <m:num>
                        <m:r>
                          <a:rPr lang="en-US" altLang="zh-CN" i="1">
                            <a:solidFill>
                              <a:srgbClr val="7030A0"/>
                            </a:solidFill>
                            <a:latin typeface="Cambria Math" panose="02040503050406030204" charset="0"/>
                            <a:cs typeface="Cambria Math" panose="02040503050406030204" charset="0"/>
                          </a:rPr>
                          <m:t>1</m:t>
                        </m:r>
                      </m:num>
                      <m:den>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2</m:t>
                            </m:r>
                          </m:e>
                          <m:sup>
                            <m:r>
                              <a:rPr lang="en-US" altLang="zh-CN" i="1">
                                <a:solidFill>
                                  <a:srgbClr val="7030A0"/>
                                </a:solidFill>
                                <a:latin typeface="Cambria Math" panose="02040503050406030204" charset="0"/>
                                <a:cs typeface="Cambria Math" panose="02040503050406030204" charset="0"/>
                              </a:rPr>
                              <m:t>𝑚</m:t>
                            </m:r>
                          </m:sup>
                        </m:sSup>
                      </m:den>
                    </m:f>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sub>
                      <m:sup>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2</m:t>
                            </m:r>
                          </m:e>
                          <m:sup>
                            <m:r>
                              <a:rPr lang="en-US" altLang="zh-CN" i="1">
                                <a:solidFill>
                                  <a:srgbClr val="7030A0"/>
                                </a:solidFill>
                                <a:latin typeface="Cambria Math" panose="02040503050406030204" charset="0"/>
                                <a:cs typeface="Cambria Math" panose="02040503050406030204" charset="0"/>
                              </a:rPr>
                              <m:t>𝑚</m:t>
                            </m:r>
                          </m:sup>
                        </m:sSup>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p>
                      <m:e>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e>
                          <m:sup>
                            <m:r>
                              <a:rPr lang="en-US" altLang="zh-CN" i="1">
                                <a:solidFill>
                                  <a:srgbClr val="7030A0"/>
                                </a:solidFill>
                                <a:latin typeface="Cambria Math" panose="02040503050406030204" charset="0"/>
                                <a:cs typeface="Cambria Math" panose="02040503050406030204" charset="0"/>
                              </a:rPr>
                              <m:t>𝑏𝑖𝑡𝑐𝑜𝑢𝑛𝑡</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𝑎𝑛𝑑</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sup>
                        </m:sSup>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𝑗</m:t>
                            </m:r>
                          </m:sub>
                        </m:sSub>
                      </m:e>
                    </m:nary>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来算出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，复杂度</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𝑂</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𝑚𝑎𝑥</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func>
                      <m:funcPr>
                        <m:ctrlPr>
                          <a:rPr lang="en-US" altLang="zh-CN">
                            <a:solidFill>
                              <a:srgbClr val="7030A0"/>
                            </a:solidFill>
                            <a:latin typeface="Cambria Math" panose="02040503050406030204" charset="0"/>
                            <a:cs typeface="Cambria Math" panose="02040503050406030204" charset="0"/>
                          </a:rPr>
                        </m:ctrlPr>
                      </m:funcPr>
                      <m:fName>
                        <m:r>
                          <m:rPr>
                            <m:sty m:val="p"/>
                          </m:rPr>
                          <a:rPr lang="en-US" altLang="zh-CN">
                            <a:solidFill>
                              <a:srgbClr val="7030A0"/>
                            </a:solidFill>
                            <a:latin typeface="Cambria Math" panose="02040503050406030204" charset="0"/>
                            <a:cs typeface="Cambria Math" panose="02040503050406030204" charset="0"/>
                          </a:rPr>
                          <m:t>log</m:t>
                        </m:r>
                      </m:fName>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𝑚𝑎𝑥</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e>
                    </m:func>
                    <m:r>
                      <a:rPr lang="en-US" altLang="zh-CN" i="1">
                        <a:solidFill>
                          <a:srgbClr val="7030A0"/>
                        </a:solidFill>
                        <a:latin typeface="Cambria Math" panose="02040503050406030204" charset="0"/>
                        <a:cs typeface="Cambria Math" panose="02040503050406030204" charset="0"/>
                      </a:rPr>
                      <m:t>)</m:t>
                    </m:r>
                  </m:oMath>
                </a14:m>
                <a:endParaRPr lang="en-US" altLang="zh-CN">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9860"/>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2</a:t>
            </a:r>
            <a:r>
              <a:rPr lang="zh-CN" altLang="en-US">
                <a:solidFill>
                  <a:srgbClr val="7030A0"/>
                </a:solidFill>
              </a:rPr>
              <a:t>：全面</a:t>
            </a:r>
            <a:r>
              <a:rPr lang="zh-CN" altLang="en-US">
                <a:solidFill>
                  <a:srgbClr val="7030A0"/>
                </a:solidFill>
              </a:rPr>
              <a:t>沦陷</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solidFill>
                      <a:srgbClr val="7030A0"/>
                    </a:solidFill>
                    <a:latin typeface="Cambria Math" panose="02040503050406030204" charset="0"/>
                    <a:cs typeface="Cambria Math" panose="02040503050406030204" charset="0"/>
                  </a:rPr>
                  <a:t>题目描述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给定一个有向图，求哪些点满足所有的点都可以到达它或者被它</a:t>
                </a:r>
                <a:r>
                  <a:rPr lang="zh-CN" altLang="en-US">
                    <a:solidFill>
                      <a:srgbClr val="7030A0"/>
                    </a:solidFill>
                    <a:latin typeface="Cambria Math" panose="02040503050406030204" charset="0"/>
                    <a:cs typeface="Cambria Math" panose="02040503050406030204" charset="0"/>
                  </a:rPr>
                  <a:t>到达</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图的</a:t>
                </a:r>
                <a:r>
                  <a:rPr lang="zh-CN" altLang="en-US">
                    <a:solidFill>
                      <a:srgbClr val="7030A0"/>
                    </a:solidFill>
                    <a:latin typeface="Cambria Math" panose="02040503050406030204" charset="0"/>
                    <a:cs typeface="Cambria Math" panose="02040503050406030204" charset="0"/>
                  </a:rPr>
                  <a:t>规模为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6</m:t>
                        </m:r>
                      </m:sup>
                    </m:sSup>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级别</a:t>
                </a:r>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2</a:t>
            </a:r>
            <a:r>
              <a:rPr lang="zh-CN" altLang="en-US">
                <a:solidFill>
                  <a:srgbClr val="7030A0"/>
                </a:solidFill>
              </a:rPr>
              <a:t>：</a:t>
            </a:r>
            <a:r>
              <a:rPr lang="zh-CN" altLang="en-US">
                <a:solidFill>
                  <a:srgbClr val="7030A0"/>
                </a:solidFill>
                <a:sym typeface="+mn-ea"/>
              </a:rPr>
              <a:t>全面</a:t>
            </a:r>
            <a:r>
              <a:rPr lang="zh-CN" altLang="en-US">
                <a:solidFill>
                  <a:srgbClr val="7030A0"/>
                </a:solidFill>
                <a:sym typeface="+mn-ea"/>
              </a:rPr>
              <a:t>沦陷</a:t>
            </a:r>
            <a:endParaRPr lang="zh-CN" altLang="en-US">
              <a:solidFill>
                <a:srgbClr val="7030A0"/>
              </a:solidFill>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2875"/>
              </a:xfrm>
            </p:spPr>
            <p:txBody>
              <a:bodyPr>
                <a:normAutofit fontScale="90000" lnSpcReduction="10000"/>
              </a:bodyPr>
              <a:p>
                <a:r>
                  <a:rPr lang="zh-CN" altLang="en-US">
                    <a:solidFill>
                      <a:srgbClr val="7030A0"/>
                    </a:solidFill>
                    <a:latin typeface="Cambria Math" panose="02040503050406030204" charset="0"/>
                    <a:cs typeface="Cambria Math" panose="02040503050406030204" charset="0"/>
                  </a:rPr>
                  <a:t>简要算法：强连通分量缩点</a:t>
                </a:r>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拓扑序</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先用强连通分量缩点后转化成</a:t>
                </a:r>
                <a:r>
                  <a:rPr lang="en-US" altLang="zh-CN">
                    <a:solidFill>
                      <a:srgbClr val="7030A0"/>
                    </a:solidFill>
                    <a:latin typeface="Cambria Math" panose="02040503050406030204" charset="0"/>
                    <a:cs typeface="Cambria Math" panose="02040503050406030204" charset="0"/>
                  </a:rPr>
                  <a:t> DAG </a:t>
                </a:r>
                <a:r>
                  <a:rPr lang="zh-CN" altLang="en-US">
                    <a:solidFill>
                      <a:srgbClr val="7030A0"/>
                    </a:solidFill>
                    <a:latin typeface="Cambria Math" panose="02040503050406030204" charset="0"/>
                    <a:cs typeface="Cambria Math" panose="02040503050406030204" charset="0"/>
                  </a:rPr>
                  <a:t>上的</a:t>
                </a:r>
                <a:r>
                  <a:rPr lang="zh-CN" altLang="en-US">
                    <a:solidFill>
                      <a:srgbClr val="7030A0"/>
                    </a:solidFill>
                    <a:latin typeface="Cambria Math" panose="02040503050406030204" charset="0"/>
                    <a:cs typeface="Cambria Math" panose="02040503050406030204" charset="0"/>
                  </a:rPr>
                  <a:t>问题</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对缩点后的</a:t>
                </a:r>
                <a:r>
                  <a:rPr lang="en-US" altLang="zh-CN">
                    <a:solidFill>
                      <a:srgbClr val="7030A0"/>
                    </a:solidFill>
                    <a:latin typeface="Cambria Math" panose="02040503050406030204" charset="0"/>
                    <a:cs typeface="Cambria Math" panose="02040503050406030204" charset="0"/>
                  </a:rPr>
                  <a:t> DAG </a:t>
                </a:r>
                <a:r>
                  <a:rPr lang="zh-CN" altLang="en-US">
                    <a:solidFill>
                      <a:srgbClr val="7030A0"/>
                    </a:solidFill>
                    <a:latin typeface="Cambria Math" panose="02040503050406030204" charset="0"/>
                    <a:cs typeface="Cambria Math" panose="02040503050406030204" charset="0"/>
                  </a:rPr>
                  <a:t>求出一个拓扑序，根据拓扑序的定义，对于任意一个点，能到达它的点拓扑序一定比它小，它能到达的点拓扑序一定比它</a:t>
                </a:r>
                <a:r>
                  <a:rPr lang="zh-CN" altLang="en-US">
                    <a:solidFill>
                      <a:srgbClr val="7030A0"/>
                    </a:solidFill>
                    <a:latin typeface="Cambria Math" panose="02040503050406030204" charset="0"/>
                    <a:cs typeface="Cambria Math" panose="02040503050406030204" charset="0"/>
                  </a:rPr>
                  <a:t>大</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所以要求的就是哪些点既能被</a:t>
                </a:r>
                <a:r>
                  <a:rPr lang="zh-CN" altLang="en-US">
                    <a:solidFill>
                      <a:srgbClr val="7030A0"/>
                    </a:solidFill>
                    <a:latin typeface="Cambria Math" panose="02040503050406030204" charset="0"/>
                    <a:cs typeface="Cambria Math" panose="02040503050406030204" charset="0"/>
                  </a:rPr>
                  <a:t>所有比它拓扑序小的点到达，又能到达所有比它拓扑序大的</a:t>
                </a:r>
                <a:r>
                  <a:rPr lang="zh-CN" altLang="en-US">
                    <a:solidFill>
                      <a:srgbClr val="7030A0"/>
                    </a:solidFill>
                    <a:latin typeface="Cambria Math" panose="02040503050406030204" charset="0"/>
                    <a:cs typeface="Cambria Math" panose="02040503050406030204" charset="0"/>
                  </a:rPr>
                  <a:t>点</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下面仅考虑判断哪些点能被所有比它拓扑序小的点到达，后者类似。为了方便，点按拓扑序从小到大</a:t>
                </a:r>
                <a:r>
                  <a:rPr lang="zh-CN" altLang="en-US">
                    <a:solidFill>
                      <a:srgbClr val="7030A0"/>
                    </a:solidFill>
                    <a:latin typeface="Cambria Math" panose="02040503050406030204" charset="0"/>
                    <a:cs typeface="Cambria Math" panose="02040503050406030204" charset="0"/>
                  </a:rPr>
                  <a:t>编号</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对于一个点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zh-CN" altLang="en-US">
                    <a:solidFill>
                      <a:srgbClr val="7030A0"/>
                    </a:solidFill>
                    <a:latin typeface="Cambria Math" panose="02040503050406030204" charset="0"/>
                    <a:cs typeface="Cambria Math" panose="02040503050406030204" charset="0"/>
                  </a:rPr>
                  <a:t>，如果它不能被所有比它小的点到达，设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表示所有比</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小且不能到达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的点中最大的点，那么因为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这些点都能到达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的最大性），所以</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一定不存在直达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的边（否则</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能到达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zh-CN" altLang="en-US">
                    <a:solidFill>
                      <a:srgbClr val="7030A0"/>
                    </a:solidFill>
                    <a:latin typeface="Cambria Math" panose="02040503050406030204" charset="0"/>
                    <a:cs typeface="Cambria Math" panose="02040503050406030204" charset="0"/>
                  </a:rPr>
                  <a:t>）</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反过来，如果</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不存在直达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的边，那么</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显然也是不能到达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于是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不能被所有比它小的点到达当且仅当存在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使得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𝑛𝑥𝑡</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)&gt;</m:t>
                    </m:r>
                    <m:r>
                      <a:rPr lang="en-US" altLang="zh-CN" i="1">
                        <a:solidFill>
                          <a:srgbClr val="7030A0"/>
                        </a:solidFill>
                        <a:latin typeface="Cambria Math" panose="02040503050406030204" charset="0"/>
                        <a:cs typeface="Cambria Math" panose="02040503050406030204" charset="0"/>
                      </a:rPr>
                      <m:t>𝑢</m:t>
                    </m:r>
                  </m:oMath>
                </a14:m>
                <a:r>
                  <a:rPr lang="zh-CN" altLang="en-US">
                    <a:solidFill>
                      <a:srgbClr val="7030A0"/>
                    </a:solidFill>
                    <a:latin typeface="Cambria Math" panose="02040503050406030204" charset="0"/>
                    <a:cs typeface="Cambria Math" panose="02040503050406030204" charset="0"/>
                  </a:rPr>
                  <a:t>，其中</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𝑛𝑥𝑡</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的最小后继结点，如果不存在则</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𝑛𝑥𝑡</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于是枚举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zh-CN" altLang="en-US">
                    <a:solidFill>
                      <a:srgbClr val="7030A0"/>
                    </a:solidFill>
                    <a:latin typeface="Cambria Math" panose="02040503050406030204" charset="0"/>
                    <a:cs typeface="Cambria Math" panose="02040503050406030204" charset="0"/>
                  </a:rPr>
                  <a:t>，将拓扑序在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𝑛𝑥𝑡</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内的所有点标记为不可到达即可，差分实现，复杂度</a:t>
                </a:r>
                <a:r>
                  <a:rPr lang="zh-CN" altLang="en-US">
                    <a:solidFill>
                      <a:srgbClr val="7030A0"/>
                    </a:solidFill>
                    <a:latin typeface="Cambria Math" panose="02040503050406030204" charset="0"/>
                    <a:cs typeface="Cambria Math" panose="02040503050406030204" charset="0"/>
                  </a:rPr>
                  <a:t>线性</a:t>
                </a:r>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2875"/>
              </a:xfrm>
              <a:blipFill rotWithShape="1">
                <a:blip r:embed="rId2"/>
                <a:stretch>
                  <a:fillRect r="-100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3</a:t>
            </a:r>
            <a:r>
              <a:rPr lang="zh-CN" altLang="en-US">
                <a:solidFill>
                  <a:srgbClr val="7030A0"/>
                </a:solidFill>
              </a:rPr>
              <a:t>：</a:t>
            </a:r>
            <a:r>
              <a:rPr lang="zh-CN" altLang="en-US">
                <a:solidFill>
                  <a:srgbClr val="7030A0"/>
                </a:solidFill>
              </a:rPr>
              <a:t>路径计数</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solidFill>
                      <a:srgbClr val="7030A0"/>
                    </a:solidFill>
                    <a:latin typeface="Cambria Math" panose="02040503050406030204" charset="0"/>
                    <a:cs typeface="Cambria Math" panose="02040503050406030204" charset="0"/>
                  </a:rPr>
                  <a:t>题目</a:t>
                </a:r>
                <a:r>
                  <a:rPr lang="zh-CN" altLang="en-US">
                    <a:solidFill>
                      <a:srgbClr val="7030A0"/>
                    </a:solidFill>
                    <a:latin typeface="Cambria Math" panose="02040503050406030204" charset="0"/>
                    <a:cs typeface="Cambria Math" panose="02040503050406030204" charset="0"/>
                  </a:rPr>
                  <a:t>描述</a:t>
                </a:r>
                <a:endParaRPr lang="zh-CN" altLang="en-US">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𝐻</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𝑊</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网格，要为每个格子（左上角</a:t>
                </a:r>
                <a:r>
                  <a:rPr lang="zh-CN" altLang="en-US">
                    <a:solidFill>
                      <a:srgbClr val="7030A0"/>
                    </a:solidFill>
                    <a:latin typeface="Cambria Math" panose="02040503050406030204" charset="0"/>
                    <a:cs typeface="Cambria Math" panose="02040503050406030204" charset="0"/>
                  </a:rPr>
                  <a:t>除外）赋一个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内的</a:t>
                </a:r>
                <a:r>
                  <a:rPr lang="zh-CN" altLang="en-US">
                    <a:solidFill>
                      <a:srgbClr val="7030A0"/>
                    </a:solidFill>
                    <a:latin typeface="Cambria Math" panose="02040503050406030204" charset="0"/>
                    <a:cs typeface="Cambria Math" panose="02040503050406030204" charset="0"/>
                  </a:rPr>
                  <a:t>权值</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从左上角开始走，在右侧和下侧中选择权值较大的格子走过去（权值相同则向右走，如果在右边界则一定往下走，如果在下边界则一定往右走），直到走到</a:t>
                </a:r>
                <a:r>
                  <a:rPr lang="zh-CN" altLang="en-US">
                    <a:solidFill>
                      <a:srgbClr val="7030A0"/>
                    </a:solidFill>
                    <a:latin typeface="Cambria Math" panose="02040503050406030204" charset="0"/>
                    <a:cs typeface="Cambria Math" panose="02040503050406030204" charset="0"/>
                  </a:rPr>
                  <a:t>右下角</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求有多少种赋权方案使得路径上经过的所有格子所有权值和为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endParaRPr lang="en-US" altLang="zh-CN" i="1">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𝐻</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𝑊</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6</m:t>
                        </m:r>
                      </m:sup>
                    </m:sSup>
                  </m:oMath>
                </a14:m>
                <a:endParaRPr lang="en-US" altLang="zh-CN">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3</a:t>
            </a:r>
            <a:r>
              <a:rPr lang="zh-CN" altLang="en-US">
                <a:solidFill>
                  <a:srgbClr val="7030A0"/>
                </a:solidFill>
              </a:rPr>
              <a:t>：</a:t>
            </a:r>
            <a:r>
              <a:rPr lang="zh-CN" altLang="en-US">
                <a:solidFill>
                  <a:srgbClr val="7030A0"/>
                </a:solidFill>
                <a:sym typeface="+mn-ea"/>
              </a:rPr>
              <a:t>路径计数</a:t>
            </a:r>
            <a:endParaRPr lang="zh-CN" altLang="en-US">
              <a:solidFill>
                <a:srgbClr val="7030A0"/>
              </a:solidFill>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9860"/>
              </a:xfrm>
            </p:spPr>
            <p:txBody>
              <a:bodyPr>
                <a:normAutofit fontScale="90000" lnSpcReduction="20000"/>
              </a:bodyPr>
              <a:p>
                <a:r>
                  <a:rPr lang="en-US" altLang="zh-CN">
                    <a:solidFill>
                      <a:srgbClr val="7030A0"/>
                    </a:solidFill>
                    <a:latin typeface="Cambria Math" panose="02040503050406030204" charset="0"/>
                    <a:cs typeface="Cambria Math" panose="02040503050406030204" charset="0"/>
                  </a:rPr>
                  <a:t>75pts</a:t>
                </a:r>
                <a:r>
                  <a:rPr lang="zh-CN" altLang="en-US">
                    <a:solidFill>
                      <a:srgbClr val="7030A0"/>
                    </a:solidFill>
                    <a:latin typeface="Cambria Math" panose="02040503050406030204" charset="0"/>
                    <a:cs typeface="Cambria Math" panose="02040503050406030204" charset="0"/>
                  </a:rPr>
                  <a:t>：组合计数</a:t>
                </a:r>
                <a:r>
                  <a:rPr lang="en-US" altLang="zh-CN">
                    <a:solidFill>
                      <a:srgbClr val="7030A0"/>
                    </a:solidFill>
                    <a:latin typeface="Cambria Math" panose="02040503050406030204" charset="0"/>
                    <a:cs typeface="Cambria Math" panose="02040503050406030204" charset="0"/>
                  </a:rPr>
                  <a:t>+DP</a:t>
                </a:r>
                <a:endParaRPr lang="en-US" altLang="zh-CN">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我们把所有的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𝐻</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𝑊</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次移动分为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3</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类：</a:t>
                </a:r>
                <a:endParaRPr lang="zh-CN" altLang="en-US">
                  <a:solidFill>
                    <a:srgbClr val="7030A0"/>
                  </a:solidFill>
                  <a:latin typeface="Cambria Math" panose="02040503050406030204" charset="0"/>
                  <a:cs typeface="Cambria Math" panose="02040503050406030204" charset="0"/>
                </a:endParaRPr>
              </a:p>
              <a:p>
                <a:r>
                  <a:rPr lang="en-US" altLang="zh-CN">
                    <a:solidFill>
                      <a:srgbClr val="7030A0"/>
                    </a:solidFill>
                    <a:latin typeface="Cambria Math" panose="02040503050406030204" charset="0"/>
                    <a:cs typeface="Cambria Math" panose="02040503050406030204" charset="0"/>
                  </a:rPr>
                  <a:t>(i) </a:t>
                </a:r>
                <a:r>
                  <a:rPr lang="zh-CN" altLang="en-US">
                    <a:solidFill>
                      <a:srgbClr val="7030A0"/>
                    </a:solidFill>
                    <a:latin typeface="Cambria Math" panose="02040503050406030204" charset="0"/>
                    <a:cs typeface="Cambria Math" panose="02040503050406030204" charset="0"/>
                  </a:rPr>
                  <a:t>不在边界上，向右移动；</a:t>
                </a:r>
                <a:r>
                  <a:rPr lang="en-US" altLang="zh-CN">
                    <a:solidFill>
                      <a:srgbClr val="7030A0"/>
                    </a:solidFill>
                    <a:latin typeface="Cambria Math" panose="02040503050406030204" charset="0"/>
                    <a:cs typeface="Cambria Math" panose="02040503050406030204" charset="0"/>
                  </a:rPr>
                  <a:t>(ii) </a:t>
                </a:r>
                <a:r>
                  <a:rPr lang="zh-CN" altLang="en-US">
                    <a:solidFill>
                      <a:srgbClr val="7030A0"/>
                    </a:solidFill>
                    <a:latin typeface="Cambria Math" panose="02040503050406030204" charset="0"/>
                    <a:cs typeface="Cambria Math" panose="02040503050406030204" charset="0"/>
                  </a:rPr>
                  <a:t>不在边界上，向下移动；</a:t>
                </a:r>
                <a:r>
                  <a:rPr lang="en-US" altLang="zh-CN">
                    <a:solidFill>
                      <a:srgbClr val="7030A0"/>
                    </a:solidFill>
                    <a:latin typeface="Cambria Math" panose="02040503050406030204" charset="0"/>
                    <a:cs typeface="Cambria Math" panose="02040503050406030204" charset="0"/>
                  </a:rPr>
                  <a:t>(iii) </a:t>
                </a:r>
                <a:r>
                  <a:rPr lang="zh-CN" altLang="en-US">
                    <a:solidFill>
                      <a:srgbClr val="7030A0"/>
                    </a:solidFill>
                    <a:latin typeface="Cambria Math" panose="02040503050406030204" charset="0"/>
                    <a:cs typeface="Cambria Math" panose="02040503050406030204" charset="0"/>
                  </a:rPr>
                  <a:t>在边界上，向终点方向</a:t>
                </a:r>
                <a:r>
                  <a:rPr lang="zh-CN" altLang="en-US">
                    <a:solidFill>
                      <a:srgbClr val="7030A0"/>
                    </a:solidFill>
                    <a:latin typeface="Cambria Math" panose="02040503050406030204" charset="0"/>
                    <a:cs typeface="Cambria Math" panose="02040503050406030204" charset="0"/>
                  </a:rPr>
                  <a:t>移动</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不妨认为路径第一次接触到边界是在下边界（右边界类似）。枚举接触到下边界时做了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𝑎</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次</a:t>
                </a:r>
                <a:r>
                  <a:rPr lang="en-US" altLang="zh-CN">
                    <a:solidFill>
                      <a:srgbClr val="7030A0"/>
                    </a:solidFill>
                    <a:latin typeface="Cambria Math" panose="02040503050406030204" charset="0"/>
                    <a:cs typeface="Cambria Math" panose="02040503050406030204" charset="0"/>
                  </a:rPr>
                  <a:t> (i) </a:t>
                </a:r>
                <a:r>
                  <a:rPr lang="zh-CN" altLang="en-US">
                    <a:solidFill>
                      <a:srgbClr val="7030A0"/>
                    </a:solidFill>
                    <a:latin typeface="Cambria Math" panose="02040503050406030204" charset="0"/>
                    <a:cs typeface="Cambria Math" panose="02040503050406030204" charset="0"/>
                  </a:rPr>
                  <a:t>移动（即走到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𝐻</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），则可以算出总共走了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𝐻</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次</a:t>
                </a:r>
                <a:r>
                  <a:rPr lang="en-US" altLang="zh-CN">
                    <a:solidFill>
                      <a:srgbClr val="7030A0"/>
                    </a:solidFill>
                    <a:latin typeface="Cambria Math" panose="02040503050406030204" charset="0"/>
                    <a:cs typeface="Cambria Math" panose="02040503050406030204" charset="0"/>
                  </a:rPr>
                  <a:t> (ii) </a:t>
                </a:r>
                <a:r>
                  <a:rPr lang="zh-CN" altLang="en-US">
                    <a:solidFill>
                      <a:srgbClr val="7030A0"/>
                    </a:solidFill>
                    <a:latin typeface="Cambria Math" panose="02040503050406030204" charset="0"/>
                    <a:cs typeface="Cambria Math" panose="02040503050406030204" charset="0"/>
                  </a:rPr>
                  <a:t>移动，</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𝑊</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𝑎</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次</a:t>
                </a:r>
                <a:r>
                  <a:rPr lang="en-US" altLang="zh-CN">
                    <a:solidFill>
                      <a:srgbClr val="7030A0"/>
                    </a:solidFill>
                    <a:latin typeface="Cambria Math" panose="02040503050406030204" charset="0"/>
                    <a:cs typeface="Cambria Math" panose="02040503050406030204" charset="0"/>
                  </a:rPr>
                  <a:t> (iii) </a:t>
                </a:r>
                <a:r>
                  <a:rPr lang="zh-CN" altLang="en-US">
                    <a:solidFill>
                      <a:srgbClr val="7030A0"/>
                    </a:solidFill>
                    <a:latin typeface="Cambria Math" panose="02040503050406030204" charset="0"/>
                    <a:cs typeface="Cambria Math" panose="02040503050406030204" charset="0"/>
                  </a:rPr>
                  <a:t>移动。显然前两类移动都会对目标格子和另一个方向上的格子的权值产生限制，而</a:t>
                </a:r>
                <a:r>
                  <a:rPr lang="en-US" altLang="zh-CN">
                    <a:solidFill>
                      <a:srgbClr val="7030A0"/>
                    </a:solidFill>
                    <a:latin typeface="Cambria Math" panose="02040503050406030204" charset="0"/>
                    <a:cs typeface="Cambria Math" panose="02040503050406030204" charset="0"/>
                  </a:rPr>
                  <a:t> (iii) </a:t>
                </a:r>
                <a:r>
                  <a:rPr lang="zh-CN" altLang="en-US">
                    <a:solidFill>
                      <a:srgbClr val="7030A0"/>
                    </a:solidFill>
                    <a:latin typeface="Cambria Math" panose="02040503050406030204" charset="0"/>
                    <a:cs typeface="Cambria Math" panose="02040503050406030204" charset="0"/>
                  </a:rPr>
                  <a:t>移动只会对目标格子产生限制，因此可以任意填数的格子共有</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𝐻𝑊</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为只进行了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次</a:t>
                </a:r>
                <a:r>
                  <a:rPr lang="en-US" altLang="zh-CN">
                    <a:solidFill>
                      <a:srgbClr val="7030A0"/>
                    </a:solidFill>
                    <a:latin typeface="Cambria Math" panose="02040503050406030204" charset="0"/>
                    <a:cs typeface="Cambria Math" panose="02040503050406030204" charset="0"/>
                  </a:rPr>
                  <a:t> (i) </a:t>
                </a:r>
                <a:r>
                  <a:rPr lang="zh-CN" altLang="en-US">
                    <a:solidFill>
                      <a:srgbClr val="7030A0"/>
                    </a:solidFill>
                    <a:latin typeface="Cambria Math" panose="02040503050406030204" charset="0"/>
                    <a:cs typeface="Cambria Math" panose="02040503050406030204" charset="0"/>
                  </a:rPr>
                  <a:t>移动，权值和为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𝑗</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的方案数（即把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𝑗</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拆分成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个非负整数之和的所有方案下这</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个数各自加一</a:t>
                </a:r>
                <a:r>
                  <a:rPr lang="zh-CN" altLang="en-US">
                    <a:solidFill>
                      <a:srgbClr val="7030A0"/>
                    </a:solidFill>
                    <a:latin typeface="Cambria Math" panose="02040503050406030204" charset="0"/>
                    <a:cs typeface="Cambria Math" panose="02040503050406030204" charset="0"/>
                  </a:rPr>
                  <a:t>后的乘积</a:t>
                </a:r>
                <a:r>
                  <a:rPr lang="zh-CN" altLang="en-US">
                    <a:solidFill>
                      <a:srgbClr val="7030A0"/>
                    </a:solidFill>
                    <a:latin typeface="Cambria Math" panose="02040503050406030204" charset="0"/>
                    <a:cs typeface="Cambria Math" panose="02040503050406030204" charset="0"/>
                  </a:rPr>
                  <a:t>之和）</a:t>
                </a:r>
                <a:endParaRPr lang="zh-CN" altLang="en-US">
                  <a:solidFill>
                    <a:srgbClr val="7030A0"/>
                  </a:solidFill>
                  <a:latin typeface="Cambria Math" panose="02040503050406030204" charset="0"/>
                  <a:cs typeface="Cambria Math" panose="02040503050406030204" charset="0"/>
                </a:endParaRPr>
              </a:p>
              <a:p>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𝑔</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为只进行了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次</a:t>
                </a:r>
                <a:r>
                  <a:rPr lang="en-US" altLang="zh-CN">
                    <a:solidFill>
                      <a:srgbClr val="7030A0"/>
                    </a:solidFill>
                    <a:latin typeface="Cambria Math" panose="02040503050406030204" charset="0"/>
                    <a:cs typeface="Cambria Math" panose="02040503050406030204" charset="0"/>
                  </a:rPr>
                  <a:t> (ii) </a:t>
                </a:r>
                <a:r>
                  <a:rPr lang="zh-CN" altLang="en-US">
                    <a:solidFill>
                      <a:srgbClr val="7030A0"/>
                    </a:solidFill>
                    <a:latin typeface="Cambria Math" panose="02040503050406030204" charset="0"/>
                    <a:cs typeface="Cambria Math" panose="02040503050406030204" charset="0"/>
                  </a:rPr>
                  <a:t>移动，权值和为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𝑗</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的方案数（即把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𝑗</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拆分成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个非负整数之和的所有方案下这</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个数</a:t>
                </a:r>
                <a:r>
                  <a:rPr lang="zh-CN" altLang="en-US">
                    <a:solidFill>
                      <a:srgbClr val="7030A0"/>
                    </a:solidFill>
                    <a:latin typeface="Cambria Math" panose="02040503050406030204" charset="0"/>
                    <a:cs typeface="Cambria Math" panose="02040503050406030204" charset="0"/>
                  </a:rPr>
                  <a:t>的乘积</a:t>
                </a:r>
                <a:r>
                  <a:rPr lang="zh-CN" altLang="en-US">
                    <a:solidFill>
                      <a:srgbClr val="7030A0"/>
                    </a:solidFill>
                    <a:latin typeface="Cambria Math" panose="02040503050406030204" charset="0"/>
                    <a:cs typeface="Cambria Math" panose="02040503050406030204" charset="0"/>
                  </a:rPr>
                  <a:t>之和）</a:t>
                </a:r>
                <a:endParaRPr lang="zh-CN" altLang="en-US">
                  <a:solidFill>
                    <a:srgbClr val="7030A0"/>
                  </a:solidFill>
                  <a:latin typeface="Cambria Math" panose="02040503050406030204" charset="0"/>
                  <a:cs typeface="Cambria Math" panose="02040503050406030204" charset="0"/>
                </a:endParaRPr>
              </a:p>
              <a:p>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ℎ</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为只进行了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次</a:t>
                </a:r>
                <a:r>
                  <a:rPr lang="en-US" altLang="zh-CN">
                    <a:solidFill>
                      <a:srgbClr val="7030A0"/>
                    </a:solidFill>
                    <a:latin typeface="Cambria Math" panose="02040503050406030204" charset="0"/>
                    <a:cs typeface="Cambria Math" panose="02040503050406030204" charset="0"/>
                  </a:rPr>
                  <a:t> (iii) </a:t>
                </a:r>
                <a:r>
                  <a:rPr lang="zh-CN" altLang="en-US">
                    <a:solidFill>
                      <a:srgbClr val="7030A0"/>
                    </a:solidFill>
                    <a:latin typeface="Cambria Math" panose="02040503050406030204" charset="0"/>
                    <a:cs typeface="Cambria Math" panose="02040503050406030204" charset="0"/>
                  </a:rPr>
                  <a:t>移动，权值和为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𝑗</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的方案数（即把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𝑗</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拆分成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个非负整数之和的</a:t>
                </a:r>
                <a:r>
                  <a:rPr lang="zh-CN" altLang="en-US">
                    <a:solidFill>
                      <a:srgbClr val="7030A0"/>
                    </a:solidFill>
                    <a:latin typeface="Cambria Math" panose="02040503050406030204" charset="0"/>
                    <a:cs typeface="Cambria Math" panose="02040503050406030204" charset="0"/>
                  </a:rPr>
                  <a:t>方案数）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那么如上以先接触下边界为例，第一次接触下边界是在点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𝐻</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的情况对答案的贡献就是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e>
                      <m:sup>
                        <m:r>
                          <a:rPr lang="en-US" altLang="zh-CN" i="1">
                            <a:solidFill>
                              <a:srgbClr val="7030A0"/>
                            </a:solidFill>
                            <a:latin typeface="Cambria Math" panose="02040503050406030204" charset="0"/>
                            <a:cs typeface="Cambria Math" panose="02040503050406030204" charset="0"/>
                          </a:rPr>
                          <m:t>𝑑</m:t>
                        </m:r>
                      </m:sup>
                    </m:sSup>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𝑎</m:t>
                        </m:r>
                      </m:sup>
                    </m:sSubSup>
                    <m:nary>
                      <m:naryPr>
                        <m:chr m:val="∑"/>
                        <m:limLoc m:val="undOvr"/>
                        <m:supHide m:val="on"/>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𝑦</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sub>
                      <m:sup/>
                      <m:e>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sub>
                        </m:s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𝑔</m:t>
                            </m:r>
                          </m:e>
                          <m:sub>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𝑦</m:t>
                            </m:r>
                          </m:sub>
                        </m:s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ℎ</m:t>
                            </m:r>
                          </m:e>
                          <m:sub>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𝑦</m:t>
                            </m:r>
                          </m:sub>
                        </m:sSub>
                      </m:e>
                    </m:nary>
                  </m:oMath>
                </a14:m>
                <a:r>
                  <a:rPr lang="zh-CN" altLang="en-US">
                    <a:solidFill>
                      <a:srgbClr val="7030A0"/>
                    </a:solidFill>
                    <a:latin typeface="Cambria Math" panose="02040503050406030204" charset="0"/>
                    <a:cs typeface="Cambria Math" panose="02040503050406030204" charset="0"/>
                  </a:rPr>
                  <a:t>，可以做到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𝑂</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𝐻</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𝑊</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𝑆</m:t>
                        </m:r>
                      </m:e>
                      <m:sup>
                        <m:r>
                          <a:rPr lang="en-US" altLang="zh-CN" i="1">
                            <a:solidFill>
                              <a:srgbClr val="7030A0"/>
                            </a:solidFill>
                            <a:latin typeface="Cambria Math" panose="02040503050406030204" charset="0"/>
                            <a:cs typeface="Cambria Math" panose="02040503050406030204" charset="0"/>
                          </a:rPr>
                          <m:t>2</m:t>
                        </m:r>
                      </m:sup>
                    </m:sSup>
                    <m:r>
                      <a:rPr lang="en-US" altLang="zh-CN" i="1">
                        <a:solidFill>
                          <a:srgbClr val="7030A0"/>
                        </a:solidFill>
                        <a:latin typeface="Cambria Math" panose="02040503050406030204" charset="0"/>
                        <a:cs typeface="Cambria Math" panose="02040503050406030204" charset="0"/>
                      </a:rPr>
                      <m:t>)</m:t>
                    </m:r>
                  </m:oMath>
                </a14:m>
                <a:endParaRPr lang="en-US" altLang="zh-CN">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9860"/>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3</a:t>
            </a:r>
            <a:r>
              <a:rPr lang="zh-CN" altLang="en-US">
                <a:solidFill>
                  <a:srgbClr val="7030A0"/>
                </a:solidFill>
              </a:rPr>
              <a:t>：</a:t>
            </a:r>
            <a:r>
              <a:rPr lang="zh-CN" altLang="en-US">
                <a:solidFill>
                  <a:srgbClr val="7030A0"/>
                </a:solidFill>
                <a:sym typeface="+mn-ea"/>
              </a:rPr>
              <a:t>路径计数</a:t>
            </a:r>
            <a:endParaRPr lang="zh-CN" altLang="en-US">
              <a:solidFill>
                <a:srgbClr val="7030A0"/>
              </a:solidFill>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9860"/>
              </a:xfrm>
            </p:spPr>
            <p:txBody>
              <a:bodyPr>
                <a:normAutofit fontScale="90000" lnSpcReduction="10000"/>
              </a:bodyPr>
              <a:p>
                <a:r>
                  <a:rPr lang="zh-CN" altLang="en-US">
                    <a:solidFill>
                      <a:srgbClr val="7030A0"/>
                    </a:solidFill>
                    <a:latin typeface="Cambria Math" panose="02040503050406030204" charset="0"/>
                    <a:cs typeface="Cambria Math" panose="02040503050406030204" charset="0"/>
                  </a:rPr>
                  <a:t>正解：生成函数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上一种做法复杂度的瓶颈在于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nary>
                      <m:naryPr>
                        <m:chr m:val="∑"/>
                        <m:limLoc m:val="undOvr"/>
                        <m:supHide m:val="on"/>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𝑦</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sub>
                      <m:sup/>
                      <m:e>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sub>
                        </m:s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𝑔</m:t>
                            </m:r>
                          </m:e>
                          <m:sub>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𝑦</m:t>
                            </m:r>
                          </m:sub>
                        </m:s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ℎ</m:t>
                            </m:r>
                          </m:e>
                          <m:sub>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𝑦</m:t>
                            </m:r>
                          </m:sub>
                        </m:sSub>
                      </m:e>
                    </m:nary>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zh-CN" altLang="en-US">
                    <a:solidFill>
                      <a:srgbClr val="7030A0"/>
                    </a:solidFill>
                    <a:latin typeface="Cambria Math" panose="02040503050406030204" charset="0"/>
                    <a:cs typeface="Cambria Math" panose="02040503050406030204" charset="0"/>
                  </a:rPr>
                  <a:t>计算</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先写出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𝑔</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ℎ</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zh-CN" altLang="en-US">
                    <a:solidFill>
                      <a:srgbClr val="7030A0"/>
                    </a:solidFill>
                    <a:latin typeface="Cambria Math" panose="02040503050406030204" charset="0"/>
                    <a:cs typeface="Cambria Math" panose="02040503050406030204" charset="0"/>
                  </a:rPr>
                  <a:t>递推式：</a:t>
                </a:r>
                <a:endParaRPr lang="zh-CN" altLang="en-US">
                  <a:solidFill>
                    <a:srgbClr val="7030A0"/>
                  </a:solidFill>
                  <a:latin typeface="Cambria Math" panose="02040503050406030204" charset="0"/>
                  <a:cs typeface="Cambria Math" panose="02040503050406030204" charset="0"/>
                </a:endParaRPr>
              </a:p>
              <a:p>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sub>
                    </m:sSub>
                    <m:r>
                      <a:rPr lang="en-US" altLang="zh-CN" i="1">
                        <a:solidFill>
                          <a:srgbClr val="7030A0"/>
                        </a:solidFill>
                        <a:latin typeface="Cambria Math" panose="02040503050406030204" charset="0"/>
                        <a:cs typeface="Cambria Math" panose="02040503050406030204" charset="0"/>
                      </a:rPr>
                      <m:t>=</m:t>
                    </m:r>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sub>
                      <m:sup>
                        <m:r>
                          <a:rPr lang="en-US" altLang="zh-CN" i="1">
                            <a:solidFill>
                              <a:srgbClr val="7030A0"/>
                            </a:solidFill>
                            <a:latin typeface="Cambria Math" panose="02040503050406030204" charset="0"/>
                            <a:cs typeface="Cambria Math" panose="02040503050406030204" charset="0"/>
                          </a:rPr>
                          <m:t>𝑗</m:t>
                        </m:r>
                      </m:sup>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sub>
                        </m:sSub>
                      </m:e>
                    </m:nary>
                    <m:r>
                      <a:rPr lang="en-US" altLang="zh-CN" i="1">
                        <a:solidFill>
                          <a:srgbClr val="7030A0"/>
                        </a:solidFill>
                        <a:latin typeface="Cambria Math" panose="02040503050406030204" charset="0"/>
                        <a:cs typeface="Cambria Math" panose="02040503050406030204" charset="0"/>
                      </a:rPr>
                      <m:t>    </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𝑔</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sub>
                    </m:sSub>
                    <m:r>
                      <a:rPr lang="en-US" altLang="zh-CN" i="1">
                        <a:solidFill>
                          <a:srgbClr val="7030A0"/>
                        </a:solidFill>
                        <a:latin typeface="Cambria Math" panose="02040503050406030204" charset="0"/>
                        <a:cs typeface="Cambria Math" panose="02040503050406030204" charset="0"/>
                      </a:rPr>
                      <m:t>=</m:t>
                    </m:r>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sub>
                      <m:sup>
                        <m:r>
                          <a:rPr lang="en-US" altLang="zh-CN" i="1">
                            <a:solidFill>
                              <a:srgbClr val="7030A0"/>
                            </a:solidFill>
                            <a:latin typeface="Cambria Math" panose="02040503050406030204" charset="0"/>
                            <a:cs typeface="Cambria Math" panose="02040503050406030204" charset="0"/>
                          </a:rPr>
                          <m:t>𝑗</m:t>
                        </m:r>
                      </m:sup>
                      <m:e>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𝑔</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sub>
                        </m:sSub>
                      </m:e>
                    </m:nary>
                    <m:r>
                      <a:rPr lang="en-US" altLang="zh-CN" i="1">
                        <a:solidFill>
                          <a:srgbClr val="7030A0"/>
                        </a:solidFill>
                        <a:latin typeface="Cambria Math" panose="02040503050406030204" charset="0"/>
                        <a:cs typeface="Cambria Math" panose="02040503050406030204" charset="0"/>
                      </a:rPr>
                      <m:t>    </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ℎ</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sub>
                    </m:sSub>
                    <m:r>
                      <a:rPr lang="en-US" altLang="zh-CN" i="1">
                        <a:solidFill>
                          <a:srgbClr val="7030A0"/>
                        </a:solidFill>
                        <a:latin typeface="Cambria Math" panose="02040503050406030204" charset="0"/>
                        <a:cs typeface="Cambria Math" panose="02040503050406030204" charset="0"/>
                      </a:rPr>
                      <m:t>=</m:t>
                    </m:r>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sub>
                      <m:sup>
                        <m:r>
                          <a:rPr lang="en-US" altLang="zh-CN" i="1">
                            <a:solidFill>
                              <a:srgbClr val="7030A0"/>
                            </a:solidFill>
                            <a:latin typeface="Cambria Math" panose="02040503050406030204" charset="0"/>
                            <a:cs typeface="Cambria Math" panose="02040503050406030204" charset="0"/>
                          </a:rPr>
                          <m:t>𝑗</m:t>
                        </m:r>
                      </m:sup>
                      <m:e>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ℎ</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sub>
                        </m:sSub>
                      </m:e>
                    </m:nary>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设生成函数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𝐹</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nary>
                      <m:naryPr>
                        <m:chr m:val="∑"/>
                        <m:limLoc m:val="undOvr"/>
                        <m:supHide m:val="on"/>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sub>
                      <m:sup/>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𝑥</m:t>
                            </m:r>
                          </m:e>
                          <m:sup>
                            <m:r>
                              <a:rPr lang="en-US" altLang="zh-CN" i="1">
                                <a:solidFill>
                                  <a:srgbClr val="7030A0"/>
                                </a:solidFill>
                                <a:latin typeface="Cambria Math" panose="02040503050406030204" charset="0"/>
                                <a:cs typeface="Cambria Math" panose="02040503050406030204" charset="0"/>
                              </a:rPr>
                              <m:t>𝑖</m:t>
                            </m:r>
                          </m:sup>
                        </m:sSup>
                      </m:e>
                    </m:nary>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𝐺</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nary>
                      <m:naryPr>
                        <m:chr m:val="∑"/>
                        <m:limLoc m:val="undOvr"/>
                        <m:supHide m:val="on"/>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sub>
                      <m:sup/>
                      <m:e>
                        <m:r>
                          <a:rPr lang="en-US" altLang="zh-CN" i="1">
                            <a:solidFill>
                              <a:srgbClr val="7030A0"/>
                            </a:solidFill>
                            <a:latin typeface="Cambria Math" panose="02040503050406030204" charset="0"/>
                            <a:cs typeface="Cambria Math" panose="02040503050406030204" charset="0"/>
                          </a:rPr>
                          <m:t>𝑖</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𝑥</m:t>
                            </m:r>
                          </m:e>
                          <m:sup>
                            <m:r>
                              <a:rPr lang="en-US" altLang="zh-CN" i="1">
                                <a:solidFill>
                                  <a:srgbClr val="7030A0"/>
                                </a:solidFill>
                                <a:latin typeface="Cambria Math" panose="02040503050406030204" charset="0"/>
                                <a:cs typeface="Cambria Math" panose="02040503050406030204" charset="0"/>
                              </a:rPr>
                              <m:t>𝑖</m:t>
                            </m:r>
                          </m:sup>
                        </m:sSup>
                      </m:e>
                    </m:nary>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𝐻</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nary>
                      <m:naryPr>
                        <m:chr m:val="∑"/>
                        <m:limLoc m:val="undOvr"/>
                        <m:supHide m:val="on"/>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sub>
                      <m:sup/>
                      <m:e>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𝑥</m:t>
                            </m:r>
                          </m:e>
                          <m:sup>
                            <m:r>
                              <a:rPr lang="en-US" altLang="zh-CN" i="1">
                                <a:solidFill>
                                  <a:srgbClr val="7030A0"/>
                                </a:solidFill>
                                <a:latin typeface="Cambria Math" panose="02040503050406030204" charset="0"/>
                                <a:cs typeface="Cambria Math" panose="02040503050406030204" charset="0"/>
                              </a:rPr>
                              <m:t>𝑖</m:t>
                            </m:r>
                          </m:sup>
                        </m:sSup>
                      </m:e>
                    </m:nary>
                  </m:oMath>
                </a14:m>
                <a:r>
                  <a:rPr lang="zh-CN" altLang="en-US">
                    <a:solidFill>
                      <a:srgbClr val="7030A0"/>
                    </a:solidFill>
                    <a:latin typeface="Cambria Math" panose="02040503050406030204" charset="0"/>
                    <a:cs typeface="Cambria Math" panose="02040503050406030204" charset="0"/>
                  </a:rPr>
                  <a:t>，易得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nary>
                      <m:naryPr>
                        <m:chr m:val="∑"/>
                        <m:limLoc m:val="undOvr"/>
                        <m:supHide m:val="on"/>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sub>
                      <m:sup/>
                      <m:e>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sub>
                        </m:sSub>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𝑥</m:t>
                            </m:r>
                          </m:e>
                          <m:sup>
                            <m:r>
                              <a:rPr lang="en-US" altLang="zh-CN" i="1">
                                <a:solidFill>
                                  <a:srgbClr val="7030A0"/>
                                </a:solidFill>
                                <a:latin typeface="Cambria Math" panose="02040503050406030204" charset="0"/>
                                <a:cs typeface="Cambria Math" panose="02040503050406030204" charset="0"/>
                              </a:rPr>
                              <m:t>𝑗</m:t>
                            </m:r>
                          </m:sup>
                        </m:sSup>
                      </m:e>
                    </m:nary>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𝐹</m:t>
                        </m:r>
                      </m:e>
                      <m:sup>
                        <m:r>
                          <a:rPr lang="en-US" altLang="zh-CN" i="1">
                            <a:solidFill>
                              <a:srgbClr val="7030A0"/>
                            </a:solidFill>
                            <a:latin typeface="Cambria Math" panose="02040503050406030204" charset="0"/>
                            <a:cs typeface="Cambria Math" panose="02040503050406030204" charset="0"/>
                          </a:rPr>
                          <m:t>𝑖</m:t>
                        </m:r>
                      </m:sup>
                    </m:sSup>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𝑔</m:t>
                    </m:r>
                  </m:oMath>
                </a14:m>
                <a:r>
                  <a:rPr lang="en-US" altLang="zh-CN" i="1">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和</a:t>
                </a:r>
                <a:r>
                  <a:rPr lang="en-US" altLang="zh-CN" i="1">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ℎ</m:t>
                    </m:r>
                  </m:oMath>
                </a14:m>
                <a:r>
                  <a:rPr lang="en-US" altLang="zh-CN" i="1">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类似</a:t>
                </a:r>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不难写出它们的封闭形式：</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𝐹</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f>
                      <m:fPr>
                        <m:ctrlPr>
                          <a:rPr lang="en-US" altLang="zh-CN" i="1">
                            <a:solidFill>
                              <a:srgbClr val="7030A0"/>
                            </a:solidFill>
                            <a:latin typeface="Cambria Math" panose="02040503050406030204" charset="0"/>
                            <a:cs typeface="Cambria Math" panose="02040503050406030204" charset="0"/>
                          </a:rPr>
                        </m:ctrlPr>
                      </m:fPr>
                      <m:num>
                        <m:r>
                          <a:rPr lang="en-US" altLang="zh-CN" i="1">
                            <a:solidFill>
                              <a:srgbClr val="7030A0"/>
                            </a:solidFill>
                            <a:latin typeface="Cambria Math" panose="02040503050406030204" charset="0"/>
                            <a:cs typeface="Cambria Math" panose="02040503050406030204" charset="0"/>
                          </a:rPr>
                          <m:t>1</m:t>
                        </m:r>
                      </m:num>
                      <m:den>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e>
                          <m:sup>
                            <m:r>
                              <a:rPr lang="en-US" altLang="zh-CN" i="1">
                                <a:solidFill>
                                  <a:srgbClr val="7030A0"/>
                                </a:solidFill>
                                <a:latin typeface="Cambria Math" panose="02040503050406030204" charset="0"/>
                                <a:cs typeface="Cambria Math" panose="02040503050406030204" charset="0"/>
                              </a:rPr>
                              <m:t>2</m:t>
                            </m:r>
                          </m:sup>
                        </m:sSup>
                      </m:den>
                    </m:f>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𝐺</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f>
                      <m:fPr>
                        <m:ctrlPr>
                          <a:rPr lang="en-US" altLang="zh-CN" i="1">
                            <a:solidFill>
                              <a:srgbClr val="7030A0"/>
                            </a:solidFill>
                            <a:latin typeface="Cambria Math" panose="02040503050406030204" charset="0"/>
                            <a:cs typeface="Cambria Math" panose="02040503050406030204" charset="0"/>
                          </a:rPr>
                        </m:ctrlPr>
                      </m:fPr>
                      <m:num>
                        <m:r>
                          <a:rPr lang="en-US" altLang="zh-CN" i="1">
                            <a:solidFill>
                              <a:srgbClr val="7030A0"/>
                            </a:solidFill>
                            <a:latin typeface="Cambria Math" panose="02040503050406030204" charset="0"/>
                            <a:cs typeface="Cambria Math" panose="02040503050406030204" charset="0"/>
                          </a:rPr>
                          <m:t>𝑥</m:t>
                        </m:r>
                      </m:num>
                      <m:den>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e>
                          <m:sup>
                            <m:r>
                              <a:rPr lang="en-US" altLang="zh-CN" i="1">
                                <a:solidFill>
                                  <a:srgbClr val="7030A0"/>
                                </a:solidFill>
                                <a:latin typeface="Cambria Math" panose="02040503050406030204" charset="0"/>
                                <a:cs typeface="Cambria Math" panose="02040503050406030204" charset="0"/>
                              </a:rPr>
                              <m:t>2</m:t>
                            </m:r>
                          </m:sup>
                        </m:sSup>
                      </m:den>
                    </m:f>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𝐻</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f>
                      <m:fPr>
                        <m:ctrlPr>
                          <a:rPr lang="en-US" altLang="zh-CN" i="1">
                            <a:solidFill>
                              <a:srgbClr val="7030A0"/>
                            </a:solidFill>
                            <a:latin typeface="Cambria Math" panose="02040503050406030204" charset="0"/>
                            <a:cs typeface="Cambria Math" panose="02040503050406030204" charset="0"/>
                          </a:rPr>
                        </m:ctrlPr>
                      </m:fPr>
                      <m:num>
                        <m:r>
                          <a:rPr lang="en-US" altLang="zh-CN" i="1">
                            <a:solidFill>
                              <a:srgbClr val="7030A0"/>
                            </a:solidFill>
                            <a:latin typeface="Cambria Math" panose="02040503050406030204" charset="0"/>
                            <a:cs typeface="Cambria Math" panose="02040503050406030204" charset="0"/>
                          </a:rPr>
                          <m:t>1</m:t>
                        </m:r>
                      </m:num>
                      <m:den>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den>
                    </m:f>
                  </m:oMath>
                </a14:m>
                <a:endParaRPr lang="en-US" altLang="zh-CN" i="1">
                  <a:solidFill>
                    <a:srgbClr val="7030A0"/>
                  </a:solidFill>
                  <a:latin typeface="Cambria Math" panose="02040503050406030204" charset="0"/>
                  <a:cs typeface="Cambria Math" panose="02040503050406030204" charset="0"/>
                </a:endParaRPr>
              </a:p>
              <a:p>
                <a14:m>
                  <m:oMath xmlns:m="http://schemas.openxmlformats.org/officeDocument/2006/math">
                    <m:nary>
                      <m:naryPr>
                        <m:chr m:val="∑"/>
                        <m:limLoc m:val="undOvr"/>
                        <m:supHide m:val="on"/>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𝑦</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sub>
                      <m:sup/>
                      <m:e>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sub>
                        </m:s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𝑔</m:t>
                            </m:r>
                          </m:e>
                          <m:sub>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𝑦</m:t>
                            </m:r>
                          </m:sub>
                        </m:s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ℎ</m:t>
                            </m:r>
                          </m:e>
                          <m:sub>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𝑦</m:t>
                            </m:r>
                          </m:sub>
                        </m:sSub>
                      </m:e>
                    </m:nary>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即为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𝑥</m:t>
                        </m:r>
                      </m:e>
                      <m:sup>
                        <m:r>
                          <a:rPr lang="en-US" altLang="zh-CN" i="1">
                            <a:solidFill>
                              <a:srgbClr val="7030A0"/>
                            </a:solidFill>
                            <a:latin typeface="Cambria Math" panose="02040503050406030204" charset="0"/>
                            <a:cs typeface="Cambria Math" panose="02040503050406030204" charset="0"/>
                          </a:rPr>
                          <m:t>𝑆</m:t>
                        </m:r>
                      </m:sup>
                    </m:sSup>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𝐹</m:t>
                        </m:r>
                      </m:e>
                      <m:sup>
                        <m:r>
                          <a:rPr lang="en-US" altLang="zh-CN" i="1">
                            <a:solidFill>
                              <a:srgbClr val="7030A0"/>
                            </a:solidFill>
                            <a:latin typeface="Cambria Math" panose="02040503050406030204" charset="0"/>
                            <a:cs typeface="Cambria Math" panose="02040503050406030204" charset="0"/>
                          </a:rPr>
                          <m:t>𝑎</m:t>
                        </m:r>
                      </m:sup>
                    </m:sSup>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𝐺</m:t>
                        </m:r>
                      </m:e>
                      <m:sup>
                        <m:r>
                          <a:rPr lang="en-US" altLang="zh-CN" i="1">
                            <a:solidFill>
                              <a:srgbClr val="7030A0"/>
                            </a:solidFill>
                            <a:latin typeface="Cambria Math" panose="02040503050406030204" charset="0"/>
                            <a:cs typeface="Cambria Math" panose="02040503050406030204" charset="0"/>
                          </a:rPr>
                          <m:t>𝑏</m:t>
                        </m:r>
                      </m:sup>
                    </m:sSup>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𝐻</m:t>
                        </m:r>
                      </m:e>
                      <m:sup>
                        <m:r>
                          <a:rPr lang="en-US" altLang="zh-CN" i="1">
                            <a:solidFill>
                              <a:srgbClr val="7030A0"/>
                            </a:solidFill>
                            <a:latin typeface="Cambria Math" panose="02040503050406030204" charset="0"/>
                            <a:cs typeface="Cambria Math" panose="02040503050406030204" charset="0"/>
                          </a:rPr>
                          <m:t>𝑐</m:t>
                        </m:r>
                      </m:sup>
                    </m:sSup>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𝑥</m:t>
                        </m:r>
                      </m:e>
                      <m:sup>
                        <m:r>
                          <a:rPr lang="en-US" altLang="zh-CN" i="1">
                            <a:solidFill>
                              <a:srgbClr val="7030A0"/>
                            </a:solidFill>
                            <a:latin typeface="Cambria Math" panose="02040503050406030204" charset="0"/>
                            <a:cs typeface="Cambria Math" panose="02040503050406030204" charset="0"/>
                          </a:rPr>
                          <m:t>𝑆</m:t>
                        </m:r>
                      </m:sup>
                    </m:sSup>
                    <m:r>
                      <a:rPr lang="en-US" altLang="zh-CN" i="1">
                        <a:solidFill>
                          <a:srgbClr val="7030A0"/>
                        </a:solidFill>
                        <a:latin typeface="Cambria Math" panose="02040503050406030204" charset="0"/>
                        <a:cs typeface="Cambria Math" panose="02040503050406030204" charset="0"/>
                      </a:rPr>
                      <m:t>]</m:t>
                    </m:r>
                    <m:f>
                      <m:fPr>
                        <m:ctrlPr>
                          <a:rPr lang="en-US" altLang="zh-CN" i="1">
                            <a:solidFill>
                              <a:srgbClr val="7030A0"/>
                            </a:solidFill>
                            <a:latin typeface="Cambria Math" panose="02040503050406030204" charset="0"/>
                            <a:cs typeface="Cambria Math" panose="02040503050406030204" charset="0"/>
                          </a:rPr>
                        </m:ctrlPr>
                      </m:fPr>
                      <m:num>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𝑥</m:t>
                            </m:r>
                          </m:e>
                          <m:sup>
                            <m:r>
                              <a:rPr lang="en-US" altLang="zh-CN" i="1">
                                <a:solidFill>
                                  <a:srgbClr val="7030A0"/>
                                </a:solidFill>
                                <a:latin typeface="Cambria Math" panose="02040503050406030204" charset="0"/>
                                <a:cs typeface="Cambria Math" panose="02040503050406030204" charset="0"/>
                              </a:rPr>
                              <m:t>𝑏</m:t>
                            </m:r>
                          </m:sup>
                        </m:sSup>
                      </m:num>
                      <m:den>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e>
                          <m:sup>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sup>
                        </m:sSup>
                      </m:den>
                    </m:f>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𝑥</m:t>
                        </m:r>
                      </m:e>
                      <m:sup>
                        <m:r>
                          <a:rPr lang="en-US" altLang="zh-CN" i="1">
                            <a:solidFill>
                              <a:srgbClr val="7030A0"/>
                            </a:solidFill>
                            <a:latin typeface="Cambria Math" panose="02040503050406030204" charset="0"/>
                            <a:cs typeface="Cambria Math" panose="02040503050406030204" charset="0"/>
                          </a:rPr>
                          <m:t>𝑆</m:t>
                        </m:r>
                      </m:sup>
                    </m:sSup>
                    <m:r>
                      <a:rPr lang="en-US" altLang="zh-CN">
                        <a:solidFill>
                          <a:srgbClr val="7030A0"/>
                        </a:solidFill>
                        <a:latin typeface="Cambria Math" panose="02040503050406030204" charset="0"/>
                        <a:cs typeface="Cambria Math" panose="02040503050406030204" charset="0"/>
                      </a:rPr>
                      <m:t>]</m:t>
                    </m:r>
                    <m:f>
                      <m:fPr>
                        <m:ctrlPr>
                          <a:rPr lang="en-US" altLang="zh-CN" i="1">
                            <a:solidFill>
                              <a:srgbClr val="7030A0"/>
                            </a:solidFill>
                            <a:latin typeface="Cambria Math" panose="02040503050406030204" charset="0"/>
                            <a:cs typeface="Cambria Math" panose="02040503050406030204" charset="0"/>
                          </a:rPr>
                        </m:ctrlPr>
                      </m:fPr>
                      <m:num>
                        <m:r>
                          <a:rPr lang="en-US" altLang="zh-CN" i="1">
                            <a:solidFill>
                              <a:srgbClr val="7030A0"/>
                            </a:solidFill>
                            <a:latin typeface="Cambria Math" panose="02040503050406030204" charset="0"/>
                            <a:cs typeface="Cambria Math" panose="02040503050406030204" charset="0"/>
                          </a:rPr>
                          <m:t>1</m:t>
                        </m:r>
                      </m:num>
                      <m:den>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e>
                          <m:sup>
                            <m:r>
                              <a:rPr lang="en-US" altLang="zh-CN" i="1">
                                <a:solidFill>
                                  <a:srgbClr val="7030A0"/>
                                </a:solidFill>
                                <a:latin typeface="Cambria Math" panose="02040503050406030204" charset="0"/>
                                <a:cs typeface="Cambria Math" panose="02040503050406030204" charset="0"/>
                              </a:rPr>
                              <m:t>𝑛</m:t>
                            </m:r>
                          </m:sup>
                        </m:sSup>
                      </m:den>
                    </m:f>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的组合意义是把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拆分成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个非负整数的方案数，为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p>
                    </m:sSubSup>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于是</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nary>
                      <m:naryPr>
                        <m:chr m:val="∑"/>
                        <m:limLoc m:val="undOvr"/>
                        <m:supHide m:val="on"/>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𝑦</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sub>
                      <m:sup/>
                      <m:e>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sub>
                        </m:s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𝑔</m:t>
                            </m:r>
                          </m:e>
                          <m:sub>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𝑦</m:t>
                            </m:r>
                          </m:sub>
                        </m:s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ℎ</m:t>
                            </m:r>
                          </m:e>
                          <m:sub>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𝑦</m:t>
                            </m:r>
                          </m:sub>
                        </m:sSub>
                      </m:e>
                    </m:nary>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𝑥</m:t>
                        </m:r>
                      </m:e>
                      <m:sup>
                        <m:r>
                          <a:rPr lang="en-US" altLang="zh-CN" i="1">
                            <a:solidFill>
                              <a:srgbClr val="7030A0"/>
                            </a:solidFill>
                            <a:latin typeface="Cambria Math" panose="02040503050406030204" charset="0"/>
                            <a:cs typeface="Cambria Math" panose="02040503050406030204" charset="0"/>
                          </a:rPr>
                          <m:t>𝑆</m:t>
                        </m:r>
                      </m:sup>
                    </m:sSup>
                    <m:r>
                      <a:rPr lang="en-US" altLang="zh-CN" i="1">
                        <a:solidFill>
                          <a:srgbClr val="7030A0"/>
                        </a:solidFill>
                        <a:latin typeface="Cambria Math" panose="02040503050406030204" charset="0"/>
                        <a:cs typeface="Cambria Math" panose="02040503050406030204" charset="0"/>
                      </a:rPr>
                      <m:t>]</m:t>
                    </m:r>
                    <m:f>
                      <m:fPr>
                        <m:ctrlPr>
                          <a:rPr lang="en-US" altLang="zh-CN" i="1">
                            <a:solidFill>
                              <a:srgbClr val="7030A0"/>
                            </a:solidFill>
                            <a:latin typeface="Cambria Math" panose="02040503050406030204" charset="0"/>
                            <a:cs typeface="Cambria Math" panose="02040503050406030204" charset="0"/>
                          </a:rPr>
                        </m:ctrlPr>
                      </m:fPr>
                      <m:num>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𝑥</m:t>
                            </m:r>
                          </m:e>
                          <m:sup>
                            <m:r>
                              <a:rPr lang="en-US" altLang="zh-CN" i="1">
                                <a:solidFill>
                                  <a:srgbClr val="7030A0"/>
                                </a:solidFill>
                                <a:latin typeface="Cambria Math" panose="02040503050406030204" charset="0"/>
                                <a:cs typeface="Cambria Math" panose="02040503050406030204" charset="0"/>
                              </a:rPr>
                              <m:t>𝑏</m:t>
                            </m:r>
                          </m:sup>
                        </m:sSup>
                      </m:num>
                      <m:den>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e>
                          <m:sup>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sup>
                        </m:sSup>
                      </m:den>
                    </m:f>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𝑥</m:t>
                        </m:r>
                      </m:e>
                      <m:sup>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sup>
                    </m:sSup>
                    <m:r>
                      <a:rPr lang="en-US" altLang="zh-CN" i="1">
                        <a:solidFill>
                          <a:srgbClr val="7030A0"/>
                        </a:solidFill>
                        <a:latin typeface="Cambria Math" panose="02040503050406030204" charset="0"/>
                        <a:cs typeface="Cambria Math" panose="02040503050406030204" charset="0"/>
                      </a:rPr>
                      <m:t>]</m:t>
                    </m:r>
                    <m:f>
                      <m:fPr>
                        <m:ctrlPr>
                          <a:rPr lang="en-US" altLang="zh-CN" i="1">
                            <a:solidFill>
                              <a:srgbClr val="7030A0"/>
                            </a:solidFill>
                            <a:latin typeface="Cambria Math" panose="02040503050406030204" charset="0"/>
                            <a:cs typeface="Cambria Math" panose="02040503050406030204" charset="0"/>
                          </a:rPr>
                        </m:ctrlPr>
                      </m:fPr>
                      <m:num>
                        <m:r>
                          <a:rPr lang="en-US" altLang="zh-CN" i="1">
                            <a:solidFill>
                              <a:srgbClr val="7030A0"/>
                            </a:solidFill>
                            <a:latin typeface="Cambria Math" panose="02040503050406030204" charset="0"/>
                            <a:cs typeface="Cambria Math" panose="02040503050406030204" charset="0"/>
                          </a:rPr>
                          <m:t>1</m:t>
                        </m:r>
                      </m:num>
                      <m:den>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e>
                          <m:sup>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sup>
                        </m:sSup>
                      </m:den>
                    </m:f>
                    <m:r>
                      <a:rPr lang="en-US" altLang="zh-CN" i="1">
                        <a:solidFill>
                          <a:srgbClr val="7030A0"/>
                        </a:solidFill>
                        <a:latin typeface="Cambria Math" panose="02040503050406030204" charset="0"/>
                        <a:cs typeface="Cambria Math" panose="02040503050406030204" charset="0"/>
                      </a:rPr>
                      <m:t>=</m:t>
                    </m:r>
                    <m:sSubSup>
                      <m:sSubSupPr>
                        <m:ctrlPr>
                          <a:rPr lang="en-US" altLang="zh-CN" i="1">
                            <a:solidFill>
                              <a:srgbClr val="7030A0"/>
                            </a:solidFill>
                            <a:latin typeface="Cambria Math" panose="02040503050406030204" charset="0"/>
                            <a:cs typeface="Cambria Math" panose="02040503050406030204" charset="0"/>
                          </a:rPr>
                        </m:ctrlPr>
                      </m:sSubSupPr>
                      <m:e>
                        <m:r>
                          <a:rPr lang="en-US" altLang="zh-CN" i="1">
                            <a:solidFill>
                              <a:srgbClr val="7030A0"/>
                            </a:solidFill>
                            <a:latin typeface="Cambria Math" panose="02040503050406030204" charset="0"/>
                            <a:cs typeface="Cambria Math" panose="02040503050406030204" charset="0"/>
                          </a:rPr>
                          <m:t>𝐶</m:t>
                        </m:r>
                      </m:e>
                      <m:sub>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p>
                    </m:sSubSup>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预处理阶乘及其逆元即可，</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𝑂</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𝐻</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𝑊</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oMath>
                </a14:m>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9860"/>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p>
            <a:r>
              <a:rPr lang="zh-CN" altLang="zh-CN">
                <a:solidFill>
                  <a:srgbClr val="7030A0"/>
                </a:solidFill>
              </a:rPr>
              <a:t>谢谢大家！</a:t>
            </a:r>
            <a:endParaRPr lang="en-US" altLang="zh-CN">
              <a:solidFill>
                <a:srgbClr val="7030A0"/>
              </a:solidFill>
            </a:endParaRPr>
          </a:p>
        </p:txBody>
      </p:sp>
      <p:sp>
        <p:nvSpPr>
          <p:cNvPr id="3" name="副标题 2"/>
          <p:cNvSpPr>
            <a:spLocks noGrp="1"/>
          </p:cNvSpPr>
          <p:nvPr>
            <p:ph type="subTitle" idx="1"/>
            <p:custDataLst>
              <p:tags r:id="rId3"/>
            </p:custDataLst>
          </p:nvPr>
        </p:nvSpPr>
        <p:spPr/>
        <p:txBody>
          <a:bodyPr/>
          <a:p>
            <a:endParaRPr lang="zh-CN" altLang="en-US">
              <a:solidFill>
                <a:srgbClr val="7030A0"/>
              </a:solidFill>
            </a:endParaRPr>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COMMONDATA" val="eyJoZGlkIjoiM2E0ZDkxZTIzNGNjMTFmMzAwMjUwYzMxZjUwODQzMWUifQ=="/>
  <p:tag name="KSO_WPP_MARK_KEY" val="8b0d46b7-dc79-44d9-b8d1-f0000ad0b62e"/>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3239</Words>
  <Application>WPS 演示</Application>
  <PresentationFormat>宽屏</PresentationFormat>
  <Paragraphs>73</Paragraphs>
  <Slides>9</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宋体</vt:lpstr>
      <vt:lpstr>Wingdings</vt:lpstr>
      <vt:lpstr>Wingdings</vt:lpstr>
      <vt:lpstr>Cambria Math</vt:lpstr>
      <vt:lpstr>微软雅黑</vt:lpstr>
      <vt:lpstr>Arial Unicode MS</vt:lpstr>
      <vt:lpstr>Calibri</vt:lpstr>
      <vt:lpstr>Office 主题​​</vt:lpstr>
      <vt:lpstr>金牌训练 NOI2023 模拟赛 Day5 解题报告</vt:lpstr>
      <vt:lpstr>Task 1：异或序列</vt:lpstr>
      <vt:lpstr>Task 1：异或序列</vt:lpstr>
      <vt:lpstr>Task 2：全面沦陷</vt:lpstr>
      <vt:lpstr>Task 2：全面沦陷</vt:lpstr>
      <vt:lpstr>Task 3：路径计数</vt:lpstr>
      <vt:lpstr>Task 3：树的计数</vt:lpstr>
      <vt:lpstr>Task 3：树的计数</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xyz32768</cp:lastModifiedBy>
  <cp:revision>207</cp:revision>
  <dcterms:created xsi:type="dcterms:W3CDTF">2019-06-19T02:08:00Z</dcterms:created>
  <dcterms:modified xsi:type="dcterms:W3CDTF">2023-02-01T03:42:57Z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455B0FC8D3D0488EBC98A69B98056D6B</vt:lpwstr>
  </property>
</Properties>
</file>