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7" r:id="rId5"/>
    <p:sldId id="259" r:id="rId6"/>
    <p:sldId id="263" r:id="rId7"/>
    <p:sldId id="261" r:id="rId8"/>
    <p:sldId id="262" r:id="rId9"/>
    <p:sldId id="267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E6"/>
    <a:srgbClr val="F5C3DF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8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8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8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r>
              <a:rPr lang="zh-CN" altLang="zh-CN">
                <a:solidFill>
                  <a:srgbClr val="7030A0"/>
                </a:solidFill>
              </a:rPr>
              <a:t>金牌训练 </a:t>
            </a:r>
            <a:r>
              <a:rPr lang="en-US" altLang="zh-CN" strike="sngStrike">
                <a:solidFill>
                  <a:srgbClr val="7030A0"/>
                </a:solidFill>
              </a:rPr>
              <a:t>NOIP </a:t>
            </a:r>
            <a:r>
              <a:rPr lang="zh-CN" altLang="en-US" strike="sngStrike">
                <a:solidFill>
                  <a:srgbClr val="7030A0"/>
                </a:solidFill>
              </a:rPr>
              <a:t>普及组</a:t>
            </a:r>
            <a:r>
              <a:rPr lang="zh-CN" altLang="zh-CN">
                <a:solidFill>
                  <a:srgbClr val="7030A0"/>
                </a:solidFill>
              </a:rPr>
              <a:t>NOI2023 模拟赛</a:t>
            </a:r>
            <a:br>
              <a:rPr lang="zh-CN" altLang="zh-CN">
                <a:solidFill>
                  <a:srgbClr val="7030A0"/>
                </a:solidFill>
              </a:rPr>
            </a:br>
            <a:r>
              <a:rPr lang="zh-CN" altLang="zh-CN">
                <a:solidFill>
                  <a:srgbClr val="7030A0"/>
                </a:solidFill>
              </a:rPr>
              <a:t>Day</a:t>
            </a:r>
            <a:r>
              <a:rPr lang="en-US" altLang="zh-CN">
                <a:solidFill>
                  <a:srgbClr val="7030A0"/>
                </a:solidFill>
              </a:rPr>
              <a:t>7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zh-CN" altLang="en-US">
                <a:solidFill>
                  <a:srgbClr val="7030A0"/>
                </a:solidFill>
              </a:rPr>
              <a:t>解题报告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清华大学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zh-CN" altLang="en-US">
                <a:solidFill>
                  <a:srgbClr val="7030A0"/>
                </a:solidFill>
              </a:rPr>
              <a:t>陈栉旷</a:t>
            </a:r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出题人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</a:rPr>
                  <a:t>题目</a:t>
                </a:r>
                <a:r>
                  <a:rPr lang="zh-CN" altLang="en-US">
                    <a:solidFill>
                      <a:srgbClr val="7030A0"/>
                    </a:solidFill>
                  </a:rPr>
                  <a:t>描述</a:t>
                </a:r>
                <a:endParaRPr lang="zh-CN" altLang="en-US">
                  <a:solidFill>
                    <a:srgbClr val="7030A0"/>
                  </a:solidFill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</a:rPr>
                  <a:t>一个长度为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</a:rPr>
                  <a:t>的</a:t>
                </a:r>
                <a:r>
                  <a:rPr lang="zh-CN" altLang="en-US">
                    <a:solidFill>
                      <a:srgbClr val="7030A0"/>
                    </a:solidFill>
                  </a:rPr>
                  <a:t>正整数组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，把数组分割成若干个段，每段的和不超过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，求所有段最大值之和的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最小值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出题人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 strike="sngStrike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经典原题，大家都过了，就不讲了</a:t>
                </a:r>
                <a:endParaRPr lang="zh-CN" altLang="en-US" strike="sngStrike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为前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个数划分成若干段的方案数，显然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是单调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递增的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所以对于一个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，若区间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和区间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的最大值相同，且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，那么对于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的所有决策，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一定比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优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同时，每段的和不超过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这个条件使得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可取的决策范围为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的一段后缀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，且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是递增的，故可用单调队列实时维护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内所有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相同的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组成的段（实际上是维护这些段的左端点，因为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相同时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越小越好）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用一个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set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维护这些左端点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最小值即可（支持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删除），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打怪兽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题目描述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敌方有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只怪，每只怪的攻击力为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，血量为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我方开局可以选择两只怪秒杀，然后每回合的流程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为：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我方选择一只怪，对其造成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的伤害，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为给定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常数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(2)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然后所有存活（血量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）的怪会对我方造成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伤害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要击杀敌方所有怪，所我方受伤害的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最小值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打怪兽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222875"/>
              </a:xfrm>
            </p:spPr>
            <p:txBody>
              <a:bodyPr>
                <a:normAutofit fontScale="80000"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简要算法：维护凸壳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+CDQ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分治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显然一个怪打完才能打下一个，设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，即打第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个怪需要的攻击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次数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不考虑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秒杀，设第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次是打第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个怪，则所受伤害为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对任意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需要满足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交换之后不会得到更优的答案，即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，化简得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于是事先按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从小到大排序，考虑秒杀的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情况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假设秒杀了排序之后第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）个怪，则我方受到的伤害会减少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，这个式子可以写成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的形式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枚举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，转化成求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范围内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的最大值，显然可以维护上凸壳，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从小到大，在凸壳上二分查询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的最大值后再加入点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但这里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不保证单调性，可使用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CDQ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分治优化，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22287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3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查区间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题目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描述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维护序列，支持区间取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min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和查询区间第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小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序列长度和操作次数都不超过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3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查区间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</p:spPr>
            <p:txBody>
              <a:bodyPr>
                <a:normAutofit fontScale="90000" lnSpcReduction="10000"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简要算法：吉司机线段树（线段树套线段树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+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时间复杂度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分析）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考虑区间线段树套权值线段树求区间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小值的算法：对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建线段树，在每一个线段树结点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上用一棵动态开点的权值线段树记录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中每种权值出现了多少次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如果能维护这样的数据结构，询问就可以转化为在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棵权值线段树上二分，能在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的时间里得到答案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修改时，首先和普通的区间线段树一样，定位到某些结点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：这次修改相当于把内层线段树中所有大于等于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的数并到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的位置，这可以转化成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次线段树单点操作，其中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为被并入的结点个数。把这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次修改应用到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以及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所有祖先结点的内层线段树上，这一步的时间复杂度为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接着，在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上打上对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取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𝑚𝑖𝑛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的标记。在标记下传的时候，同样当前结点的内层线段树中，更大的结点的值并到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中，但是因为祖先结点的内层线段树的信息都是正确的，所以不需要把修改应用到祖先结点的内层线段树上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时间复杂度和所有操作的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的和有关，不难发现，每一次操作结束后，内层线段树的叶子结点个数都减少了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，而最开始一共有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个叶子结点，所以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的总和不会超过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r>
              <a:rPr lang="zh-CN" altLang="zh-CN">
                <a:solidFill>
                  <a:srgbClr val="7030A0"/>
                </a:solidFill>
              </a:rPr>
              <a:t>谢谢大家！</a:t>
            </a:r>
            <a:endParaRPr lang="en-US" altLang="zh-CN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COMMONDATA" val="eyJoZGlkIjoiM2E0ZDkxZTIzNGNjMTFmMzAwMjUwYzMxZjUwODQzMWUifQ=="/>
  <p:tag name="KSO_WPP_MARK_KEY" val="8b0d46b7-dc79-44d9-b8d1-f0000ad0b62e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2249</Words>
  <Application>WPS 演示</Application>
  <PresentationFormat>宽屏</PresentationFormat>
  <Paragraphs>57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DejaVu Sans</vt:lpstr>
      <vt:lpstr>Wingdings</vt:lpstr>
      <vt:lpstr>思源黑体 CN</vt:lpstr>
      <vt:lpstr>Cambria Math</vt:lpstr>
      <vt:lpstr>DejaVu Math TeX Gyre</vt:lpstr>
      <vt:lpstr>微软雅黑</vt:lpstr>
      <vt:lpstr>微软雅黑</vt:lpstr>
      <vt:lpstr>宋体</vt:lpstr>
      <vt:lpstr>Arial Unicode MS</vt:lpstr>
      <vt:lpstr>Calibri</vt:lpstr>
      <vt:lpstr>AurulentSansMono Nerd Font</vt:lpstr>
      <vt:lpstr>Office 主题​​</vt:lpstr>
      <vt:lpstr>金牌训练 NOIP 普及组NOI2023 模拟赛 Day7 解题报告</vt:lpstr>
      <vt:lpstr>Task 1：出题人</vt:lpstr>
      <vt:lpstr>Task 1：出题人</vt:lpstr>
      <vt:lpstr>Task 2：打怪兽</vt:lpstr>
      <vt:lpstr>Task 2：打怪兽</vt:lpstr>
      <vt:lpstr>Task 3：查区间</vt:lpstr>
      <vt:lpstr>Task 3：查区间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clyz</cp:lastModifiedBy>
  <cp:revision>217</cp:revision>
  <dcterms:created xsi:type="dcterms:W3CDTF">2023-02-03T04:31:37Z</dcterms:created>
  <dcterms:modified xsi:type="dcterms:W3CDTF">2023-02-03T04:31:37Z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>455B0FC8D3D0488EBC98A69B98056D6B</vt:lpwstr>
  </property>
</Properties>
</file>