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63" r:id="rId7"/>
    <p:sldId id="276" r:id="rId8"/>
    <p:sldId id="261" r:id="rId9"/>
    <p:sldId id="262" r:id="rId10"/>
    <p:sldId id="275" r:id="rId11"/>
    <p:sldId id="267"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EE6"/>
    <a:srgbClr val="F5C3DF"/>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7.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p>
            <a:r>
              <a:rPr lang="zh-CN" altLang="zh-CN">
                <a:solidFill>
                  <a:srgbClr val="7030A0"/>
                </a:solidFill>
              </a:rPr>
              <a:t>金牌训练 NOI2023 模拟赛</a:t>
            </a:r>
            <a:br>
              <a:rPr lang="zh-CN" altLang="zh-CN">
                <a:solidFill>
                  <a:srgbClr val="7030A0"/>
                </a:solidFill>
              </a:rPr>
            </a:br>
            <a:r>
              <a:rPr lang="zh-CN" altLang="zh-CN">
                <a:solidFill>
                  <a:srgbClr val="7030A0"/>
                </a:solidFill>
              </a:rPr>
              <a:t>Day</a:t>
            </a:r>
            <a:r>
              <a:rPr lang="en-US" altLang="zh-CN">
                <a:solidFill>
                  <a:srgbClr val="7030A0"/>
                </a:solidFill>
              </a:rPr>
              <a:t>8 </a:t>
            </a:r>
            <a:r>
              <a:rPr lang="zh-CN" altLang="en-US">
                <a:solidFill>
                  <a:srgbClr val="7030A0"/>
                </a:solidFill>
              </a:rPr>
              <a:t>解题报告</a:t>
            </a:r>
            <a:endParaRPr lang="zh-CN" altLang="en-US">
              <a:solidFill>
                <a:srgbClr val="7030A0"/>
              </a:solidFill>
            </a:endParaRPr>
          </a:p>
        </p:txBody>
      </p:sp>
      <p:sp>
        <p:nvSpPr>
          <p:cNvPr id="3" name="副标题 2"/>
          <p:cNvSpPr>
            <a:spLocks noGrp="1"/>
          </p:cNvSpPr>
          <p:nvPr>
            <p:ph type="subTitle" idx="1"/>
            <p:custDataLst>
              <p:tags r:id="rId3"/>
            </p:custDataLst>
          </p:nvPr>
        </p:nvSpPr>
        <p:spPr/>
        <p:txBody>
          <a:bodyPr/>
          <a:p>
            <a:r>
              <a:rPr lang="zh-CN" altLang="en-US">
                <a:solidFill>
                  <a:srgbClr val="7030A0"/>
                </a:solidFill>
              </a:rPr>
              <a:t>清华大学</a:t>
            </a:r>
            <a:r>
              <a:rPr lang="en-US" altLang="zh-CN">
                <a:solidFill>
                  <a:srgbClr val="7030A0"/>
                </a:solidFill>
              </a:rPr>
              <a:t> </a:t>
            </a:r>
            <a:r>
              <a:rPr lang="zh-CN" altLang="en-US">
                <a:solidFill>
                  <a:srgbClr val="7030A0"/>
                </a:solidFill>
              </a:rPr>
              <a:t>陈栉旷</a:t>
            </a:r>
            <a:endParaRPr lang="zh-CN" altLang="en-US">
              <a:solidFill>
                <a:srgbClr val="7030A0"/>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p>
            <a:r>
              <a:rPr lang="zh-CN" altLang="zh-CN">
                <a:solidFill>
                  <a:srgbClr val="7030A0"/>
                </a:solidFill>
              </a:rPr>
              <a:t>谢谢大家！</a:t>
            </a:r>
            <a:endParaRPr lang="en-US" altLang="zh-CN">
              <a:solidFill>
                <a:srgbClr val="7030A0"/>
              </a:solidFill>
            </a:endParaRPr>
          </a:p>
        </p:txBody>
      </p:sp>
      <p:sp>
        <p:nvSpPr>
          <p:cNvPr id="3" name="副标题 2"/>
          <p:cNvSpPr>
            <a:spLocks noGrp="1"/>
          </p:cNvSpPr>
          <p:nvPr>
            <p:ph type="subTitle" idx="1"/>
            <p:custDataLst>
              <p:tags r:id="rId3"/>
            </p:custDataLst>
          </p:nvPr>
        </p:nvSpPr>
        <p:spPr/>
        <p:txBody>
          <a:bodyPr/>
          <a:p>
            <a:endParaRPr lang="zh-CN" altLang="en-US">
              <a:solidFill>
                <a:srgbClr val="7030A0"/>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a:t>
            </a:r>
            <a:r>
              <a:rPr lang="zh-CN" altLang="en-US">
                <a:solidFill>
                  <a:srgbClr val="7030A0"/>
                </a:solidFill>
              </a:rPr>
              <a:t>计数题</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rPr>
                  <a:t>题目</a:t>
                </a:r>
                <a:r>
                  <a:rPr lang="zh-CN" altLang="en-US">
                    <a:solidFill>
                      <a:srgbClr val="7030A0"/>
                    </a:solidFill>
                  </a:rPr>
                  <a:t>描述</a:t>
                </a:r>
                <a:endParaRPr lang="zh-CN" altLang="en-US">
                  <a:solidFill>
                    <a:srgbClr val="7030A0"/>
                  </a:solidFill>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rPr>
                  <a:t> </a:t>
                </a:r>
                <a:r>
                  <a:rPr lang="zh-CN" altLang="en-US">
                    <a:solidFill>
                      <a:srgbClr val="7030A0"/>
                    </a:solidFill>
                  </a:rPr>
                  <a:t>个数</a:t>
                </a:r>
                <a:r>
                  <a:rPr lang="en-US" altLang="zh-CN">
                    <a:solidFill>
                      <a:srgbClr val="7030A0"/>
                    </a:solidFill>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，求依次选出两个</a:t>
                </a:r>
                <a:r>
                  <a:rPr lang="zh-CN" altLang="en-US" b="1">
                    <a:solidFill>
                      <a:srgbClr val="7030A0"/>
                    </a:solidFill>
                    <a:latin typeface="Cambria Math" panose="02040503050406030204" charset="0"/>
                    <a:cs typeface="Cambria Math" panose="02040503050406030204" charset="0"/>
                  </a:rPr>
                  <a:t>不相交的</a:t>
                </a:r>
                <a:r>
                  <a:rPr lang="zh-CN" altLang="en-US">
                    <a:solidFill>
                      <a:srgbClr val="7030A0"/>
                    </a:solidFill>
                    <a:latin typeface="Cambria Math" panose="02040503050406030204" charset="0"/>
                    <a:cs typeface="Cambria Math" panose="02040503050406030204" charset="0"/>
                  </a:rPr>
                  <a:t>下标子集，使得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数组在这两个下标子集上的异或和</a:t>
                </a:r>
                <a:r>
                  <a:rPr lang="zh-CN" altLang="en-US">
                    <a:solidFill>
                      <a:srgbClr val="7030A0"/>
                    </a:solidFill>
                    <a:latin typeface="Cambria Math" panose="02040503050406030204" charset="0"/>
                    <a:cs typeface="Cambria Math" panose="02040503050406030204" charset="0"/>
                  </a:rPr>
                  <a:t>相等的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6</m:t>
                        </m:r>
                      </m:sup>
                    </m:sSup>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1</a:t>
            </a:r>
            <a:r>
              <a:rPr lang="zh-CN" altLang="en-US">
                <a:solidFill>
                  <a:srgbClr val="7030A0"/>
                </a:solidFill>
              </a:rPr>
              <a:t>：</a:t>
            </a:r>
            <a:r>
              <a:rPr lang="zh-CN" altLang="en-US">
                <a:solidFill>
                  <a:srgbClr val="7030A0"/>
                </a:solidFill>
              </a:rPr>
              <a:t>计数题</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0000" lnSpcReduction="20000"/>
              </a:bodyPr>
              <a:p>
                <a:r>
                  <a:rPr lang="zh-CN" altLang="en-US">
                    <a:solidFill>
                      <a:srgbClr val="7030A0"/>
                    </a:solidFill>
                    <a:latin typeface="Cambria Math" panose="02040503050406030204" charset="0"/>
                    <a:cs typeface="Cambria Math" panose="02040503050406030204" charset="0"/>
                  </a:rPr>
                  <a:t>简要算法：</a:t>
                </a:r>
                <a:r>
                  <a:rPr lang="en-US" altLang="zh-CN">
                    <a:solidFill>
                      <a:srgbClr val="7030A0"/>
                    </a:solidFill>
                    <a:latin typeface="Cambria Math" panose="02040503050406030204" charset="0"/>
                    <a:cs typeface="Cambria Math" panose="02040503050406030204" charset="0"/>
                  </a:rPr>
                  <a:t>DP+FWT</a:t>
                </a:r>
                <a:endParaRPr lang="en-US" altLang="zh-CN">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注意到选出的两个下标集合满足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在这两个下标集合上的异或和相等当且仅当</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在这两个下标集合并集上的异或和为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，故答案为所有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0</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的下标子集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可以设</a:t>
                </a:r>
                <a:r>
                  <a:rPr lang="en-US" altLang="zh-CN">
                    <a:solidFill>
                      <a:srgbClr val="7030A0"/>
                    </a:solidFill>
                    <a:latin typeface="Cambria Math" panose="02040503050406030204" charset="0"/>
                    <a:cs typeface="Cambria Math" panose="02040503050406030204" charset="0"/>
                  </a:rPr>
                  <a:t> DP</a:t>
                </a:r>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表示前</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个数异或和为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的所有子集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𝑆</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2</m:t>
                        </m:r>
                      </m:e>
                      <m:sup>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𝑆</m:t>
                        </m:r>
                        <m:r>
                          <a:rPr lang="en-US" altLang="zh-CN" i="1">
                            <a:solidFill>
                              <a:srgbClr val="7030A0"/>
                            </a:solidFill>
                            <a:latin typeface="Cambria Math" panose="02040503050406030204" charset="0"/>
                            <a:cs typeface="Cambria Math" panose="02040503050406030204" charset="0"/>
                          </a:rPr>
                          <m:t>|</m:t>
                        </m:r>
                      </m:sup>
                    </m:sSup>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转移即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𝑥𝑜𝑟</m:t>
                    </m:r>
                    <m:r>
                      <a:rPr lang="en-US" altLang="zh-CN" i="1">
                        <a:solidFill>
                          <a:srgbClr val="7030A0"/>
                        </a:solidFill>
                        <a:latin typeface="Cambria Math" panose="02040503050406030204" charset="0"/>
                        <a:cs typeface="Cambria Math" panose="02040503050406030204" charset="0"/>
                      </a:rPr>
                      <m:t> </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，答案即为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写成异或卷积的形式：</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sup>
                    </m:sSup>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𝑛</m:t>
                        </m:r>
                      </m:sub>
                    </m:sSub>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𝑥</m:t>
                            </m:r>
                          </m:e>
                          <m:sup>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sup>
                        </m:sSup>
                        <m:r>
                          <a:rPr lang="en-US" altLang="zh-CN" i="1">
                            <a:solidFill>
                              <a:srgbClr val="7030A0"/>
                            </a:solidFill>
                            <a:latin typeface="Cambria Math" panose="02040503050406030204" charset="0"/>
                            <a:cs typeface="Cambria Math" panose="02040503050406030204" charset="0"/>
                          </a:rPr>
                          <m:t>)</m:t>
                        </m:r>
                      </m:e>
                    </m:nary>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上式两边做</a:t>
                </a:r>
                <a:r>
                  <a:rPr lang="en-US" altLang="zh-CN">
                    <a:solidFill>
                      <a:srgbClr val="7030A0"/>
                    </a:solidFill>
                    <a:latin typeface="Cambria Math" panose="02040503050406030204" charset="0"/>
                    <a:cs typeface="Cambria Math" panose="02040503050406030204" charset="0"/>
                  </a:rPr>
                  <a:t> FWT </a:t>
                </a:r>
                <a:r>
                  <a:rPr lang="zh-CN" altLang="en-US">
                    <a:solidFill>
                      <a:srgbClr val="7030A0"/>
                    </a:solidFill>
                    <a:latin typeface="Cambria Math" panose="02040503050406030204" charset="0"/>
                    <a:cs typeface="Cambria Math" panose="02040503050406030204" charset="0"/>
                  </a:rPr>
                  <a:t>得</a:t>
                </a:r>
                <a14:m>
                  <m:oMath xmlns:m="http://schemas.openxmlformats.org/officeDocument/2006/math">
                    <m:r>
                      <a:rPr lang="en-US" altLang="zh-CN">
                        <a:solidFill>
                          <a:srgbClr val="7030A0"/>
                        </a:solidFill>
                        <a:latin typeface="Cambria Math" panose="02040503050406030204" charset="0"/>
                        <a:cs typeface="Cambria Math" panose="02040503050406030204" charset="0"/>
                      </a:rPr>
                      <m:t> </m:t>
                    </m:r>
                    <m:acc>
                      <m:accPr>
                        <m:ctrlPr>
                          <a:rPr lang="en-US" altLang="zh-CN" i="1">
                            <a:solidFill>
                              <a:srgbClr val="7030A0"/>
                            </a:solidFill>
                            <a:latin typeface="Cambria Math" panose="02040503050406030204" charset="0"/>
                            <a:cs typeface="Cambria Math" panose="02040503050406030204" charset="0"/>
                          </a:rPr>
                        </m:ctrlPr>
                      </m:accPr>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𝑛</m:t>
                            </m:r>
                          </m:sub>
                        </m:sSub>
                      </m:e>
                    </m:acc>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2</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e>
                          <m:sup>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sup>
                        </m:sSup>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𝑥</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在二进制下</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1</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个数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注意到括号里只能等于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3</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或</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，故只要对于每个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求出有多少个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为偶数，就能求出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trlPr>
                          <a:rPr lang="en-US" altLang="zh-CN" i="1">
                            <a:solidFill>
                              <a:srgbClr val="7030A0"/>
                            </a:solidFill>
                            <a:latin typeface="Cambria Math" panose="02040503050406030204" charset="0"/>
                            <a:cs typeface="Cambria Math" panose="02040503050406030204" charset="0"/>
                          </a:rPr>
                        </m:ctrlPr>
                      </m:accPr>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𝑛</m:t>
                            </m:r>
                          </m:sub>
                        </m:sSub>
                      </m:e>
                    </m:acc>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，最后</a:t>
                </a:r>
                <a:r>
                  <a:rPr lang="en-US" altLang="zh-CN">
                    <a:solidFill>
                      <a:srgbClr val="7030A0"/>
                    </a:solidFill>
                    <a:latin typeface="Cambria Math" panose="02040503050406030204" charset="0"/>
                    <a:cs typeface="Cambria Math" panose="02040503050406030204" charset="0"/>
                  </a:rPr>
                  <a:t> IFWT </a:t>
                </a:r>
                <a:r>
                  <a:rPr lang="zh-CN" altLang="en-US">
                    <a:solidFill>
                      <a:srgbClr val="7030A0"/>
                    </a:solidFill>
                    <a:latin typeface="Cambria Math" panose="02040503050406030204" charset="0"/>
                    <a:cs typeface="Cambria Math" panose="02040503050406030204" charset="0"/>
                  </a:rPr>
                  <a:t>即可得到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0</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𝑐</m:t>
                        </m:r>
                      </m:e>
                      <m:sub>
                        <m:r>
                          <a:rPr lang="en-US" altLang="zh-CN" i="1">
                            <a:solidFill>
                              <a:srgbClr val="7030A0"/>
                            </a:solidFill>
                            <a:latin typeface="Cambria Math" panose="02040503050406030204" charset="0"/>
                            <a:cs typeface="Cambria Math" panose="02040503050406030204" charset="0"/>
                          </a:rPr>
                          <m:t>𝑘</m:t>
                        </m:r>
                      </m:sub>
                    </m:sSub>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，则把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做</a:t>
                </a:r>
                <a:r>
                  <a:rPr lang="en-US" altLang="zh-CN">
                    <a:solidFill>
                      <a:srgbClr val="7030A0"/>
                    </a:solidFill>
                    <a:latin typeface="Cambria Math" panose="02040503050406030204" charset="0"/>
                    <a:cs typeface="Cambria Math" panose="02040503050406030204" charset="0"/>
                  </a:rPr>
                  <a:t> FWT </a:t>
                </a:r>
                <a:r>
                  <a:rPr lang="zh-CN" altLang="en-US">
                    <a:solidFill>
                      <a:srgbClr val="7030A0"/>
                    </a:solidFill>
                    <a:latin typeface="Cambria Math" panose="02040503050406030204" charset="0"/>
                    <a:cs typeface="Cambria Math" panose="02040503050406030204" charset="0"/>
                  </a:rPr>
                  <a:t>之后的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𝑐</m:t>
                        </m:r>
                      </m:e>
                    </m:acc>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就等于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𝑒𝑣𝑒𝑛</m:t>
                        </m:r>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𝑜𝑑𝑑</m:t>
                        </m:r>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，易得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𝑎</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𝑎𝑛𝑑</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𝑒𝑣𝑒𝑛</m:t>
                        </m:r>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acc>
                          <m:accPr>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𝑐</m:t>
                            </m:r>
                          </m:e>
                        </m:acc>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num>
                      <m:den>
                        <m:r>
                          <a:rPr lang="en-US" altLang="zh-CN" i="1">
                            <a:solidFill>
                              <a:srgbClr val="7030A0"/>
                            </a:solidFill>
                            <a:latin typeface="Cambria Math" panose="02040503050406030204" charset="0"/>
                            <a:cs typeface="Cambria Math" panose="02040503050406030204" charset="0"/>
                          </a:rPr>
                          <m:t>2</m:t>
                        </m:r>
                      </m:den>
                    </m:f>
                  </m:oMath>
                </a14:m>
                <a:endParaRPr lang="en-US" altLang="zh-CN" i="1">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𝑚𝑎𝑥</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e>
                    </m:func>
                    <m:r>
                      <a:rPr lang="en-US" altLang="zh-CN" i="1">
                        <a:solidFill>
                          <a:srgbClr val="7030A0"/>
                        </a:solidFill>
                        <a:latin typeface="Cambria Math" panose="02040503050406030204" charset="0"/>
                        <a:cs typeface="Cambria Math" panose="02040503050406030204" charset="0"/>
                      </a:rPr>
                      <m:t>)</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：期望</a:t>
            </a:r>
            <a:r>
              <a:rPr lang="zh-CN" altLang="en-US">
                <a:solidFill>
                  <a:srgbClr val="7030A0"/>
                </a:solidFill>
              </a:rPr>
              <a:t>题</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p>
                <a:r>
                  <a:rPr lang="zh-CN" altLang="en-US">
                    <a:solidFill>
                      <a:srgbClr val="7030A0"/>
                    </a:solidFill>
                    <a:latin typeface="Cambria Math" panose="02040503050406030204" charset="0"/>
                    <a:cs typeface="Cambria Math" panose="02040503050406030204" charset="0"/>
                  </a:rPr>
                  <a:t>题目描述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一棵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zh-CN" altLang="en-US">
                    <a:solidFill>
                      <a:srgbClr val="7030A0"/>
                    </a:solidFill>
                    <a:latin typeface="Cambria Math" panose="02040503050406030204" charset="0"/>
                    <a:cs typeface="Cambria Math" panose="02040503050406030204" charset="0"/>
                  </a:rPr>
                  <a:t> 个节点的树，每个节点都是黑色或者白色。初始在 </a:t>
                </a:r>
                <a14:m>
                  <m:oMath xmlns:m="http://schemas.openxmlformats.org/officeDocument/2006/math">
                    <m:r>
                      <a:rPr lang="en-US" altLang="zh-CN">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 号点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你有一个计数器，初始为 </a:t>
                </a:r>
                <a14:m>
                  <m:oMath xmlns:m="http://schemas.openxmlformats.org/officeDocument/2006/math">
                    <m:r>
                      <a:rPr lang="en-US" altLang="zh-CN">
                        <a:solidFill>
                          <a:srgbClr val="7030A0"/>
                        </a:solidFill>
                        <a:latin typeface="Cambria Math" panose="02040503050406030204" charset="0"/>
                        <a:cs typeface="Cambria Math" panose="02040503050406030204" charset="0"/>
                      </a:rPr>
                      <m:t>0</m:t>
                    </m:r>
                  </m:oMath>
                </a14:m>
                <a:r>
                  <a:rPr lang="zh-CN" altLang="en-US">
                    <a:solidFill>
                      <a:srgbClr val="7030A0"/>
                    </a:solidFill>
                    <a:latin typeface="Cambria Math" panose="02040503050406030204" charset="0"/>
                    <a:cs typeface="Cambria Math" panose="02040503050406030204" charset="0"/>
                  </a:rPr>
                  <a:t>，反复执行以下过程：</a:t>
                </a:r>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1</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 如果当前所在点为黑色或第一次经过，计数器的值加 </a:t>
                </a:r>
                <a14:m>
                  <m:oMath xmlns:m="http://schemas.openxmlformats.org/officeDocument/2006/math">
                    <m:r>
                      <a:rPr lang="en-US" altLang="zh-CN">
                        <a:solidFill>
                          <a:srgbClr val="7030A0"/>
                        </a:solidFill>
                        <a:latin typeface="Cambria Math" panose="02040503050406030204" charset="0"/>
                        <a:cs typeface="Cambria Math" panose="02040503050406030204" charset="0"/>
                      </a:rPr>
                      <m:t>1</m:t>
                    </m:r>
                  </m:oMath>
                </a14:m>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2</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 如果当前所在点度数为 </a:t>
                </a:r>
                <a14:m>
                  <m:oMath xmlns:m="http://schemas.openxmlformats.org/officeDocument/2006/math">
                    <m:r>
                      <a:rPr lang="en-US" altLang="zh-CN">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 ，结束这个过程</a:t>
                </a:r>
                <a:endParaRPr lang="zh-CN" altLang="en-US">
                  <a:solidFill>
                    <a:srgbClr val="7030A0"/>
                  </a:solidFill>
                  <a:latin typeface="Cambria Math" panose="02040503050406030204" charset="0"/>
                  <a:cs typeface="Cambria Math" panose="02040503050406030204" charset="0"/>
                </a:endParaRPr>
              </a:p>
              <a:p>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3</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 等概率选择一个和当前所在点直接相连的节点走过去</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求整个过程结束后，计数器的值的期望</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保证 </a:t>
                </a:r>
                <a14:m>
                  <m:oMath xmlns:m="http://schemas.openxmlformats.org/officeDocument/2006/math">
                    <m:r>
                      <a:rPr lang="en-US" altLang="zh-CN">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 号点的度数大于 </a:t>
                </a:r>
                <a14:m>
                  <m:oMath xmlns:m="http://schemas.openxmlformats.org/officeDocument/2006/math">
                    <m:r>
                      <a:rPr lang="en-US" altLang="zh-CN">
                        <a:solidFill>
                          <a:srgbClr val="7030A0"/>
                        </a:solidFill>
                        <a:latin typeface="Cambria Math" panose="02040503050406030204" charset="0"/>
                        <a:cs typeface="Cambria Math" panose="02040503050406030204" charset="0"/>
                      </a:rPr>
                      <m:t>1</m:t>
                    </m:r>
                  </m:oMath>
                </a14:m>
                <a:endParaRPr lang="en-US" altLang="zh-CN">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5</m:t>
                        </m:r>
                      </m:sup>
                    </m:sSup>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sym typeface="+mn-ea"/>
              </a:rPr>
              <a:t>期望</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a:bodyPr>
              <a:p>
                <a:r>
                  <a:rPr lang="zh-CN" altLang="en-US">
                    <a:solidFill>
                      <a:srgbClr val="7030A0"/>
                    </a:solidFill>
                    <a:latin typeface="Cambria Math" panose="02040503050406030204" charset="0"/>
                    <a:cs typeface="Cambria Math" panose="02040503050406030204" charset="0"/>
                  </a:rPr>
                  <a:t>简要算法：</a:t>
                </a:r>
                <a:r>
                  <a:rPr lang="zh-CN" altLang="en-US">
                    <a:solidFill>
                      <a:srgbClr val="7030A0"/>
                    </a:solidFill>
                    <a:latin typeface="Cambria Math" panose="02040503050406030204" charset="0"/>
                    <a:cs typeface="Cambria Math" panose="02040503050406030204" charset="0"/>
                  </a:rPr>
                  <a:t>树上期望</a:t>
                </a:r>
                <a:r>
                  <a:rPr lang="en-US" altLang="zh-CN">
                    <a:solidFill>
                      <a:srgbClr val="7030A0"/>
                    </a:solidFill>
                    <a:latin typeface="Cambria Math" panose="02040503050406030204" charset="0"/>
                    <a:cs typeface="Cambria Math" panose="02040503050406030204" charset="0"/>
                  </a:rPr>
                  <a:t>DP+</a:t>
                </a:r>
                <a:r>
                  <a:rPr lang="zh-CN" altLang="en-US">
                    <a:solidFill>
                      <a:srgbClr val="7030A0"/>
                    </a:solidFill>
                    <a:latin typeface="Cambria Math" panose="02040503050406030204" charset="0"/>
                    <a:cs typeface="Cambria Math" panose="02040503050406030204" charset="0"/>
                  </a:rPr>
                  <a:t>主元</a:t>
                </a:r>
                <a:r>
                  <a:rPr lang="zh-CN" altLang="en-US">
                    <a:solidFill>
                      <a:srgbClr val="7030A0"/>
                    </a:solidFill>
                    <a:latin typeface="Cambria Math" panose="02040503050406030204" charset="0"/>
                    <a:cs typeface="Cambria Math" panose="02040503050406030204" charset="0"/>
                  </a:rPr>
                  <a:t>思想</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考虑把黑白点的贡献相加得到</a:t>
                </a:r>
                <a:r>
                  <a:rPr lang="zh-CN" altLang="en-US">
                    <a:solidFill>
                      <a:srgbClr val="7030A0"/>
                    </a:solidFill>
                    <a:latin typeface="Cambria Math" panose="02040503050406030204" charset="0"/>
                    <a:cs typeface="Cambria Math" panose="02040503050406030204" charset="0"/>
                  </a:rPr>
                  <a:t>答案</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对于黑点的贡献，设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走到叶子，走过黑点的期望</a:t>
                </a:r>
                <a:r>
                  <a:rPr lang="zh-CN" altLang="en-US">
                    <a:solidFill>
                      <a:srgbClr val="7030A0"/>
                    </a:solidFill>
                    <a:latin typeface="Cambria Math" panose="02040503050406030204" charset="0"/>
                    <a:cs typeface="Cambria Math" panose="02040503050406030204" charset="0"/>
                  </a:rPr>
                  <a:t>次数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显然对叶子有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𝑏𝑙𝑎𝑐𝑘</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，其余点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𝑏𝑙𝑎𝑐𝑘</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𝑢</m:t>
                            </m:r>
                          </m:sub>
                        </m:sSub>
                      </m:den>
                    </m:f>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𝑣</m:t>
                            </m:r>
                          </m:sub>
                        </m:sSub>
                      </m:e>
                    </m:nary>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因为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可以为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的父亲，为避免循环转移，可以把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表示成</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𝑘</m:t>
                        </m:r>
                      </m:e>
                      <m:sub>
                        <m:r>
                          <a:rPr lang="en-US" altLang="zh-CN" i="1">
                            <a:solidFill>
                              <a:srgbClr val="7030A0"/>
                            </a:solidFill>
                            <a:latin typeface="Cambria Math" panose="02040503050406030204" charset="0"/>
                            <a:cs typeface="Cambria Math" panose="02040503050406030204" charset="0"/>
                          </a:rPr>
                          <m:t>𝑢</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𝑏</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的形式，这时有</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𝑖𝑠</m:t>
                    </m:r>
                    <m:r>
                      <a:rPr lang="en-US" altLang="zh-CN" i="1">
                        <a:solidFill>
                          <a:srgbClr val="7030A0"/>
                        </a:solidFill>
                        <a:latin typeface="Cambria Math" panose="02040503050406030204" charset="0"/>
                        <a:cs typeface="Cambria Math" panose="02040503050406030204" charset="0"/>
                      </a:rPr>
                      <m:t> </m:t>
                    </m:r>
                    <m:r>
                      <a:rPr lang="en-US" altLang="zh-CN" i="1">
                        <a:solidFill>
                          <a:srgbClr val="7030A0"/>
                        </a:solidFill>
                        <a:latin typeface="Cambria Math" panose="02040503050406030204" charset="0"/>
                        <a:cs typeface="Cambria Math" panose="02040503050406030204" charset="0"/>
                      </a:rPr>
                      <m:t>𝑏𝑙𝑎𝑐𝑘</m:t>
                    </m:r>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𝑢</m:t>
                            </m:r>
                          </m:sub>
                        </m:sSub>
                      </m:den>
                    </m:f>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Sub>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𝑠𝑜𝑛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up/>
                      <m:e>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𝑘</m:t>
                            </m:r>
                          </m:e>
                          <m:sub>
                            <m:r>
                              <a:rPr lang="en-US" altLang="zh-CN" i="1">
                                <a:solidFill>
                                  <a:srgbClr val="7030A0"/>
                                </a:solidFill>
                                <a:latin typeface="Cambria Math" panose="02040503050406030204" charset="0"/>
                                <a:cs typeface="Cambria Math" panose="02040503050406030204" charset="0"/>
                              </a:rPr>
                              <m:t>𝑣</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𝑏</m:t>
                            </m:r>
                          </m:e>
                          <m:sub>
                            <m:r>
                              <a:rPr lang="en-US" altLang="zh-CN" i="1">
                                <a:solidFill>
                                  <a:srgbClr val="7030A0"/>
                                </a:solidFill>
                                <a:latin typeface="Cambria Math" panose="02040503050406030204" charset="0"/>
                                <a:cs typeface="Cambria Math" panose="02040503050406030204" charset="0"/>
                              </a:rPr>
                              <m:t>𝑣</m:t>
                            </m:r>
                          </m:sub>
                        </m:sSub>
                        <m:r>
                          <a:rPr lang="en-US" altLang="zh-CN" i="1">
                            <a:solidFill>
                              <a:srgbClr val="7030A0"/>
                            </a:solidFill>
                            <a:latin typeface="Cambria Math" panose="02040503050406030204" charset="0"/>
                            <a:cs typeface="Cambria Math" panose="02040503050406030204" charset="0"/>
                          </a:rPr>
                          <m:t>)</m:t>
                        </m:r>
                      </m:e>
                    </m:nary>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，移项即得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𝑓</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的表达式，黑点的贡献即为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𝑏</m:t>
                        </m:r>
                      </m:e>
                      <m:sub>
                        <m:r>
                          <a:rPr lang="en-US" altLang="zh-CN" i="1">
                            <a:solidFill>
                              <a:srgbClr val="7030A0"/>
                            </a:solidFill>
                            <a:latin typeface="Cambria Math" panose="02040503050406030204" charset="0"/>
                            <a:cs typeface="Cambria Math" panose="02040503050406030204" charset="0"/>
                          </a:rPr>
                          <m:t>1</m:t>
                        </m:r>
                      </m:sub>
                    </m:sSub>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2</a:t>
            </a:r>
            <a:r>
              <a:rPr lang="zh-CN" altLang="en-US">
                <a:solidFill>
                  <a:srgbClr val="7030A0"/>
                </a:solidFill>
              </a:rPr>
              <a:t>：</a:t>
            </a:r>
            <a:r>
              <a:rPr lang="zh-CN" altLang="en-US">
                <a:solidFill>
                  <a:srgbClr val="7030A0"/>
                </a:solidFill>
                <a:sym typeface="+mn-ea"/>
              </a:rPr>
              <a:t>期望</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2875"/>
              </a:xfrm>
            </p:spPr>
            <p:txBody>
              <a:bodyPr>
                <a:normAutofit/>
              </a:bodyPr>
              <a:p>
                <a:r>
                  <a:rPr lang="zh-CN" altLang="en-US">
                    <a:solidFill>
                      <a:srgbClr val="7030A0"/>
                    </a:solidFill>
                    <a:latin typeface="Cambria Math" panose="02040503050406030204" charset="0"/>
                    <a:cs typeface="Cambria Math" panose="02040503050406030204" charset="0"/>
                  </a:rPr>
                  <a:t>对于白点的贡献（经过至少一次则计入），考虑求出每个点被经过至少一次的概率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𝑢</m:t>
                        </m:r>
                      </m:sub>
                    </m:sSub>
                  </m:oMath>
                </a14:m>
                <a:r>
                  <a:rPr lang="zh-CN" altLang="en-US">
                    <a:solidFill>
                      <a:srgbClr val="7030A0"/>
                    </a:solidFill>
                    <a:latin typeface="Cambria Math" panose="02040503050406030204" charset="0"/>
                    <a:cs typeface="Cambria Math" panose="02040503050406030204" charset="0"/>
                  </a:rPr>
                  <a:t>，把所有百点的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r>
                  <a:rPr lang="en-US" altLang="zh-CN" i="1">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之和计入答案</a:t>
                </a:r>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显然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oMath>
                </a14:m>
                <a:r>
                  <a:rPr lang="zh-CN" altLang="en-US">
                    <a:solidFill>
                      <a:srgbClr val="7030A0"/>
                    </a:solidFill>
                    <a:latin typeface="Cambria Math" panose="02040503050406030204" charset="0"/>
                    <a:cs typeface="Cambria Math" panose="02040503050406030204" charset="0"/>
                  </a:rPr>
                  <a:t>，并且要经过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必先经过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，故</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𝑢</m:t>
                        </m:r>
                      </m:sub>
                    </m:sSub>
                  </m:oMath>
                </a14:m>
                <a:r>
                  <a:rPr lang="zh-CN" altLang="en-US">
                    <a:solidFill>
                      <a:srgbClr val="7030A0"/>
                    </a:solidFill>
                    <a:latin typeface="Cambria Math" panose="02040503050406030204" charset="0"/>
                    <a:cs typeface="Cambria Math" panose="02040503050406030204" charset="0"/>
                  </a:rPr>
                  <a:t>，其中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𝑢</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走到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概率</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易得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Sub>
                      </m:den>
                    </m:f>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𝑠𝑜𝑛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𝑣</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𝑔</m:t>
                            </m:r>
                          </m:e>
                          <m:sub>
                            <m:r>
                              <a:rPr lang="en-US" altLang="zh-CN" i="1">
                                <a:solidFill>
                                  <a:srgbClr val="7030A0"/>
                                </a:solidFill>
                                <a:latin typeface="Cambria Math" panose="02040503050406030204" charset="0"/>
                                <a:cs typeface="Cambria Math" panose="02040503050406030204" charset="0"/>
                              </a:rPr>
                              <m:t>𝑢</m:t>
                            </m:r>
                          </m:sub>
                        </m:sSub>
                      </m:e>
                    </m:nary>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（分到达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zh-CN" altLang="en-US">
                    <a:solidFill>
                      <a:srgbClr val="7030A0"/>
                    </a:solidFill>
                    <a:latin typeface="Cambria Math" panose="02040503050406030204" charset="0"/>
                    <a:cs typeface="Cambria Math" panose="02040503050406030204" charset="0"/>
                  </a:rPr>
                  <a:t>、到达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和到达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𝑢</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的兄弟三种</a:t>
                </a:r>
                <a:r>
                  <a:rPr lang="zh-CN" altLang="en-US">
                    <a:solidFill>
                      <a:srgbClr val="7030A0"/>
                    </a:solidFill>
                    <a:latin typeface="Cambria Math" panose="02040503050406030204" charset="0"/>
                    <a:cs typeface="Cambria Math" panose="02040503050406030204" charset="0"/>
                  </a:rPr>
                  <a:t>情况），其中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𝑣</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𝑣</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走到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𝑓𝑎𝑡ℎ𝑒𝑟</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概率</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𝑢</m:t>
                        </m:r>
                      </m:sub>
                    </m:sSub>
                    <m:r>
                      <a:rPr lang="en-US" altLang="zh-CN" i="1">
                        <a:solidFill>
                          <a:srgbClr val="7030A0"/>
                        </a:solidFill>
                        <a:latin typeface="Cambria Math" panose="02040503050406030204" charset="0"/>
                        <a:cs typeface="Cambria Math" panose="02040503050406030204" charset="0"/>
                      </a:rPr>
                      <m:t>=</m:t>
                    </m:r>
                    <m:f>
                      <m:fPr>
                        <m:ctrlPr>
                          <a:rPr lang="en-US" altLang="zh-CN" i="1">
                            <a:solidFill>
                              <a:srgbClr val="7030A0"/>
                            </a:solidFill>
                            <a:latin typeface="Cambria Math" panose="02040503050406030204" charset="0"/>
                            <a:cs typeface="Cambria Math" panose="02040503050406030204" charset="0"/>
                          </a:rPr>
                        </m:ctrlPr>
                      </m:fPr>
                      <m:num>
                        <m:r>
                          <a:rPr lang="en-US" altLang="zh-CN" i="1">
                            <a:solidFill>
                              <a:srgbClr val="7030A0"/>
                            </a:solidFill>
                            <a:latin typeface="Cambria Math" panose="02040503050406030204" charset="0"/>
                            <a:cs typeface="Cambria Math" panose="02040503050406030204" charset="0"/>
                          </a:rPr>
                          <m:t>1</m:t>
                        </m:r>
                      </m:num>
                      <m:den>
                        <m:r>
                          <a:rPr lang="en-US" altLang="zh-CN" i="1">
                            <a:solidFill>
                              <a:srgbClr val="7030A0"/>
                            </a:solidFill>
                            <a:latin typeface="Cambria Math" panose="02040503050406030204" charset="0"/>
                            <a:cs typeface="Cambria Math" panose="02040503050406030204" charset="0"/>
                          </a:rPr>
                          <m:t>𝑑</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den>
                    </m:f>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r>
                      <a:rPr lang="en-US" altLang="zh-CN" i="1">
                        <a:solidFill>
                          <a:srgbClr val="7030A0"/>
                        </a:solidFill>
                        <a:latin typeface="Cambria Math" panose="02040503050406030204" charset="0"/>
                        <a:cs typeface="Cambria Math" panose="02040503050406030204" charset="0"/>
                      </a:rPr>
                      <m:t>+</m:t>
                    </m:r>
                    <m:nary>
                      <m:naryPr>
                        <m:chr m:val="∑"/>
                        <m:limLoc m:val="undOvr"/>
                        <m:supHide m:val="on"/>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𝑣</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𝑠𝑜𝑛</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𝑢</m:t>
                        </m:r>
                        <m:r>
                          <a:rPr lang="en-US" altLang="zh-CN" i="1">
                            <a:solidFill>
                              <a:srgbClr val="7030A0"/>
                            </a:solidFill>
                            <a:latin typeface="Cambria Math" panose="02040503050406030204" charset="0"/>
                            <a:cs typeface="Cambria Math" panose="02040503050406030204" charset="0"/>
                          </a:rPr>
                          <m:t>)</m:t>
                        </m:r>
                      </m:sub>
                      <m:sup/>
                      <m:e>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𝑣</m:t>
                            </m:r>
                          </m:sub>
                        </m:sSub>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ℎ</m:t>
                            </m:r>
                          </m:e>
                          <m:sub>
                            <m:r>
                              <a:rPr lang="en-US" altLang="zh-CN" i="1">
                                <a:solidFill>
                                  <a:srgbClr val="7030A0"/>
                                </a:solidFill>
                                <a:latin typeface="Cambria Math" panose="02040503050406030204" charset="0"/>
                                <a:cs typeface="Cambria Math" panose="02040503050406030204" charset="0"/>
                              </a:rPr>
                              <m:t>𝑢</m:t>
                            </m:r>
                          </m:sub>
                        </m:sSub>
                      </m:e>
                    </m:nary>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，这两个式子移项之后即可用树上</a:t>
                </a:r>
                <a:r>
                  <a:rPr lang="en-US" altLang="zh-CN">
                    <a:solidFill>
                      <a:srgbClr val="7030A0"/>
                    </a:solidFill>
                    <a:latin typeface="Cambria Math" panose="02040503050406030204" charset="0"/>
                    <a:cs typeface="Cambria Math" panose="02040503050406030204" charset="0"/>
                  </a:rPr>
                  <a:t> DP </a:t>
                </a:r>
                <a:r>
                  <a:rPr lang="zh-CN" altLang="en-US">
                    <a:solidFill>
                      <a:srgbClr val="7030A0"/>
                    </a:solidFill>
                    <a:latin typeface="Cambria Math" panose="02040503050406030204" charset="0"/>
                    <a:cs typeface="Cambria Math" panose="02040503050406030204" charset="0"/>
                  </a:rPr>
                  <a:t>先求出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ℎ</m:t>
                    </m:r>
                  </m:oMath>
                </a14:m>
                <a:r>
                  <a:rPr lang="zh-CN" altLang="en-US">
                    <a:solidFill>
                      <a:srgbClr val="7030A0"/>
                    </a:solidFill>
                    <a:latin typeface="Cambria Math" panose="02040503050406030204" charset="0"/>
                    <a:cs typeface="Cambria Math" panose="02040503050406030204" charset="0"/>
                  </a:rPr>
                  <a:t>（从下往上）再求出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𝑔</m:t>
                    </m:r>
                  </m:oMath>
                </a14:m>
                <a:r>
                  <a:rPr lang="zh-CN" altLang="en-US">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从上往下）</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这样就能从上往下递推求得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𝑝</m:t>
                    </m:r>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2875"/>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：图论</a:t>
            </a:r>
            <a:r>
              <a:rPr lang="zh-CN" altLang="en-US">
                <a:solidFill>
                  <a:srgbClr val="7030A0"/>
                </a:solidFill>
              </a:rPr>
              <a:t>题</a:t>
            </a:r>
            <a:endParaRPr lang="zh-CN" altLang="en-US">
              <a:solidFill>
                <a:srgbClr val="7030A0"/>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solidFill>
                      <a:srgbClr val="7030A0"/>
                    </a:solidFill>
                    <a:latin typeface="Cambria Math" panose="02040503050406030204" charset="0"/>
                    <a:cs typeface="Cambria Math" panose="02040503050406030204" charset="0"/>
                  </a:rPr>
                  <a:t>题目</a:t>
                </a:r>
                <a:r>
                  <a:rPr lang="zh-CN" altLang="en-US">
                    <a:solidFill>
                      <a:srgbClr val="7030A0"/>
                    </a:solidFill>
                    <a:latin typeface="Cambria Math" panose="02040503050406030204" charset="0"/>
                    <a:cs typeface="Cambria Math" panose="02040503050406030204" charset="0"/>
                  </a:rPr>
                  <a:t>描述</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给定一个</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阶无向图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r>
                  <a:rPr lang="zh-CN" altLang="en-US">
                    <a:solidFill>
                      <a:srgbClr val="7030A0"/>
                    </a:solidFill>
                    <a:latin typeface="Cambria Math" panose="02040503050406030204" charset="0"/>
                    <a:cs typeface="Cambria Math" panose="02040503050406030204" charset="0"/>
                  </a:rPr>
                  <a:t>，每次不断检查如果存在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𝑐</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使得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存在边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𝑎</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但不存在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，则连上边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𝑏</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𝑐</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，这样一直操作直到不能再加边为止，设这样得到的图为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求用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种颜色给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染色的</a:t>
                </a:r>
                <a:r>
                  <a:rPr lang="zh-CN" altLang="en-US">
                    <a:solidFill>
                      <a:srgbClr val="7030A0"/>
                    </a:solidFill>
                    <a:latin typeface="Cambria Math" panose="02040503050406030204" charset="0"/>
                    <a:cs typeface="Cambria Math" panose="02040503050406030204" charset="0"/>
                  </a:rPr>
                  <a:t>方案数</a:t>
                </a:r>
                <a:endParaRPr lang="zh-CN" altLang="en-US">
                  <a:solidFill>
                    <a:srgbClr val="7030A0"/>
                  </a:solidFill>
                  <a:latin typeface="Cambria Math" panose="02040503050406030204" charset="0"/>
                  <a:cs typeface="Cambria Math" panose="02040503050406030204" charset="0"/>
                </a:endParaRPr>
              </a:p>
              <a:p>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6</m:t>
                        </m:r>
                      </m:sup>
                    </m:sSup>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的边数不超过</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p>
                      <m:sSupPr>
                        <m:ctrlPr>
                          <a:rPr lang="en-US" altLang="zh-CN" i="1">
                            <a:solidFill>
                              <a:srgbClr val="7030A0"/>
                            </a:solidFill>
                            <a:latin typeface="Cambria Math" panose="02040503050406030204" charset="0"/>
                            <a:cs typeface="Cambria Math" panose="02040503050406030204" charset="0"/>
                          </a:rPr>
                        </m:ctrlPr>
                      </m:sSupPr>
                      <m:e>
                        <m:r>
                          <a:rPr lang="en-US" altLang="zh-CN" i="1">
                            <a:solidFill>
                              <a:srgbClr val="7030A0"/>
                            </a:solidFill>
                            <a:latin typeface="Cambria Math" panose="02040503050406030204" charset="0"/>
                            <a:cs typeface="Cambria Math" panose="02040503050406030204" charset="0"/>
                          </a:rPr>
                          <m:t>10</m:t>
                        </m:r>
                      </m:e>
                      <m:sup>
                        <m:r>
                          <a:rPr lang="en-US" altLang="zh-CN" i="1">
                            <a:solidFill>
                              <a:srgbClr val="7030A0"/>
                            </a:solidFill>
                            <a:latin typeface="Cambria Math" panose="02040503050406030204" charset="0"/>
                            <a:cs typeface="Cambria Math" panose="02040503050406030204" charset="0"/>
                          </a:rPr>
                          <m:t>6</m:t>
                        </m:r>
                      </m:sup>
                    </m:sSup>
                  </m:oMath>
                </a14:m>
                <a:endParaRPr lang="en-US" altLang="zh-CN">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图论</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a:bodyPr>
              <a:p>
                <a:r>
                  <a:rPr lang="zh-CN" altLang="en-US">
                    <a:solidFill>
                      <a:srgbClr val="7030A0"/>
                    </a:solidFill>
                    <a:latin typeface="Cambria Math" panose="02040503050406030204" charset="0"/>
                    <a:cs typeface="Cambria Math" panose="02040503050406030204" charset="0"/>
                  </a:rPr>
                  <a:t>简要算法：线段树</a:t>
                </a:r>
                <a:r>
                  <a:rPr lang="zh-CN" altLang="en-US">
                    <a:solidFill>
                      <a:srgbClr val="7030A0"/>
                    </a:solidFill>
                    <a:latin typeface="Cambria Math" panose="02040503050406030204" charset="0"/>
                    <a:cs typeface="Cambria Math" panose="02040503050406030204" charset="0"/>
                  </a:rPr>
                  <a:t>合并</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假设已经得到了</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zh-CN" altLang="en-US">
                    <a:solidFill>
                      <a:srgbClr val="7030A0"/>
                    </a:solidFill>
                    <a:latin typeface="Cambria Math" panose="02040503050406030204" charset="0"/>
                    <a:cs typeface="Cambria Math" panose="02040503050406030204" charset="0"/>
                  </a:rPr>
                  <a:t>，设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表示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有多少条边连向编号比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大的</a:t>
                </a:r>
                <a:r>
                  <a:rPr lang="zh-CN" altLang="en-US">
                    <a:solidFill>
                      <a:srgbClr val="7030A0"/>
                    </a:solidFill>
                    <a:latin typeface="Cambria Math" panose="02040503050406030204" charset="0"/>
                    <a:cs typeface="Cambria Math" panose="02040503050406030204" charset="0"/>
                  </a:rPr>
                  <a:t>点</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编号从大到小填颜色，每次满足当前点的颜色和与当前点相连且编号比当前点大的点颜色不同即可，由</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不能加边</a:t>
                </a:r>
                <a:r>
                  <a:rPr lang="en-US" altLang="zh-CN">
                    <a:solidFill>
                      <a:srgbClr val="7030A0"/>
                    </a:solidFill>
                    <a:latin typeface="Cambria Math" panose="02040503050406030204" charset="0"/>
                    <a:cs typeface="Cambria Math" panose="02040503050406030204" charset="0"/>
                  </a:rPr>
                  <a:t>」</a:t>
                </a:r>
                <a:r>
                  <a:rPr lang="zh-CN" altLang="en-US">
                    <a:solidFill>
                      <a:srgbClr val="7030A0"/>
                    </a:solidFill>
                    <a:latin typeface="Cambria Math" panose="02040503050406030204" charset="0"/>
                    <a:cs typeface="Cambria Math" panose="02040503050406030204" charset="0"/>
                  </a:rPr>
                  <a:t>的特点（若</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有边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，则</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一定有边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相连的所有编号比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大的点颜色一定互不相同，显然这时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颜色的取值方案数为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𝑖</m:t>
                        </m:r>
                      </m:sub>
                    </m:sSub>
                  </m:oMath>
                </a14:m>
                <a:r>
                  <a:rPr lang="zh-CN" altLang="en-US">
                    <a:solidFill>
                      <a:srgbClr val="7030A0"/>
                    </a:solidFill>
                    <a:latin typeface="Cambria Math" panose="02040503050406030204" charset="0"/>
                    <a:cs typeface="Cambria Math" panose="02040503050406030204" charset="0"/>
                  </a:rPr>
                  <a:t>，于是答案为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nary>
                      <m:naryPr>
                        <m:chr m:val="∏"/>
                        <m:limLoc m:val="undOvr"/>
                        <m:ctrlPr>
                          <a:rPr lang="en-US" altLang="zh-CN" i="1">
                            <a:solidFill>
                              <a:srgbClr val="7030A0"/>
                            </a:solidFill>
                            <a:latin typeface="Cambria Math" panose="02040503050406030204" charset="0"/>
                            <a:cs typeface="Cambria Math" panose="02040503050406030204" charset="0"/>
                          </a:rPr>
                        </m:ctrlPr>
                      </m:naryPr>
                      <m:sub>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up>
                        <m:r>
                          <a:rPr lang="en-US" altLang="zh-CN" i="1">
                            <a:solidFill>
                              <a:srgbClr val="7030A0"/>
                            </a:solidFill>
                            <a:latin typeface="Cambria Math" panose="02040503050406030204" charset="0"/>
                            <a:cs typeface="Cambria Math" panose="02040503050406030204" charset="0"/>
                          </a:rPr>
                          <m:t>𝑛</m:t>
                        </m:r>
                      </m:sup>
                      <m:e>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e>
                    </m:nary>
                  </m:oMath>
                </a14:m>
                <a:r>
                  <a:rPr lang="zh-CN" altLang="en-US">
                    <a:solidFill>
                      <a:srgbClr val="7030A0"/>
                    </a:solidFill>
                    <a:latin typeface="Cambria Math" panose="02040503050406030204" charset="0"/>
                    <a:cs typeface="Cambria Math" panose="02040503050406030204" charset="0"/>
                  </a:rPr>
                  <a:t>，下面考虑怎么求</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𝑖</m:t>
                        </m:r>
                      </m:sub>
                    </m:sSub>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en-US" altLang="zh-CN">
                <a:solidFill>
                  <a:srgbClr val="7030A0"/>
                </a:solidFill>
              </a:rPr>
              <a:t>Task 3</a:t>
            </a:r>
            <a:r>
              <a:rPr lang="zh-CN" altLang="en-US">
                <a:solidFill>
                  <a:srgbClr val="7030A0"/>
                </a:solidFill>
              </a:rPr>
              <a:t>：</a:t>
            </a:r>
            <a:r>
              <a:rPr lang="zh-CN" altLang="en-US">
                <a:solidFill>
                  <a:srgbClr val="7030A0"/>
                </a:solidFill>
                <a:sym typeface="+mn-ea"/>
              </a:rPr>
              <a:t>图论</a:t>
            </a:r>
            <a:r>
              <a:rPr lang="zh-CN" altLang="en-US">
                <a:solidFill>
                  <a:srgbClr val="7030A0"/>
                </a:solidFill>
                <a:sym typeface="+mn-ea"/>
              </a:rPr>
              <a:t>题</a:t>
            </a:r>
            <a:endParaRPr lang="zh-CN" altLang="en-US">
              <a:solidFill>
                <a:srgbClr val="7030A0"/>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8330" y="1490345"/>
                <a:ext cx="10968990" cy="5229860"/>
              </a:xfrm>
            </p:spPr>
            <p:txBody>
              <a:bodyPr>
                <a:normAutofit lnSpcReduction="10000"/>
              </a:bodyPr>
              <a:p>
                <a:r>
                  <a:rPr lang="zh-CN" altLang="en-US">
                    <a:solidFill>
                      <a:srgbClr val="7030A0"/>
                    </a:solidFill>
                    <a:latin typeface="Cambria Math" panose="02040503050406030204" charset="0"/>
                    <a:cs typeface="Cambria Math" panose="02040503050406030204" charset="0"/>
                  </a:rPr>
                  <a:t>考虑</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有边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𝑗</m:t>
                    </m:r>
                  </m:oMath>
                </a14:m>
                <a:r>
                  <a:rPr lang="zh-CN" altLang="en-US">
                    <a:solidFill>
                      <a:srgbClr val="7030A0"/>
                    </a:solidFill>
                    <a:latin typeface="Cambria Math" panose="02040503050406030204" charset="0"/>
                    <a:cs typeface="Cambria Math" panose="02040503050406030204" charset="0"/>
                  </a:rPr>
                  <a:t>）的充要条件：存在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上一条</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的路径，使得路径上除</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之外其他点的编号都小于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，下面是</a:t>
                </a:r>
                <a:r>
                  <a:rPr lang="zh-CN" altLang="en-US">
                    <a:solidFill>
                      <a:srgbClr val="7030A0"/>
                    </a:solidFill>
                    <a:latin typeface="Cambria Math" panose="02040503050406030204" charset="0"/>
                    <a:cs typeface="Cambria Math" panose="02040503050406030204" charset="0"/>
                  </a:rPr>
                  <a:t>证明：</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充分性：设路径序列为</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0</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2</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𝑡</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𝑡</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oMath>
                </a14:m>
                <a:r>
                  <a:rPr lang="zh-CN" altLang="en-US">
                    <a:solidFill>
                      <a:srgbClr val="7030A0"/>
                    </a:solidFill>
                    <a:latin typeface="Cambria Math" panose="02040503050406030204" charset="0"/>
                    <a:cs typeface="Cambria Math" panose="02040503050406030204" charset="0"/>
                  </a:rPr>
                  <a:t>，找到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2</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𝑡</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的中最小点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sub>
                    </m:sSub>
                  </m:oMath>
                </a14:m>
                <a:r>
                  <a:rPr lang="zh-CN" altLang="en-US">
                    <a:solidFill>
                      <a:srgbClr val="7030A0"/>
                    </a:solidFill>
                    <a:latin typeface="Cambria Math" panose="02040503050406030204" charset="0"/>
                    <a:cs typeface="Cambria Math" panose="02040503050406030204" charset="0"/>
                  </a:rPr>
                  <a:t>，则由</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sub>
                    </m:sSub>
                    <m:r>
                      <a:rPr lang="en-US" altLang="zh-CN" i="1">
                        <a:solidFill>
                          <a:srgbClr val="7030A0"/>
                        </a:solidFill>
                        <a:latin typeface="Cambria Math" panose="02040503050406030204" charset="0"/>
                        <a:cs typeface="Cambria Math" panose="02040503050406030204" charset="0"/>
                      </a:rPr>
                      <m:t>&lt;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sub>
                    </m:sSub>
                    <m:r>
                      <a:rPr lang="en-US" altLang="zh-CN" i="1">
                        <a:solidFill>
                          <a:srgbClr val="7030A0"/>
                        </a:solidFill>
                        <a:latin typeface="Cambria Math" panose="02040503050406030204" charset="0"/>
                        <a:cs typeface="Cambria Math" panose="02040503050406030204" charset="0"/>
                      </a:rPr>
                      <m:t>&lt;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得</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存在边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，于是可以把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𝑥</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从路径序列中删掉，这样下去可以把</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1</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2</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𝑝</m:t>
                        </m:r>
                      </m:e>
                      <m:sub>
                        <m:r>
                          <a:rPr lang="en-US" altLang="zh-CN" i="1">
                            <a:solidFill>
                              <a:srgbClr val="7030A0"/>
                            </a:solidFill>
                            <a:latin typeface="Cambria Math" panose="02040503050406030204" charset="0"/>
                            <a:cs typeface="Cambria Math" panose="02040503050406030204" charset="0"/>
                          </a:rPr>
                          <m:t>𝑡</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全部删掉，从而得到边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必要性：考虑归纳，</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要么直接由</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𝐺</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给出，要么由</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生成（</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𝑗</m:t>
                    </m:r>
                  </m:oMath>
                </a14:m>
                <a:r>
                  <a:rPr lang="zh-CN" altLang="en-US">
                    <a:solidFill>
                      <a:srgbClr val="7030A0"/>
                    </a:solidFill>
                    <a:latin typeface="Cambria Math" panose="02040503050406030204" charset="0"/>
                    <a:cs typeface="Cambria Math" panose="02040503050406030204" charset="0"/>
                  </a:rPr>
                  <a:t>），由归纳假设得存在</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的路径和</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的路径，这两条路径的所有中间点编号都小于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zh-CN" altLang="en-US">
                    <a:solidFill>
                      <a:srgbClr val="7030A0"/>
                    </a:solidFill>
                    <a:latin typeface="Cambria Math" panose="02040503050406030204" charset="0"/>
                    <a:cs typeface="Cambria Math" panose="02040503050406030204" charset="0"/>
                  </a:rPr>
                  <a:t>，从而有一条</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的路径，中间点编号小于</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endParaRPr lang="en-US" altLang="zh-CN" i="1">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𝑆</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&gt;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 | (</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acc>
                      <m:accPr>
                        <m:chr m:val="̃"/>
                        <m:ctrlPr>
                          <a:rPr lang="en-US" altLang="zh-CN" i="1">
                            <a:solidFill>
                              <a:srgbClr val="7030A0"/>
                            </a:solidFill>
                            <a:latin typeface="Cambria Math" panose="02040503050406030204" charset="0"/>
                            <a:cs typeface="Cambria Math" panose="02040503050406030204" charset="0"/>
                          </a:rPr>
                        </m:ctrlPr>
                      </m:accPr>
                      <m:e>
                        <m:r>
                          <a:rPr lang="en-US" altLang="zh-CN" i="1">
                            <a:solidFill>
                              <a:srgbClr val="7030A0"/>
                            </a:solidFill>
                            <a:latin typeface="Cambria Math" panose="02040503050406030204" charset="0"/>
                            <a:cs typeface="Cambria Math" panose="02040503050406030204" charset="0"/>
                          </a:rPr>
                          <m:t>𝐺</m:t>
                        </m:r>
                      </m:e>
                    </m:acc>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&gt;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 | (</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𝐺</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，则显然</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𝑑</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𝑆</m:t>
                        </m:r>
                      </m:e>
                      <m:sub>
                        <m:r>
                          <a:rPr lang="en-US" altLang="zh-CN" i="1">
                            <a:solidFill>
                              <a:srgbClr val="7030A0"/>
                            </a:solidFill>
                            <a:latin typeface="Cambria Math" panose="02040503050406030204" charset="0"/>
                            <a:cs typeface="Cambria Math" panose="02040503050406030204" charset="0"/>
                          </a:rPr>
                          <m:t>𝑖</m:t>
                        </m:r>
                      </m:sub>
                    </m:sSub>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，且</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𝑆</m:t>
                        </m:r>
                      </m:e>
                      <m:sub>
                        <m:r>
                          <a:rPr lang="en-US" altLang="zh-CN" i="1">
                            <a:solidFill>
                              <a:srgbClr val="7030A0"/>
                            </a:solidFill>
                            <a:latin typeface="Cambria Math" panose="02040503050406030204" charset="0"/>
                            <a:cs typeface="Cambria Math" panose="02040503050406030204" charset="0"/>
                          </a:rPr>
                          <m:t>𝑖</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等于所有满足</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b="1">
                    <a:solidFill>
                      <a:srgbClr val="7030A0"/>
                    </a:solidFill>
                    <a:latin typeface="Cambria Math" panose="02040503050406030204" charset="0"/>
                    <a:cs typeface="Cambria Math" panose="02040503050406030204" charset="0"/>
                  </a:rPr>
                  <a:t>在</a:t>
                </a:r>
                <a:r>
                  <a:rPr lang="en-US" altLang="zh-CN" b="1">
                    <a:solidFill>
                      <a:srgbClr val="7030A0"/>
                    </a:solidFill>
                    <a:latin typeface="Cambria Math" panose="02040503050406030204" charset="0"/>
                    <a:cs typeface="Cambria Math" panose="02040503050406030204" charset="0"/>
                  </a:rPr>
                  <a:t> </a:t>
                </a:r>
                <a14:m>
                  <m:oMath xmlns:m="http://schemas.openxmlformats.org/officeDocument/2006/math">
                    <m:r>
                      <a:rPr lang="en-US" altLang="zh-CN" b="1" i="1">
                        <a:solidFill>
                          <a:srgbClr val="7030A0"/>
                        </a:solidFill>
                        <a:latin typeface="Cambria Math" panose="02040503050406030204" charset="0"/>
                        <a:cs typeface="Cambria Math" panose="02040503050406030204" charset="0"/>
                      </a:rPr>
                      <m:t>𝑮</m:t>
                    </m:r>
                  </m:oMath>
                </a14:m>
                <a:r>
                  <a:rPr lang="en-US" altLang="zh-CN" b="1">
                    <a:solidFill>
                      <a:srgbClr val="7030A0"/>
                    </a:solidFill>
                    <a:latin typeface="Cambria Math" panose="02040503050406030204" charset="0"/>
                    <a:cs typeface="Cambria Math" panose="02040503050406030204" charset="0"/>
                  </a:rPr>
                  <a:t> </a:t>
                </a:r>
                <a:r>
                  <a:rPr lang="zh-CN" altLang="en-US" b="1">
                    <a:solidFill>
                      <a:srgbClr val="7030A0"/>
                    </a:solidFill>
                    <a:latin typeface="Cambria Math" panose="02040503050406030204" charset="0"/>
                    <a:cs typeface="Cambria Math" panose="02040503050406030204" charset="0"/>
                  </a:rPr>
                  <a:t>上经过编号不超过</a:t>
                </a:r>
                <a:r>
                  <a:rPr lang="en-US" altLang="zh-CN" b="1">
                    <a:solidFill>
                      <a:srgbClr val="7030A0"/>
                    </a:solidFill>
                    <a:latin typeface="Cambria Math" panose="02040503050406030204" charset="0"/>
                    <a:cs typeface="Cambria Math" panose="02040503050406030204" charset="0"/>
                  </a:rPr>
                  <a:t> </a:t>
                </a:r>
                <a14:m>
                  <m:oMath xmlns:m="http://schemas.openxmlformats.org/officeDocument/2006/math">
                    <m:r>
                      <a:rPr lang="en-US" altLang="zh-CN" b="1" i="1">
                        <a:solidFill>
                          <a:srgbClr val="7030A0"/>
                        </a:solidFill>
                        <a:latin typeface="Cambria Math" panose="02040503050406030204" charset="0"/>
                        <a:cs typeface="Cambria Math" panose="02040503050406030204" charset="0"/>
                      </a:rPr>
                      <m:t>𝒊</m:t>
                    </m:r>
                  </m:oMath>
                </a14:m>
                <a:r>
                  <a:rPr lang="en-US" altLang="zh-CN" b="1">
                    <a:solidFill>
                      <a:srgbClr val="7030A0"/>
                    </a:solidFill>
                    <a:latin typeface="Cambria Math" panose="02040503050406030204" charset="0"/>
                    <a:cs typeface="Cambria Math" panose="02040503050406030204" charset="0"/>
                  </a:rPr>
                  <a:t> </a:t>
                </a:r>
                <a:r>
                  <a:rPr lang="zh-CN" altLang="en-US" b="1">
                    <a:solidFill>
                      <a:srgbClr val="7030A0"/>
                    </a:solidFill>
                    <a:latin typeface="Cambria Math" panose="02040503050406030204" charset="0"/>
                    <a:cs typeface="Cambria Math" panose="02040503050406030204" charset="0"/>
                  </a:rPr>
                  <a:t>的点能到达</a:t>
                </a:r>
                <a:r>
                  <a:rPr lang="zh-CN" altLang="en-US">
                    <a:solidFill>
                      <a:srgbClr val="7030A0"/>
                    </a:solidFill>
                    <a:latin typeface="Cambria Math" panose="02040503050406030204" charset="0"/>
                    <a:cs typeface="Cambria Math" panose="02040503050406030204" charset="0"/>
                  </a:rPr>
                  <a:t>的点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𝑘</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sSub>
                      <m:sSubPr>
                        <m:ctrlPr>
                          <a:rPr lang="en-US" altLang="zh-CN" i="1">
                            <a:solidFill>
                              <a:srgbClr val="7030A0"/>
                            </a:solidFill>
                            <a:latin typeface="Cambria Math" panose="02040503050406030204" charset="0"/>
                            <a:cs typeface="Cambria Math" panose="02040503050406030204" charset="0"/>
                          </a:rPr>
                        </m:ctrlPr>
                      </m:sSubPr>
                      <m:e>
                        <m:r>
                          <a:rPr lang="en-US" altLang="zh-CN" i="1">
                            <a:solidFill>
                              <a:srgbClr val="7030A0"/>
                            </a:solidFill>
                            <a:latin typeface="Cambria Math" panose="02040503050406030204" charset="0"/>
                            <a:cs typeface="Cambria Math" panose="02040503050406030204" charset="0"/>
                          </a:rPr>
                          <m:t>𝐴</m:t>
                        </m:r>
                      </m:e>
                      <m:sub>
                        <m:r>
                          <a:rPr lang="en-US" altLang="zh-CN" i="1">
                            <a:solidFill>
                              <a:srgbClr val="7030A0"/>
                            </a:solidFill>
                            <a:latin typeface="Cambria Math" panose="02040503050406030204" charset="0"/>
                            <a:cs typeface="Cambria Math" panose="02040503050406030204" charset="0"/>
                          </a:rPr>
                          <m:t>𝑘</m:t>
                        </m:r>
                      </m:sub>
                    </m:sSub>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并集中</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&gt;</m:t>
                    </m:r>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的</a:t>
                </a:r>
                <a:r>
                  <a:rPr lang="zh-CN" altLang="en-US">
                    <a:solidFill>
                      <a:srgbClr val="7030A0"/>
                    </a:solidFill>
                    <a:latin typeface="Cambria Math" panose="02040503050406030204" charset="0"/>
                    <a:cs typeface="Cambria Math" panose="02040503050406030204" charset="0"/>
                  </a:rPr>
                  <a:t>部分</a:t>
                </a:r>
                <a:endParaRPr lang="zh-CN" altLang="en-US">
                  <a:solidFill>
                    <a:srgbClr val="7030A0"/>
                  </a:solidFill>
                  <a:latin typeface="Cambria Math" panose="02040503050406030204" charset="0"/>
                  <a:cs typeface="Cambria Math" panose="02040503050406030204" charset="0"/>
                </a:endParaRPr>
              </a:p>
              <a:p>
                <a:r>
                  <a:rPr lang="zh-CN" altLang="en-US">
                    <a:solidFill>
                      <a:srgbClr val="7030A0"/>
                    </a:solidFill>
                    <a:latin typeface="Cambria Math" panose="02040503050406030204" charset="0"/>
                    <a:cs typeface="Cambria Math" panose="02040503050406030204" charset="0"/>
                  </a:rPr>
                  <a:t>于是可以并查集维护前</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个点之间的边形成的连通块，从小到大枚举</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𝑖</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并加入边</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𝑖</m:t>
                    </m:r>
                    <m:r>
                      <a:rPr lang="en-US" altLang="zh-CN" i="1">
                        <a:solidFill>
                          <a:srgbClr val="7030A0"/>
                        </a:solidFill>
                        <a:latin typeface="Cambria Math" panose="02040503050406030204" charset="0"/>
                        <a:cs typeface="Cambria Math" panose="02040503050406030204" charset="0"/>
                      </a:rPr>
                      <m:t>)</m:t>
                    </m:r>
                  </m:oMath>
                </a14:m>
                <a:r>
                  <a:rPr lang="zh-CN" altLang="en-US">
                    <a:solidFill>
                      <a:srgbClr val="7030A0"/>
                    </a:solidFill>
                    <a:latin typeface="Cambria Math" panose="02040503050406030204" charset="0"/>
                    <a:cs typeface="Cambria Math" panose="02040503050406030204" charset="0"/>
                  </a:rPr>
                  <a:t>（</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𝑗</m:t>
                    </m:r>
                    <m:r>
                      <a:rPr lang="en-US" altLang="zh-CN" i="1">
                        <a:solidFill>
                          <a:srgbClr val="7030A0"/>
                        </a:solidFill>
                        <a:latin typeface="Cambria Math" panose="02040503050406030204" charset="0"/>
                        <a:cs typeface="Cambria Math" panose="02040503050406030204" charset="0"/>
                      </a:rPr>
                      <m:t>&lt;</m:t>
                    </m:r>
                    <m:r>
                      <a:rPr lang="en-US" altLang="zh-CN" i="1">
                        <a:solidFill>
                          <a:srgbClr val="7030A0"/>
                        </a:solidFill>
                        <a:latin typeface="Cambria Math" panose="02040503050406030204" charset="0"/>
                        <a:cs typeface="Cambria Math" panose="02040503050406030204" charset="0"/>
                      </a:rPr>
                      <m:t>𝑖</m:t>
                    </m:r>
                  </m:oMath>
                </a14:m>
                <a:r>
                  <a:rPr lang="zh-CN" altLang="en-US">
                    <a:solidFill>
                      <a:srgbClr val="7030A0"/>
                    </a:solidFill>
                    <a:latin typeface="Cambria Math" panose="02040503050406030204" charset="0"/>
                    <a:cs typeface="Cambria Math" panose="02040503050406030204" charset="0"/>
                  </a:rPr>
                  <a:t>），每个连通块维护这个块内的</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并集，合并连通块时用线段树合并实现</a:t>
                </a:r>
                <a:r>
                  <a:rPr lang="en-US" altLang="zh-CN">
                    <a:solidFill>
                      <a:srgbClr val="7030A0"/>
                    </a:solidFill>
                    <a:latin typeface="Cambria Math" panose="02040503050406030204" charset="0"/>
                    <a:cs typeface="Cambria Math" panose="02040503050406030204" charset="0"/>
                  </a:rPr>
                  <a:t> </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𝐴</m:t>
                    </m:r>
                  </m:oMath>
                </a14:m>
                <a:r>
                  <a:rPr lang="en-US" altLang="zh-CN">
                    <a:solidFill>
                      <a:srgbClr val="7030A0"/>
                    </a:solidFill>
                    <a:latin typeface="Cambria Math" panose="02040503050406030204" charset="0"/>
                    <a:cs typeface="Cambria Math" panose="02040503050406030204" charset="0"/>
                  </a:rPr>
                  <a:t> </a:t>
                </a:r>
                <a:r>
                  <a:rPr lang="zh-CN" altLang="en-US">
                    <a:solidFill>
                      <a:srgbClr val="7030A0"/>
                    </a:solidFill>
                    <a:latin typeface="Cambria Math" panose="02040503050406030204" charset="0"/>
                    <a:cs typeface="Cambria Math" panose="02040503050406030204" charset="0"/>
                  </a:rPr>
                  <a:t>并集的合并即可，</a:t>
                </a:r>
                <a14:m>
                  <m:oMath xmlns:m="http://schemas.openxmlformats.org/officeDocument/2006/math">
                    <m:r>
                      <a:rPr lang="en-US" altLang="zh-CN" i="1">
                        <a:solidFill>
                          <a:srgbClr val="7030A0"/>
                        </a:solidFill>
                        <a:latin typeface="Cambria Math" panose="02040503050406030204" charset="0"/>
                        <a:cs typeface="Cambria Math" panose="02040503050406030204" charset="0"/>
                      </a:rPr>
                      <m:t>𝑂</m:t>
                    </m:r>
                    <m:r>
                      <a:rPr lang="en-US" altLang="zh-CN" i="1">
                        <a:solidFill>
                          <a:srgbClr val="7030A0"/>
                        </a:solidFill>
                        <a:latin typeface="Cambria Math" panose="02040503050406030204" charset="0"/>
                        <a:cs typeface="Cambria Math" panose="02040503050406030204" charset="0"/>
                      </a:rPr>
                      <m:t>(</m:t>
                    </m:r>
                    <m:r>
                      <a:rPr lang="en-US" altLang="zh-CN" i="1">
                        <a:solidFill>
                          <a:srgbClr val="7030A0"/>
                        </a:solidFill>
                        <a:latin typeface="Cambria Math" panose="02040503050406030204" charset="0"/>
                        <a:cs typeface="Cambria Math" panose="02040503050406030204" charset="0"/>
                      </a:rPr>
                      <m:t>𝑛</m:t>
                    </m:r>
                    <m:func>
                      <m:funcPr>
                        <m:ctrlPr>
                          <a:rPr lang="en-US" altLang="zh-CN">
                            <a:solidFill>
                              <a:srgbClr val="7030A0"/>
                            </a:solidFill>
                            <a:latin typeface="Cambria Math" panose="02040503050406030204" charset="0"/>
                            <a:cs typeface="Cambria Math" panose="02040503050406030204" charset="0"/>
                          </a:rPr>
                        </m:ctrlPr>
                      </m:funcPr>
                      <m:fName>
                        <m:r>
                          <m:rPr>
                            <m:sty m:val="p"/>
                          </m:rPr>
                          <a:rPr lang="en-US" altLang="zh-CN">
                            <a:solidFill>
                              <a:srgbClr val="7030A0"/>
                            </a:solidFill>
                            <a:latin typeface="Cambria Math" panose="02040503050406030204" charset="0"/>
                            <a:cs typeface="Cambria Math" panose="02040503050406030204" charset="0"/>
                          </a:rPr>
                          <m:t>log</m:t>
                        </m:r>
                      </m:fName>
                      <m:e>
                        <m:r>
                          <a:rPr lang="en-US" altLang="zh-CN" i="1">
                            <a:solidFill>
                              <a:srgbClr val="7030A0"/>
                            </a:solidFill>
                            <a:latin typeface="Cambria Math" panose="02040503050406030204" charset="0"/>
                            <a:cs typeface="Cambria Math" panose="02040503050406030204" charset="0"/>
                          </a:rPr>
                          <m:t>𝑛</m:t>
                        </m:r>
                      </m:e>
                    </m:func>
                    <m:r>
                      <a:rPr lang="en-US" altLang="zh-CN" i="1">
                        <a:solidFill>
                          <a:srgbClr val="7030A0"/>
                        </a:solidFill>
                        <a:latin typeface="Cambria Math" panose="02040503050406030204" charset="0"/>
                        <a:cs typeface="Cambria Math" panose="02040503050406030204" charset="0"/>
                      </a:rPr>
                      <m:t>)</m:t>
                    </m:r>
                  </m:oMath>
                </a14:m>
                <a:endParaRPr lang="zh-CN" altLang="en-US">
                  <a:solidFill>
                    <a:srgbClr val="7030A0"/>
                  </a:solidFill>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8330" y="1490345"/>
                <a:ext cx="10968990" cy="5229860"/>
              </a:xfr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COMMONDATA" val="eyJoZGlkIjoiM2E0ZDkxZTIzNGNjMTFmMzAwMjUwYzMxZjUwODQzMWUifQ=="/>
  <p:tag name="KSO_WPP_MARK_KEY" val="8b0d46b7-dc79-44d9-b8d1-f0000ad0b62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3247</Words>
  <Application>WPS 演示</Application>
  <PresentationFormat>宽屏</PresentationFormat>
  <Paragraphs>73</Paragraphs>
  <Slides>10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vt:lpstr>
      <vt:lpstr>Cambria Math</vt:lpstr>
      <vt:lpstr>微软雅黑</vt:lpstr>
      <vt:lpstr>Arial Unicode MS</vt:lpstr>
      <vt:lpstr>Calibri</vt:lpstr>
      <vt:lpstr>Office 主题​​</vt:lpstr>
      <vt:lpstr>金牌训练 NOI2023 模拟赛 Day8 解题报告</vt:lpstr>
      <vt:lpstr>Task 1：计数题</vt:lpstr>
      <vt:lpstr>Task 1：计数题</vt:lpstr>
      <vt:lpstr>Task 2：期望题</vt:lpstr>
      <vt:lpstr>Task 2：期望题</vt:lpstr>
      <vt:lpstr>Task 2：期望题</vt:lpstr>
      <vt:lpstr>Task 3：图论题</vt:lpstr>
      <vt:lpstr>Task 3：图论题</vt:lpstr>
      <vt:lpstr>Task 3：图论题</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xyz32768</cp:lastModifiedBy>
  <cp:revision>221</cp:revision>
  <dcterms:created xsi:type="dcterms:W3CDTF">2023-02-04T04:18:00Z</dcterms:created>
  <dcterms:modified xsi:type="dcterms:W3CDTF">2023-02-04T06:52:18Z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455B0FC8D3D0488EBC98A69B98056D6B</vt:lpwstr>
  </property>
</Properties>
</file>