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8" r:id="rId3"/>
    <p:sldId id="259" r:id="rId4"/>
    <p:sldId id="462" r:id="rId5"/>
    <p:sldId id="463" r:id="rId6"/>
    <p:sldId id="464" r:id="rId7"/>
    <p:sldId id="257" r:id="rId8"/>
    <p:sldId id="465" r:id="rId9"/>
    <p:sldId id="470" r:id="rId10"/>
    <p:sldId id="471" r:id="rId11"/>
    <p:sldId id="466" r:id="rId12"/>
    <p:sldId id="268" r:id="rId13"/>
    <p:sldId id="269" r:id="rId14"/>
    <p:sldId id="472" r:id="rId15"/>
    <p:sldId id="270" r:id="rId16"/>
    <p:sldId id="473" r:id="rId17"/>
    <p:sldId id="474" r:id="rId18"/>
    <p:sldId id="273" r:id="rId19"/>
    <p:sldId id="475" r:id="rId20"/>
    <p:sldId id="272" r:id="rId21"/>
    <p:sldId id="476" r:id="rId22"/>
    <p:sldId id="477" r:id="rId23"/>
    <p:sldId id="271" r:id="rId24"/>
    <p:sldId id="478" r:id="rId25"/>
    <p:sldId id="274" r:id="rId26"/>
    <p:sldId id="460" r:id="rId27"/>
    <p:sldId id="481" r:id="rId28"/>
    <p:sldId id="482" r:id="rId29"/>
    <p:sldId id="483" r:id="rId30"/>
    <p:sldId id="484" r:id="rId31"/>
    <p:sldId id="485" r:id="rId32"/>
    <p:sldId id="486" r:id="rId33"/>
    <p:sldId id="487" r:id="rId34"/>
    <p:sldId id="488" r:id="rId35"/>
    <p:sldId id="480" r:id="rId36"/>
    <p:sldId id="283" r:id="rId37"/>
    <p:sldId id="489" r:id="rId38"/>
    <p:sldId id="490" r:id="rId39"/>
    <p:sldId id="491" r:id="rId40"/>
    <p:sldId id="455" r:id="rId41"/>
    <p:sldId id="456" r:id="rId42"/>
    <p:sldId id="461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B5C5264-CA0E-45DB-82C6-CEE941D74706}">
          <p14:sldIdLst>
            <p14:sldId id="256"/>
            <p14:sldId id="258"/>
          </p14:sldIdLst>
        </p14:section>
        <p14:section name="整除理论" id="{225AF570-B8A4-43AA-937B-87B3EF7F0841}">
          <p14:sldIdLst>
            <p14:sldId id="259"/>
            <p14:sldId id="462"/>
            <p14:sldId id="463"/>
            <p14:sldId id="464"/>
            <p14:sldId id="257"/>
            <p14:sldId id="465"/>
            <p14:sldId id="470"/>
            <p14:sldId id="471"/>
            <p14:sldId id="466"/>
          </p14:sldIdLst>
        </p14:section>
        <p14:section name="同余理论" id="{C4253276-DD0A-4A40-88A0-18536480727B}">
          <p14:sldIdLst>
            <p14:sldId id="268"/>
            <p14:sldId id="269"/>
            <p14:sldId id="472"/>
            <p14:sldId id="270"/>
            <p14:sldId id="473"/>
            <p14:sldId id="474"/>
            <p14:sldId id="273"/>
            <p14:sldId id="475"/>
            <p14:sldId id="272"/>
            <p14:sldId id="476"/>
            <p14:sldId id="477"/>
            <p14:sldId id="271"/>
            <p14:sldId id="478"/>
            <p14:sldId id="274"/>
            <p14:sldId id="46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0"/>
            <p14:sldId id="283"/>
            <p14:sldId id="489"/>
            <p14:sldId id="490"/>
            <p14:sldId id="491"/>
            <p14:sldId id="455"/>
            <p14:sldId id="456"/>
            <p14:sldId id="4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877A5-835D-424F-A98F-E11670BE7B07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B8455-1152-4892-B2A6-BF3C1124F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892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85BA7-F444-4657-ADF5-5C15F9F6B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F76380-443E-4026-89C8-E3435FD80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C8208A-2D04-4AF3-B497-3C0896259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21E9-12B5-443B-8531-143D525CC6CD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6A64D8-0EFC-4914-B74E-03D756209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988F47-27FC-4E5E-8AEB-16277F67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EE4-7D10-4EA0-BEDC-7659F2D35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275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F930EA-234F-4EF9-8824-C24F10060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8889C2-AD54-4E93-8A34-56711294F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449B74-336B-455B-B45F-13805989A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21E9-12B5-443B-8531-143D525CC6CD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47A823-384F-46D0-8996-FA572A8C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BB7B1A-5F70-4513-9DA6-A90783002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EE4-7D10-4EA0-BEDC-7659F2D35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265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80B92D-DAE3-4CFF-9DB8-9AD179CA6B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3BDF91-9462-4B01-98A7-8D6677F81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6F186A-3D14-4C8C-BDCB-8552FC239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21E9-12B5-443B-8531-143D525CC6CD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092DAE-9A50-4704-9864-43B575920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E9C918-794D-457A-8094-9B4662403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EE4-7D10-4EA0-BEDC-7659F2D35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559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36C42-6AE3-49E2-A639-FD43718C0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D85BEE-C9CC-4A0A-BBC1-7C5C833EF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908F00-1CFA-4991-8E67-3BA1F2536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21E9-12B5-443B-8531-143D525CC6CD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026074-2F1C-45B8-8807-F5EC23956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ACE1D2-E411-4ABC-B001-597FDA496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EE4-7D10-4EA0-BEDC-7659F2D35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32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8F63B-B6F9-4E5C-99AE-7D7C2B8A3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5E2059-12AB-4E50-9BB5-99AB81F2C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F935C8-11A0-4EC3-9198-5BAF7B39D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21E9-12B5-443B-8531-143D525CC6CD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A390ED-C6AA-4D23-B019-29657E83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115D33-F831-4297-8DCE-3A7391C41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EE4-7D10-4EA0-BEDC-7659F2D35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121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91186-D7E8-4596-B94A-96E245849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968A7F-6282-46EF-82FB-17F53BF2ED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045541-C0F0-4175-9E30-805228FBF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843C21-8555-492B-B7F3-99C401AAB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21E9-12B5-443B-8531-143D525CC6CD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DC43EE-E2EA-43FC-B6C7-01DA75625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2F1C5A-ABEE-43B0-88EF-57873D028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EE4-7D10-4EA0-BEDC-7659F2D35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76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BDC013-3A03-4F45-8741-367442C12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2AA3C2-8581-42E5-83D1-9AFE7E73A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71B6BC-2913-4FEC-8348-24B870D22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94D4F2-2231-4C56-9C93-D98FD5C6B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5226B9-3307-4FFF-8614-3D056C36D6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D2E4F0-7637-40B3-BB57-122513AC2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21E9-12B5-443B-8531-143D525CC6CD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44FB64-BC81-4797-B01C-88B183AF7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9C23A7-B737-44B1-9B11-4F3718451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EE4-7D10-4EA0-BEDC-7659F2D35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684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E4DDFC-68B2-405E-A734-E9134D8CB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7EDE0D-4810-4C41-8FD7-04029B52D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21E9-12B5-443B-8531-143D525CC6CD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47AF35-6C50-4B6C-9475-A1717E76F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6DD52D-2191-42E5-B801-B94D85AB0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EE4-7D10-4EA0-BEDC-7659F2D35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532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FCD108-0AAA-41FF-810A-B33527D4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21E9-12B5-443B-8531-143D525CC6CD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5D60EA-D359-4C2A-B4CD-AE6E929FD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721FAA-C6A0-4621-AE78-AAAE27C5D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EE4-7D10-4EA0-BEDC-7659F2D35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955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198076-E012-4080-A0A0-0A8652DB9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A60D4B-AA6C-48C6-A25C-6796E16FA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B2CCF6-D4A7-46EF-B5C8-6B72652BC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645246-A84C-4FB7-89CF-CB18BFE67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21E9-12B5-443B-8531-143D525CC6CD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1864D3-CADA-49E3-9372-8FF736E06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B1B80F-96B7-40CC-9820-358BAF781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EE4-7D10-4EA0-BEDC-7659F2D35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525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3915F8-5A07-4955-BAE4-C0151EC74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6E8BF9-07E1-41CC-9728-5096D045B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D8A0E5-3006-49E5-88FD-882E04D34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B48DD2-F76A-495E-BE3A-C34D43E55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21E9-12B5-443B-8531-143D525CC6CD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85EB3A-3D55-44C6-8802-025E8FDF3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ACF8E6-9DB7-488C-A192-B4A11F79A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EE4-7D10-4EA0-BEDC-7659F2D35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15F737C-402E-49E8-A997-EE394AF54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2BE36E-4C20-40AF-85C2-DA70E9FE6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F2EB1-AFC1-4D20-A929-4D522D3D6E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F21E9-12B5-443B-8531-143D525CC6CD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259CE8-682A-41E2-A8C7-A203803138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82FD8A-A225-4959-8117-F03D14123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10EE4-7D10-4EA0-BEDC-7659F2D35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51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6A7CA-A45A-4A4C-8D32-2618A21410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初等数论选讲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FD21D9-6EFF-492C-BE25-756AC10752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2176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1FAC1-3D0A-4A93-B31D-292F9B92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整除理论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11173895-F458-D928-6233-FB1C72912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最大公约数与最小公倍数的性质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D422DE-EBD1-487E-FF78-F8E66C41D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37" y="2521501"/>
            <a:ext cx="10881847" cy="409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694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1FAC1-3D0A-4A93-B31D-292F9B92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整除理论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6CCC6D9-F68D-43C1-8AD9-3AB909E5C7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求</a:t>
                </a:r>
                <a:r>
                  <a:rPr lang="en-US" altLang="zh-CN" dirty="0" err="1"/>
                  <a:t>gcd</a:t>
                </a:r>
                <a:endParaRPr lang="en-US" altLang="zh-CN" dirty="0"/>
              </a:p>
              <a:p>
                <a:r>
                  <a:rPr lang="zh-CN" altLang="en-US" dirty="0"/>
                  <a:t>辗转相除法</a:t>
                </a:r>
                <a:endParaRPr lang="en-US" altLang="zh-CN" dirty="0"/>
              </a:p>
              <a:p>
                <a:r>
                  <a:rPr lang="en-US" altLang="zh-CN" dirty="0"/>
                  <a:t>(</a:t>
                </a:r>
                <a:r>
                  <a:rPr lang="en-US" altLang="zh-CN" dirty="0" err="1"/>
                  <a:t>a,b</a:t>
                </a:r>
                <a:r>
                  <a:rPr lang="en-US" altLang="zh-CN" dirty="0"/>
                  <a:t>)=(</a:t>
                </a:r>
                <a:r>
                  <a:rPr lang="en-US" altLang="zh-CN" dirty="0" err="1"/>
                  <a:t>b,a%b</a:t>
                </a:r>
                <a:r>
                  <a:rPr lang="en-US" altLang="zh-CN" dirty="0"/>
                  <a:t>)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为什么是对的？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6CCC6D9-F68D-43C1-8AD9-3AB909E5C7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F43D1E68-76D8-AB85-9A1D-93E55BB52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609" y="3429000"/>
            <a:ext cx="8275431" cy="60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865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1ADE0F-4E0B-4E9F-8707-B8B9D9EA9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同余理论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B6B9F1A-F595-43C7-84C0-4A2E76F371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整数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a,b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满足 </a:t>
                </a:r>
                <a:r>
                  <a:rPr lang="en-US" altLang="zh-CN" dirty="0" err="1"/>
                  <a:t>m|a-b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，那么称 </a:t>
                </a:r>
                <a:r>
                  <a:rPr lang="en-US" altLang="zh-CN" dirty="0"/>
                  <a:t>a </a:t>
                </a:r>
                <a:r>
                  <a:rPr lang="zh-CN" altLang="en-US" dirty="0"/>
                  <a:t>和 </a:t>
                </a:r>
                <a:r>
                  <a:rPr lang="en-US" altLang="zh-CN" dirty="0"/>
                  <a:t>b </a:t>
                </a:r>
                <a:r>
                  <a:rPr lang="zh-CN" altLang="en-US" dirty="0"/>
                  <a:t>在模 </a:t>
                </a:r>
                <a:r>
                  <a:rPr lang="en-US" altLang="zh-CN" dirty="0"/>
                  <a:t>m </a:t>
                </a:r>
                <a:r>
                  <a:rPr lang="zh-CN" altLang="en-US" dirty="0"/>
                  <a:t>下同余，记作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对于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，若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，则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对于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，若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，则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≡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</m:t>
                            </m:r>
                          </m:den>
                        </m:f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对于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，有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B6B9F1A-F595-43C7-84C0-4A2E76F371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4402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1ADE0F-4E0B-4E9F-8707-B8B9D9EA9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同余理论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B6B9F1A-F595-43C7-84C0-4A2E76F371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对于质数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，若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，则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}=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B6B9F1A-F595-43C7-84C0-4A2E76F371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7320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1ADE0F-4E0B-4E9F-8707-B8B9D9EA9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同余理论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B6B9F1A-F595-43C7-84C0-4A2E76F371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exgcd</a:t>
                </a:r>
              </a:p>
              <a:p>
                <a:r>
                  <a:rPr lang="zh-CN" altLang="en-US" dirty="0"/>
                  <a:t>求解线性不定方程</a:t>
                </a:r>
                <a:r>
                  <a:rPr lang="en-US" altLang="zh-CN" dirty="0" err="1"/>
                  <a:t>ax+by</a:t>
                </a:r>
                <a:r>
                  <a:rPr lang="en-US" altLang="zh-CN" dirty="0"/>
                  <a:t>=</a:t>
                </a:r>
                <a:r>
                  <a:rPr lang="en-US" altLang="zh-CN" dirty="0" err="1"/>
                  <a:t>gcd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a,b</a:t>
                </a:r>
                <a:r>
                  <a:rPr lang="en-US" altLang="zh-CN" dirty="0"/>
                  <a:t>)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如何证明正确性？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B6B9F1A-F595-43C7-84C0-4A2E76F371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221" b="-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66E01E21-94F0-ECCC-2D25-CA20C09E1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4040" y="2938286"/>
            <a:ext cx="7453002" cy="239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261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1ADE0F-4E0B-4E9F-8707-B8B9D9EA9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同余理论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6B9F1A-F595-43C7-84C0-4A2E76F37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证明</a:t>
            </a:r>
            <a:r>
              <a:rPr lang="en-US" altLang="zh-CN" dirty="0" err="1"/>
              <a:t>exgcd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17CFCEF-3B49-D1D5-34FD-AFF9C51F6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860" y="898637"/>
            <a:ext cx="8231048" cy="579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542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1ADE0F-4E0B-4E9F-8707-B8B9D9EA9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同余理论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6B9F1A-F595-43C7-84C0-4A2E76F37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</a:t>
            </a:r>
            <a:r>
              <a:rPr lang="en-US" altLang="zh-CN" dirty="0" err="1"/>
              <a:t>ax+by</a:t>
            </a:r>
            <a:r>
              <a:rPr lang="en-US" altLang="zh-CN" dirty="0"/>
              <a:t>=z?</a:t>
            </a:r>
          </a:p>
          <a:p>
            <a:r>
              <a:rPr lang="en-US" altLang="zh-CN" dirty="0" err="1"/>
              <a:t>ax+by</a:t>
            </a:r>
            <a:r>
              <a:rPr lang="en-US" altLang="zh-CN" dirty="0"/>
              <a:t>=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)-&gt;a(x*(z/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)))+b(y*(z/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)))=z</a:t>
            </a:r>
          </a:p>
          <a:p>
            <a:r>
              <a:rPr lang="zh-CN" altLang="en-US" dirty="0"/>
              <a:t>可以看出有解的充要条件是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)|z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8035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1ADE0F-4E0B-4E9F-8707-B8B9D9EA9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乘法逆元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B6B9F1A-F595-43C7-84C0-4A2E76F371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对于正整数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，若存在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使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=1(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:r>
                  <a:rPr lang="zh-CN" altLang="en-US" dirty="0"/>
                  <a:t>记 </a:t>
                </a:r>
                <a:r>
                  <a:rPr lang="en-US" altLang="zh-CN" dirty="0"/>
                  <a:t>s </a:t>
                </a:r>
                <a:r>
                  <a:rPr lang="zh-CN" altLang="en-US" dirty="0"/>
                  <a:t>是 </a:t>
                </a:r>
                <a:r>
                  <a:rPr lang="en-US" altLang="zh-CN" dirty="0"/>
                  <a:t>a </a:t>
                </a:r>
                <a:r>
                  <a:rPr lang="zh-CN" altLang="en-US" dirty="0"/>
                  <a:t>在模 </a:t>
                </a:r>
                <a:r>
                  <a:rPr lang="en-US" altLang="zh-CN" dirty="0"/>
                  <a:t>m </a:t>
                </a:r>
                <a:r>
                  <a:rPr lang="zh-CN" altLang="en-US" dirty="0"/>
                  <a:t>下的逆元，即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:r>
                  <a:rPr lang="en-US" altLang="zh-CN" dirty="0"/>
                  <a:t>a</a:t>
                </a:r>
                <a:r>
                  <a:rPr lang="zh-CN" altLang="en-US" dirty="0"/>
                  <a:t>存在逆元的充要条件：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a,m</a:t>
                </a:r>
                <a:r>
                  <a:rPr lang="en-US" altLang="zh-CN" dirty="0"/>
                  <a:t>)=1</a:t>
                </a:r>
              </a:p>
              <a:p>
                <a:r>
                  <a:rPr lang="zh-CN" altLang="en-US" dirty="0"/>
                  <a:t>如何证明？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B6B9F1A-F595-43C7-84C0-4A2E76F371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4156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1DBF34-4713-42EC-968D-C3198B5FF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乘法逆元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C8281F-1BE8-4459-9E09-491553A076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费马小定理：若 </a:t>
                </a:r>
                <a:r>
                  <a:rPr lang="en-US" altLang="zh-CN" dirty="0"/>
                  <a:t>p </a:t>
                </a:r>
                <a:r>
                  <a:rPr lang="zh-CN" altLang="en-US" dirty="0"/>
                  <a:t>是质数，则对于任意整数 </a:t>
                </a:r>
                <a:r>
                  <a:rPr lang="en-US" altLang="zh-CN" dirty="0"/>
                  <a:t>a </a:t>
                </a:r>
                <a:r>
                  <a:rPr lang="zh-CN" altLang="en-US" dirty="0"/>
                  <a:t>有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威尔逊定理：若 </a:t>
                </a:r>
                <a:r>
                  <a:rPr lang="en-US" altLang="zh-CN" dirty="0"/>
                  <a:t>p </a:t>
                </a:r>
                <a:r>
                  <a:rPr lang="zh-CN" altLang="en-US" dirty="0"/>
                  <a:t>是质数，则有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!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=−1 (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C8281F-1BE8-4459-9E09-491553A076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8018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1DBF34-4713-42EC-968D-C3198B5FF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乘法逆元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C8281F-1BE8-4459-9E09-491553A076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线性推逆元</a:t>
                </a:r>
                <a:endParaRPr lang="en-US" altLang="zh-CN" dirty="0"/>
              </a:p>
              <a:p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zh-CN" altLang="en-US" b="0" dirty="0"/>
                  <a:t>（</a:t>
                </a:r>
                <a:r>
                  <a:rPr lang="en-US" altLang="zh-CN" dirty="0"/>
                  <a:t>m</a:t>
                </a:r>
                <a:r>
                  <a:rPr lang="zh-CN" altLang="en-US" b="0" dirty="0"/>
                  <a:t>是质数）</a:t>
                </a:r>
                <a:endParaRPr lang="en-US" altLang="zh-CN" b="0" dirty="0"/>
              </a:p>
              <a:p>
                <a:r>
                  <a:rPr lang="zh-CN" altLang="en-US" dirty="0"/>
                  <a:t>代码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C8281F-1BE8-4459-9E09-491553A076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45934609-F682-34C2-9C04-02E58A5FA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036" y="3893198"/>
            <a:ext cx="8342084" cy="95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184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CE65AE-3EF1-49A3-A45E-191934358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A99A01-C4A3-401E-A5E9-34BB03BFE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整除理论</a:t>
            </a:r>
            <a:endParaRPr lang="en-US" altLang="zh-CN" dirty="0"/>
          </a:p>
          <a:p>
            <a:pPr lvl="1"/>
            <a:r>
              <a:rPr lang="en-US" altLang="zh-CN" dirty="0" err="1"/>
              <a:t>gcd</a:t>
            </a:r>
            <a:r>
              <a:rPr lang="zh-CN" altLang="en-US" dirty="0"/>
              <a:t>、</a:t>
            </a:r>
            <a:r>
              <a:rPr lang="en-US" altLang="zh-CN" dirty="0"/>
              <a:t>lcm</a:t>
            </a:r>
          </a:p>
          <a:p>
            <a:r>
              <a:rPr lang="zh-CN" altLang="en-US" dirty="0"/>
              <a:t>同余理论</a:t>
            </a:r>
            <a:endParaRPr lang="en-US" altLang="zh-CN" dirty="0"/>
          </a:p>
          <a:p>
            <a:pPr lvl="1"/>
            <a:r>
              <a:rPr lang="zh-CN" altLang="en-US" dirty="0"/>
              <a:t>线性</a:t>
            </a:r>
            <a:r>
              <a:rPr lang="en-US" altLang="zh-CN" dirty="0"/>
              <a:t>/</a:t>
            </a:r>
            <a:r>
              <a:rPr lang="zh-CN" altLang="en-US" dirty="0"/>
              <a:t>高次同余</a:t>
            </a:r>
            <a:endParaRPr lang="en-US" altLang="zh-CN" dirty="0"/>
          </a:p>
          <a:p>
            <a:pPr lvl="2"/>
            <a:r>
              <a:rPr lang="zh-CN" altLang="en-US" dirty="0"/>
              <a:t>费马小定理、欧拉定理、中国剩余定理、威尔逊定理，</a:t>
            </a:r>
            <a:r>
              <a:rPr lang="en-US" altLang="zh-CN" dirty="0"/>
              <a:t>Lucas</a:t>
            </a:r>
            <a:r>
              <a:rPr lang="zh-CN" altLang="en-US" dirty="0"/>
              <a:t>定理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525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5225A-3665-4D8E-8EBC-F70C2B99C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乘法逆元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8828C80-98D1-44CB-B77D-A4008B7AFB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如何求 </a:t>
                </a:r>
                <a:r>
                  <a:rPr lang="en-US" altLang="zh-CN" dirty="0"/>
                  <a:t>a </a:t>
                </a:r>
                <a:r>
                  <a:rPr lang="zh-CN" altLang="en-US" dirty="0"/>
                  <a:t>在模 </a:t>
                </a:r>
                <a:r>
                  <a:rPr lang="en-US" altLang="zh-CN" dirty="0"/>
                  <a:t>m </a:t>
                </a:r>
                <a:r>
                  <a:rPr lang="zh-CN" altLang="en-US" dirty="0"/>
                  <a:t>下的乘法逆元？</a:t>
                </a:r>
                <a:endParaRPr lang="en-US" altLang="zh-CN" dirty="0"/>
              </a:p>
              <a:p>
                <a:r>
                  <a:rPr lang="en-US" altLang="zh-CN" dirty="0"/>
                  <a:t>m </a:t>
                </a:r>
                <a:r>
                  <a:rPr lang="zh-CN" altLang="en-US" dirty="0"/>
                  <a:t>是质数：费马小定理，线性推逆元</a:t>
                </a:r>
                <a:endParaRPr lang="en-US" altLang="zh-CN" dirty="0"/>
              </a:p>
              <a:p>
                <a:r>
                  <a:rPr lang="en-US" altLang="zh-CN" dirty="0"/>
                  <a:t>m </a:t>
                </a:r>
                <a:r>
                  <a:rPr lang="zh-CN" altLang="en-US" dirty="0"/>
                  <a:t>不是质数：</a:t>
                </a:r>
                <a:r>
                  <a:rPr lang="en-US" altLang="zh-CN" dirty="0" err="1"/>
                  <a:t>exgcd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𝑏𝑚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≡1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≡</m:t>
                    </m:r>
                    <m:sSup>
                      <m:sSupPr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8828C80-98D1-44CB-B77D-A4008B7AFB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6147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5225A-3665-4D8E-8EBC-F70C2B99C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乘法逆元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828C80-98D1-44CB-B77D-A4008B7AF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endParaRPr lang="en-US" altLang="zh-CN" dirty="0"/>
          </a:p>
          <a:p>
            <a:r>
              <a:rPr lang="zh-CN" altLang="en-US" dirty="0"/>
              <a:t>给定</a:t>
            </a:r>
            <a:r>
              <a:rPr lang="en-US" altLang="zh-CN" dirty="0"/>
              <a:t>n</a:t>
            </a:r>
            <a:r>
              <a:rPr lang="zh-CN" altLang="en-US" dirty="0"/>
              <a:t>个数</a:t>
            </a:r>
            <a:r>
              <a:rPr lang="en-US" altLang="zh-CN" dirty="0"/>
              <a:t>a1..an</a:t>
            </a:r>
            <a:r>
              <a:rPr lang="zh-CN" altLang="en-US" dirty="0"/>
              <a:t>，求其在模</a:t>
            </a:r>
            <a:r>
              <a:rPr lang="en-US" altLang="zh-CN" dirty="0"/>
              <a:t>p</a:t>
            </a:r>
            <a:r>
              <a:rPr lang="zh-CN" altLang="en-US" dirty="0"/>
              <a:t>意义下的逆元</a:t>
            </a:r>
            <a:endParaRPr lang="en-US" altLang="zh-CN" dirty="0"/>
          </a:p>
          <a:p>
            <a:r>
              <a:rPr lang="en-US" altLang="zh-CN" dirty="0"/>
              <a:t>n&lt;2e7,p&lt;1e9</a:t>
            </a:r>
          </a:p>
          <a:p>
            <a:r>
              <a:rPr lang="zh-CN" altLang="en-US" dirty="0"/>
              <a:t>保证</a:t>
            </a:r>
            <a:r>
              <a:rPr lang="en-US" altLang="zh-CN" dirty="0"/>
              <a:t>p</a:t>
            </a:r>
            <a:r>
              <a:rPr lang="zh-CN" altLang="en-US" dirty="0"/>
              <a:t>为质数</a:t>
            </a:r>
          </a:p>
        </p:txBody>
      </p:sp>
    </p:spTree>
    <p:extLst>
      <p:ext uri="{BB962C8B-B14F-4D97-AF65-F5344CB8AC3E}">
        <p14:creationId xmlns:p14="http://schemas.microsoft.com/office/powerpoint/2010/main" val="1321054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5225A-3665-4D8E-8EBC-F70C2B99C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乘法逆元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828C80-98D1-44CB-B77D-A4008B7AF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递推和单点求都会</a:t>
            </a:r>
            <a:r>
              <a:rPr lang="en-US" altLang="zh-CN" dirty="0"/>
              <a:t>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B28558-C4C1-5B06-DDC2-B12FC8ED3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840" y="2386946"/>
            <a:ext cx="8651240" cy="138847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7F2CEBB-2474-9293-E463-38CAA960A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98" y="3515361"/>
            <a:ext cx="5873670" cy="237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365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9E574A-4C40-42C1-ACB5-7F53FB59F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中国剩余定理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91B0727-AF5E-4A43-85F6-274B764557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对于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个同余方程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≡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形成的同余方程组，求最小的 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。其中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两两互质。</a:t>
                </a:r>
                <a:endParaRPr lang="en-US" altLang="zh-CN" dirty="0"/>
              </a:p>
              <a:p>
                <a:r>
                  <a:rPr lang="zh-CN" altLang="en-US" b="0" dirty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/>
                  <a:t> 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则其解为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。</a:t>
                </a:r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91B0727-AF5E-4A43-85F6-274B764557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509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9E574A-4C40-42C1-ACB5-7F53FB59F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中国剩余定理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1B0727-AF5E-4A43-85F6-274B76455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洛⾕ </a:t>
            </a:r>
            <a:r>
              <a:rPr lang="en-US" altLang="zh-CN" dirty="0"/>
              <a:t>P3868 </a:t>
            </a:r>
            <a:r>
              <a:rPr lang="zh-CN" altLang="en-US" dirty="0"/>
              <a:t>猜数字 </a:t>
            </a:r>
            <a:endParaRPr lang="en-US" altLang="zh-CN" dirty="0"/>
          </a:p>
          <a:p>
            <a:r>
              <a:rPr lang="zh-CN" altLang="en-US" dirty="0"/>
              <a:t>中国剩余定理棵题！ </a:t>
            </a:r>
            <a:endParaRPr lang="en-US" altLang="zh-CN" dirty="0"/>
          </a:p>
          <a:p>
            <a:r>
              <a:rPr lang="zh-CN" altLang="en-US" dirty="0"/>
              <a:t>注意： 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可能为负</a:t>
            </a:r>
            <a:endParaRPr lang="en-US" altLang="zh-CN" dirty="0"/>
          </a:p>
          <a:p>
            <a:r>
              <a:rPr lang="zh-CN" altLang="en-US" dirty="0"/>
              <a:t>求出的</a:t>
            </a:r>
            <a:r>
              <a:rPr lang="en-US" altLang="zh-CN" dirty="0"/>
              <a:t>pi</a:t>
            </a:r>
            <a:r>
              <a:rPr lang="zh-CN" altLang="en-US" dirty="0"/>
              <a:t>可能为负</a:t>
            </a:r>
            <a:endParaRPr lang="en-US" altLang="zh-CN" dirty="0"/>
          </a:p>
          <a:p>
            <a:r>
              <a:rPr lang="en-US" altLang="zh-CN" dirty="0"/>
              <a:t>long </a:t>
            </a:r>
            <a:r>
              <a:rPr lang="en-US" altLang="zh-CN" dirty="0" err="1"/>
              <a:t>long</a:t>
            </a:r>
            <a:r>
              <a:rPr lang="zh-CN" altLang="en-US" dirty="0"/>
              <a:t>，同时⽤快速乘代替直接乘</a:t>
            </a:r>
          </a:p>
        </p:txBody>
      </p:sp>
    </p:spTree>
    <p:extLst>
      <p:ext uri="{BB962C8B-B14F-4D97-AF65-F5344CB8AC3E}">
        <p14:creationId xmlns:p14="http://schemas.microsoft.com/office/powerpoint/2010/main" val="159506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9E574A-4C40-42C1-ACB5-7F53FB59F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扩展中国剩余定理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91B0727-AF5E-4A43-85F6-274B764557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对于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个同余方程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≡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形成的同余方程组，求最小的 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。其中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不满足两两互质。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考虑已经求得前 </a:t>
                </a:r>
                <a:r>
                  <a:rPr lang="en-US" altLang="zh-CN" dirty="0"/>
                  <a:t>j-1 </a:t>
                </a:r>
                <a:r>
                  <a:rPr lang="zh-CN" altLang="en-US" dirty="0"/>
                  <a:t>个方程的解 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，前 </a:t>
                </a:r>
                <a:r>
                  <a:rPr lang="en-US" altLang="zh-CN" dirty="0"/>
                  <a:t>j-1 </a:t>
                </a:r>
                <a:r>
                  <a:rPr lang="zh-CN" altLang="en-US" dirty="0"/>
                  <a:t>个方程的模数的 </a:t>
                </a:r>
                <a:r>
                  <a:rPr lang="en-US" altLang="zh-CN" dirty="0"/>
                  <a:t>lcm </a:t>
                </a:r>
                <a:r>
                  <a:rPr lang="zh-CN" altLang="en-US" dirty="0"/>
                  <a:t>是 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，现在则考虑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，联立用 </a:t>
                </a:r>
                <a:r>
                  <a:rPr lang="en-US" altLang="zh-CN" dirty="0" err="1"/>
                  <a:t>exgcd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解 </a:t>
                </a:r>
                <a:r>
                  <a:rPr lang="en-US" altLang="zh-CN" dirty="0"/>
                  <a:t>A </a:t>
                </a:r>
                <a:r>
                  <a:rPr lang="zh-CN" altLang="en-US" dirty="0"/>
                  <a:t>和 </a:t>
                </a:r>
                <a:r>
                  <a:rPr lang="en-US" altLang="zh-CN" dirty="0"/>
                  <a:t>B </a:t>
                </a:r>
                <a:r>
                  <a:rPr lang="zh-CN" altLang="en-US" dirty="0"/>
                  <a:t>即可。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91B0727-AF5E-4A43-85F6-274B764557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198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9E574A-4C40-42C1-ACB5-7F53FB59F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扩展中国剩余定理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1B0727-AF5E-4A43-85F6-274B76455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所谓“扩展</a:t>
            </a:r>
            <a:r>
              <a:rPr lang="en-US" altLang="zh-CN" dirty="0"/>
              <a:t>CRT”“</a:t>
            </a:r>
            <a:r>
              <a:rPr lang="zh-CN" altLang="en-US" dirty="0"/>
              <a:t>扩展中国剩余定理”，其实就是⽤</a:t>
            </a:r>
            <a:r>
              <a:rPr lang="en-US" altLang="zh-CN" dirty="0" err="1"/>
              <a:t>exgcd</a:t>
            </a:r>
            <a:r>
              <a:rPr lang="zh-CN" altLang="en-US" dirty="0"/>
              <a:t>⼀个个合并这些同余⽅程。</a:t>
            </a:r>
            <a:endParaRPr lang="en-US" altLang="zh-CN" dirty="0"/>
          </a:p>
          <a:p>
            <a:r>
              <a:rPr lang="zh-CN" altLang="en-US" dirty="0"/>
              <a:t>以合并两个同余⽅程 </a:t>
            </a:r>
            <a:endParaRPr lang="en-US" altLang="zh-CN" dirty="0"/>
          </a:p>
          <a:p>
            <a:r>
              <a:rPr lang="en-US" altLang="zh-CN" dirty="0"/>
              <a:t> x ≡ b1 (mod m1)</a:t>
            </a:r>
          </a:p>
          <a:p>
            <a:r>
              <a:rPr lang="en-US" altLang="zh-CN" dirty="0"/>
              <a:t> x ≡ b2 (mod m2) </a:t>
            </a:r>
          </a:p>
          <a:p>
            <a:r>
              <a:rPr lang="zh-CN" altLang="en-US" dirty="0"/>
              <a:t>为例，⽅程组有解的充要条件是</a:t>
            </a:r>
            <a:r>
              <a:rPr lang="en-US" altLang="zh-CN" dirty="0"/>
              <a:t>(m1,m2)|(b1-b2), </a:t>
            </a:r>
            <a:r>
              <a:rPr lang="zh-CN" altLang="en-US" dirty="0"/>
              <a:t>此时</a:t>
            </a:r>
            <a:r>
              <a:rPr lang="en-US" altLang="zh-CN" dirty="0"/>
              <a:t>x</a:t>
            </a:r>
            <a:r>
              <a:rPr lang="zh-CN" altLang="en-US" dirty="0"/>
              <a:t>在模</a:t>
            </a:r>
            <a:r>
              <a:rPr lang="en-US" altLang="zh-CN" dirty="0"/>
              <a:t>[m1, m2]</a:t>
            </a:r>
            <a:r>
              <a:rPr lang="zh-CN" altLang="en-US" dirty="0"/>
              <a:t>意义下 有唯⼀解。</a:t>
            </a:r>
            <a:endParaRPr lang="en-US" altLang="zh-CN" dirty="0"/>
          </a:p>
          <a:p>
            <a:r>
              <a:rPr lang="zh-CN" altLang="en-US" dirty="0"/>
              <a:t>该⽅程组等价于 </a:t>
            </a:r>
            <a:r>
              <a:rPr lang="en-US" altLang="zh-CN" dirty="0"/>
              <a:t>x = b1 + m1y1 x = b2 + m2y2 </a:t>
            </a:r>
            <a:r>
              <a:rPr lang="zh-CN" altLang="en-US" dirty="0"/>
              <a:t>则</a:t>
            </a:r>
            <a:r>
              <a:rPr lang="en-US" altLang="zh-CN" dirty="0"/>
              <a:t>b1 - b2 = m2y2 - m1y1,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exgcd</a:t>
            </a:r>
            <a:r>
              <a:rPr lang="zh-CN" altLang="en-US" dirty="0"/>
              <a:t>求出</a:t>
            </a:r>
            <a:r>
              <a:rPr lang="en-US" altLang="zh-CN" dirty="0"/>
              <a:t>y1</a:t>
            </a:r>
            <a:r>
              <a:rPr lang="zh-CN" altLang="en-US" dirty="0"/>
              <a:t>、</a:t>
            </a:r>
            <a:r>
              <a:rPr lang="en-US" altLang="zh-CN" dirty="0"/>
              <a:t>y2</a:t>
            </a:r>
            <a:r>
              <a:rPr lang="zh-CN" altLang="en-US" dirty="0"/>
              <a:t>，可求出</a:t>
            </a:r>
            <a:r>
              <a:rPr lang="en-US" altLang="zh-CN" dirty="0"/>
              <a:t>x</a:t>
            </a:r>
            <a:r>
              <a:rPr lang="zh-CN" altLang="en-US" dirty="0"/>
              <a:t>在模</a:t>
            </a:r>
            <a:r>
              <a:rPr lang="en-US" altLang="zh-CN" dirty="0"/>
              <a:t>[m1, m2]</a:t>
            </a:r>
            <a:r>
              <a:rPr lang="zh-CN" altLang="en-US" dirty="0"/>
              <a:t>意义下的 唯⼀解 </a:t>
            </a:r>
            <a:r>
              <a:rPr lang="en-US" altLang="zh-CN" dirty="0"/>
              <a:t>x =(b1 + m1y1</a:t>
            </a:r>
            <a:r>
              <a:rPr lang="zh-CN" altLang="en-US" dirty="0"/>
              <a:t>）</a:t>
            </a:r>
            <a:r>
              <a:rPr lang="en-US" altLang="zh-CN" dirty="0"/>
              <a:t>% [m1, m2]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69753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9E574A-4C40-42C1-ACB5-7F53FB59F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1B0727-AF5E-4A43-85F6-274B76455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⼀个数</a:t>
            </a:r>
            <a:r>
              <a:rPr lang="en-US" altLang="zh-CN" dirty="0"/>
              <a:t>x</a:t>
            </a:r>
            <a:r>
              <a:rPr lang="zh-CN" altLang="en-US" dirty="0"/>
              <a:t>的欧拉函数</a:t>
            </a:r>
            <a:r>
              <a:rPr lang="en-US" altLang="zh-CN" dirty="0"/>
              <a:t>φ(x)</a:t>
            </a:r>
            <a:r>
              <a:rPr lang="zh-CN" altLang="en-US" dirty="0"/>
              <a:t>为⼩于</a:t>
            </a:r>
            <a:r>
              <a:rPr lang="en-US" altLang="zh-CN" dirty="0"/>
              <a:t>x</a:t>
            </a:r>
            <a:r>
              <a:rPr lang="zh-CN" altLang="en-US" dirty="0"/>
              <a:t>的正整数中与</a:t>
            </a:r>
            <a:r>
              <a:rPr lang="en-US" altLang="zh-CN" dirty="0"/>
              <a:t>x</a:t>
            </a:r>
            <a:r>
              <a:rPr lang="zh-CN" altLang="en-US" dirty="0"/>
              <a:t>互质的数的个数</a:t>
            </a:r>
            <a:endParaRPr lang="en-US" altLang="zh-CN" dirty="0"/>
          </a:p>
          <a:p>
            <a:r>
              <a:rPr lang="zh-CN" altLang="en-US" dirty="0"/>
              <a:t>特别地，</a:t>
            </a:r>
            <a:r>
              <a:rPr lang="en-US" altLang="zh-CN" dirty="0"/>
              <a:t>φ(1) = 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欧拉函数的⼀种求法：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其中</a:t>
            </a:r>
            <a:r>
              <a:rPr lang="en-US" altLang="zh-CN" dirty="0"/>
              <a:t>p1…</a:t>
            </a:r>
            <a:r>
              <a:rPr lang="en-US" altLang="zh-CN" dirty="0" err="1"/>
              <a:t>pn</a:t>
            </a:r>
            <a:r>
              <a:rPr lang="zh-CN" altLang="en-US" dirty="0"/>
              <a:t>是</a:t>
            </a:r>
            <a:r>
              <a:rPr lang="en-US" altLang="zh-CN" dirty="0"/>
              <a:t>x</a:t>
            </a:r>
            <a:r>
              <a:rPr lang="zh-CN" altLang="en-US" dirty="0"/>
              <a:t>的所有质因数。</a:t>
            </a:r>
            <a:endParaRPr lang="en-US" altLang="zh-CN" dirty="0"/>
          </a:p>
          <a:p>
            <a:r>
              <a:rPr lang="zh-CN" altLang="en-US" dirty="0"/>
              <a:t>证明它？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9472B8-A842-E108-6C73-31B94AD70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836" y="3429000"/>
            <a:ext cx="3041684" cy="75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0726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9E574A-4C40-42C1-ACB5-7F53FB59F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1B0727-AF5E-4A43-85F6-274B76455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欧拉函数的性质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积性函数！</a:t>
            </a:r>
            <a:endParaRPr lang="en-US" altLang="zh-CN" dirty="0"/>
          </a:p>
          <a:p>
            <a:r>
              <a:rPr lang="zh-CN" altLang="en-US" dirty="0"/>
              <a:t>（什么是积性函数？） 积性函数：若对任意互质的两个数</a:t>
            </a:r>
            <a:r>
              <a:rPr lang="en-US" altLang="zh-CN" dirty="0"/>
              <a:t>m</a:t>
            </a:r>
            <a:r>
              <a:rPr lang="zh-CN" altLang="en-US" dirty="0"/>
              <a:t>和</a:t>
            </a:r>
            <a:r>
              <a:rPr lang="en-US" altLang="zh-CN" dirty="0"/>
              <a:t>n</a:t>
            </a:r>
            <a:r>
              <a:rPr lang="zh-CN" altLang="en-US" dirty="0"/>
              <a:t>有</a:t>
            </a:r>
            <a:r>
              <a:rPr lang="en-US" altLang="zh-CN" dirty="0"/>
              <a:t>f(m*n)=f(m)*f(n)</a:t>
            </a:r>
            <a:r>
              <a:rPr lang="zh-CN" altLang="en-US" dirty="0"/>
              <a:t>，则 </a:t>
            </a:r>
            <a:r>
              <a:rPr lang="en-US" altLang="zh-CN" dirty="0"/>
              <a:t>f(x)</a:t>
            </a:r>
            <a:r>
              <a:rPr lang="zh-CN" altLang="en-US" dirty="0"/>
              <a:t>是积性函数。若对任意两个数（不要求互质）都有 </a:t>
            </a:r>
            <a:r>
              <a:rPr lang="en-US" altLang="zh-CN" dirty="0"/>
              <a:t>f(m*n)=f(m)*f(n)</a:t>
            </a:r>
            <a:r>
              <a:rPr lang="zh-CN" altLang="en-US" dirty="0"/>
              <a:t>，则</a:t>
            </a:r>
            <a:r>
              <a:rPr lang="en-US" altLang="zh-CN" dirty="0"/>
              <a:t>f(x)</a:t>
            </a:r>
            <a:r>
              <a:rPr lang="zh-CN" altLang="en-US" dirty="0"/>
              <a:t>是完全积性函数。 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对质数</a:t>
            </a:r>
            <a:r>
              <a:rPr lang="en-US" altLang="zh-CN" dirty="0"/>
              <a:t>p</a:t>
            </a:r>
            <a:r>
              <a:rPr lang="zh-CN" altLang="en-US" dirty="0"/>
              <a:t>，</a:t>
            </a:r>
            <a:r>
              <a:rPr lang="en-US" altLang="zh-CN" dirty="0"/>
              <a:t> φ(p)=p-1</a:t>
            </a:r>
            <a:r>
              <a:rPr lang="zh-CN" altLang="en-US" dirty="0"/>
              <a:t>。 </a:t>
            </a:r>
            <a:endParaRPr lang="en-US" altLang="zh-CN" dirty="0"/>
          </a:p>
          <a:p>
            <a:r>
              <a:rPr lang="en-US" altLang="zh-CN" dirty="0"/>
              <a:t>3. ⼩</a:t>
            </a:r>
            <a:r>
              <a:rPr lang="zh-CN" altLang="en-US" dirty="0"/>
              <a:t>于</a:t>
            </a:r>
            <a:r>
              <a:rPr lang="en-US" altLang="zh-CN" dirty="0"/>
              <a:t>n</a:t>
            </a:r>
            <a:r>
              <a:rPr lang="zh-CN" altLang="en-US" dirty="0"/>
              <a:t>的数中，与</a:t>
            </a:r>
            <a:r>
              <a:rPr lang="en-US" altLang="zh-CN" dirty="0"/>
              <a:t>n</a:t>
            </a:r>
            <a:r>
              <a:rPr lang="zh-CN" altLang="en-US" dirty="0"/>
              <a:t>互质的数之和为</a:t>
            </a:r>
            <a:r>
              <a:rPr lang="en-US" altLang="zh-CN" dirty="0"/>
              <a:t>φ(n)*n/2 (n&gt;1)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4. n</a:t>
            </a:r>
            <a:r>
              <a:rPr lang="zh-CN" altLang="en-US" dirty="0"/>
              <a:t>的所有因数的欧拉函数之和等于</a:t>
            </a:r>
            <a:r>
              <a:rPr lang="en-US" altLang="zh-CN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6366277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9E574A-4C40-42C1-ACB5-7F53FB59F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欧拉函数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91B0727-AF5E-4A43-85F6-274B764557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如何快速求欧拉函数</a:t>
                </a:r>
                <a:endParaRPr lang="en-US" altLang="zh-CN" dirty="0"/>
              </a:p>
              <a:p>
                <a:r>
                  <a:rPr lang="zh-CN" altLang="en-US" dirty="0"/>
                  <a:t>可以发现欧拉函数对乘法有很好的性质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    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𝑒𝑙𝑠𝑒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m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最小的质因子</a:t>
                </a:r>
                <a:endParaRPr lang="en-US" altLang="zh-CN" dirty="0"/>
              </a:p>
              <a:p>
                <a:r>
                  <a:rPr lang="zh-CN" altLang="en-US" dirty="0"/>
                  <a:t>这启发我们用线性筛求欧拉函数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91B0727-AF5E-4A43-85F6-274B764557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4598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1FAC1-3D0A-4A93-B31D-292F9B92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素数定理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6CCC6D9-F68D-43C1-8AD9-3AB909E5C7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为小于等于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的素数个数，有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6CCC6D9-F68D-43C1-8AD9-3AB909E5C7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1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9FCEAD28-4A07-29C1-AB62-A0513BE24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26305"/>
            <a:ext cx="9819640" cy="235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8034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9E574A-4C40-42C1-ACB5-7F53FB59F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1B0727-AF5E-4A43-85F6-274B76455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线性筛欧拉函数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ACB5FF-F093-968E-5A76-D3C361983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2145"/>
            <a:ext cx="6465372" cy="394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571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9E574A-4C40-42C1-ACB5-7F53FB59F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1B0727-AF5E-4A43-85F6-274B76455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可以发现线性筛除了可以筛素数，还有别的应⽤</a:t>
            </a:r>
            <a:r>
              <a:rPr lang="en-US" altLang="zh-CN" dirty="0"/>
              <a:t>——O(n)</a:t>
            </a:r>
            <a:r>
              <a:rPr lang="zh-CN" altLang="en-US" dirty="0"/>
              <a:t>筛积性函数！ </a:t>
            </a:r>
            <a:endParaRPr lang="en-US" altLang="zh-CN" dirty="0"/>
          </a:p>
          <a:p>
            <a:r>
              <a:rPr lang="zh-CN" altLang="en-US" dirty="0"/>
              <a:t>尝试：莫⽐乌斯函数</a:t>
            </a:r>
            <a:r>
              <a:rPr lang="en-US" altLang="zh-CN" dirty="0"/>
              <a:t>μ(n)</a:t>
            </a:r>
            <a:r>
              <a:rPr lang="zh-CN" altLang="en-US" dirty="0"/>
              <a:t>定义如下图，</a:t>
            </a:r>
            <a:r>
              <a:rPr lang="en-US" altLang="zh-CN" dirty="0"/>
              <a:t>O(n)</a:t>
            </a:r>
            <a:r>
              <a:rPr lang="zh-CN" altLang="en-US" dirty="0"/>
              <a:t>求</a:t>
            </a:r>
            <a:r>
              <a:rPr lang="en-US" altLang="zh-CN" dirty="0"/>
              <a:t>1~n</a:t>
            </a:r>
            <a:r>
              <a:rPr lang="zh-CN" altLang="en-US" dirty="0"/>
              <a:t>的莫⽐乌斯函数。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8EBAC1-6A9D-50F9-691A-D59B8B863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53596"/>
            <a:ext cx="4599539" cy="201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8558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9E574A-4C40-42C1-ACB5-7F53FB59F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1B0727-AF5E-4A43-85F6-274B76455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线性筛莫比乌斯函数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14E418C-D96B-19B7-CD17-3B4D3CC8E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78650"/>
            <a:ext cx="5928360" cy="407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5239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9E574A-4C40-42C1-ACB5-7F53FB59F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1B0727-AF5E-4A43-85F6-274B76455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定义函数</a:t>
            </a:r>
            <a:r>
              <a:rPr lang="en-US" altLang="zh-CN" dirty="0"/>
              <a:t>d(x)</a:t>
            </a:r>
            <a:r>
              <a:rPr lang="zh-CN" altLang="en-US" dirty="0"/>
              <a:t>为</a:t>
            </a:r>
            <a:r>
              <a:rPr lang="en-US" altLang="zh-CN" dirty="0"/>
              <a:t>x</a:t>
            </a:r>
            <a:r>
              <a:rPr lang="zh-CN" altLang="en-US" dirty="0"/>
              <a:t>的因数个数。</a:t>
            </a:r>
            <a:r>
              <a:rPr lang="en-US" altLang="zh-CN" dirty="0"/>
              <a:t>O(n)</a:t>
            </a:r>
            <a:r>
              <a:rPr lang="zh-CN" altLang="en-US" dirty="0"/>
              <a:t>求</a:t>
            </a:r>
            <a:r>
              <a:rPr lang="en-US" altLang="zh-CN" dirty="0"/>
              <a:t>1~n</a:t>
            </a:r>
            <a:r>
              <a:rPr lang="zh-CN" altLang="en-US" dirty="0"/>
              <a:t>的因数个数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162843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9E574A-4C40-42C1-ACB5-7F53FB59F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1B0727-AF5E-4A43-85F6-274B76455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定义函数</a:t>
            </a:r>
            <a:r>
              <a:rPr lang="en-US" altLang="zh-CN" dirty="0"/>
              <a:t>d(x)</a:t>
            </a:r>
            <a:r>
              <a:rPr lang="zh-CN" altLang="en-US" dirty="0"/>
              <a:t>为</a:t>
            </a:r>
            <a:r>
              <a:rPr lang="en-US" altLang="zh-CN" dirty="0"/>
              <a:t>x</a:t>
            </a:r>
            <a:r>
              <a:rPr lang="zh-CN" altLang="en-US" dirty="0"/>
              <a:t>的因数个数。</a:t>
            </a:r>
            <a:r>
              <a:rPr lang="en-US" altLang="zh-CN" dirty="0"/>
              <a:t>O(n)</a:t>
            </a:r>
            <a:r>
              <a:rPr lang="zh-CN" altLang="en-US" dirty="0"/>
              <a:t>求</a:t>
            </a:r>
            <a:r>
              <a:rPr lang="en-US" altLang="zh-CN" dirty="0"/>
              <a:t>1~n</a:t>
            </a:r>
            <a:r>
              <a:rPr lang="zh-CN" altLang="en-US" dirty="0"/>
              <a:t>的因数个数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FCB2A6-9EAB-1FA6-32AA-9A8128EDC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39722"/>
            <a:ext cx="5969000" cy="45504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B0A72C8-BAF9-339D-9811-88DF72E6D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2541" y="3136437"/>
            <a:ext cx="2429147" cy="164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48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9E574A-4C40-42C1-ACB5-7F53FB59F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欧拉定理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91B0727-AF5E-4A43-85F6-274B764557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欧拉定理：若 </a:t>
                </a:r>
                <a:r>
                  <a:rPr lang="en-US" altLang="zh-CN" dirty="0"/>
                  <a:t>m </a:t>
                </a:r>
                <a:r>
                  <a:rPr lang="zh-CN" altLang="en-US" dirty="0"/>
                  <a:t>是正整数，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 ，则有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 (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可以看出费马小定理是欧拉定理的特殊情况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91B0727-AF5E-4A43-85F6-274B764557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881A2BD-38D0-15CE-519A-5F37A908401F}"/>
                  </a:ext>
                </a:extLst>
              </p:cNvPr>
              <p:cNvSpPr txBox="1"/>
              <p:nvPr/>
            </p:nvSpPr>
            <p:spPr>
              <a:xfrm>
                <a:off x="3048000" y="3096537"/>
                <a:ext cx="6096000" cy="6649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降幂公式：若 </a:t>
                </a:r>
                <a:r>
                  <a:rPr lang="en-US" altLang="zh-CN" dirty="0" err="1"/>
                  <a:t>m,n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是正整数，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，则有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881A2BD-38D0-15CE-519A-5F37A9084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096537"/>
                <a:ext cx="6096000" cy="664926"/>
              </a:xfrm>
              <a:prstGeom prst="rect">
                <a:avLst/>
              </a:prstGeom>
              <a:blipFill>
                <a:blip r:embed="rId3"/>
                <a:stretch>
                  <a:fillRect l="-800" t="-5505" b="-64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37292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18D2C-E1F4-4713-8C47-A88D38330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欧拉定理证明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32EE1F-9CC4-4FAE-9E78-043E55ADE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69EEEE-F389-4727-9BE2-596CCDA46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9207"/>
            <a:ext cx="10302940" cy="373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0791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9E574A-4C40-42C1-ACB5-7F53FB59F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扩展欧拉定理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91B0727-AF5E-4A43-85F6-274B764557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trike="sngStrike" dirty="0"/>
                  <a:t>怎么啥玩意都有扩展</a:t>
                </a:r>
                <a:endParaRPr lang="en-US" altLang="zh-CN" strike="sngStrike" dirty="0"/>
              </a:p>
              <a:p>
                <a:r>
                  <a:rPr lang="zh-CN" altLang="en-US" dirty="0"/>
                  <a:t>扩展到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不互质的情况</a:t>
                </a:r>
                <a:endParaRPr lang="en-US" altLang="zh-CN" dirty="0"/>
              </a:p>
              <a:p>
                <a:r>
                  <a:rPr lang="zh-CN" altLang="en-US" dirty="0"/>
                  <a:t>扩展欧拉定理：若 </a:t>
                </a:r>
                <a:r>
                  <a:rPr lang="en-US" altLang="zh-CN" dirty="0" err="1"/>
                  <a:t>m,n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是正整数，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，则有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strike="sngStrike" dirty="0"/>
                  <a:t>证明：真的有人会用到吗？</a:t>
                </a:r>
                <a:endParaRPr lang="en-US" altLang="zh-CN" strike="sngStrike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91B0727-AF5E-4A43-85F6-274B764557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73720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9E574A-4C40-42C1-ACB5-7F53FB59F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欧拉定理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91B0727-AF5E-4A43-85F6-274B764557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欧拉定理：若 </a:t>
                </a:r>
                <a:r>
                  <a:rPr lang="en-US" altLang="zh-CN" dirty="0"/>
                  <a:t>m </a:t>
                </a:r>
                <a:r>
                  <a:rPr lang="zh-CN" altLang="en-US" dirty="0"/>
                  <a:t>是正整数，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 ，则有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 (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可以看出费马小定理是欧拉定理的特殊情况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91B0727-AF5E-4A43-85F6-274B764557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881A2BD-38D0-15CE-519A-5F37A908401F}"/>
                  </a:ext>
                </a:extLst>
              </p:cNvPr>
              <p:cNvSpPr txBox="1"/>
              <p:nvPr/>
            </p:nvSpPr>
            <p:spPr>
              <a:xfrm>
                <a:off x="3048000" y="3096537"/>
                <a:ext cx="6096000" cy="6649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降幂公式：若 </a:t>
                </a:r>
                <a:r>
                  <a:rPr lang="en-US" altLang="zh-CN" dirty="0" err="1"/>
                  <a:t>m,n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是正整数，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，则有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881A2BD-38D0-15CE-519A-5F37A9084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096537"/>
                <a:ext cx="6096000" cy="664926"/>
              </a:xfrm>
              <a:prstGeom prst="rect">
                <a:avLst/>
              </a:prstGeom>
              <a:blipFill>
                <a:blip r:embed="rId3"/>
                <a:stretch>
                  <a:fillRect l="-800" t="-5505" b="-64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18406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9E574A-4C40-42C1-ACB5-7F53FB59F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欧拉定理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91B0727-AF5E-4A43-85F6-274B764557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欧拉定理：若 </a:t>
                </a:r>
                <a:r>
                  <a:rPr lang="en-US" altLang="zh-CN" dirty="0"/>
                  <a:t>m </a:t>
                </a:r>
                <a:r>
                  <a:rPr lang="zh-CN" altLang="en-US" dirty="0"/>
                  <a:t>是正整数，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 ，则有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 (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可以看出费马小定理是欧拉定理的特殊情况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91B0727-AF5E-4A43-85F6-274B764557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881A2BD-38D0-15CE-519A-5F37A908401F}"/>
                  </a:ext>
                </a:extLst>
              </p:cNvPr>
              <p:cNvSpPr txBox="1"/>
              <p:nvPr/>
            </p:nvSpPr>
            <p:spPr>
              <a:xfrm>
                <a:off x="3048000" y="3096537"/>
                <a:ext cx="6096000" cy="6649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降幂公式：若 </a:t>
                </a:r>
                <a:r>
                  <a:rPr lang="en-US" altLang="zh-CN" dirty="0" err="1"/>
                  <a:t>m,n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是正整数，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，则有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881A2BD-38D0-15CE-519A-5F37A9084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096537"/>
                <a:ext cx="6096000" cy="664926"/>
              </a:xfrm>
              <a:prstGeom prst="rect">
                <a:avLst/>
              </a:prstGeom>
              <a:blipFill>
                <a:blip r:embed="rId3"/>
                <a:stretch>
                  <a:fillRect l="-800" t="-5505" b="-64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3546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1FAC1-3D0A-4A93-B31D-292F9B92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算术基本定理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CC6D9-F68D-43C1-8AD9-3AB909E5C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每个正整数都可以惟一地表示成质数的乘积，其中质数因子从小到大依次出现（这里的 “乘积”可以有 </a:t>
            </a:r>
            <a:r>
              <a:rPr lang="en-US" altLang="zh-CN" dirty="0"/>
              <a:t>0 </a:t>
            </a:r>
            <a:r>
              <a:rPr lang="zh-CN" altLang="en-US" dirty="0"/>
              <a:t>个、</a:t>
            </a:r>
            <a:r>
              <a:rPr lang="en-US" altLang="zh-CN" dirty="0"/>
              <a:t>1 </a:t>
            </a:r>
            <a:r>
              <a:rPr lang="zh-CN" altLang="en-US" dirty="0"/>
              <a:t>个或多个质因子）。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48E8FA4-B4C2-9E07-E2AB-54344D1B8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82031"/>
            <a:ext cx="5600988" cy="121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1445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BBA14-1419-479F-9AFC-D570C7562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Lucas</a:t>
            </a:r>
            <a:r>
              <a:rPr lang="zh-CN" altLang="en-US" dirty="0"/>
              <a:t>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1227E8-91DB-4E88-8A3F-9DABD354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给定质数 </a:t>
                </a:r>
                <a:r>
                  <a:rPr lang="en-US" altLang="zh-CN" dirty="0"/>
                  <a:t>p </a:t>
                </a:r>
                <a:r>
                  <a:rPr lang="zh-CN" altLang="en-US" dirty="0"/>
                  <a:t>，求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altLang="zh-CN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pt-BR" altLang="zh-CN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%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pt-BR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altLang="zh-CN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pt-BR" altLang="zh-CN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altLang="zh-CN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pt-BR" altLang="zh-CN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pt-BR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altLang="zh-CN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%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pt-BR" altLang="zh-CN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%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相当于把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和 </a:t>
                </a:r>
                <a:r>
                  <a:rPr lang="en-US" altLang="zh-CN" dirty="0"/>
                  <a:t>k </a:t>
                </a:r>
                <a:r>
                  <a:rPr lang="zh-CN" altLang="en-US" dirty="0"/>
                  <a:t>拆成 </a:t>
                </a:r>
                <a:r>
                  <a:rPr lang="en-US" altLang="zh-CN" dirty="0"/>
                  <a:t>p </a:t>
                </a:r>
                <a:r>
                  <a:rPr lang="zh-CN" altLang="en-US" dirty="0"/>
                  <a:t>进制数，然后每一位对应求组合数，最后再乘起来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1227E8-91DB-4E88-8A3F-9DABD354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541" r="-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2297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0B31A-581F-4CD2-B384-45EE58569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bzoj1951 </a:t>
            </a:r>
            <a:r>
              <a:rPr lang="zh-CN" altLang="en-US" dirty="0"/>
              <a:t>古代猪文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8137D4B-6343-4598-84CA-4300229FAD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pt-BR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pt-BR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altLang="zh-CN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den>
                                </m:f>
                              </m:e>
                            </m:d>
                          </m:e>
                        </m:nary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% 999911659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zh-CN" altLang="en-US" dirty="0"/>
                  <a:t> ，</a:t>
                </a:r>
                <a:r>
                  <a:rPr lang="en-US" altLang="zh-CN" dirty="0"/>
                  <a:t>999911659=2*3*4679*35617+1</a:t>
                </a:r>
                <a:r>
                  <a:rPr lang="zh-CN" altLang="en-US" dirty="0"/>
                  <a:t>，是质数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欧拉公式，枚举因数，</a:t>
                </a:r>
                <a:r>
                  <a:rPr lang="en-US" altLang="zh-CN" dirty="0"/>
                  <a:t> Lucas</a:t>
                </a:r>
                <a:r>
                  <a:rPr lang="zh-CN" altLang="en-US" dirty="0"/>
                  <a:t>定理，中国剩余定理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8137D4B-6343-4598-84CA-4300229FAD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3880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0B31A-581F-4CD2-B384-45EE58569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bzoj1951 </a:t>
            </a:r>
            <a:r>
              <a:rPr lang="zh-CN" altLang="en-US" dirty="0"/>
              <a:t>古代猪文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137D4B-6343-4598-84CA-4300229FA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数论全家桶</a:t>
            </a:r>
            <a:endParaRPr lang="en-US" altLang="zh-CN" dirty="0"/>
          </a:p>
          <a:p>
            <a:r>
              <a:rPr lang="zh-CN" altLang="en-US" dirty="0"/>
              <a:t>欧拉公式，枚举因数，</a:t>
            </a:r>
            <a:r>
              <a:rPr lang="en-US" altLang="zh-CN" dirty="0"/>
              <a:t> Lucas</a:t>
            </a:r>
            <a:r>
              <a:rPr lang="zh-CN" altLang="en-US" dirty="0"/>
              <a:t>定理，中国剩余定理</a:t>
            </a:r>
          </a:p>
        </p:txBody>
      </p:sp>
    </p:spTree>
    <p:extLst>
      <p:ext uri="{BB962C8B-B14F-4D97-AF65-F5344CB8AC3E}">
        <p14:creationId xmlns:p14="http://schemas.microsoft.com/office/powerpoint/2010/main" val="946413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1FAC1-3D0A-4A93-B31D-292F9B92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素数判定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6CCC6D9-F68D-43C1-8AD9-3AB909E5C7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单点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endParaRPr lang="en-US" altLang="zh-CN" b="0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埃氏筛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𝑛𝑙𝑜𝑔𝑙𝑜𝑔𝑛</m:t>
                        </m:r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6CCC6D9-F68D-43C1-8AD9-3AB909E5C7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91F89425-B45E-11A1-79D6-60DB6FC5C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622" y="1825625"/>
            <a:ext cx="5092613" cy="146814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7F212A4-4D20-5DBB-982F-78C128F16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7622" y="3891437"/>
            <a:ext cx="7271642" cy="168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523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1FAC1-3D0A-4A93-B31D-292F9B92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6CCC6D9-F68D-43C1-8AD9-3AB909E5C7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我们发现合数会被它的每个质因子都筛一次，提高了复杂度</a:t>
                </a:r>
                <a:endParaRPr lang="en-US" altLang="zh-CN" dirty="0"/>
              </a:p>
              <a:p>
                <a:r>
                  <a:rPr lang="zh-CN" altLang="en-US" dirty="0"/>
                  <a:t>有没有一种晒法使得每个合数只被其最小的质因子筛掉？</a:t>
                </a:r>
                <a:endParaRPr lang="en-US" altLang="zh-CN" dirty="0"/>
              </a:p>
              <a:p>
                <a:r>
                  <a:rPr lang="zh-CN" altLang="en-US" dirty="0"/>
                  <a:t>线性筛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6CCC6D9-F68D-43C1-8AD9-3AB909E5C7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221" b="-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FCD0F0AA-F225-4779-3A48-17B6F0873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208" y="2946996"/>
            <a:ext cx="5270769" cy="264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22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7543A9-4410-43EB-B40E-518F71959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整除理论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E4188A9-ED73-4099-81B8-8CDDF3668B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对于整数 </a:t>
                </a:r>
                <a:r>
                  <a:rPr lang="en-US" altLang="zh-CN" dirty="0"/>
                  <a:t>a </a:t>
                </a:r>
                <a:r>
                  <a:rPr lang="zh-CN" altLang="en-US" dirty="0"/>
                  <a:t>和 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，若存在整数 </a:t>
                </a:r>
                <a:r>
                  <a:rPr lang="en-US" altLang="zh-CN" dirty="0"/>
                  <a:t>q </a:t>
                </a:r>
                <a:r>
                  <a:rPr lang="zh-CN" altLang="en-US" dirty="0"/>
                  <a:t>使得 </a:t>
                </a:r>
                <a:r>
                  <a:rPr lang="en-US" altLang="zh-CN" dirty="0" err="1"/>
                  <a:t>aq</a:t>
                </a:r>
                <a:r>
                  <a:rPr lang="en-US" altLang="zh-CN" dirty="0"/>
                  <a:t>=b</a:t>
                </a:r>
                <a:r>
                  <a:rPr lang="zh-CN" altLang="en-US" dirty="0"/>
                  <a:t>，那么称 </a:t>
                </a:r>
                <a:r>
                  <a:rPr lang="en-US" altLang="zh-CN" dirty="0"/>
                  <a:t>a </a:t>
                </a:r>
                <a:r>
                  <a:rPr lang="zh-CN" altLang="en-US" dirty="0"/>
                  <a:t>为 </a:t>
                </a:r>
                <a:r>
                  <a:rPr lang="en-US" altLang="zh-CN" dirty="0"/>
                  <a:t>b </a:t>
                </a:r>
                <a:r>
                  <a:rPr lang="zh-CN" altLang="en-US" dirty="0"/>
                  <a:t>的约数，</a:t>
                </a:r>
                <a:r>
                  <a:rPr lang="en-US" altLang="zh-CN" dirty="0"/>
                  <a:t>b </a:t>
                </a:r>
                <a:r>
                  <a:rPr lang="zh-CN" altLang="en-US" dirty="0"/>
                  <a:t>是 </a:t>
                </a:r>
                <a:r>
                  <a:rPr lang="en-US" altLang="zh-CN" dirty="0"/>
                  <a:t>a </a:t>
                </a:r>
                <a:r>
                  <a:rPr lang="zh-CN" altLang="en-US" dirty="0"/>
                  <a:t>的倍数。记作 </a:t>
                </a:r>
                <a:r>
                  <a:rPr lang="en-US" altLang="zh-CN" dirty="0" err="1"/>
                  <a:t>a|b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 −&gt; 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−&gt; 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−&gt;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note</a:t>
                </a:r>
                <a:r>
                  <a:rPr lang="zh-CN" altLang="en-US" dirty="0"/>
                  <a:t>：正负均可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E4188A9-ED73-4099-81B8-8CDDF3668B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5352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1FAC1-3D0A-4A93-B31D-292F9B92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整除理论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CC6D9-F68D-43C1-8AD9-3AB909E5C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 </a:t>
            </a:r>
            <a:r>
              <a:rPr lang="en-US" altLang="zh-CN" dirty="0"/>
              <a:t>a </a:t>
            </a:r>
            <a:r>
              <a:rPr lang="zh-CN" altLang="en-US" dirty="0"/>
              <a:t>和 </a:t>
            </a:r>
            <a:r>
              <a:rPr lang="en-US" altLang="zh-CN" dirty="0"/>
              <a:t>b </a:t>
            </a:r>
            <a:r>
              <a:rPr lang="zh-CN" altLang="en-US" dirty="0"/>
              <a:t>是两个整数，如果 </a:t>
            </a:r>
            <a:r>
              <a:rPr lang="en-US" altLang="zh-CN" dirty="0"/>
              <a:t>d | a </a:t>
            </a:r>
            <a:r>
              <a:rPr lang="zh-CN" altLang="en-US" dirty="0"/>
              <a:t>且 </a:t>
            </a:r>
            <a:r>
              <a:rPr lang="en-US" altLang="zh-CN" dirty="0"/>
              <a:t>d | b</a:t>
            </a:r>
            <a:r>
              <a:rPr lang="zh-CN" altLang="en-US" dirty="0"/>
              <a:t>，则称 </a:t>
            </a:r>
            <a:r>
              <a:rPr lang="en-US" altLang="zh-CN" dirty="0"/>
              <a:t>d </a:t>
            </a:r>
            <a:r>
              <a:rPr lang="zh-CN" altLang="en-US" dirty="0"/>
              <a:t>是 </a:t>
            </a:r>
            <a:r>
              <a:rPr lang="en-US" altLang="zh-CN" dirty="0"/>
              <a:t>a </a:t>
            </a:r>
            <a:r>
              <a:rPr lang="zh-CN" altLang="en-US" dirty="0"/>
              <a:t>与 </a:t>
            </a:r>
            <a:r>
              <a:rPr lang="en-US" altLang="zh-CN" dirty="0"/>
              <a:t>b </a:t>
            </a:r>
            <a:r>
              <a:rPr lang="zh-CN" altLang="en-US" dirty="0"/>
              <a:t>的公因子</a:t>
            </a:r>
            <a:endParaRPr lang="en-US" altLang="zh-CN" dirty="0"/>
          </a:p>
          <a:p>
            <a:r>
              <a:rPr lang="zh-CN" altLang="en-US" dirty="0"/>
              <a:t>设 </a:t>
            </a:r>
            <a:r>
              <a:rPr lang="en-US" altLang="zh-CN" dirty="0"/>
              <a:t>a </a:t>
            </a:r>
            <a:r>
              <a:rPr lang="zh-CN" altLang="en-US" dirty="0"/>
              <a:t>和 </a:t>
            </a:r>
            <a:r>
              <a:rPr lang="en-US" altLang="zh-CN" dirty="0"/>
              <a:t>b </a:t>
            </a:r>
            <a:r>
              <a:rPr lang="zh-CN" altLang="en-US" dirty="0"/>
              <a:t>是两个不全为 </a:t>
            </a:r>
            <a:r>
              <a:rPr lang="en-US" altLang="zh-CN" dirty="0"/>
              <a:t>0 </a:t>
            </a:r>
            <a:r>
              <a:rPr lang="zh-CN" altLang="en-US" dirty="0"/>
              <a:t>的整数，称 </a:t>
            </a:r>
            <a:r>
              <a:rPr lang="en-US" altLang="zh-CN" dirty="0"/>
              <a:t>a </a:t>
            </a:r>
            <a:r>
              <a:rPr lang="zh-CN" altLang="en-US" dirty="0"/>
              <a:t>与 </a:t>
            </a:r>
            <a:r>
              <a:rPr lang="en-US" altLang="zh-CN" dirty="0"/>
              <a:t>b </a:t>
            </a:r>
            <a:r>
              <a:rPr lang="zh-CN" altLang="en-US" dirty="0"/>
              <a:t>的公因子中最大的为 </a:t>
            </a:r>
            <a:r>
              <a:rPr lang="en-US" altLang="zh-CN" dirty="0"/>
              <a:t>a </a:t>
            </a:r>
            <a:r>
              <a:rPr lang="zh-CN" altLang="en-US" dirty="0"/>
              <a:t>与 </a:t>
            </a:r>
            <a:r>
              <a:rPr lang="en-US" altLang="zh-CN" dirty="0"/>
              <a:t>b </a:t>
            </a:r>
            <a:r>
              <a:rPr lang="zh-CN" altLang="en-US" dirty="0"/>
              <a:t>的最大公因子， 或最大公约数，记作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 </a:t>
            </a:r>
            <a:r>
              <a:rPr lang="zh-CN" altLang="en-US" dirty="0"/>
              <a:t>或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设 </a:t>
            </a:r>
            <a:r>
              <a:rPr lang="en-US" altLang="zh-CN" dirty="0"/>
              <a:t>a </a:t>
            </a:r>
            <a:r>
              <a:rPr lang="zh-CN" altLang="en-US" dirty="0"/>
              <a:t>和 </a:t>
            </a:r>
            <a:r>
              <a:rPr lang="en-US" altLang="zh-CN" dirty="0"/>
              <a:t>b </a:t>
            </a:r>
            <a:r>
              <a:rPr lang="zh-CN" altLang="en-US" dirty="0"/>
              <a:t>是两个非零整数，称 </a:t>
            </a:r>
            <a:r>
              <a:rPr lang="en-US" altLang="zh-CN" dirty="0"/>
              <a:t>a </a:t>
            </a:r>
            <a:r>
              <a:rPr lang="zh-CN" altLang="en-US" dirty="0"/>
              <a:t>与 </a:t>
            </a:r>
            <a:r>
              <a:rPr lang="en-US" altLang="zh-CN" dirty="0"/>
              <a:t>b </a:t>
            </a:r>
            <a:r>
              <a:rPr lang="zh-CN" altLang="en-US" dirty="0"/>
              <a:t>最小的正公倍数为 </a:t>
            </a:r>
            <a:r>
              <a:rPr lang="en-US" altLang="zh-CN" dirty="0"/>
              <a:t>a </a:t>
            </a:r>
            <a:r>
              <a:rPr lang="zh-CN" altLang="en-US" dirty="0"/>
              <a:t>与 </a:t>
            </a:r>
            <a:r>
              <a:rPr lang="en-US" altLang="zh-CN" dirty="0"/>
              <a:t>b </a:t>
            </a:r>
            <a:r>
              <a:rPr lang="zh-CN" altLang="en-US" dirty="0"/>
              <a:t>的最小公倍数，记作 </a:t>
            </a:r>
            <a:r>
              <a:rPr lang="en-US" altLang="zh-CN" dirty="0"/>
              <a:t>lcm(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  <a:r>
              <a:rPr lang="zh-CN" altLang="en-US" dirty="0"/>
              <a:t>或</a:t>
            </a:r>
            <a:r>
              <a:rPr lang="en-US" altLang="zh-CN" dirty="0"/>
              <a:t>[</a:t>
            </a:r>
            <a:r>
              <a:rPr lang="en-US" altLang="zh-CN" dirty="0" err="1"/>
              <a:t>a,b</a:t>
            </a:r>
            <a:r>
              <a:rPr lang="en-US" altLang="zh-C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19865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1FAC1-3D0A-4A93-B31D-292F9B92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整除理论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11173895-F458-D928-6233-FB1C72912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最大公约数与最小公倍数的性质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5E5F2A7-D2C7-0A00-B3A0-F007AA1ED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80" y="2571657"/>
            <a:ext cx="10781227" cy="374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290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7317</TotalTime>
  <Words>1795</Words>
  <Application>Microsoft Office PowerPoint</Application>
  <PresentationFormat>宽屏</PresentationFormat>
  <Paragraphs>205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7" baseType="lpstr">
      <vt:lpstr>等线</vt:lpstr>
      <vt:lpstr>等线 Light</vt:lpstr>
      <vt:lpstr>Arial</vt:lpstr>
      <vt:lpstr>Cambria Math</vt:lpstr>
      <vt:lpstr>Office 主题​​</vt:lpstr>
      <vt:lpstr>初等数论选讲</vt:lpstr>
      <vt:lpstr>目录</vt:lpstr>
      <vt:lpstr>素数定理</vt:lpstr>
      <vt:lpstr>算术基本定理</vt:lpstr>
      <vt:lpstr>素数判定</vt:lpstr>
      <vt:lpstr>线性筛</vt:lpstr>
      <vt:lpstr>整除理论</vt:lpstr>
      <vt:lpstr>整除理论</vt:lpstr>
      <vt:lpstr>整除理论</vt:lpstr>
      <vt:lpstr>整除理论</vt:lpstr>
      <vt:lpstr>整除理论</vt:lpstr>
      <vt:lpstr>同余理论</vt:lpstr>
      <vt:lpstr>同余理论</vt:lpstr>
      <vt:lpstr>同余理论</vt:lpstr>
      <vt:lpstr>同余理论</vt:lpstr>
      <vt:lpstr>同余理论</vt:lpstr>
      <vt:lpstr>乘法逆元</vt:lpstr>
      <vt:lpstr>乘法逆元</vt:lpstr>
      <vt:lpstr>乘法逆元</vt:lpstr>
      <vt:lpstr>乘法逆元</vt:lpstr>
      <vt:lpstr>乘法逆元</vt:lpstr>
      <vt:lpstr>乘法逆元</vt:lpstr>
      <vt:lpstr>中国剩余定理</vt:lpstr>
      <vt:lpstr>中国剩余定理</vt:lpstr>
      <vt:lpstr>扩展中国剩余定理</vt:lpstr>
      <vt:lpstr>扩展中国剩余定理</vt:lpstr>
      <vt:lpstr>欧拉函数</vt:lpstr>
      <vt:lpstr>欧拉函数</vt:lpstr>
      <vt:lpstr>欧拉函数</vt:lpstr>
      <vt:lpstr>欧拉函数</vt:lpstr>
      <vt:lpstr>欧拉函数</vt:lpstr>
      <vt:lpstr>欧拉函数</vt:lpstr>
      <vt:lpstr>欧拉函数</vt:lpstr>
      <vt:lpstr>欧拉函数</vt:lpstr>
      <vt:lpstr>欧拉定理</vt:lpstr>
      <vt:lpstr>欧拉定理证明</vt:lpstr>
      <vt:lpstr>扩展欧拉定理</vt:lpstr>
      <vt:lpstr>欧拉定理</vt:lpstr>
      <vt:lpstr>欧拉定理</vt:lpstr>
      <vt:lpstr>Lucas定理</vt:lpstr>
      <vt:lpstr>bzoj1951 古代猪文</vt:lpstr>
      <vt:lpstr>bzoj1951 古代猪文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初等数论选讲</dc:title>
  <dc:creator>S DQ</dc:creator>
  <cp:lastModifiedBy>liu enshi</cp:lastModifiedBy>
  <cp:revision>98</cp:revision>
  <dcterms:created xsi:type="dcterms:W3CDTF">2020-03-28T19:21:38Z</dcterms:created>
  <dcterms:modified xsi:type="dcterms:W3CDTF">2022-07-24T23:39:37Z</dcterms:modified>
</cp:coreProperties>
</file>