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B5C5264-CA0E-45DB-82C6-CEE941D74706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877A5-835D-424F-A98F-E11670BE7B07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B8455-1152-4892-B2A6-BF3C1124F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89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85BA7-F444-4657-ADF5-5C15F9F6B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F76380-443E-4026-89C8-E3435FD80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8208A-2D04-4AF3-B497-3C089625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A64D8-0EFC-4914-B74E-03D75620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88F47-27FC-4E5E-8AEB-16277F67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7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930EA-234F-4EF9-8824-C24F1006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8889C2-AD54-4E93-8A34-56711294F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49B74-336B-455B-B45F-13805989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7A823-384F-46D0-8996-FA572A8C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B7B1A-5F70-4513-9DA6-A9078300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80B92D-DAE3-4CFF-9DB8-9AD179CA6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3BDF91-9462-4B01-98A7-8D6677F81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F186A-3D14-4C8C-BDCB-8552FC23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92DAE-9A50-4704-9864-43B57592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9C918-794D-457A-8094-9B466240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5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36C42-6AE3-49E2-A639-FD43718C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85BEE-C9CC-4A0A-BBC1-7C5C833EF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08F00-1CFA-4991-8E67-3BA1F253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26074-2F1C-45B8-8807-F5EC2395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CE1D2-E411-4ABC-B001-597FDA49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2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8F63B-B6F9-4E5C-99AE-7D7C2B8A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5E2059-12AB-4E50-9BB5-99AB81F2C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935C8-11A0-4EC3-9198-5BAF7B39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390ED-C6AA-4D23-B019-29657E83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15D33-F831-4297-8DCE-3A7391C4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2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91186-D7E8-4596-B94A-96E24584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68A7F-6282-46EF-82FB-17F53BF2E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045541-C0F0-4175-9E30-805228FB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843C21-8555-492B-B7F3-99C401AA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C43EE-E2EA-43FC-B6C7-01DA7562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F1C5A-ABEE-43B0-88EF-57873D02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7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DC013-3A03-4F45-8741-367442C1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AA3C2-8581-42E5-83D1-9AFE7E73A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71B6BC-2913-4FEC-8348-24B870D22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94D4F2-2231-4C56-9C93-D98FD5C6B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5226B9-3307-4FFF-8614-3D056C36D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D2E4F0-7637-40B3-BB57-122513AC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44FB64-BC81-4797-B01C-88B183AF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9C23A7-B737-44B1-9B11-4F37184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8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4DDFC-68B2-405E-A734-E9134D8C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7EDE0D-4810-4C41-8FD7-04029B52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47AF35-6C50-4B6C-9475-A1717E7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6DD52D-2191-42E5-B801-B94D85AB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3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FCD108-0AAA-41FF-810A-B33527D4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5D60EA-D359-4C2A-B4CD-AE6E929F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721FAA-C6A0-4621-AE78-AAAE27C5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5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98076-E012-4080-A0A0-0A8652DB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60D4B-AA6C-48C6-A25C-6796E16FA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B2CCF6-D4A7-46EF-B5C8-6B72652BC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645246-A84C-4FB7-89CF-CB18BFE6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864D3-CADA-49E3-9372-8FF736E0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1B80F-96B7-40CC-9820-358BAF78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2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915F8-5A07-4955-BAE4-C0151EC7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6E8BF9-07E1-41CC-9728-5096D045B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8A0E5-3006-49E5-88FD-882E04D34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B48DD2-F76A-495E-BE3A-C34D43E5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85EB3A-3D55-44C6-8802-025E8FDF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CF8E6-9DB7-488C-A192-B4A11F79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5F737C-402E-49E8-A997-EE394AF5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BE36E-4C20-40AF-85C2-DA70E9FE6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F2EB1-AFC1-4D20-A929-4D522D3D6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59CE8-682A-41E2-A8C7-A20380313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2FD8A-A225-4959-8117-F03D14123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51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6A7CA-A45A-4A4C-8D32-2618A2141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计数与期望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FD21D9-6EFF-492C-BE25-756AC1075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17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AA6AB4-9CF6-F18D-3E3B-DF0F088E3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5084921" cy="4351338"/>
          </a:xfr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C91C083-06B7-2EED-2FCF-C9C0A08B0AB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9080" cy="4819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不越过第一象限平分线也就等价于不触碰到</a:t>
            </a:r>
            <a:r>
              <a:rPr lang="en-US" altLang="zh-CN" dirty="0"/>
              <a:t>=x+1</a:t>
            </a:r>
            <a:r>
              <a:rPr lang="zh-CN" altLang="en-US" dirty="0"/>
              <a:t>这条直线。而我们如果把触碰到了直线</a:t>
            </a:r>
            <a:r>
              <a:rPr lang="en-US" altLang="zh-CN" dirty="0"/>
              <a:t>=x+1</a:t>
            </a:r>
            <a:r>
              <a:rPr lang="zh-CN" altLang="en-US" dirty="0"/>
              <a:t>的路线的第一个与</a:t>
            </a:r>
            <a:r>
              <a:rPr lang="en-US" altLang="zh-CN" dirty="0"/>
              <a:t>=x+1</a:t>
            </a:r>
            <a:r>
              <a:rPr lang="zh-CN" altLang="en-US" dirty="0"/>
              <a:t>的触碰点之后的路线关于直线</a:t>
            </a:r>
            <a:r>
              <a:rPr lang="en-US" altLang="zh-CN" dirty="0"/>
              <a:t>=x+1</a:t>
            </a:r>
            <a:r>
              <a:rPr lang="zh-CN" altLang="en-US" dirty="0"/>
              <a:t>对称，并画出对称后的路线我们会发现触碰到了直线</a:t>
            </a:r>
            <a:r>
              <a:rPr lang="en-US" altLang="zh-CN" dirty="0"/>
              <a:t>=x+1</a:t>
            </a:r>
            <a:r>
              <a:rPr lang="zh-CN" altLang="en-US" dirty="0"/>
              <a:t>的路径的终点都变成了点</a:t>
            </a:r>
            <a:r>
              <a:rPr lang="en-US" altLang="zh-CN" dirty="0"/>
              <a:t>(n-1,n+1)</a:t>
            </a:r>
            <a:r>
              <a:rPr lang="zh-CN" altLang="en-US" dirty="0"/>
              <a:t>。也就是说，从</a:t>
            </a:r>
            <a:r>
              <a:rPr lang="en-US" altLang="zh-CN" dirty="0"/>
              <a:t>(0,0)</a:t>
            </a:r>
            <a:r>
              <a:rPr lang="zh-CN" altLang="en-US" dirty="0"/>
              <a:t>点到</a:t>
            </a:r>
            <a:r>
              <a:rPr lang="en-US" altLang="zh-CN" dirty="0"/>
              <a:t>(</a:t>
            </a:r>
            <a:r>
              <a:rPr lang="en-US" altLang="zh-CN" dirty="0" err="1"/>
              <a:t>n,n</a:t>
            </a:r>
            <a:r>
              <a:rPr lang="en-US" altLang="zh-CN" dirty="0"/>
              <a:t>)</a:t>
            </a:r>
            <a:r>
              <a:rPr lang="zh-CN" altLang="en-US" dirty="0"/>
              <a:t>点的路线当中触碰了直线</a:t>
            </a:r>
            <a:r>
              <a:rPr lang="en-US" altLang="zh-CN" dirty="0"/>
              <a:t>=x+1</a:t>
            </a:r>
            <a:r>
              <a:rPr lang="zh-CN" altLang="en-US" dirty="0"/>
              <a:t>的路线条数与从</a:t>
            </a:r>
            <a:r>
              <a:rPr lang="en-US" altLang="zh-CN" dirty="0"/>
              <a:t>(0,0)</a:t>
            </a:r>
            <a:r>
              <a:rPr lang="zh-CN" altLang="en-US" dirty="0"/>
              <a:t>点到</a:t>
            </a:r>
            <a:r>
              <a:rPr lang="en-US" altLang="zh-CN" dirty="0"/>
              <a:t>(n-1,n+1)</a:t>
            </a:r>
            <a:r>
              <a:rPr lang="zh-CN" altLang="en-US" dirty="0"/>
              <a:t>点的路线条数的数量是相等的。于是从</a:t>
            </a:r>
            <a:r>
              <a:rPr lang="en-US" altLang="zh-CN" dirty="0"/>
              <a:t>(0,0)</a:t>
            </a:r>
            <a:r>
              <a:rPr lang="zh-CN" altLang="en-US" dirty="0"/>
              <a:t>点到</a:t>
            </a:r>
            <a:r>
              <a:rPr lang="en-US" altLang="zh-CN" dirty="0"/>
              <a:t>(</a:t>
            </a:r>
            <a:r>
              <a:rPr lang="en-US" altLang="zh-CN" dirty="0" err="1"/>
              <a:t>n,n</a:t>
            </a:r>
            <a:r>
              <a:rPr lang="en-US" altLang="zh-CN" dirty="0"/>
              <a:t>)</a:t>
            </a:r>
            <a:r>
              <a:rPr lang="zh-CN" altLang="en-US" dirty="0"/>
              <a:t>点的非法路径条数为</a:t>
            </a:r>
            <a:r>
              <a:rPr lang="en-US" altLang="zh-CN" dirty="0"/>
              <a:t>c(2n,n+1)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227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D46C9F-6560-9EC2-CF83-8A976F9E8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014186" cy="4933632"/>
          </a:xfrm>
        </p:spPr>
      </p:pic>
    </p:spTree>
    <p:extLst>
      <p:ext uri="{BB962C8B-B14F-4D97-AF65-F5344CB8AC3E}">
        <p14:creationId xmlns:p14="http://schemas.microsoft.com/office/powerpoint/2010/main" val="363133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进出栈问题：栈是一种先进后出（</a:t>
            </a:r>
            <a:r>
              <a:rPr lang="en-US" altLang="zh-CN" dirty="0"/>
              <a:t>FILO</a:t>
            </a:r>
            <a:r>
              <a:rPr lang="zh-CN" altLang="en-US" dirty="0"/>
              <a:t>，</a:t>
            </a:r>
            <a:r>
              <a:rPr lang="en-US" altLang="zh-CN" dirty="0"/>
              <a:t>First In Last Out</a:t>
            </a:r>
            <a:r>
              <a:rPr lang="zh-CN" altLang="en-US" dirty="0"/>
              <a:t>）的数据结构．如下图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1,2,3,4</a:t>
            </a:r>
            <a:r>
              <a:rPr lang="zh-CN" altLang="en-US" dirty="0"/>
              <a:t>顺序进栈，那么一种可能的进出栈顺序是：</a:t>
            </a:r>
            <a:r>
              <a:rPr lang="en-US" altLang="zh-CN" dirty="0"/>
              <a:t>1In→2In→2Out→3In→4In→4Out→3Out→1Out, </a:t>
            </a:r>
            <a:r>
              <a:rPr lang="zh-CN" altLang="en-US" dirty="0"/>
              <a:t>于是出栈序列为</a:t>
            </a:r>
            <a:r>
              <a:rPr lang="en-US" altLang="zh-CN" dirty="0"/>
              <a:t>1,3,4,2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            </a:t>
            </a:r>
            <a:br>
              <a:rPr lang="zh-CN" altLang="en-US" dirty="0"/>
            </a:br>
            <a:r>
              <a:rPr lang="zh-CN" altLang="en-US" dirty="0"/>
              <a:t>那么一个足够大的栈的进栈序列为</a:t>
            </a:r>
            <a:r>
              <a:rPr lang="en-US" altLang="zh-CN" dirty="0"/>
              <a:t>1,2,3,⋯,n</a:t>
            </a:r>
            <a:r>
              <a:rPr lang="zh-CN" altLang="en-US" dirty="0"/>
              <a:t>时有多少个不同的出栈序列？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973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 + 1 </a:t>
            </a:r>
            <a:r>
              <a:rPr lang="zh-CN" altLang="en-US" dirty="0"/>
              <a:t>个叶子节点能够构成多少种形状不同的满二叉树</a:t>
            </a:r>
          </a:p>
          <a:p>
            <a:r>
              <a:rPr lang="zh-CN" altLang="en-US" dirty="0"/>
              <a:t>满二叉树定义：如果一棵二叉树的结点要么是叶子结点，要么它有两个子结点，这样的树就是满二叉树。</a:t>
            </a:r>
          </a:p>
        </p:txBody>
      </p:sp>
    </p:spTree>
    <p:extLst>
      <p:ext uri="{BB962C8B-B14F-4D97-AF65-F5344CB8AC3E}">
        <p14:creationId xmlns:p14="http://schemas.microsoft.com/office/powerpoint/2010/main" val="207220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插板法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可能为</a:t>
            </a:r>
            <a:r>
              <a:rPr lang="en-US" altLang="zh-CN" dirty="0"/>
              <a:t>0</a:t>
            </a:r>
            <a:r>
              <a:rPr lang="zh-CN" altLang="en-US" dirty="0"/>
              <a:t>记得整体</a:t>
            </a:r>
            <a:r>
              <a:rPr lang="en-US" altLang="zh-CN" dirty="0"/>
              <a:t>+1</a:t>
            </a:r>
            <a:r>
              <a:rPr lang="zh-CN" altLang="en-US" dirty="0"/>
              <a:t>再计数</a:t>
            </a:r>
            <a:endParaRPr lang="en-US" altLang="zh-CN" dirty="0"/>
          </a:p>
          <a:p>
            <a:r>
              <a:rPr lang="en-US" altLang="zh-CN" dirty="0"/>
              <a:t>c(n+k-1,k-1)</a:t>
            </a:r>
          </a:p>
        </p:txBody>
      </p:sp>
    </p:spTree>
    <p:extLst>
      <p:ext uri="{BB962C8B-B14F-4D97-AF65-F5344CB8AC3E}">
        <p14:creationId xmlns:p14="http://schemas.microsoft.com/office/powerpoint/2010/main" val="290060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插板法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可能为</a:t>
            </a:r>
            <a:r>
              <a:rPr lang="en-US" altLang="zh-CN" dirty="0"/>
              <a:t>0</a:t>
            </a:r>
            <a:r>
              <a:rPr lang="zh-CN" altLang="en-US" dirty="0"/>
              <a:t>记得整体</a:t>
            </a:r>
            <a:r>
              <a:rPr lang="en-US" altLang="zh-CN" dirty="0"/>
              <a:t>+1</a:t>
            </a:r>
            <a:r>
              <a:rPr lang="zh-CN" altLang="en-US" dirty="0"/>
              <a:t>再计数</a:t>
            </a:r>
            <a:endParaRPr lang="en-US" altLang="zh-CN" dirty="0"/>
          </a:p>
          <a:p>
            <a:r>
              <a:rPr lang="en-US" altLang="zh-CN" dirty="0"/>
              <a:t>c(n+k-1,k-1)</a:t>
            </a:r>
          </a:p>
        </p:txBody>
      </p:sp>
    </p:spTree>
    <p:extLst>
      <p:ext uri="{BB962C8B-B14F-4D97-AF65-F5344CB8AC3E}">
        <p14:creationId xmlns:p14="http://schemas.microsoft.com/office/powerpoint/2010/main" val="2044413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插板法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可能为</a:t>
            </a:r>
            <a:r>
              <a:rPr lang="en-US" altLang="zh-CN" dirty="0"/>
              <a:t>0</a:t>
            </a:r>
            <a:r>
              <a:rPr lang="zh-CN" altLang="en-US" dirty="0"/>
              <a:t>记得整体</a:t>
            </a:r>
            <a:r>
              <a:rPr lang="en-US" altLang="zh-CN" dirty="0"/>
              <a:t>+1</a:t>
            </a:r>
            <a:r>
              <a:rPr lang="zh-CN" altLang="en-US" dirty="0"/>
              <a:t>再计数</a:t>
            </a:r>
            <a:endParaRPr lang="en-US" altLang="zh-CN" dirty="0"/>
          </a:p>
          <a:p>
            <a:r>
              <a:rPr lang="en-US" altLang="zh-CN" dirty="0"/>
              <a:t>c(n+k-1,k-1)</a:t>
            </a:r>
          </a:p>
        </p:txBody>
      </p:sp>
    </p:spTree>
    <p:extLst>
      <p:ext uri="{BB962C8B-B14F-4D97-AF65-F5344CB8AC3E}">
        <p14:creationId xmlns:p14="http://schemas.microsoft.com/office/powerpoint/2010/main" val="4291687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插板法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可能为</a:t>
            </a:r>
            <a:r>
              <a:rPr lang="en-US" altLang="zh-CN" dirty="0"/>
              <a:t>0</a:t>
            </a:r>
            <a:r>
              <a:rPr lang="zh-CN" altLang="en-US" dirty="0"/>
              <a:t>记得整体</a:t>
            </a:r>
            <a:r>
              <a:rPr lang="en-US" altLang="zh-CN" dirty="0"/>
              <a:t>+1</a:t>
            </a:r>
            <a:r>
              <a:rPr lang="zh-CN" altLang="en-US" dirty="0"/>
              <a:t>再计数</a:t>
            </a:r>
            <a:endParaRPr lang="en-US" altLang="zh-CN" dirty="0"/>
          </a:p>
          <a:p>
            <a:r>
              <a:rPr lang="en-US" altLang="zh-CN" dirty="0"/>
              <a:t>c(n+k-1,k-1)</a:t>
            </a:r>
          </a:p>
        </p:txBody>
      </p:sp>
    </p:spTree>
    <p:extLst>
      <p:ext uri="{BB962C8B-B14F-4D97-AF65-F5344CB8AC3E}">
        <p14:creationId xmlns:p14="http://schemas.microsoft.com/office/powerpoint/2010/main" val="2023068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插板法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可能为</a:t>
            </a:r>
            <a:r>
              <a:rPr lang="en-US" altLang="zh-CN" dirty="0"/>
              <a:t>0</a:t>
            </a:r>
            <a:r>
              <a:rPr lang="zh-CN" altLang="en-US" dirty="0"/>
              <a:t>记得整体</a:t>
            </a:r>
            <a:r>
              <a:rPr lang="en-US" altLang="zh-CN" dirty="0"/>
              <a:t>+1</a:t>
            </a:r>
            <a:r>
              <a:rPr lang="zh-CN" altLang="en-US" dirty="0"/>
              <a:t>再计数</a:t>
            </a:r>
            <a:endParaRPr lang="en-US" altLang="zh-CN" dirty="0"/>
          </a:p>
          <a:p>
            <a:r>
              <a:rPr lang="en-US" altLang="zh-CN" dirty="0"/>
              <a:t>c(n+k-1,k-1)</a:t>
            </a:r>
          </a:p>
        </p:txBody>
      </p:sp>
    </p:spTree>
    <p:extLst>
      <p:ext uri="{BB962C8B-B14F-4D97-AF65-F5344CB8AC3E}">
        <p14:creationId xmlns:p14="http://schemas.microsoft.com/office/powerpoint/2010/main" val="1058410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插板法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可能为</a:t>
            </a:r>
            <a:r>
              <a:rPr lang="en-US" altLang="zh-CN" dirty="0"/>
              <a:t>0</a:t>
            </a:r>
            <a:r>
              <a:rPr lang="zh-CN" altLang="en-US" dirty="0"/>
              <a:t>记得整体</a:t>
            </a:r>
            <a:r>
              <a:rPr lang="en-US" altLang="zh-CN" dirty="0"/>
              <a:t>+1</a:t>
            </a:r>
            <a:r>
              <a:rPr lang="zh-CN" altLang="en-US" dirty="0"/>
              <a:t>再计数</a:t>
            </a:r>
            <a:endParaRPr lang="en-US" altLang="zh-CN" dirty="0"/>
          </a:p>
          <a:p>
            <a:r>
              <a:rPr lang="en-US" altLang="zh-CN" dirty="0"/>
              <a:t>c(n+k-1,k-1)</a:t>
            </a:r>
          </a:p>
        </p:txBody>
      </p:sp>
    </p:spTree>
    <p:extLst>
      <p:ext uri="{BB962C8B-B14F-4D97-AF65-F5344CB8AC3E}">
        <p14:creationId xmlns:p14="http://schemas.microsoft.com/office/powerpoint/2010/main" val="284808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E65AE-3EF1-49A3-A45E-19193435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99A01-C4A3-401E-A5E9-34BB03BF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  <a:endParaRPr lang="en-US" altLang="zh-CN" dirty="0"/>
          </a:p>
          <a:p>
            <a:r>
              <a:rPr lang="zh-CN" altLang="en-US" dirty="0"/>
              <a:t>容斥</a:t>
            </a:r>
            <a:endParaRPr lang="en-US" altLang="zh-CN" dirty="0"/>
          </a:p>
          <a:p>
            <a:r>
              <a:rPr lang="zh-CN" altLang="en-US" dirty="0"/>
              <a:t>期望</a:t>
            </a:r>
          </a:p>
        </p:txBody>
      </p:sp>
    </p:spTree>
    <p:extLst>
      <p:ext uri="{BB962C8B-B14F-4D97-AF65-F5344CB8AC3E}">
        <p14:creationId xmlns:p14="http://schemas.microsoft.com/office/powerpoint/2010/main" val="111525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CC6D9-F68D-43C1-8AD9-3AB909E5C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组合数：从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个物品中选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个物品（不分先后）的方案数</a:t>
                </a:r>
                <a:endParaRPr lang="en-US" altLang="zh-CN" dirty="0"/>
              </a:p>
              <a:p>
                <a:r>
                  <a:rPr lang="zh-CN" altLang="en-US" dirty="0"/>
                  <a:t>记作</a:t>
                </a:r>
                <a:r>
                  <a:rPr lang="en-US" altLang="zh-CN" dirty="0"/>
                  <a:t>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或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)=n!/(m!*(n-m)!)</a:t>
                </a:r>
              </a:p>
              <a:p>
                <a:r>
                  <a:rPr lang="zh-CN" altLang="en-US" dirty="0"/>
                  <a:t>递推式</a:t>
                </a:r>
                <a:r>
                  <a:rPr lang="en-US" altLang="zh-CN" dirty="0"/>
                  <a:t>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)=c(n-1,m-1)+c(n-1,m)</a:t>
                </a:r>
              </a:p>
              <a:p>
                <a:r>
                  <a:rPr lang="zh-CN" altLang="en-US" dirty="0"/>
                  <a:t>特别的，有</a:t>
                </a:r>
                <a:r>
                  <a:rPr lang="en-US" altLang="zh-CN" dirty="0"/>
                  <a:t>c(n,0)=1</a:t>
                </a:r>
              </a:p>
              <a:p>
                <a:r>
                  <a:rPr lang="zh-CN" altLang="en-US" dirty="0"/>
                  <a:t>杨辉三角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CC6D9-F68D-43C1-8AD9-3AB909E5C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80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CC6D9-F68D-43C1-8AD9-3AB909E5C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组合数的性质</a:t>
                </a:r>
                <a:endParaRPr lang="en-US" altLang="zh-CN" dirty="0"/>
              </a:p>
              <a:p>
                <a:r>
                  <a:rPr lang="en-US" altLang="zh-CN" dirty="0"/>
                  <a:t>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)=c(</a:t>
                </a:r>
                <a:r>
                  <a:rPr lang="en-US" altLang="zh-CN" dirty="0" err="1"/>
                  <a:t>n,n</a:t>
                </a:r>
                <a:r>
                  <a:rPr lang="en-US" altLang="zh-CN" dirty="0"/>
                  <a:t>-m)</a:t>
                </a:r>
              </a:p>
              <a:p>
                <a:r>
                  <a:rPr lang="en-US" altLang="zh-CN" dirty="0"/>
                  <a:t>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m*c(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)=n*c(n-1,m-1)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CC6D9-F68D-43C1-8AD9-3AB909E5C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71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常见计数技巧</a:t>
            </a:r>
            <a:endParaRPr lang="en-US" altLang="zh-CN" dirty="0"/>
          </a:p>
          <a:p>
            <a:r>
              <a:rPr lang="zh-CN" altLang="en-US" dirty="0"/>
              <a:t>捆绑法</a:t>
            </a:r>
            <a:endParaRPr lang="en-US" altLang="zh-CN" dirty="0"/>
          </a:p>
          <a:p>
            <a:r>
              <a:rPr lang="zh-CN" altLang="en-US" dirty="0"/>
              <a:t>考虑这样一个问题：有</a:t>
            </a:r>
            <a:r>
              <a:rPr lang="en-US" altLang="zh-CN" dirty="0"/>
              <a:t>n</a:t>
            </a:r>
            <a:r>
              <a:rPr lang="zh-CN" altLang="en-US" dirty="0"/>
              <a:t>个人排队，其中有两个人一定要排在一起，问有几种排法？显然，我们可以考虑把这两个人绑在一起，将他们合并为一个人所以相当于是</a:t>
            </a:r>
            <a:r>
              <a:rPr lang="en-US" altLang="zh-CN" dirty="0"/>
              <a:t>n-1</a:t>
            </a:r>
            <a:r>
              <a:rPr lang="zh-CN" altLang="en-US" dirty="0"/>
              <a:t>个人排队，最后记得考虑两个人内部的顺序，共</a:t>
            </a:r>
            <a:r>
              <a:rPr lang="en-US" altLang="zh-CN" dirty="0"/>
              <a:t>2 ( n − 1 ) ! </a:t>
            </a:r>
            <a:r>
              <a:rPr lang="zh-CN" altLang="en-US" dirty="0"/>
              <a:t>种</a:t>
            </a:r>
            <a:endParaRPr lang="en-US" altLang="zh-CN" dirty="0"/>
          </a:p>
          <a:p>
            <a:r>
              <a:rPr lang="zh-CN" altLang="en-US" dirty="0"/>
              <a:t>插空法</a:t>
            </a:r>
            <a:endParaRPr lang="en-US" altLang="zh-CN" dirty="0"/>
          </a:p>
          <a:p>
            <a:r>
              <a:rPr lang="zh-CN" altLang="en-US" dirty="0"/>
              <a:t>考虑这样一个问题：有</a:t>
            </a:r>
            <a:r>
              <a:rPr lang="en-US" altLang="zh-CN" dirty="0"/>
              <a:t>n </a:t>
            </a:r>
            <a:r>
              <a:rPr lang="zh-CN" altLang="en-US" dirty="0"/>
              <a:t>个人排队，其中有两个人一定不排在一起，问有几种排法？我们先把剩下的</a:t>
            </a:r>
            <a:r>
              <a:rPr lang="en-US" altLang="zh-CN" dirty="0"/>
              <a:t>n-2</a:t>
            </a:r>
            <a:r>
              <a:rPr lang="zh-CN" altLang="en-US" dirty="0"/>
              <a:t>个人排好序，留出</a:t>
            </a:r>
            <a:r>
              <a:rPr lang="en-US" altLang="zh-CN" dirty="0"/>
              <a:t>n−1</a:t>
            </a:r>
            <a:r>
              <a:rPr lang="zh-CN" altLang="en-US" dirty="0"/>
              <a:t>个空位，然后把这两个人塞到空位里去就完事了，共</a:t>
            </a:r>
            <a:r>
              <a:rPr lang="en-US" altLang="zh-CN" dirty="0"/>
              <a:t>(n−2)!(n−1)(n−2)</a:t>
            </a:r>
            <a:r>
              <a:rPr lang="zh-CN" altLang="en-US" dirty="0"/>
              <a:t>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607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隔板法</a:t>
            </a:r>
            <a:endParaRPr lang="en-US" altLang="zh-CN" dirty="0"/>
          </a:p>
          <a:p>
            <a:r>
              <a:rPr lang="zh-CN" altLang="en-US" dirty="0"/>
              <a:t>考虑这样一个问题：有</a:t>
            </a:r>
            <a:r>
              <a:rPr lang="en-US" altLang="zh-CN" dirty="0"/>
              <a:t>n</a:t>
            </a:r>
            <a:r>
              <a:rPr lang="zh-CN" altLang="en-US" dirty="0"/>
              <a:t>个相同的球</a:t>
            </a:r>
            <a:r>
              <a:rPr lang="en-US" altLang="zh-CN" dirty="0"/>
              <a:t>,k</a:t>
            </a:r>
            <a:r>
              <a:rPr lang="zh-CN" altLang="en-US" dirty="0"/>
              <a:t>个不同的盒子，把</a:t>
            </a:r>
            <a:r>
              <a:rPr lang="en-US" altLang="zh-CN" dirty="0"/>
              <a:t>n</a:t>
            </a:r>
            <a:r>
              <a:rPr lang="zh-CN" altLang="en-US" dirty="0"/>
              <a:t>个球放到盒子里，盒子不允许为空，有多少种方案如何计数呢？很简单，我们把</a:t>
            </a:r>
            <a:r>
              <a:rPr lang="en-US" altLang="zh-CN" dirty="0"/>
              <a:t>n</a:t>
            </a:r>
            <a:r>
              <a:rPr lang="zh-CN" altLang="en-US" dirty="0"/>
              <a:t>个球排成一行，在中间放上</a:t>
            </a:r>
            <a:r>
              <a:rPr lang="en-US" altLang="zh-CN" dirty="0"/>
              <a:t>k-1</a:t>
            </a:r>
            <a:r>
              <a:rPr lang="zh-CN" altLang="en-US" dirty="0"/>
              <a:t>块板接着，我们把第</a:t>
            </a:r>
            <a:r>
              <a:rPr lang="en-US" altLang="zh-CN" dirty="0"/>
              <a:t>i−1 </a:t>
            </a:r>
            <a:r>
              <a:rPr lang="zh-CN" altLang="en-US" dirty="0"/>
              <a:t>块板和第</a:t>
            </a:r>
            <a:r>
              <a:rPr lang="en-US" altLang="zh-CN" dirty="0" err="1"/>
              <a:t>i</a:t>
            </a:r>
            <a:r>
              <a:rPr lang="zh-CN" altLang="en-US" dirty="0"/>
              <a:t>块板之间的球放到第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个盒子中就完了所以答案就是</a:t>
            </a:r>
            <a:r>
              <a:rPr lang="en-US" altLang="zh-CN" dirty="0"/>
              <a:t>c(n-1,k-1)</a:t>
            </a:r>
          </a:p>
        </p:txBody>
      </p:sp>
    </p:spTree>
    <p:extLst>
      <p:ext uri="{BB962C8B-B14F-4D97-AF65-F5344CB8AC3E}">
        <p14:creationId xmlns:p14="http://schemas.microsoft.com/office/powerpoint/2010/main" val="90188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求不定方程</a:t>
            </a:r>
            <a:r>
              <a:rPr lang="en-US" altLang="zh-CN" dirty="0"/>
              <a:t>x1+x2+…+</a:t>
            </a:r>
            <a:r>
              <a:rPr lang="en-US" altLang="zh-CN" dirty="0" err="1"/>
              <a:t>xk</a:t>
            </a:r>
            <a:r>
              <a:rPr lang="en-US" altLang="zh-CN" dirty="0"/>
              <a:t>=n</a:t>
            </a:r>
            <a:r>
              <a:rPr lang="zh-CN" altLang="en-US" dirty="0"/>
              <a:t>的非负整数解个数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712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插板法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可能为</a:t>
            </a:r>
            <a:r>
              <a:rPr lang="en-US" altLang="zh-CN" dirty="0"/>
              <a:t>0</a:t>
            </a:r>
            <a:r>
              <a:rPr lang="zh-CN" altLang="en-US" dirty="0"/>
              <a:t>记得整体</a:t>
            </a:r>
            <a:r>
              <a:rPr lang="en-US" altLang="zh-CN" dirty="0"/>
              <a:t>+1</a:t>
            </a:r>
            <a:r>
              <a:rPr lang="zh-CN" altLang="en-US" dirty="0"/>
              <a:t>再计数</a:t>
            </a:r>
            <a:endParaRPr lang="en-US" altLang="zh-CN" dirty="0"/>
          </a:p>
          <a:p>
            <a:r>
              <a:rPr lang="en-US" altLang="zh-CN" dirty="0"/>
              <a:t>c(n+k-1,k-1)</a:t>
            </a:r>
          </a:p>
        </p:txBody>
      </p:sp>
    </p:spTree>
    <p:extLst>
      <p:ext uri="{BB962C8B-B14F-4D97-AF65-F5344CB8AC3E}">
        <p14:creationId xmlns:p14="http://schemas.microsoft.com/office/powerpoint/2010/main" val="277969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908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卡特兰数</a:t>
            </a:r>
            <a:endParaRPr lang="en-US" altLang="zh-CN" dirty="0"/>
          </a:p>
          <a:p>
            <a:r>
              <a:rPr lang="zh-CN" altLang="en-US" dirty="0"/>
              <a:t>简单来说，卡特兰数就是一个有规律的数列，在坐标图中可以表示为：从原点</a:t>
            </a:r>
            <a:r>
              <a:rPr lang="en-US" altLang="zh-CN" dirty="0"/>
              <a:t>(0,0)</a:t>
            </a:r>
            <a:r>
              <a:rPr lang="zh-CN" altLang="en-US" dirty="0"/>
              <a:t>出发，每次向</a:t>
            </a:r>
            <a:r>
              <a:rPr lang="en-US" altLang="zh-CN" dirty="0"/>
              <a:t>x</a:t>
            </a:r>
            <a:r>
              <a:rPr lang="zh-CN" altLang="en-US" dirty="0"/>
              <a:t>轴或者</a:t>
            </a:r>
            <a:r>
              <a:rPr lang="en-US" altLang="zh-CN" dirty="0"/>
              <a:t>y</a:t>
            </a:r>
            <a:r>
              <a:rPr lang="zh-CN" altLang="en-US" dirty="0"/>
              <a:t>轴正方向移动</a:t>
            </a:r>
            <a:r>
              <a:rPr lang="en-US" altLang="zh-CN" dirty="0"/>
              <a:t>1</a:t>
            </a:r>
            <a:r>
              <a:rPr lang="zh-CN" altLang="en-US" dirty="0"/>
              <a:t>个单位，直到到达</a:t>
            </a:r>
            <a:r>
              <a:rPr lang="en-US" altLang="zh-CN" dirty="0"/>
              <a:t>(</a:t>
            </a:r>
            <a:r>
              <a:rPr lang="en-US" altLang="zh-CN" dirty="0" err="1"/>
              <a:t>n,n</a:t>
            </a:r>
            <a:r>
              <a:rPr lang="en-US" altLang="zh-CN" dirty="0"/>
              <a:t>)</a:t>
            </a:r>
            <a:r>
              <a:rPr lang="zh-CN" altLang="en-US" dirty="0"/>
              <a:t>点，且在移动过程中不越过第一象限平分线的移动方案总数。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8D08D9-F283-AB8A-E42C-488DBE61C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4"/>
            <a:ext cx="5257800" cy="443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3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8321</TotalTime>
  <Words>952</Words>
  <Application>Microsoft Office PowerPoint</Application>
  <PresentationFormat>宽屏</PresentationFormat>
  <Paragraphs>69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计数与期望</vt:lpstr>
      <vt:lpstr>目录</vt:lpstr>
      <vt:lpstr>组合数</vt:lpstr>
      <vt:lpstr>组合数</vt:lpstr>
      <vt:lpstr>组合数</vt:lpstr>
      <vt:lpstr>组合数</vt:lpstr>
      <vt:lpstr>组合数</vt:lpstr>
      <vt:lpstr>组合数</vt:lpstr>
      <vt:lpstr>组合数</vt:lpstr>
      <vt:lpstr>组合数</vt:lpstr>
      <vt:lpstr>组合数</vt:lpstr>
      <vt:lpstr>组合数</vt:lpstr>
      <vt:lpstr>组合数</vt:lpstr>
      <vt:lpstr>组合数</vt:lpstr>
      <vt:lpstr>组合数</vt:lpstr>
      <vt:lpstr>组合数</vt:lpstr>
      <vt:lpstr>组合数</vt:lpstr>
      <vt:lpstr>组合数</vt:lpstr>
      <vt:lpstr>组合数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初等数论选讲</dc:title>
  <dc:creator>S DQ</dc:creator>
  <cp:lastModifiedBy>liu enshi</cp:lastModifiedBy>
  <cp:revision>100</cp:revision>
  <dcterms:created xsi:type="dcterms:W3CDTF">2020-03-28T19:21:38Z</dcterms:created>
  <dcterms:modified xsi:type="dcterms:W3CDTF">2022-07-25T19:40:09Z</dcterms:modified>
</cp:coreProperties>
</file>