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8" r:id="rId17"/>
    <p:sldId id="270" r:id="rId18"/>
    <p:sldId id="279" r:id="rId19"/>
    <p:sldId id="280" r:id="rId20"/>
    <p:sldId id="281" r:id="rId21"/>
    <p:sldId id="282" r:id="rId22"/>
    <p:sldId id="283" r:id="rId23"/>
    <p:sldId id="277" r:id="rId24"/>
    <p:sldId id="273" r:id="rId25"/>
    <p:sldId id="274" r:id="rId26"/>
    <p:sldId id="284" r:id="rId27"/>
    <p:sldId id="285" r:id="rId28"/>
    <p:sldId id="286" r:id="rId29"/>
    <p:sldId id="287" r:id="rId30"/>
    <p:sldId id="288" r:id="rId31"/>
    <p:sldId id="297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5C5264-CA0E-45DB-82C6-CEE941D7470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8"/>
            <p14:sldId id="270"/>
            <p14:sldId id="279"/>
            <p14:sldId id="280"/>
            <p14:sldId id="281"/>
            <p14:sldId id="282"/>
            <p14:sldId id="283"/>
            <p14:sldId id="277"/>
            <p14:sldId id="273"/>
            <p14:sldId id="274"/>
            <p14:sldId id="284"/>
            <p14:sldId id="285"/>
            <p14:sldId id="286"/>
            <p14:sldId id="287"/>
            <p14:sldId id="288"/>
            <p14:sldId id="297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77A5-835D-424F-A98F-E11670BE7B07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B8455-1152-4892-B2A6-BF3C1124F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9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5BA7-F444-4657-ADF5-5C15F9F6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76380-443E-4026-89C8-E3435FD8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8208A-2D04-4AF3-B497-3C089625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A64D8-0EFC-4914-B74E-03D75620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88F47-27FC-4E5E-8AEB-16277F67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30EA-234F-4EF9-8824-C24F1006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889C2-AD54-4E93-8A34-56711294F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49B74-336B-455B-B45F-13805989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7A823-384F-46D0-8996-FA572A8C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B7B1A-5F70-4513-9DA6-A9078300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0B92D-DAE3-4CFF-9DB8-9AD179CA6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BDF91-9462-4B01-98A7-8D6677F81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F186A-3D14-4C8C-BDCB-8552FC23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92DAE-9A50-4704-9864-43B5759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9C918-794D-457A-8094-9B466240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36C42-6AE3-49E2-A639-FD43718C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85BEE-C9CC-4A0A-BBC1-7C5C833E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08F00-1CFA-4991-8E67-3BA1F253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26074-2F1C-45B8-8807-F5EC2395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CE1D2-E411-4ABC-B001-597FDA4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F63B-B6F9-4E5C-99AE-7D7C2B8A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E2059-12AB-4E50-9BB5-99AB81F2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935C8-11A0-4EC3-9198-5BAF7B39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390ED-C6AA-4D23-B019-29657E83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15D33-F831-4297-8DCE-3A7391C4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91186-D7E8-4596-B94A-96E24584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68A7F-6282-46EF-82FB-17F53BF2E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45541-C0F0-4175-9E30-805228FB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43C21-8555-492B-B7F3-99C401A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C43EE-E2EA-43FC-B6C7-01DA7562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F1C5A-ABEE-43B0-88EF-57873D0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DC013-3A03-4F45-8741-367442C1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A3C2-8581-42E5-83D1-9AFE7E73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1B6BC-2913-4FEC-8348-24B870D2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4D4F2-2231-4C56-9C93-D98FD5C6B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226B9-3307-4FFF-8614-3D056C36D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D2E4F0-7637-40B3-BB57-122513AC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44FB64-BC81-4797-B01C-88B183AF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C23A7-B737-44B1-9B11-4F37184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8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4DDFC-68B2-405E-A734-E9134D8C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EDE0D-4810-4C41-8FD7-04029B52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7AF35-6C50-4B6C-9475-A1717E7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DD52D-2191-42E5-B801-B94D85AB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CD108-0AAA-41FF-810A-B33527D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5D60EA-D359-4C2A-B4CD-AE6E929F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21FAA-C6A0-4621-AE78-AAAE27C5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5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8076-E012-4080-A0A0-0A8652DB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60D4B-AA6C-48C6-A25C-6796E16F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2CCF6-D4A7-46EF-B5C8-6B72652B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45246-A84C-4FB7-89CF-CB18BFE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864D3-CADA-49E3-9372-8FF736E0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1B80F-96B7-40CC-9820-358BAF78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2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15F8-5A07-4955-BAE4-C0151EC7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E8BF9-07E1-41CC-9728-5096D045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8A0E5-3006-49E5-88FD-882E04D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48DD2-F76A-495E-BE3A-C34D43E5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5EB3A-3D55-44C6-8802-025E8FDF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CF8E6-9DB7-488C-A192-B4A11F79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F737C-402E-49E8-A997-EE394AF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BE36E-4C20-40AF-85C2-DA70E9FE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F2EB1-AFC1-4D20-A929-4D522D3D6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21E9-12B5-443B-8531-143D525CC6CD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59CE8-682A-41E2-A8C7-A20380313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2FD8A-A225-4959-8117-F03D14123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1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6A7CA-A45A-4A4C-8D32-2618A2141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计数与期望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D21D9-6EFF-492C-BE25-756AC1075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1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AA6AB4-9CF6-F18D-3E3B-DF0F088E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084921" cy="4351338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C91C083-06B7-2EED-2FCF-C9C0A08B0AB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9080" cy="4819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不越过第一象限平分线也就等价于不触碰到</a:t>
            </a:r>
            <a:r>
              <a:rPr lang="en-US" altLang="zh-CN" dirty="0"/>
              <a:t>=x+1</a:t>
            </a:r>
            <a:r>
              <a:rPr lang="zh-CN" altLang="en-US" dirty="0"/>
              <a:t>这条直线。而我们如果把触碰到了直线</a:t>
            </a:r>
            <a:r>
              <a:rPr lang="en-US" altLang="zh-CN" dirty="0"/>
              <a:t>=x+1</a:t>
            </a:r>
            <a:r>
              <a:rPr lang="zh-CN" altLang="en-US" dirty="0"/>
              <a:t>的路线的第一个与</a:t>
            </a:r>
            <a:r>
              <a:rPr lang="en-US" altLang="zh-CN" dirty="0"/>
              <a:t>=x+1</a:t>
            </a:r>
            <a:r>
              <a:rPr lang="zh-CN" altLang="en-US" dirty="0"/>
              <a:t>的触碰点之后的路线关于直线</a:t>
            </a:r>
            <a:r>
              <a:rPr lang="en-US" altLang="zh-CN" dirty="0"/>
              <a:t>=x+1</a:t>
            </a:r>
            <a:r>
              <a:rPr lang="zh-CN" altLang="en-US" dirty="0"/>
              <a:t>对称，并画出对称后的路线我们会发现触碰到了直线</a:t>
            </a:r>
            <a:r>
              <a:rPr lang="en-US" altLang="zh-CN" dirty="0"/>
              <a:t>=x+1</a:t>
            </a:r>
            <a:r>
              <a:rPr lang="zh-CN" altLang="en-US" dirty="0"/>
              <a:t>的路径的终点都变成了点</a:t>
            </a:r>
            <a:r>
              <a:rPr lang="en-US" altLang="zh-CN" dirty="0"/>
              <a:t>(n-1,n+1)</a:t>
            </a:r>
            <a:r>
              <a:rPr lang="zh-CN" altLang="en-US" dirty="0"/>
              <a:t>。也就是说，从</a:t>
            </a:r>
            <a:r>
              <a:rPr lang="en-US" altLang="zh-CN" dirty="0"/>
              <a:t>(0,0)</a:t>
            </a:r>
            <a:r>
              <a:rPr lang="zh-CN" altLang="en-US" dirty="0"/>
              <a:t>点到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点的路线当中触碰了直线</a:t>
            </a:r>
            <a:r>
              <a:rPr lang="en-US" altLang="zh-CN" dirty="0"/>
              <a:t>=x+1</a:t>
            </a:r>
            <a:r>
              <a:rPr lang="zh-CN" altLang="en-US" dirty="0"/>
              <a:t>的路线条数与从</a:t>
            </a:r>
            <a:r>
              <a:rPr lang="en-US" altLang="zh-CN" dirty="0"/>
              <a:t>(0,0)</a:t>
            </a:r>
            <a:r>
              <a:rPr lang="zh-CN" altLang="en-US" dirty="0"/>
              <a:t>点到</a:t>
            </a:r>
            <a:r>
              <a:rPr lang="en-US" altLang="zh-CN" dirty="0"/>
              <a:t>(n-1,n+1)</a:t>
            </a:r>
            <a:r>
              <a:rPr lang="zh-CN" altLang="en-US" dirty="0"/>
              <a:t>点的路线条数的数量是相等的。于是从</a:t>
            </a:r>
            <a:r>
              <a:rPr lang="en-US" altLang="zh-CN" dirty="0"/>
              <a:t>(0,0)</a:t>
            </a:r>
            <a:r>
              <a:rPr lang="zh-CN" altLang="en-US" dirty="0"/>
              <a:t>点到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点的非法路径条数为</a:t>
            </a:r>
            <a:r>
              <a:rPr lang="en-US" altLang="zh-CN" dirty="0"/>
              <a:t>c(2n,n+1)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27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46C9F-6560-9EC2-CF83-8A976F9E8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14186" cy="4933632"/>
          </a:xfrm>
        </p:spPr>
      </p:pic>
    </p:spTree>
    <p:extLst>
      <p:ext uri="{BB962C8B-B14F-4D97-AF65-F5344CB8AC3E}">
        <p14:creationId xmlns:p14="http://schemas.microsoft.com/office/powerpoint/2010/main" val="363133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进出栈问题：栈是一种先进后出（</a:t>
            </a:r>
            <a:r>
              <a:rPr lang="en-US" altLang="zh-CN" dirty="0"/>
              <a:t>FILO</a:t>
            </a:r>
            <a:r>
              <a:rPr lang="zh-CN" altLang="en-US" dirty="0"/>
              <a:t>，</a:t>
            </a:r>
            <a:r>
              <a:rPr lang="en-US" altLang="zh-CN" dirty="0"/>
              <a:t>First In Last Out</a:t>
            </a:r>
            <a:r>
              <a:rPr lang="zh-CN" altLang="en-US" dirty="0"/>
              <a:t>）的数据结构．如下图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1,2,3,4</a:t>
            </a:r>
            <a:r>
              <a:rPr lang="zh-CN" altLang="en-US" dirty="0"/>
              <a:t>顺序进栈，那么一种可能的进出栈顺序是：</a:t>
            </a:r>
            <a:r>
              <a:rPr lang="en-US" altLang="zh-CN" dirty="0"/>
              <a:t>1In→2In→2Out→3In→4In→4Out→3Out→1Out, </a:t>
            </a:r>
            <a:r>
              <a:rPr lang="zh-CN" altLang="en-US" dirty="0"/>
              <a:t>于是出栈序列为</a:t>
            </a:r>
            <a:r>
              <a:rPr lang="en-US" altLang="zh-CN" dirty="0"/>
              <a:t>1,3,4,2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          </a:t>
            </a:r>
            <a:br>
              <a:rPr lang="zh-CN" altLang="en-US" dirty="0"/>
            </a:br>
            <a:r>
              <a:rPr lang="zh-CN" altLang="en-US" dirty="0"/>
              <a:t>那么一个足够大的栈的进栈序列为</a:t>
            </a:r>
            <a:r>
              <a:rPr lang="en-US" altLang="zh-CN" dirty="0"/>
              <a:t>1,2,3,⋯,n</a:t>
            </a:r>
            <a:r>
              <a:rPr lang="zh-CN" altLang="en-US" dirty="0"/>
              <a:t>时有多少个不同的出栈序列？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973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+ 1 </a:t>
            </a:r>
            <a:r>
              <a:rPr lang="zh-CN" altLang="en-US" dirty="0"/>
              <a:t>个叶子节点能够构成多少种形状不同的满二叉树</a:t>
            </a:r>
          </a:p>
          <a:p>
            <a:r>
              <a:rPr lang="zh-CN" altLang="en-US" dirty="0"/>
              <a:t>满二叉树定义：如果一棵二叉树的结点要么是叶子结点，要么它有两个子结点，这样的树就是满二叉树。</a:t>
            </a:r>
          </a:p>
        </p:txBody>
      </p:sp>
    </p:spTree>
    <p:extLst>
      <p:ext uri="{BB962C8B-B14F-4D97-AF65-F5344CB8AC3E}">
        <p14:creationId xmlns:p14="http://schemas.microsoft.com/office/powerpoint/2010/main" val="207220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忆苦思甜⼤会 回忆⼀下你做过的容斥题，描述⼀下什么是容斥</a:t>
            </a:r>
            <a:endParaRPr lang="en-US" altLang="zh-CN" dirty="0"/>
          </a:p>
          <a:p>
            <a:r>
              <a:rPr lang="zh-CN" altLang="en-US" dirty="0"/>
              <a:t>给定⼀些条件，问全部满⾜的对象的个数。 答案 </a:t>
            </a:r>
            <a:r>
              <a:rPr lang="en-US" altLang="zh-CN" dirty="0"/>
              <a:t>= </a:t>
            </a:r>
            <a:r>
              <a:rPr lang="zh-CN" altLang="en-US" dirty="0"/>
              <a:t>所有对象 </a:t>
            </a:r>
            <a:r>
              <a:rPr lang="en-US" altLang="zh-CN" dirty="0"/>
              <a:t>- ⾄</a:t>
            </a:r>
            <a:r>
              <a:rPr lang="zh-CN" altLang="en-US" dirty="0"/>
              <a:t>少不满⾜其中⼀个的 </a:t>
            </a:r>
            <a:r>
              <a:rPr lang="en-US" altLang="zh-CN" dirty="0"/>
              <a:t>+ ⾄</a:t>
            </a:r>
            <a:r>
              <a:rPr lang="zh-CN" altLang="en-US" dirty="0"/>
              <a:t>少不满⾜其中两 个的 </a:t>
            </a:r>
            <a:r>
              <a:rPr lang="en-US" altLang="zh-CN" dirty="0"/>
              <a:t>- ⾄</a:t>
            </a:r>
            <a:r>
              <a:rPr lang="zh-CN" altLang="en-US" dirty="0"/>
              <a:t>少不满⾜其中三个的 </a:t>
            </a:r>
            <a:r>
              <a:rPr lang="en-US" altLang="zh-CN" dirty="0"/>
              <a:t>+ ……</a:t>
            </a:r>
          </a:p>
        </p:txBody>
      </p:sp>
    </p:spTree>
    <p:extLst>
      <p:ext uri="{BB962C8B-B14F-4D97-AF65-F5344CB8AC3E}">
        <p14:creationId xmlns:p14="http://schemas.microsoft.com/office/powerpoint/2010/main" val="20444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洛⾕ </a:t>
            </a:r>
            <a:r>
              <a:rPr lang="en-US" altLang="zh-CN" dirty="0"/>
              <a:t>P2567 [SCOI2010]</a:t>
            </a:r>
            <a:r>
              <a:rPr lang="zh-CN" altLang="en-US" dirty="0"/>
              <a:t>幸运数字 </a:t>
            </a:r>
            <a:endParaRPr lang="en-US" altLang="zh-CN" dirty="0"/>
          </a:p>
          <a:p>
            <a:r>
              <a:rPr lang="zh-CN" altLang="en-US" dirty="0"/>
              <a:t>定义“幸运数”为⼗进制中每⼀位都是</a:t>
            </a:r>
            <a:r>
              <a:rPr lang="en-US" altLang="zh-CN" dirty="0"/>
              <a:t>6</a:t>
            </a:r>
            <a:r>
              <a:rPr lang="zh-CN" altLang="en-US" dirty="0"/>
              <a:t>或</a:t>
            </a:r>
            <a:r>
              <a:rPr lang="en-US" altLang="zh-CN" dirty="0"/>
              <a:t>8</a:t>
            </a:r>
            <a:r>
              <a:rPr lang="zh-CN" altLang="en-US" dirty="0"/>
              <a:t>的数，定义“类幸运数”为 “幸运数”的倍数。显然所有“幸运数”都是“类幸运数” 。 </a:t>
            </a:r>
            <a:endParaRPr lang="en-US" altLang="zh-CN" dirty="0"/>
          </a:p>
          <a:p>
            <a:r>
              <a:rPr lang="zh-CN" altLang="en-US" dirty="0"/>
              <a:t>求⼀个闭区间</a:t>
            </a:r>
            <a:r>
              <a:rPr lang="en-US" altLang="zh-CN" dirty="0"/>
              <a:t>[L, R]</a:t>
            </a:r>
            <a:r>
              <a:rPr lang="zh-CN" altLang="en-US" dirty="0"/>
              <a:t>中“类幸运数”的个数。</a:t>
            </a:r>
            <a:r>
              <a:rPr lang="en-US" altLang="zh-CN" dirty="0"/>
              <a:t>L, R &lt;= 10^10 .</a:t>
            </a:r>
          </a:p>
        </p:txBody>
      </p:sp>
    </p:spTree>
    <p:extLst>
      <p:ext uri="{BB962C8B-B14F-4D97-AF65-F5344CB8AC3E}">
        <p14:creationId xmlns:p14="http://schemas.microsoft.com/office/powerpoint/2010/main" val="429168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先求出所有幸运数</a:t>
                </a:r>
                <a:r>
                  <a:rPr lang="en-US" altLang="zh-CN" dirty="0"/>
                  <a:t>a1…an</a:t>
                </a:r>
              </a:p>
              <a:p>
                <a:r>
                  <a:rPr lang="zh-CN" altLang="en-US" dirty="0"/>
                  <a:t>枚举幸运数的子集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r>
                  <a:rPr lang="zh-CN" altLang="en-US" dirty="0"/>
                  <a:t>求出钦定是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倍数的数的个数</a:t>
                </a:r>
                <a:r>
                  <a:rPr lang="en-US" altLang="zh-CN" dirty="0"/>
                  <a:t>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为什么是对的？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013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&gt;0]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设一个数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个幸运数的倍数</a:t>
                </a:r>
                <a:endParaRPr lang="en-US" altLang="zh-CN" dirty="0"/>
              </a:p>
              <a:p>
                <a:r>
                  <a:rPr lang="zh-CN" altLang="en-US" dirty="0"/>
                  <a:t>当统计</a:t>
                </a:r>
                <a:r>
                  <a:rPr lang="zh-CN" altLang="en-US" b="1" dirty="0"/>
                  <a:t>钦定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个幸运数的倍数的数的个数时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会被统计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次，对答案影响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*c(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因此其总贡献为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&gt;0]</m:t>
                        </m:r>
                      </m:e>
                    </m:nary>
                  </m:oMath>
                </a14:m>
                <a:r>
                  <a:rPr lang="zh-CN" altLang="en-US" dirty="0"/>
                  <a:t>，即如果其是至少一个幸运数的倍数则会被统计一次，否则不被统计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0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这些</a:t>
            </a:r>
            <a:r>
              <a:rPr lang="en-US" altLang="zh-CN" dirty="0"/>
              <a:t>±1</a:t>
            </a:r>
            <a:r>
              <a:rPr lang="zh-CN" altLang="en-US" dirty="0"/>
              <a:t>的本质是什么？ </a:t>
            </a:r>
            <a:endParaRPr lang="en-US" altLang="zh-CN" dirty="0"/>
          </a:p>
          <a:p>
            <a:r>
              <a:rPr lang="zh-CN" altLang="en-US" dirty="0"/>
              <a:t>问题要求⼀些物品</a:t>
            </a:r>
            <a:r>
              <a:rPr lang="en-US" altLang="zh-CN" dirty="0"/>
              <a:t>x</a:t>
            </a:r>
            <a:r>
              <a:rPr lang="zh-CN" altLang="en-US" dirty="0"/>
              <a:t>在条件</a:t>
            </a:r>
            <a:r>
              <a:rPr lang="en-US" altLang="zh-CN" dirty="0"/>
              <a:t>C0</a:t>
            </a:r>
            <a:r>
              <a:rPr lang="zh-CN" altLang="en-US" dirty="0"/>
              <a:t>下的贡献</a:t>
            </a:r>
            <a:r>
              <a:rPr lang="en-US" altLang="zh-CN" dirty="0"/>
              <a:t>x(C0)</a:t>
            </a:r>
            <a:r>
              <a:rPr lang="zh-CN" altLang="en-US" dirty="0"/>
              <a:t>之和。 </a:t>
            </a:r>
            <a:endParaRPr lang="en-US" altLang="zh-CN" dirty="0"/>
          </a:p>
          <a:p>
            <a:r>
              <a:rPr lang="zh-CN" altLang="en-US" dirty="0"/>
              <a:t>容斥的做法就是构造⼀些相对好求的条件</a:t>
            </a:r>
            <a:r>
              <a:rPr lang="en-US" altLang="zh-CN" dirty="0"/>
              <a:t>C1, C2, C3, …, Cn </a:t>
            </a:r>
            <a:r>
              <a:rPr lang="zh-CN" altLang="en-US" dirty="0"/>
              <a:t>再对每个条件构建⼀个系数</a:t>
            </a:r>
            <a:r>
              <a:rPr lang="en-US" altLang="zh-CN" dirty="0"/>
              <a:t>f1, f2, f3, …,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zh-CN" altLang="en-US" dirty="0"/>
              <a:t>使得对任意物品</a:t>
            </a:r>
            <a:r>
              <a:rPr lang="en-US" altLang="zh-CN" dirty="0"/>
              <a:t>x</a:t>
            </a:r>
            <a:r>
              <a:rPr lang="zh-CN" altLang="en-US" dirty="0"/>
              <a:t>，满⾜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这使得知道所有</a:t>
            </a:r>
            <a:r>
              <a:rPr lang="en-US" altLang="zh-CN" dirty="0"/>
              <a:t>Ci</a:t>
            </a:r>
            <a:r>
              <a:rPr lang="zh-CN" altLang="en-US" dirty="0"/>
              <a:t>的情况下，所有</a:t>
            </a:r>
            <a:r>
              <a:rPr lang="en-US" altLang="zh-CN" dirty="0"/>
              <a:t>fi</a:t>
            </a:r>
            <a:r>
              <a:rPr lang="zh-CN" altLang="en-US" dirty="0"/>
              <a:t>可以</a:t>
            </a:r>
            <a:r>
              <a:rPr lang="en-US" altLang="zh-CN" dirty="0"/>
              <a:t>DP</a:t>
            </a:r>
            <a:r>
              <a:rPr lang="zh-CN" altLang="en-US" dirty="0"/>
              <a:t>求出来。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F06228-BAAB-B2B6-4333-54BED324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63" y="3715360"/>
            <a:ext cx="2419474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0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m </a:t>
            </a:r>
            <a:r>
              <a:rPr lang="zh-CN" altLang="en-US" dirty="0"/>
              <a:t>个数 </a:t>
            </a:r>
            <a:r>
              <a:rPr lang="en-US" altLang="zh-CN" dirty="0"/>
              <a:t>a1, …, am, </a:t>
            </a:r>
            <a:r>
              <a:rPr lang="zh-CN" altLang="en-US" dirty="0"/>
              <a:t>统计 </a:t>
            </a:r>
            <a:r>
              <a:rPr lang="en-US" altLang="zh-CN" dirty="0"/>
              <a:t>[1,n] </a:t>
            </a:r>
            <a:r>
              <a:rPr lang="zh-CN" altLang="en-US" dirty="0"/>
              <a:t>的整数中</a:t>
            </a:r>
            <a:r>
              <a:rPr lang="en-US" altLang="zh-CN" dirty="0"/>
              <a:t>, </a:t>
            </a:r>
            <a:r>
              <a:rPr lang="zh-CN" altLang="en-US" dirty="0"/>
              <a:t>满⾜ </a:t>
            </a:r>
            <a:r>
              <a:rPr lang="en-US" altLang="zh-CN" dirty="0"/>
              <a:t>a1, …, am </a:t>
            </a:r>
            <a:r>
              <a:rPr lang="zh-CN" altLang="en-US" dirty="0"/>
              <a:t>中有奇数个数整除它的数的个数。</a:t>
            </a:r>
            <a:r>
              <a:rPr lang="en-US" altLang="zh-CN" dirty="0"/>
              <a:t>m &lt;= 15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25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65AE-3EF1-49A3-A45E-19193435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99A01-C4A3-401E-A5E9-34BB03BF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en-US" altLang="zh-CN" dirty="0"/>
          </a:p>
          <a:p>
            <a:r>
              <a:rPr lang="zh-CN" altLang="en-US" dirty="0"/>
              <a:t>容斥</a:t>
            </a:r>
            <a:endParaRPr lang="en-US" altLang="zh-CN" dirty="0"/>
          </a:p>
          <a:p>
            <a:r>
              <a:rPr lang="zh-CN" altLang="en-US" dirty="0"/>
              <a:t>期望</a:t>
            </a:r>
          </a:p>
        </p:txBody>
      </p:sp>
    </p:spTree>
    <p:extLst>
      <p:ext uri="{BB962C8B-B14F-4D97-AF65-F5344CB8AC3E}">
        <p14:creationId xmlns:p14="http://schemas.microsoft.com/office/powerpoint/2010/main" val="111525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m </a:t>
            </a:r>
            <a:r>
              <a:rPr lang="zh-CN" altLang="en-US" dirty="0"/>
              <a:t>个数 </a:t>
            </a:r>
            <a:r>
              <a:rPr lang="en-US" altLang="zh-CN" dirty="0"/>
              <a:t>a1, …, am, </a:t>
            </a:r>
            <a:r>
              <a:rPr lang="zh-CN" altLang="en-US" dirty="0"/>
              <a:t>统计 </a:t>
            </a:r>
            <a:r>
              <a:rPr lang="en-US" altLang="zh-CN" dirty="0"/>
              <a:t>[1,n] </a:t>
            </a:r>
            <a:r>
              <a:rPr lang="zh-CN" altLang="en-US" dirty="0"/>
              <a:t>的整数中</a:t>
            </a:r>
            <a:r>
              <a:rPr lang="en-US" altLang="zh-CN" dirty="0"/>
              <a:t>, </a:t>
            </a:r>
            <a:r>
              <a:rPr lang="zh-CN" altLang="en-US" dirty="0"/>
              <a:t>满⾜ </a:t>
            </a:r>
            <a:r>
              <a:rPr lang="en-US" altLang="zh-CN" dirty="0"/>
              <a:t>a1, …, am </a:t>
            </a:r>
            <a:r>
              <a:rPr lang="zh-CN" altLang="en-US" dirty="0"/>
              <a:t>中有奇数个数整除它的数的个数。</a:t>
            </a:r>
            <a:r>
              <a:rPr lang="en-US" altLang="zh-CN" dirty="0"/>
              <a:t>m &lt;= 15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[1, n]</a:t>
            </a:r>
            <a:r>
              <a:rPr lang="zh-CN" altLang="en-US" dirty="0"/>
              <a:t>中的任意⼀个数，设</a:t>
            </a:r>
            <a:r>
              <a:rPr lang="en-US" altLang="zh-CN" dirty="0"/>
              <a:t>x</a:t>
            </a:r>
            <a:r>
              <a:rPr lang="zh-CN" altLang="en-US" dirty="0"/>
              <a:t>被</a:t>
            </a:r>
            <a:r>
              <a:rPr lang="en-US" altLang="zh-CN" dirty="0"/>
              <a:t>a[]</a:t>
            </a:r>
            <a:r>
              <a:rPr lang="zh-CN" altLang="en-US" dirty="0"/>
              <a:t>中的</a:t>
            </a:r>
            <a:r>
              <a:rPr lang="en-US" altLang="zh-CN" dirty="0"/>
              <a:t>k</a:t>
            </a:r>
            <a:r>
              <a:rPr lang="zh-CN" altLang="en-US" dirty="0"/>
              <a:t>个数整除。则有：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打表找规律可得 </a:t>
            </a:r>
            <a:r>
              <a:rPr lang="en-US" altLang="zh-CN" dirty="0"/>
              <a:t>fi = [</a:t>
            </a:r>
            <a:r>
              <a:rPr lang="en-US" altLang="zh-CN" dirty="0" err="1"/>
              <a:t>i</a:t>
            </a:r>
            <a:r>
              <a:rPr lang="en-US" altLang="zh-CN" dirty="0"/>
              <a:t> ≠ 0](-2)^(</a:t>
            </a:r>
            <a:r>
              <a:rPr lang="en-US" altLang="zh-CN" dirty="0" err="1"/>
              <a:t>i</a:t>
            </a:r>
            <a:r>
              <a:rPr lang="en-US" altLang="zh-CN" dirty="0"/>
              <a:t> – 1)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7C8E10-E90F-6A9B-3D9E-060D4C22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63" y="3142731"/>
            <a:ext cx="3218877" cy="11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4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有一个长度为 </a:t>
            </a:r>
            <a:r>
              <a:rPr lang="en-US" altLang="zh-CN" b="0" i="0" dirty="0">
                <a:effectLst/>
                <a:latin typeface="KaTeX_Main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 的排列 </a:t>
            </a:r>
            <a:r>
              <a:rPr lang="en-US" altLang="zh-CN" b="0" i="0" dirty="0">
                <a:effectLst/>
                <a:latin typeface="KaTeX_Main"/>
              </a:rPr>
              <a:t>a</a:t>
            </a:r>
            <a:r>
              <a:rPr lang="zh-CN" altLang="en-US" b="0" i="0" dirty="0">
                <a:effectLst/>
                <a:latin typeface="-apple-system"/>
              </a:rPr>
              <a:t>，其中有一些位置被替换成了</a:t>
            </a:r>
            <a:r>
              <a:rPr lang="en-US" altLang="zh-CN" b="0" i="0" dirty="0">
                <a:effectLst/>
                <a:latin typeface="-apple-system"/>
              </a:rPr>
              <a:t>-1</a:t>
            </a:r>
            <a:r>
              <a:rPr lang="zh-CN" altLang="en-US" b="0" i="0" dirty="0">
                <a:effectLst/>
                <a:latin typeface="-apple-system"/>
              </a:rPr>
              <a:t>，你需要尝试恢复这个排列，将</a:t>
            </a:r>
            <a:r>
              <a:rPr lang="en-US" altLang="zh-CN" b="0" i="0" dirty="0">
                <a:effectLst/>
                <a:latin typeface="-apple-system"/>
              </a:rPr>
              <a:t>-1</a:t>
            </a:r>
            <a:r>
              <a:rPr lang="zh-CN" altLang="en-US" b="0" i="0" dirty="0">
                <a:effectLst/>
                <a:latin typeface="-apple-system"/>
              </a:rPr>
              <a:t>替换回数字。 求多少种可行方案使得得到的是一个排列且不存在</a:t>
            </a:r>
            <a:r>
              <a:rPr lang="en-US" altLang="zh-CN" b="0" i="0" dirty="0">
                <a:effectLst/>
                <a:latin typeface="-apple-system"/>
              </a:rPr>
              <a:t>ai=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的位置。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40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</a:t>
                </a:r>
                <a:r>
                  <a:rPr lang="zh-CN" altLang="en-US" dirty="0"/>
                  <a:t>代表</a:t>
                </a:r>
                <a:r>
                  <a:rPr lang="zh-CN" altLang="en-US" b="1" dirty="0"/>
                  <a:t>钦定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个位置不合法的方案数</a:t>
                </a:r>
                <a:endParaRPr lang="en-US" altLang="zh-CN" dirty="0"/>
              </a:p>
              <a:p>
                <a:r>
                  <a:rPr lang="zh-CN" altLang="en-US" dirty="0"/>
                  <a:t>总不合法方案数即为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6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求不定方程</a:t>
            </a:r>
            <a:r>
              <a:rPr lang="en-US" altLang="zh-CN" dirty="0"/>
              <a:t>x1+x2+…+</a:t>
            </a:r>
            <a:r>
              <a:rPr lang="en-US" altLang="zh-CN" dirty="0" err="1"/>
              <a:t>xk</a:t>
            </a:r>
            <a:r>
              <a:rPr lang="en-US" altLang="zh-CN" dirty="0"/>
              <a:t>=n</a:t>
            </a:r>
            <a:r>
              <a:rPr lang="zh-CN" altLang="en-US" dirty="0"/>
              <a:t>的非负整数解个数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k</a:t>
            </a:r>
            <a:r>
              <a:rPr lang="zh-CN" altLang="en-US" dirty="0"/>
              <a:t>个限制条件</a:t>
            </a:r>
            <a:r>
              <a:rPr lang="en-US" altLang="zh-CN" dirty="0"/>
              <a:t>xi&lt;=bi</a:t>
            </a:r>
          </a:p>
          <a:p>
            <a:r>
              <a:rPr lang="en-US" altLang="zh-CN" dirty="0"/>
              <a:t>k&lt;=20</a:t>
            </a:r>
          </a:p>
        </p:txBody>
      </p:sp>
    </p:spTree>
    <p:extLst>
      <p:ext uri="{BB962C8B-B14F-4D97-AF65-F5344CB8AC3E}">
        <p14:creationId xmlns:p14="http://schemas.microsoft.com/office/powerpoint/2010/main" val="2404068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个数 </a:t>
            </a:r>
            <a:r>
              <a:rPr lang="en-US" altLang="zh-CN" dirty="0"/>
              <a:t>a1, ..., an, </a:t>
            </a:r>
            <a:r>
              <a:rPr lang="zh-CN" altLang="en-US" dirty="0"/>
              <a:t>要求将所有数分成两组</a:t>
            </a:r>
            <a:r>
              <a:rPr lang="en-US" altLang="zh-CN" dirty="0"/>
              <a:t>, </a:t>
            </a:r>
            <a:r>
              <a:rPr lang="zh-CN" altLang="en-US" dirty="0"/>
              <a:t>使得两组中 元素 </a:t>
            </a:r>
            <a:r>
              <a:rPr lang="en-US" altLang="zh-CN" dirty="0"/>
              <a:t>or </a:t>
            </a:r>
            <a:r>
              <a:rPr lang="zh-CN" altLang="en-US" dirty="0"/>
              <a:t>和相同</a:t>
            </a:r>
            <a:r>
              <a:rPr lang="en-US" altLang="zh-CN" dirty="0"/>
              <a:t>. n ≤ 50, 0 ≤ ai ≤ 2^20</a:t>
            </a:r>
          </a:p>
        </p:txBody>
      </p:sp>
    </p:spTree>
    <p:extLst>
      <p:ext uri="{BB962C8B-B14F-4D97-AF65-F5344CB8AC3E}">
        <p14:creationId xmlns:p14="http://schemas.microsoft.com/office/powerpoint/2010/main" val="426394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枚举所有</a:t>
            </a:r>
            <a:r>
              <a:rPr lang="en-US" altLang="zh-CN" dirty="0" err="1"/>
              <a:t>i</a:t>
            </a:r>
            <a:r>
              <a:rPr lang="zh-CN" altLang="en-US" dirty="0"/>
              <a:t>，如果所有数第</a:t>
            </a:r>
            <a:r>
              <a:rPr lang="en-US" altLang="zh-CN" dirty="0" err="1"/>
              <a:t>i</a:t>
            </a:r>
            <a:r>
              <a:rPr lang="zh-CN" altLang="en-US" dirty="0"/>
              <a:t>位都是</a:t>
            </a:r>
            <a:r>
              <a:rPr lang="en-US" altLang="zh-CN" dirty="0"/>
              <a:t>0</a:t>
            </a:r>
            <a:r>
              <a:rPr lang="zh-CN" altLang="en-US" dirty="0"/>
              <a:t>，则随便放；如果有的数第</a:t>
            </a:r>
            <a:r>
              <a:rPr lang="en-US" altLang="zh-CN" dirty="0" err="1"/>
              <a:t>i</a:t>
            </a:r>
            <a:r>
              <a:rPr lang="zh-CN" altLang="en-US" dirty="0"/>
              <a:t>位 是</a:t>
            </a:r>
            <a:r>
              <a:rPr lang="en-US" altLang="zh-CN" dirty="0"/>
              <a:t>1</a:t>
            </a:r>
            <a:r>
              <a:rPr lang="zh-CN" altLang="en-US" dirty="0"/>
              <a:t>，那么⼀定两组</a:t>
            </a:r>
            <a:r>
              <a:rPr lang="en-US" altLang="zh-CN" dirty="0"/>
              <a:t>or</a:t>
            </a:r>
            <a:r>
              <a:rPr lang="zh-CN" altLang="en-US" dirty="0"/>
              <a:t>和的第</a:t>
            </a:r>
            <a:r>
              <a:rPr lang="en-US" altLang="zh-CN" dirty="0" err="1"/>
              <a:t>i</a:t>
            </a:r>
            <a:r>
              <a:rPr lang="zh-CN" altLang="en-US" dirty="0"/>
              <a:t>位都是</a:t>
            </a:r>
            <a:r>
              <a:rPr lang="en-US" altLang="zh-CN" dirty="0"/>
              <a:t>1</a:t>
            </a:r>
            <a:r>
              <a:rPr lang="zh-CN" altLang="en-US" dirty="0"/>
              <a:t>，所以第</a:t>
            </a:r>
            <a:r>
              <a:rPr lang="en-US" altLang="zh-CN" dirty="0" err="1"/>
              <a:t>i</a:t>
            </a:r>
            <a:r>
              <a:rPr lang="zh-CN" altLang="en-US" dirty="0"/>
              <a:t>位是</a:t>
            </a:r>
            <a:r>
              <a:rPr lang="en-US" altLang="zh-CN" dirty="0"/>
              <a:t>1</a:t>
            </a:r>
            <a:r>
              <a:rPr lang="zh-CN" altLang="en-US" dirty="0"/>
              <a:t>的数不能都放 同⼀组。但是这个条件不好算。 </a:t>
            </a:r>
            <a:endParaRPr lang="en-US" altLang="zh-CN" dirty="0"/>
          </a:p>
          <a:p>
            <a:r>
              <a:rPr lang="zh-CN" altLang="en-US" dirty="0"/>
              <a:t>所以我们正难则反，求这⼀位是</a:t>
            </a:r>
            <a:r>
              <a:rPr lang="en-US" altLang="zh-CN" dirty="0"/>
              <a:t>1</a:t>
            </a:r>
            <a:r>
              <a:rPr lang="zh-CN" altLang="en-US" dirty="0"/>
              <a:t>的数都放在同⼀组的数量。 枚举⾄少有哪些⼆进制位“</a:t>
            </a:r>
            <a:r>
              <a:rPr lang="en-US" altLang="zh-CN" dirty="0"/>
              <a:t>1</a:t>
            </a:r>
            <a:r>
              <a:rPr lang="zh-CN" altLang="en-US" dirty="0"/>
              <a:t>放在同⼀组”，进⾏容斥。</a:t>
            </a:r>
            <a:endParaRPr lang="en-US" altLang="zh-CN" dirty="0"/>
          </a:p>
          <a:p>
            <a:r>
              <a:rPr lang="zh-CN" altLang="en-US" dirty="0"/>
              <a:t>对于每种情况，⽤并查集进⾏维护。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406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洛⾕ </a:t>
            </a:r>
            <a:r>
              <a:rPr lang="en-US" altLang="zh-CN" dirty="0"/>
              <a:t>P3349 [ZJOI2016]⼩</a:t>
            </a:r>
            <a:r>
              <a:rPr lang="zh-CN" altLang="en-US" dirty="0"/>
              <a:t>星星 </a:t>
            </a:r>
            <a:endParaRPr lang="en-US" altLang="zh-CN" dirty="0"/>
          </a:p>
          <a:p>
            <a:r>
              <a:rPr lang="zh-CN" altLang="en-US" dirty="0"/>
              <a:t>给你⼀个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条边的⽆向图，再给你⼀棵 </a:t>
            </a:r>
            <a:r>
              <a:rPr lang="en-US" altLang="zh-CN" dirty="0"/>
              <a:t>n </a:t>
            </a:r>
            <a:r>
              <a:rPr lang="zh-CN" altLang="en-US" dirty="0"/>
              <a:t>个点的树，问 有多少种点编号的映射⽅式，使得 </a:t>
            </a:r>
            <a:r>
              <a:rPr lang="en-US" altLang="zh-CN" dirty="0"/>
              <a:t>n </a:t>
            </a:r>
            <a:r>
              <a:rPr lang="zh-CN" altLang="en-US" dirty="0"/>
              <a:t>个点恰好匹配</a:t>
            </a:r>
            <a:r>
              <a:rPr lang="en-US" altLang="zh-CN" dirty="0"/>
              <a:t>, </a:t>
            </a:r>
            <a:r>
              <a:rPr lang="zh-CN" altLang="en-US" dirty="0"/>
              <a:t>且树上的边均 存在于原图中。</a:t>
            </a:r>
            <a:endParaRPr lang="en-US" altLang="zh-CN" dirty="0"/>
          </a:p>
          <a:p>
            <a:r>
              <a:rPr lang="en-US" altLang="zh-CN" dirty="0"/>
              <a:t>n &lt;= 17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893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考虑⼀个错误的树形</a:t>
            </a:r>
            <a:r>
              <a:rPr lang="en-US" altLang="zh-CN" dirty="0"/>
              <a:t>DP</a:t>
            </a:r>
            <a:r>
              <a:rPr lang="zh-CN" altLang="en-US" dirty="0"/>
              <a:t>。 </a:t>
            </a:r>
            <a:r>
              <a:rPr lang="en-US" altLang="zh-CN" dirty="0"/>
              <a:t>f[u][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表示树中节点</a:t>
            </a:r>
            <a:r>
              <a:rPr lang="en-US" altLang="zh-CN" dirty="0"/>
              <a:t>u</a:t>
            </a:r>
            <a:r>
              <a:rPr lang="zh-CN" altLang="en-US" dirty="0"/>
              <a:t>匹配原图节点</a:t>
            </a:r>
            <a:r>
              <a:rPr lang="en-US" altLang="zh-CN" dirty="0" err="1"/>
              <a:t>i</a:t>
            </a:r>
            <a:r>
              <a:rPr lang="zh-CN" altLang="en-US" dirty="0"/>
              <a:t>的情况下，⼦树</a:t>
            </a:r>
            <a:r>
              <a:rPr lang="en-US" altLang="zh-CN" dirty="0"/>
              <a:t>u⽅</a:t>
            </a:r>
            <a:r>
              <a:rPr lang="zh-CN" altLang="en-US" dirty="0"/>
              <a:t>案数。 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DP</a:t>
            </a:r>
            <a:r>
              <a:rPr lang="zh-CN" altLang="en-US" dirty="0"/>
              <a:t>的复杂度是多少？ </a:t>
            </a:r>
            <a:r>
              <a:rPr lang="en-US" altLang="zh-CN" dirty="0"/>
              <a:t>O(n^3)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为什么这个</a:t>
            </a:r>
            <a:r>
              <a:rPr lang="en-US" altLang="zh-CN" dirty="0"/>
              <a:t>DP</a:t>
            </a:r>
            <a:r>
              <a:rPr lang="zh-CN" altLang="en-US" dirty="0"/>
              <a:t>错误？ 因为这样树中不同的点可能映射到图中同⼀个点。 </a:t>
            </a:r>
            <a:endParaRPr lang="en-US" altLang="zh-CN" dirty="0"/>
          </a:p>
          <a:p>
            <a:r>
              <a:rPr lang="zh-CN" altLang="en-US" dirty="0"/>
              <a:t>怎样避免这种情况？ </a:t>
            </a:r>
            <a:endParaRPr lang="en-US" altLang="zh-CN" dirty="0"/>
          </a:p>
          <a:p>
            <a:r>
              <a:rPr lang="zh-CN" altLang="en-US" dirty="0"/>
              <a:t>枚举点集</a:t>
            </a:r>
            <a:r>
              <a:rPr lang="en-US" altLang="zh-CN" dirty="0"/>
              <a:t>S</a:t>
            </a:r>
            <a:r>
              <a:rPr lang="zh-CN" altLang="en-US" dirty="0"/>
              <a:t>，求映射的点集最多是</a:t>
            </a:r>
            <a:r>
              <a:rPr lang="en-US" altLang="zh-CN" dirty="0"/>
              <a:t>S</a:t>
            </a:r>
            <a:r>
              <a:rPr lang="zh-CN" altLang="en-US" dirty="0"/>
              <a:t>的⽅案数。容斥。 复杂度</a:t>
            </a:r>
            <a:r>
              <a:rPr lang="en-US" altLang="zh-CN" dirty="0"/>
              <a:t>O(2^n*n^3)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930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什么是期望？ </a:t>
            </a:r>
            <a:endParaRPr lang="en-US" altLang="zh-CN" dirty="0"/>
          </a:p>
          <a:p>
            <a:r>
              <a:rPr lang="zh-CN" altLang="en-US" dirty="0"/>
              <a:t>均摊？大量样本下的平均值？</a:t>
            </a:r>
            <a:endParaRPr lang="en-US" altLang="zh-CN" dirty="0"/>
          </a:p>
          <a:p>
            <a:r>
              <a:rPr lang="zh-CN" altLang="en-US" dirty="0"/>
              <a:t>可以理解为</a:t>
            </a:r>
            <a:r>
              <a:rPr lang="en-US" altLang="zh-CN" dirty="0"/>
              <a:t>Σ</a:t>
            </a:r>
            <a:r>
              <a:rPr lang="zh-CN" altLang="en-US" dirty="0"/>
              <a:t>所求权值*该权值出现的概率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52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随机扔硬币，第⼀次扔到正⾯就停，期望扔多少次？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次！ </a:t>
            </a:r>
            <a:endParaRPr lang="en-US" altLang="zh-CN" dirty="0"/>
          </a:p>
          <a:p>
            <a:r>
              <a:rPr lang="en-US" altLang="zh-CN" dirty="0"/>
              <a:t>x = 1 + x/2, </a:t>
            </a:r>
            <a:r>
              <a:rPr lang="zh-CN" altLang="en-US" dirty="0"/>
              <a:t>解得 </a:t>
            </a:r>
            <a:r>
              <a:rPr lang="en-US" altLang="zh-CN" dirty="0"/>
              <a:t>x = 2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51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组合数：从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个物品中选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个物品（不分先后）的方案数</a:t>
                </a:r>
                <a:endParaRPr lang="en-US" altLang="zh-CN" dirty="0"/>
              </a:p>
              <a:p>
                <a:r>
                  <a:rPr lang="zh-CN" altLang="en-US" dirty="0"/>
                  <a:t>记作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)=n!/(m!*(n-m)!)</a:t>
                </a:r>
              </a:p>
              <a:p>
                <a:r>
                  <a:rPr lang="zh-CN" altLang="en-US" dirty="0"/>
                  <a:t>递推式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)=c(n-1,m-1)+c(n-1,m)</a:t>
                </a:r>
              </a:p>
              <a:p>
                <a:r>
                  <a:rPr lang="zh-CN" altLang="en-US" dirty="0"/>
                  <a:t>特别的，有</a:t>
                </a:r>
                <a:r>
                  <a:rPr lang="en-US" altLang="zh-CN" dirty="0"/>
                  <a:t>c(n,0)=1</a:t>
                </a:r>
              </a:p>
              <a:p>
                <a:r>
                  <a:rPr lang="zh-CN" altLang="en-US" dirty="0"/>
                  <a:t>杨辉三角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UVA10288 </a:t>
            </a:r>
            <a:r>
              <a:rPr lang="zh-CN" altLang="en-US" dirty="0"/>
              <a:t>优惠券 </a:t>
            </a:r>
            <a:r>
              <a:rPr lang="en-US" altLang="zh-CN" dirty="0"/>
              <a:t>Coupons</a:t>
            </a:r>
          </a:p>
          <a:p>
            <a:r>
              <a:rPr lang="zh-CN" altLang="en-US" dirty="0"/>
              <a:t>每张彩票上有一个漂亮图案，图案一共</a:t>
            </a:r>
            <a:r>
              <a:rPr lang="en-US" altLang="zh-CN" dirty="0"/>
              <a:t>n</a:t>
            </a:r>
            <a:r>
              <a:rPr lang="zh-CN" altLang="en-US" dirty="0"/>
              <a:t>种，如果你集齐了这</a:t>
            </a:r>
            <a:r>
              <a:rPr lang="en-US" altLang="zh-CN" dirty="0"/>
              <a:t>n</a:t>
            </a:r>
            <a:r>
              <a:rPr lang="zh-CN" altLang="en-US" dirty="0"/>
              <a:t>种图案就可以</a:t>
            </a:r>
            <a:r>
              <a:rPr lang="zh-CN" altLang="en-US" strike="sngStrike" dirty="0"/>
              <a:t>召唤神龙</a:t>
            </a:r>
            <a:r>
              <a:rPr lang="zh-CN" altLang="en-US" dirty="0"/>
              <a:t>兑换大奖。</a:t>
            </a:r>
          </a:p>
          <a:p>
            <a:r>
              <a:rPr lang="zh-CN" altLang="en-US" dirty="0"/>
              <a:t>现在请问，在理想（平均）情况下，你买多少张彩票才能获得大奖的？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87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若一件事情每次有</a:t>
            </a:r>
            <a:r>
              <a:rPr lang="en-US" altLang="zh-CN" dirty="0"/>
              <a:t>p</a:t>
            </a:r>
            <a:r>
              <a:rPr lang="zh-CN" altLang="en-US" dirty="0"/>
              <a:t>的概率发生，则期望在</a:t>
            </a:r>
            <a:r>
              <a:rPr lang="en-US" altLang="zh-CN" dirty="0"/>
              <a:t>1/p</a:t>
            </a:r>
            <a:r>
              <a:rPr lang="zh-CN" altLang="en-US" dirty="0"/>
              <a:t>次后发生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3E33B5-E953-76FA-5055-8D6EF332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364"/>
            <a:ext cx="2169160" cy="9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LOJ #6342. </a:t>
            </a:r>
            <a:r>
              <a:rPr lang="zh-CN" altLang="en-US" dirty="0"/>
              <a:t>跳⼀跳 </a:t>
            </a:r>
            <a:endParaRPr lang="en-US" altLang="zh-CN" dirty="0"/>
          </a:p>
          <a:p>
            <a:r>
              <a:rPr lang="en-US" altLang="zh-CN" dirty="0" err="1"/>
              <a:t>Δx</a:t>
            </a:r>
            <a:r>
              <a:rPr lang="zh-CN" altLang="en-US" dirty="0"/>
              <a:t>同学不仅是</a:t>
            </a:r>
            <a:r>
              <a:rPr lang="en-US" altLang="zh-CN" dirty="0"/>
              <a:t>1500⽶</a:t>
            </a:r>
            <a:r>
              <a:rPr lang="zh-CN" altLang="en-US" dirty="0"/>
              <a:t>冠军，⽽且还擅⻓跳远。有⼀天，他站在⼀排</a:t>
            </a:r>
            <a:r>
              <a:rPr lang="en-US" altLang="zh-CN" dirty="0"/>
              <a:t>n </a:t>
            </a:r>
            <a:r>
              <a:rPr lang="zh-CN" altLang="en-US" dirty="0"/>
              <a:t>个格⼦中的第</a:t>
            </a:r>
            <a:r>
              <a:rPr lang="en-US" altLang="zh-CN" dirty="0"/>
              <a:t>1</a:t>
            </a:r>
            <a:r>
              <a:rPr lang="zh-CN" altLang="en-US" dirty="0"/>
              <a:t>个格⼦上，向第</a:t>
            </a:r>
            <a:r>
              <a:rPr lang="en-US" altLang="zh-CN" dirty="0"/>
              <a:t>n</a:t>
            </a:r>
            <a:r>
              <a:rPr lang="zh-CN" altLang="en-US" dirty="0"/>
              <a:t>个格⼦跳。</a:t>
            </a:r>
            <a:r>
              <a:rPr lang="en-US" altLang="zh-CN" dirty="0" err="1"/>
              <a:t>Δx</a:t>
            </a:r>
            <a:r>
              <a:rPr lang="zh-CN" altLang="en-US" dirty="0"/>
              <a:t>同学喜欢随机，于是他每次从当前格⼦（第</a:t>
            </a:r>
            <a:r>
              <a:rPr lang="en-US" altLang="zh-CN" dirty="0" err="1"/>
              <a:t>i</a:t>
            </a:r>
            <a:r>
              <a:rPr lang="zh-CN" altLang="en-US" dirty="0"/>
              <a:t>个格⼦）起跳时，会等概率随机落在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, n] </a:t>
            </a:r>
            <a:r>
              <a:rPr lang="zh-CN" altLang="en-US" dirty="0"/>
              <a:t>中的任意⼀个格⼦上（是的，他有可能落在原地）。</a:t>
            </a:r>
            <a:r>
              <a:rPr lang="en-US" altLang="zh-CN" dirty="0" err="1"/>
              <a:t>Δx</a:t>
            </a:r>
            <a:r>
              <a:rPr lang="zh-CN" altLang="en-US" dirty="0"/>
              <a:t>想知道他期 望跳多少次才能落在第</a:t>
            </a:r>
            <a:r>
              <a:rPr lang="en-US" altLang="zh-CN" dirty="0"/>
              <a:t>n</a:t>
            </a:r>
            <a:r>
              <a:rPr lang="zh-CN" altLang="en-US" dirty="0"/>
              <a:t>个格⼦上。</a:t>
            </a:r>
            <a:r>
              <a:rPr lang="en-US" altLang="zh-CN" dirty="0"/>
              <a:t>n &lt;= 10^7 </a:t>
            </a:r>
            <a:r>
              <a:rPr lang="zh-CN" altLang="en-US" dirty="0"/>
              <a:t>。（虽然他⼀眼 秒了，但他还是想考考你。）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56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⼀个想法：设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表示从</a:t>
            </a:r>
            <a:r>
              <a:rPr lang="en-US" altLang="zh-CN" dirty="0"/>
              <a:t>1</a:t>
            </a:r>
            <a:r>
              <a:rPr lang="zh-CN" altLang="en-US" dirty="0"/>
              <a:t>跳到</a:t>
            </a:r>
            <a:r>
              <a:rPr lang="en-US" altLang="zh-CN" dirty="0" err="1"/>
              <a:t>i</a:t>
            </a:r>
            <a:r>
              <a:rPr lang="zh-CN" altLang="en-US" dirty="0"/>
              <a:t>期望跳多少次。 </a:t>
            </a:r>
            <a:endParaRPr lang="en-US" altLang="zh-CN" dirty="0"/>
          </a:p>
          <a:p>
            <a:r>
              <a:rPr lang="en-US" altLang="zh-CN" dirty="0"/>
              <a:t>……</a:t>
            </a:r>
            <a:r>
              <a:rPr lang="zh-CN" altLang="en-US" dirty="0"/>
              <a:t>转移⽅程写不出来。 </a:t>
            </a:r>
            <a:endParaRPr lang="en-US" altLang="zh-CN" dirty="0"/>
          </a:p>
          <a:p>
            <a:r>
              <a:rPr lang="zh-CN" altLang="en-US" dirty="0"/>
              <a:t>反过来，设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表示还剩</a:t>
            </a:r>
            <a:r>
              <a:rPr lang="en-US" altLang="zh-CN" dirty="0" err="1"/>
              <a:t>i</a:t>
            </a:r>
            <a:r>
              <a:rPr lang="zh-CN" altLang="en-US" dirty="0"/>
              <a:t>个格⼦（</a:t>
            </a:r>
            <a:r>
              <a:rPr lang="en-US" altLang="zh-CN" dirty="0"/>
              <a:t>n - </a:t>
            </a:r>
            <a:r>
              <a:rPr lang="zh-CN" altLang="en-US" dirty="0"/>
              <a:t>当前格⼦号），期望跳多 少次。 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(f[0] + f[1] + … + f[</a:t>
            </a:r>
            <a:r>
              <a:rPr lang="en-US" altLang="zh-CN" dirty="0" err="1"/>
              <a:t>i</a:t>
            </a:r>
            <a:r>
              <a:rPr lang="en-US" altLang="zh-CN" dirty="0"/>
              <a:t>]) / (</a:t>
            </a:r>
            <a:r>
              <a:rPr lang="en-US" altLang="zh-CN" dirty="0" err="1"/>
              <a:t>i</a:t>
            </a:r>
            <a:r>
              <a:rPr lang="en-US" altLang="zh-CN" dirty="0"/>
              <a:t> + 1) + 1 </a:t>
            </a:r>
          </a:p>
          <a:p>
            <a:r>
              <a:rPr lang="zh-CN" altLang="en-US" dirty="0"/>
              <a:t>移项，合并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同类项，得 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(f[0] + f[1] + … + f[i-1]) / </a:t>
            </a:r>
            <a:r>
              <a:rPr lang="en-US" altLang="zh-CN" dirty="0" err="1"/>
              <a:t>i</a:t>
            </a:r>
            <a:r>
              <a:rPr lang="en-US" altLang="zh-CN" dirty="0"/>
              <a:t> + (</a:t>
            </a:r>
            <a:r>
              <a:rPr lang="en-US" altLang="zh-CN" dirty="0" err="1"/>
              <a:t>i</a:t>
            </a:r>
            <a:r>
              <a:rPr lang="en-US" altLang="zh-CN" dirty="0"/>
              <a:t> + 1) /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设前缀和为</a:t>
            </a:r>
            <a:r>
              <a:rPr lang="en-US" altLang="zh-CN" dirty="0"/>
              <a:t>s[]</a:t>
            </a:r>
            <a:r>
              <a:rPr lang="zh-CN" altLang="en-US" dirty="0"/>
              <a:t>，即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s[n-1]/</a:t>
            </a:r>
            <a:r>
              <a:rPr lang="en-US" altLang="zh-CN" dirty="0" err="1"/>
              <a:t>i</a:t>
            </a:r>
            <a:r>
              <a:rPr lang="en-US" altLang="zh-CN" dirty="0"/>
              <a:t> + (i+1)/</a:t>
            </a:r>
            <a:r>
              <a:rPr lang="en-US" altLang="zh-CN" dirty="0" err="1"/>
              <a:t>i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O(n)</a:t>
            </a:r>
            <a:r>
              <a:rPr lang="zh-CN" altLang="en-US" dirty="0"/>
              <a:t>可求。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939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种不同的邮票，皮皮想收集所有种类的邮票。唯一的收集方法是到同学凡凡那里购买，每次只能买一张，并且买到的邮票究竟是 </a:t>
            </a:r>
            <a:r>
              <a:rPr lang="en-US" altLang="zh-CN" dirty="0"/>
              <a:t>n</a:t>
            </a:r>
            <a:r>
              <a:rPr lang="zh-CN" altLang="en-US" dirty="0"/>
              <a:t>种邮票中的哪一种是等概率的，概率均为 </a:t>
            </a:r>
            <a:r>
              <a:rPr lang="en-US" altLang="zh-CN" dirty="0"/>
              <a:t>1/n</a:t>
            </a:r>
            <a:r>
              <a:rPr lang="zh-CN" altLang="en-US" dirty="0"/>
              <a:t>。但是由于凡凡也很喜欢邮票，所以皮皮购买第 </a:t>
            </a:r>
            <a:r>
              <a:rPr lang="en-US" altLang="zh-CN" dirty="0"/>
              <a:t>k</a:t>
            </a:r>
            <a:r>
              <a:rPr lang="zh-CN" altLang="en-US" dirty="0"/>
              <a:t>次邮票需要支付 </a:t>
            </a:r>
            <a:r>
              <a:rPr lang="en-US" altLang="zh-CN" dirty="0"/>
              <a:t>k</a:t>
            </a:r>
            <a:r>
              <a:rPr lang="zh-CN" altLang="en-US" dirty="0"/>
              <a:t>元钱。</a:t>
            </a:r>
          </a:p>
          <a:p>
            <a:r>
              <a:rPr lang="zh-CN" altLang="en-US" dirty="0"/>
              <a:t>现在皮皮手中没有邮票，皮皮想知道自己得到所有种类的邮票需要花费的钱数目的期望。</a:t>
            </a:r>
          </a:p>
        </p:txBody>
      </p:sp>
    </p:spTree>
    <p:extLst>
      <p:ext uri="{BB962C8B-B14F-4D97-AF65-F5344CB8AC3E}">
        <p14:creationId xmlns:p14="http://schemas.microsoft.com/office/powerpoint/2010/main" val="317700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</a:t>
            </a:r>
            <a:r>
              <a:rPr lang="zh-CN" altLang="en-US" dirty="0"/>
              <a:t>为现在取到</a:t>
            </a:r>
            <a:r>
              <a:rPr lang="en-US" altLang="zh-CN" dirty="0" err="1"/>
              <a:t>i</a:t>
            </a:r>
            <a:r>
              <a:rPr lang="zh-CN" altLang="en-US" dirty="0"/>
              <a:t>张邮票</a:t>
            </a:r>
            <a:r>
              <a:rPr lang="en-US" altLang="zh-CN" dirty="0"/>
              <a:t>,</a:t>
            </a:r>
            <a:r>
              <a:rPr lang="zh-CN" altLang="en-US" dirty="0"/>
              <a:t>要取完剩下邮票的期望次数</a:t>
            </a:r>
            <a:endParaRPr lang="en-US" altLang="zh-CN" dirty="0"/>
          </a:p>
          <a:p>
            <a:r>
              <a:rPr lang="en-US" altLang="zh-CN" dirty="0"/>
              <a:t>Gi</a:t>
            </a:r>
            <a:r>
              <a:rPr lang="zh-CN" altLang="en-US" dirty="0"/>
              <a:t>为现在取到</a:t>
            </a:r>
            <a:r>
              <a:rPr lang="en-US" altLang="zh-CN" dirty="0" err="1"/>
              <a:t>i</a:t>
            </a:r>
            <a:r>
              <a:rPr lang="zh-CN" altLang="en-US" dirty="0"/>
              <a:t>张邮票</a:t>
            </a:r>
            <a:r>
              <a:rPr lang="en-US" altLang="zh-CN" dirty="0"/>
              <a:t>,</a:t>
            </a:r>
            <a:r>
              <a:rPr lang="zh-CN" altLang="en-US" dirty="0"/>
              <a:t>要取完剩下邮票的期望价格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88002-6D4B-A9F7-1E3F-E83F9B9E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4306"/>
            <a:ext cx="5673063" cy="11080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A6416D-8D94-29D3-AA3F-EF8FF728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3301"/>
            <a:ext cx="9551180" cy="11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给出一有根树，每次等概率删除一个点和其子树，问删完期望步数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567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期望是有可加性的，删掉所有节点的期望就是所有节点被删的期望的和。</a:t>
            </a:r>
            <a:endParaRPr lang="en-US" altLang="zh-CN" dirty="0"/>
          </a:p>
          <a:p>
            <a:r>
              <a:rPr lang="zh-CN" altLang="en-US" dirty="0"/>
              <a:t>显然一个节点被删的花费是</a:t>
            </a:r>
            <a:r>
              <a:rPr lang="en-US" altLang="zh-CN" dirty="0"/>
              <a:t>1</a:t>
            </a:r>
            <a:r>
              <a:rPr lang="zh-CN" altLang="en-US" dirty="0"/>
              <a:t>，但是它能否贡献期望是有概率的，假设他的祖先节点比他先被删除，那么他是不可以产生贡献的，因此我们可以将他的期望看成是这样</a:t>
            </a:r>
            <a:endParaRPr lang="en-US" altLang="zh-CN" dirty="0"/>
          </a:p>
          <a:p>
            <a:r>
              <a:rPr lang="en-US" altLang="zh-CN" dirty="0"/>
              <a:t>E ( x ) = { 1 , x </a:t>
            </a:r>
            <a:r>
              <a:rPr lang="zh-CN" altLang="en-US" dirty="0"/>
              <a:t>先 于 祖 先 被 删 除 </a:t>
            </a:r>
            <a:r>
              <a:rPr lang="en-US" altLang="zh-CN" dirty="0"/>
              <a:t>0 , x </a:t>
            </a:r>
            <a:r>
              <a:rPr lang="zh-CN" altLang="en-US" dirty="0"/>
              <a:t>后 于 祖 先 被 删 除</a:t>
            </a: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4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那么根据期望的性质可以知道单个结点被删除的期望就应该是</a:t>
            </a:r>
            <a:r>
              <a:rPr lang="en-US" altLang="zh-CN" dirty="0"/>
              <a:t>1 ∗ p (</a:t>
            </a:r>
            <a:r>
              <a:rPr lang="zh-CN" altLang="en-US" dirty="0"/>
              <a:t>先 于 祖 先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+ 0 ∗ p (</a:t>
            </a:r>
            <a:r>
              <a:rPr lang="zh-CN" altLang="en-US" dirty="0"/>
              <a:t>晚 于 祖先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既然只考虑祖先，那么可以直接看一条链路，假如要精准删除掉</a:t>
            </a:r>
            <a:r>
              <a:rPr lang="en-US" altLang="zh-CN" dirty="0"/>
              <a:t>x</a:t>
            </a:r>
            <a:r>
              <a:rPr lang="zh-CN" altLang="en-US" dirty="0"/>
              <a:t>，显然概率应是</a:t>
            </a:r>
            <a:r>
              <a:rPr lang="en-US" altLang="zh-CN" dirty="0"/>
              <a:t>1/deep[x]</a:t>
            </a:r>
            <a:r>
              <a:rPr lang="zh-CN" altLang="en-US" dirty="0"/>
              <a:t>。那么相应的期望也就是他了。</a:t>
            </a:r>
            <a:endParaRPr lang="en-US" altLang="zh-CN" dirty="0"/>
          </a:p>
          <a:p>
            <a:r>
              <a:rPr lang="zh-CN" altLang="en-US" dirty="0"/>
              <a:t>综上，求出各点深度取倒数求和即可。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4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组合数的性质</a:t>
                </a:r>
                <a:endParaRPr lang="en-US" altLang="zh-CN" dirty="0"/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)=c(</a:t>
                </a:r>
                <a:r>
                  <a:rPr lang="en-US" altLang="zh-CN" dirty="0" err="1"/>
                  <a:t>n,n</a:t>
                </a:r>
                <a:r>
                  <a:rPr lang="en-US" altLang="zh-CN" dirty="0"/>
                  <a:t>-m)</a:t>
                </a:r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m*c(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)=n*c(n-1,m-1)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1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常见计数技巧</a:t>
            </a:r>
            <a:endParaRPr lang="en-US" altLang="zh-CN" dirty="0"/>
          </a:p>
          <a:p>
            <a:r>
              <a:rPr lang="zh-CN" altLang="en-US" dirty="0"/>
              <a:t>捆绑法</a:t>
            </a:r>
            <a:endParaRPr lang="en-US" altLang="zh-CN" dirty="0"/>
          </a:p>
          <a:p>
            <a:r>
              <a:rPr lang="zh-CN" altLang="en-US" dirty="0"/>
              <a:t>考虑这样一个问题：有</a:t>
            </a:r>
            <a:r>
              <a:rPr lang="en-US" altLang="zh-CN" dirty="0"/>
              <a:t>n</a:t>
            </a:r>
            <a:r>
              <a:rPr lang="zh-CN" altLang="en-US" dirty="0"/>
              <a:t>个人排队，其中有两个人一定要排在一起，问有几种排法？显然，我们可以考虑把这两个人绑在一起，将他们合并为一个人所以相当于是</a:t>
            </a:r>
            <a:r>
              <a:rPr lang="en-US" altLang="zh-CN" dirty="0"/>
              <a:t>n-1</a:t>
            </a:r>
            <a:r>
              <a:rPr lang="zh-CN" altLang="en-US" dirty="0"/>
              <a:t>个人排队，最后记得考虑两个人内部的顺序，共</a:t>
            </a:r>
            <a:r>
              <a:rPr lang="en-US" altLang="zh-CN" dirty="0"/>
              <a:t>2 ( n − 1 ) ! 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插空法</a:t>
            </a:r>
            <a:endParaRPr lang="en-US" altLang="zh-CN" dirty="0"/>
          </a:p>
          <a:p>
            <a:r>
              <a:rPr lang="zh-CN" altLang="en-US" dirty="0"/>
              <a:t>考虑这样一个问题：有</a:t>
            </a:r>
            <a:r>
              <a:rPr lang="en-US" altLang="zh-CN" dirty="0"/>
              <a:t>n </a:t>
            </a:r>
            <a:r>
              <a:rPr lang="zh-CN" altLang="en-US" dirty="0"/>
              <a:t>个人排队，其中有两个人一定不排在一起，问有几种排法？我们先把剩下的</a:t>
            </a:r>
            <a:r>
              <a:rPr lang="en-US" altLang="zh-CN" dirty="0"/>
              <a:t>n-2</a:t>
            </a:r>
            <a:r>
              <a:rPr lang="zh-CN" altLang="en-US" dirty="0"/>
              <a:t>个人排好序，留出</a:t>
            </a:r>
            <a:r>
              <a:rPr lang="en-US" altLang="zh-CN" dirty="0"/>
              <a:t>n−1</a:t>
            </a:r>
            <a:r>
              <a:rPr lang="zh-CN" altLang="en-US" dirty="0"/>
              <a:t>个空位，然后把这两个人塞到空位里去就完事了，共</a:t>
            </a:r>
            <a:r>
              <a:rPr lang="en-US" altLang="zh-CN" dirty="0"/>
              <a:t>(n−2)!(n−1)(n−2)</a:t>
            </a:r>
            <a:r>
              <a:rPr lang="zh-CN" altLang="en-US" dirty="0"/>
              <a:t>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60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隔板法</a:t>
            </a:r>
            <a:endParaRPr lang="en-US" altLang="zh-CN" dirty="0"/>
          </a:p>
          <a:p>
            <a:r>
              <a:rPr lang="zh-CN" altLang="en-US" dirty="0"/>
              <a:t>考虑这样一个问题：有</a:t>
            </a:r>
            <a:r>
              <a:rPr lang="en-US" altLang="zh-CN" dirty="0"/>
              <a:t>n</a:t>
            </a:r>
            <a:r>
              <a:rPr lang="zh-CN" altLang="en-US" dirty="0"/>
              <a:t>个相同的球</a:t>
            </a:r>
            <a:r>
              <a:rPr lang="en-US" altLang="zh-CN" dirty="0"/>
              <a:t>,k</a:t>
            </a:r>
            <a:r>
              <a:rPr lang="zh-CN" altLang="en-US" dirty="0"/>
              <a:t>个不同的盒子，把</a:t>
            </a:r>
            <a:r>
              <a:rPr lang="en-US" altLang="zh-CN" dirty="0"/>
              <a:t>n</a:t>
            </a:r>
            <a:r>
              <a:rPr lang="zh-CN" altLang="en-US" dirty="0"/>
              <a:t>个球放到盒子里，盒子不允许为空，有多少种方案如何计数呢？很简单，我们把</a:t>
            </a:r>
            <a:r>
              <a:rPr lang="en-US" altLang="zh-CN" dirty="0"/>
              <a:t>n</a:t>
            </a:r>
            <a:r>
              <a:rPr lang="zh-CN" altLang="en-US" dirty="0"/>
              <a:t>个球排成一行，在中间放上</a:t>
            </a:r>
            <a:r>
              <a:rPr lang="en-US" altLang="zh-CN" dirty="0"/>
              <a:t>k-1</a:t>
            </a:r>
            <a:r>
              <a:rPr lang="zh-CN" altLang="en-US" dirty="0"/>
              <a:t>块板接着，我们把第</a:t>
            </a:r>
            <a:r>
              <a:rPr lang="en-US" altLang="zh-CN" dirty="0"/>
              <a:t>i−1 </a:t>
            </a:r>
            <a:r>
              <a:rPr lang="zh-CN" altLang="en-US" dirty="0"/>
              <a:t>块板和第</a:t>
            </a:r>
            <a:r>
              <a:rPr lang="en-US" altLang="zh-CN" dirty="0" err="1"/>
              <a:t>i</a:t>
            </a:r>
            <a:r>
              <a:rPr lang="zh-CN" altLang="en-US" dirty="0"/>
              <a:t>块板之间的球放到第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个盒子中就完了所以答案就是</a:t>
            </a:r>
            <a:r>
              <a:rPr lang="en-US" altLang="zh-CN" dirty="0"/>
              <a:t>c(n-1,k-1)</a:t>
            </a:r>
          </a:p>
        </p:txBody>
      </p:sp>
    </p:spTree>
    <p:extLst>
      <p:ext uri="{BB962C8B-B14F-4D97-AF65-F5344CB8AC3E}">
        <p14:creationId xmlns:p14="http://schemas.microsoft.com/office/powerpoint/2010/main" val="9018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求不定方程</a:t>
            </a:r>
            <a:r>
              <a:rPr lang="en-US" altLang="zh-CN" dirty="0"/>
              <a:t>x1+x2+…+</a:t>
            </a:r>
            <a:r>
              <a:rPr lang="en-US" altLang="zh-CN" dirty="0" err="1"/>
              <a:t>xk</a:t>
            </a:r>
            <a:r>
              <a:rPr lang="en-US" altLang="zh-CN" dirty="0"/>
              <a:t>=n</a:t>
            </a:r>
            <a:r>
              <a:rPr lang="zh-CN" altLang="en-US" dirty="0"/>
              <a:t>的非负整数解个数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12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插板法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可能为</a:t>
            </a:r>
            <a:r>
              <a:rPr lang="en-US" altLang="zh-CN" dirty="0"/>
              <a:t>0</a:t>
            </a:r>
            <a:r>
              <a:rPr lang="zh-CN" altLang="en-US" dirty="0"/>
              <a:t>记得整体</a:t>
            </a:r>
            <a:r>
              <a:rPr lang="en-US" altLang="zh-CN" dirty="0"/>
              <a:t>+1</a:t>
            </a:r>
            <a:r>
              <a:rPr lang="zh-CN" altLang="en-US" dirty="0"/>
              <a:t>再计数</a:t>
            </a:r>
            <a:endParaRPr lang="en-US" altLang="zh-CN" dirty="0"/>
          </a:p>
          <a:p>
            <a:r>
              <a:rPr lang="en-US" altLang="zh-CN" dirty="0"/>
              <a:t>c(n+k-1,k-1)</a:t>
            </a:r>
          </a:p>
        </p:txBody>
      </p:sp>
    </p:spTree>
    <p:extLst>
      <p:ext uri="{BB962C8B-B14F-4D97-AF65-F5344CB8AC3E}">
        <p14:creationId xmlns:p14="http://schemas.microsoft.com/office/powerpoint/2010/main" val="27796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08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卡特兰数</a:t>
            </a:r>
            <a:endParaRPr lang="en-US" altLang="zh-CN" dirty="0"/>
          </a:p>
          <a:p>
            <a:r>
              <a:rPr lang="zh-CN" altLang="en-US" dirty="0"/>
              <a:t>简单来说，卡特兰数就是一个有规律的数列，在坐标图中可以表示为：从原点</a:t>
            </a:r>
            <a:r>
              <a:rPr lang="en-US" altLang="zh-CN" dirty="0"/>
              <a:t>(0,0)</a:t>
            </a:r>
            <a:r>
              <a:rPr lang="zh-CN" altLang="en-US" dirty="0"/>
              <a:t>出发，每次向</a:t>
            </a:r>
            <a:r>
              <a:rPr lang="en-US" altLang="zh-CN" dirty="0"/>
              <a:t>x</a:t>
            </a:r>
            <a:r>
              <a:rPr lang="zh-CN" altLang="en-US" dirty="0"/>
              <a:t>轴或者</a:t>
            </a:r>
            <a:r>
              <a:rPr lang="en-US" altLang="zh-CN" dirty="0"/>
              <a:t>y</a:t>
            </a:r>
            <a:r>
              <a:rPr lang="zh-CN" altLang="en-US" dirty="0"/>
              <a:t>轴正方向移动</a:t>
            </a:r>
            <a:r>
              <a:rPr lang="en-US" altLang="zh-CN" dirty="0"/>
              <a:t>1</a:t>
            </a:r>
            <a:r>
              <a:rPr lang="zh-CN" altLang="en-US" dirty="0"/>
              <a:t>个单位，直到到达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点，且在移动过程中不越过第一象限平分线的移动方案总数。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8D08D9-F283-AB8A-E42C-488DBE61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4"/>
            <a:ext cx="5257800" cy="44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2543</Words>
  <Application>Microsoft Office PowerPoint</Application>
  <PresentationFormat>宽屏</PresentationFormat>
  <Paragraphs>147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-apple-system</vt:lpstr>
      <vt:lpstr>KaTeX_Main</vt:lpstr>
      <vt:lpstr>等线</vt:lpstr>
      <vt:lpstr>等线 Light</vt:lpstr>
      <vt:lpstr>Arial</vt:lpstr>
      <vt:lpstr>Cambria Math</vt:lpstr>
      <vt:lpstr>Office 主题​​</vt:lpstr>
      <vt:lpstr>计数与期望</vt:lpstr>
      <vt:lpstr>目录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期望</vt:lpstr>
      <vt:lpstr>期望</vt:lpstr>
      <vt:lpstr>期望</vt:lpstr>
      <vt:lpstr>期望</vt:lpstr>
      <vt:lpstr>期望</vt:lpstr>
      <vt:lpstr>期望</vt:lpstr>
      <vt:lpstr>期望</vt:lpstr>
      <vt:lpstr>期望</vt:lpstr>
      <vt:lpstr>期望</vt:lpstr>
      <vt:lpstr>期望</vt:lpstr>
      <vt:lpstr>期望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初等数论选讲</dc:title>
  <dc:creator>S DQ</dc:creator>
  <cp:lastModifiedBy>liu enshi</cp:lastModifiedBy>
  <cp:revision>105</cp:revision>
  <dcterms:created xsi:type="dcterms:W3CDTF">2020-03-28T19:21:38Z</dcterms:created>
  <dcterms:modified xsi:type="dcterms:W3CDTF">2022-07-27T00:01:42Z</dcterms:modified>
</cp:coreProperties>
</file>