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6" r:id="rId5"/>
    <p:sldId id="307" r:id="rId6"/>
    <p:sldId id="302" r:id="rId7"/>
    <p:sldId id="303" r:id="rId8"/>
    <p:sldId id="264" r:id="rId9"/>
    <p:sldId id="259" r:id="rId10"/>
    <p:sldId id="269" r:id="rId11"/>
    <p:sldId id="267" r:id="rId12"/>
    <p:sldId id="310" r:id="rId13"/>
    <p:sldId id="270" r:id="rId14"/>
    <p:sldId id="311" r:id="rId15"/>
    <p:sldId id="272" r:id="rId16"/>
    <p:sldId id="273" r:id="rId17"/>
    <p:sldId id="260" r:id="rId18"/>
    <p:sldId id="261" r:id="rId19"/>
    <p:sldId id="262" r:id="rId20"/>
    <p:sldId id="274" r:id="rId21"/>
    <p:sldId id="275" r:id="rId22"/>
    <p:sldId id="263" r:id="rId23"/>
    <p:sldId id="265" r:id="rId24"/>
    <p:sldId id="266" r:id="rId25"/>
    <p:sldId id="271" r:id="rId26"/>
    <p:sldId id="278" r:id="rId27"/>
    <p:sldId id="279" r:id="rId28"/>
    <p:sldId id="286" r:id="rId29"/>
    <p:sldId id="280" r:id="rId30"/>
    <p:sldId id="281" r:id="rId31"/>
    <p:sldId id="282" r:id="rId32"/>
    <p:sldId id="287" r:id="rId33"/>
    <p:sldId id="290" r:id="rId34"/>
    <p:sldId id="29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AFD3C5F-9B99-402F-AF67-0749F203E106}">
          <p14:sldIdLst>
            <p14:sldId id="256"/>
            <p14:sldId id="257"/>
            <p14:sldId id="258"/>
          </p14:sldIdLst>
        </p14:section>
        <p14:section name="数据结构" id="{56FA9D48-972C-48C4-967C-4BD8FC31925F}">
          <p14:sldIdLst>
            <p14:sldId id="306"/>
            <p14:sldId id="307"/>
            <p14:sldId id="302"/>
            <p14:sldId id="303"/>
          </p14:sldIdLst>
        </p14:section>
        <p14:section name="题目性质" id="{0E47A388-CB28-40F4-855E-66BBA7BB8804}">
          <p14:sldIdLst/>
        </p14:section>
        <p14:section name="决策单调性" id="{0CEA1943-D895-4E97-9BDA-3373BB35D0DC}">
          <p14:sldIdLst>
            <p14:sldId id="264"/>
            <p14:sldId id="259"/>
            <p14:sldId id="269"/>
            <p14:sldId id="267"/>
            <p14:sldId id="310"/>
            <p14:sldId id="270"/>
            <p14:sldId id="311"/>
            <p14:sldId id="272"/>
            <p14:sldId id="273"/>
            <p14:sldId id="260"/>
            <p14:sldId id="261"/>
            <p14:sldId id="262"/>
            <p14:sldId id="274"/>
            <p14:sldId id="275"/>
            <p14:sldId id="263"/>
            <p14:sldId id="265"/>
            <p14:sldId id="266"/>
            <p14:sldId id="271"/>
            <p14:sldId id="278"/>
            <p14:sldId id="279"/>
            <p14:sldId id="286"/>
            <p14:sldId id="280"/>
            <p14:sldId id="281"/>
            <p14:sldId id="282"/>
            <p14:sldId id="287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2C2B9-1502-4666-9222-9D6BC1B4B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45C54-8290-4BA9-A144-0A984E805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3E9B9-CDD2-48AA-AAC7-F049334B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22C3-6D39-42D9-B61F-61BFF26972CF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A4251-F14D-4B30-BFDF-B7C03F10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07974-FFDB-440E-9A34-D0B0BB10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18B7-74A5-4D12-AE3D-FCD4B3732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5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5F5CF-58B6-4D49-98C4-BD9B8EC3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50A79-C32D-4768-9EFF-1896E7255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33E28-339F-4F29-A28E-B741D872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22C3-6D39-42D9-B61F-61BFF26972CF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3F9B9-0615-4131-B21B-BA5EC208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A58D3-5F2A-440F-A43A-5BD0234D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18B7-74A5-4D12-AE3D-FCD4B3732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6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1E8CF5-5272-4208-B910-497265B7A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220149-BBCD-4182-8B29-EFEFB0981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8D2DB-727D-415B-A7C9-F2638942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22C3-6D39-42D9-B61F-61BFF26972CF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E1BFD-6002-4DAA-81C4-72A22E08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339B6-14FB-4A46-99C5-92F34E13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18B7-74A5-4D12-AE3D-FCD4B3732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2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6AB0F-D40D-47D2-BDDF-9834359A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AA487-2196-4877-AA8C-8B0AD069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5091D-9579-40A0-941A-B79894AF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22C3-6D39-42D9-B61F-61BFF26972CF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2F863-B3F8-4C70-8CAA-9F895A4B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9CE03-6B52-4FEC-9329-BE67AC97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18B7-74A5-4D12-AE3D-FCD4B3732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71260-DC05-4AA6-A4E8-05BD0417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5F4BFF-B597-4138-8360-BCBEE661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D52A1-2C23-4D3C-9AB5-3ADBAE77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22C3-6D39-42D9-B61F-61BFF26972CF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7841-5CDF-4B87-83C8-2A050E07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2BE89-27F4-4CC1-AC9C-E019A851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18B7-74A5-4D12-AE3D-FCD4B3732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40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E2A83-10FA-4CCA-B655-92AF75E5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4A16B-CAA5-4DBA-91FD-2D1D78298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805FA1-4483-474C-9602-509F7FF3F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DB8796-652D-4AF5-A6CA-67D255C6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22C3-6D39-42D9-B61F-61BFF26972CF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E8C5D8-AF6D-4CD8-A1B0-5ECF8151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3AD003-E3C5-4814-8FFD-B50AA8FA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18B7-74A5-4D12-AE3D-FCD4B3732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4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BAA8-B40A-4FB7-9937-B04F9ABF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24B84-96CD-47E5-9A14-D00A1DE3F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10B30F-3C50-4A1B-AF9D-F28FB01A1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11008F-BE62-40B0-A1E5-E8CF7B0C0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8350FF-6D7C-4956-8409-5E6E904AD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CF875C-B123-436B-A6F0-23EB9141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22C3-6D39-42D9-B61F-61BFF26972CF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095F67-E6BD-4917-B51A-E837FF94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B47CA-1A3F-4B79-9825-51E90C81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18B7-74A5-4D12-AE3D-FCD4B3732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7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5FC51-0069-4C02-A179-C646D528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087466-D958-4C2D-A29A-6EDD30D3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22C3-6D39-42D9-B61F-61BFF26972CF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03BB6-9008-438F-828F-88F1C909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00EADB-D35A-4486-8D8D-157CDF86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18B7-74A5-4D12-AE3D-FCD4B3732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8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943FA8-B0A9-497B-97F7-7C9CD58F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22C3-6D39-42D9-B61F-61BFF26972CF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4F716D-0406-4358-B538-61E44F09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266238-0B43-4587-AB96-B3B10F66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18B7-74A5-4D12-AE3D-FCD4B3732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7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04941-EB6E-47E7-8BD7-2A3E089B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60B00-5206-4153-9D73-EFBCE614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4B6E22-4413-464E-BCC3-7BCB731FD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AFD80C-F038-4139-8AE1-76D88006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22C3-6D39-42D9-B61F-61BFF26972CF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0ADFA-BF50-402B-8FB7-AEE22A86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72B07B-7880-40D8-8AC8-8269346A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18B7-74A5-4D12-AE3D-FCD4B3732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7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27E0E-1CC8-4DB9-ADA5-E7CD905B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ADBDFE-D9A3-4C7A-ACBF-56B26597F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FE9E0F-1618-4013-91BA-CA9A18B1F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70E9B-D047-4237-B463-684F8B60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22C3-6D39-42D9-B61F-61BFF26972CF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C6A775-A7C5-4C0A-8754-2DC3076A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85EC9-BDA9-40A1-9F42-445FC475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18B7-74A5-4D12-AE3D-FCD4B3732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4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F515F4-17F5-4765-BD1E-6D5952E7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000EDB-567C-4BD1-B067-1C14189CF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2FD46-93BC-449D-AF10-EC473DAF2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E22C3-6D39-42D9-B61F-61BFF26972CF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7B365-4F21-4BE7-B049-9E88A0EEF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FEED4-3D8D-4B77-894B-0911F7095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18B7-74A5-4D12-AE3D-FCD4B3732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6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i-wiki.org/dp/opt/quadrang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6D990-4922-4E36-8B20-3385B9B4F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/>
              <a:t>优化选</a:t>
            </a:r>
            <a:r>
              <a:rPr lang="zh-CN" altLang="en-US" dirty="0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9F6F46-F9D1-453A-B241-E2F4B53BE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695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A071F-4DBF-49D9-91EA-B4617884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如何判断具有决策单调性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FA084-5321-4420-BBE8-DA3E4E22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证明上式</a:t>
            </a:r>
            <a:endParaRPr lang="en-US" altLang="zh-CN" dirty="0"/>
          </a:p>
          <a:p>
            <a:pPr lvl="1"/>
            <a:r>
              <a:rPr lang="zh-CN" altLang="en-US" dirty="0"/>
              <a:t>例如观察函数是否凸</a:t>
            </a:r>
            <a:endParaRPr lang="en-US" altLang="zh-CN" dirty="0"/>
          </a:p>
          <a:p>
            <a:r>
              <a:rPr lang="zh-CN" altLang="en-US" dirty="0"/>
              <a:t>随机大数据</a:t>
            </a:r>
            <a:r>
              <a:rPr lang="en-US" altLang="zh-CN" dirty="0"/>
              <a:t>+</a:t>
            </a:r>
            <a:r>
              <a:rPr lang="zh-CN" altLang="en-US" dirty="0"/>
              <a:t>打表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208C6C-6968-48AA-BD9C-77693AD4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34" y="1920858"/>
            <a:ext cx="10014932" cy="4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7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7480F-0CC8-4404-A473-3BE6995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</a:t>
            </a:r>
            <a:r>
              <a:rPr lang="en-US" altLang="zh-CN" dirty="0"/>
              <a:t>1D/1D</a:t>
            </a:r>
            <a:r>
              <a:rPr lang="zh-CN" altLang="en-US" dirty="0"/>
              <a:t>决策单调性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1ECA3-0211-447F-9292-30358E16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我们总是沿着“</a:t>
            </a:r>
            <a:r>
              <a:rPr lang="en-US" altLang="zh-CN" dirty="0"/>
              <a:t>f(x)</a:t>
            </a:r>
            <a:r>
              <a:rPr lang="zh-CN" altLang="en-US" dirty="0"/>
              <a:t>的最优决策是什么”这个思路进行思考，下面我们换一个角度，</a:t>
            </a:r>
            <a:br>
              <a:rPr lang="zh-CN" altLang="en-US" dirty="0"/>
            </a:br>
            <a:r>
              <a:rPr lang="zh-CN" altLang="en-US" dirty="0"/>
              <a:t>思考对于一个已经计算出来的状态</a:t>
            </a:r>
            <a:r>
              <a:rPr lang="en-US" altLang="zh-CN" dirty="0"/>
              <a:t>f(j)</a:t>
            </a:r>
            <a:r>
              <a:rPr lang="zh-CN" altLang="en-US" dirty="0"/>
              <a:t>，“</a:t>
            </a:r>
            <a:r>
              <a:rPr lang="en-US" altLang="zh-CN" dirty="0"/>
              <a:t>f(j)</a:t>
            </a:r>
            <a:r>
              <a:rPr lang="zh-CN" altLang="en-US" dirty="0"/>
              <a:t>能够更新的状态有哪些”。这样，每一步过程中</a:t>
            </a:r>
            <a:br>
              <a:rPr lang="zh-CN" altLang="en-US" dirty="0"/>
            </a:br>
            <a:r>
              <a:rPr lang="zh-CN" altLang="en-US" dirty="0"/>
              <a:t>某些状态的决策可能不是最优的，但是当算法结束的时候所有状态对应的决策一定是最优的。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F2A92E-5610-4857-BA99-252849C5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057433" cy="6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7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7480F-0CC8-4404-A473-3BE6995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</a:t>
            </a:r>
            <a:r>
              <a:rPr lang="en-US" altLang="zh-CN" dirty="0"/>
              <a:t>1D/1D</a:t>
            </a:r>
            <a:r>
              <a:rPr lang="zh-CN" altLang="en-US" dirty="0"/>
              <a:t>决策单调性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1ECA3-0211-447F-9292-30358E16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一开始，只有</a:t>
            </a:r>
            <a:r>
              <a:rPr lang="en-US" altLang="zh-CN" dirty="0"/>
              <a:t>f(1)</a:t>
            </a:r>
            <a:r>
              <a:rPr lang="zh-CN" altLang="en-US" dirty="0"/>
              <a:t>的函数值被计算出来，于是所有状态的当前最优决策都是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1111111111111111111111111111111111111111111</a:t>
            </a:r>
          </a:p>
          <a:p>
            <a:pPr marL="0" indent="0">
              <a:buNone/>
            </a:pPr>
            <a:r>
              <a:rPr lang="zh-CN" altLang="en-US" dirty="0"/>
              <a:t>现在，显然</a:t>
            </a:r>
            <a:r>
              <a:rPr lang="en-US" altLang="zh-CN" dirty="0"/>
              <a:t>f(2)</a:t>
            </a:r>
            <a:r>
              <a:rPr lang="zh-CN" altLang="en-US" dirty="0"/>
              <a:t>的值已经确定了：它的最优决策只能是</a:t>
            </a:r>
            <a:r>
              <a:rPr lang="en-US" altLang="zh-CN" dirty="0"/>
              <a:t>1</a:t>
            </a:r>
            <a:r>
              <a:rPr lang="zh-CN" altLang="en-US" dirty="0"/>
              <a:t>。我们用决策</a:t>
            </a:r>
            <a:r>
              <a:rPr lang="en-US" altLang="zh-CN" dirty="0"/>
              <a:t>2 </a:t>
            </a:r>
            <a:r>
              <a:rPr lang="zh-CN" altLang="en-US" dirty="0"/>
              <a:t>来更新这个决策</a:t>
            </a:r>
          </a:p>
          <a:p>
            <a:pPr marL="0" indent="0">
              <a:buNone/>
            </a:pPr>
            <a:r>
              <a:rPr lang="zh-CN" altLang="en-US" dirty="0"/>
              <a:t>表。由于决策单调性，我们知道新的决策表只能有这样的形式：</a:t>
            </a:r>
          </a:p>
          <a:p>
            <a:pPr marL="0" indent="0">
              <a:buNone/>
            </a:pPr>
            <a:r>
              <a:rPr lang="en-US" altLang="zh-CN" dirty="0"/>
              <a:t>1111111111111111111111111111112222222222222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95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7480F-0CC8-4404-A473-3BE6995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</a:t>
            </a:r>
            <a:r>
              <a:rPr lang="en-US" altLang="zh-CN" dirty="0"/>
              <a:t>1D/1D</a:t>
            </a:r>
            <a:r>
              <a:rPr lang="zh-CN" altLang="en-US" dirty="0"/>
              <a:t>决策单调性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1ECA3-0211-447F-9292-30358E16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这意味着我们可以使用二分法来查找“转折点”，因为如果在一个点</a:t>
            </a:r>
            <a:r>
              <a:rPr lang="en-US" altLang="zh-CN" dirty="0"/>
              <a:t>x </a:t>
            </a:r>
            <a:r>
              <a:rPr lang="zh-CN" altLang="en-US" dirty="0"/>
              <a:t>上，如果决策</a:t>
            </a:r>
            <a:r>
              <a:rPr lang="en-US" altLang="zh-CN" dirty="0"/>
              <a:t>2 </a:t>
            </a:r>
            <a:r>
              <a:rPr lang="zh-CN" altLang="en-US" dirty="0"/>
              <a:t>好，则所有比</a:t>
            </a:r>
            <a:r>
              <a:rPr lang="en-US" altLang="zh-CN" dirty="0"/>
              <a:t>x </a:t>
            </a:r>
            <a:r>
              <a:rPr lang="zh-CN" altLang="en-US" dirty="0"/>
              <a:t>大的状态都是决策</a:t>
            </a:r>
            <a:r>
              <a:rPr lang="en-US" altLang="zh-CN" dirty="0"/>
              <a:t>2 </a:t>
            </a:r>
            <a:r>
              <a:rPr lang="zh-CN" altLang="en-US" dirty="0"/>
              <a:t>更好；如果</a:t>
            </a:r>
            <a:r>
              <a:rPr lang="en-US" altLang="zh-CN" dirty="0"/>
              <a:t>x </a:t>
            </a:r>
            <a:r>
              <a:rPr lang="zh-CN" altLang="en-US" dirty="0"/>
              <a:t>上决策</a:t>
            </a:r>
            <a:r>
              <a:rPr lang="en-US" altLang="zh-CN" dirty="0"/>
              <a:t>1 </a:t>
            </a:r>
            <a:r>
              <a:rPr lang="zh-CN" altLang="en-US" dirty="0"/>
              <a:t>更好，则所有比</a:t>
            </a:r>
            <a:r>
              <a:rPr lang="en-US" altLang="zh-CN" dirty="0"/>
              <a:t>x </a:t>
            </a:r>
            <a:r>
              <a:rPr lang="zh-CN" altLang="en-US" dirty="0"/>
              <a:t>小的状态都是决策</a:t>
            </a:r>
            <a:r>
              <a:rPr lang="en-US" altLang="zh-CN" dirty="0"/>
              <a:t>1 </a:t>
            </a:r>
            <a:r>
              <a:rPr lang="zh-CN" altLang="en-US" dirty="0"/>
              <a:t>更好。</a:t>
            </a:r>
          </a:p>
          <a:p>
            <a:r>
              <a:rPr lang="zh-CN" altLang="en-US" dirty="0"/>
              <a:t>现在决策</a:t>
            </a:r>
            <a:r>
              <a:rPr lang="en-US" altLang="zh-CN" dirty="0"/>
              <a:t>1 </a:t>
            </a:r>
            <a:r>
              <a:rPr lang="zh-CN" altLang="en-US" dirty="0"/>
              <a:t>和决策</a:t>
            </a:r>
            <a:r>
              <a:rPr lang="en-US" altLang="zh-CN" dirty="0"/>
              <a:t>2 </a:t>
            </a:r>
            <a:r>
              <a:rPr lang="zh-CN" altLang="en-US" dirty="0"/>
              <a:t>都已经更新完毕，则</a:t>
            </a:r>
            <a:r>
              <a:rPr lang="en-US" altLang="zh-CN" dirty="0"/>
              <a:t>f(3)</a:t>
            </a:r>
            <a:r>
              <a:rPr lang="zh-CN" altLang="en-US" dirty="0"/>
              <a:t>也已确定，现在用决策</a:t>
            </a:r>
            <a:r>
              <a:rPr lang="en-US" altLang="zh-CN" dirty="0"/>
              <a:t>3 </a:t>
            </a:r>
            <a:r>
              <a:rPr lang="zh-CN" altLang="en-US" dirty="0"/>
              <a:t>来更新所有状态。</a:t>
            </a:r>
          </a:p>
          <a:p>
            <a:r>
              <a:rPr lang="zh-CN" altLang="en-US" dirty="0"/>
              <a:t>根据决策单调性，现在的决策表只能有以下</a:t>
            </a:r>
            <a:r>
              <a:rPr lang="en-US" altLang="zh-CN" dirty="0"/>
              <a:t>2 </a:t>
            </a:r>
            <a:r>
              <a:rPr lang="zh-CN" altLang="en-US" dirty="0"/>
              <a:t>种类型：</a:t>
            </a:r>
          </a:p>
          <a:p>
            <a:r>
              <a:rPr lang="en-US" altLang="zh-CN" dirty="0"/>
              <a:t>1111111111111111122222222222222222233333333333</a:t>
            </a:r>
          </a:p>
          <a:p>
            <a:r>
              <a:rPr lang="en-US" altLang="zh-CN" dirty="0"/>
              <a:t>1111111111111113333333333333333333333333333333</a:t>
            </a:r>
          </a:p>
          <a:p>
            <a:r>
              <a:rPr lang="zh-CN" altLang="en-US" dirty="0"/>
              <a:t>而这样的决策表示绝对不会出现的：</a:t>
            </a:r>
          </a:p>
          <a:p>
            <a:r>
              <a:rPr lang="en-US" altLang="zh-CN" dirty="0"/>
              <a:t>1111111111113333333333333333333222222222222222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242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7480F-0CC8-4404-A473-3BE6995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</a:t>
            </a:r>
            <a:r>
              <a:rPr lang="en-US" altLang="zh-CN" dirty="0"/>
              <a:t>1D/1D</a:t>
            </a:r>
            <a:r>
              <a:rPr lang="zh-CN" altLang="en-US" dirty="0"/>
              <a:t>决策单调性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1ECA3-0211-447F-9292-30358E16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那么，我们的更新算法就是：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考察决策</a:t>
            </a:r>
            <a:r>
              <a:rPr lang="en-US" altLang="zh-CN" dirty="0"/>
              <a:t>2 </a:t>
            </a:r>
            <a:r>
              <a:rPr lang="zh-CN" altLang="en-US" dirty="0"/>
              <a:t>的区间</a:t>
            </a:r>
            <a:r>
              <a:rPr lang="en-US" altLang="zh-CN" dirty="0"/>
              <a:t>[</a:t>
            </a:r>
            <a:r>
              <a:rPr lang="en-US" altLang="zh-CN" dirty="0" err="1"/>
              <a:t>b,n</a:t>
            </a:r>
            <a:r>
              <a:rPr lang="en-US" altLang="zh-CN" dirty="0"/>
              <a:t>]</a:t>
            </a:r>
            <a:r>
              <a:rPr lang="zh-CN" altLang="en-US" dirty="0"/>
              <a:t>的</a:t>
            </a:r>
            <a:r>
              <a:rPr lang="en-US" altLang="zh-CN" dirty="0"/>
              <a:t>b </a:t>
            </a:r>
            <a:r>
              <a:rPr lang="zh-CN" altLang="en-US" dirty="0"/>
              <a:t>点上是否决策</a:t>
            </a:r>
            <a:r>
              <a:rPr lang="en-US" altLang="zh-CN" dirty="0"/>
              <a:t>3 </a:t>
            </a:r>
            <a:r>
              <a:rPr lang="zh-CN" altLang="en-US" dirty="0"/>
              <a:t>更优，如果是，则全部抛弃决策</a:t>
            </a:r>
            <a:r>
              <a:rPr lang="en-US" altLang="zh-CN" dirty="0"/>
              <a:t>2</a:t>
            </a:r>
            <a:r>
              <a:rPr lang="zh-CN" altLang="en-US" dirty="0"/>
              <a:t>，将此区间划归决策</a:t>
            </a:r>
            <a:r>
              <a:rPr lang="en-US" altLang="zh-CN" dirty="0"/>
              <a:t>3</a:t>
            </a:r>
            <a:r>
              <a:rPr lang="zh-CN" altLang="en-US" dirty="0"/>
              <a:t>；如果否，则在决策</a:t>
            </a:r>
            <a:r>
              <a:rPr lang="en-US" altLang="zh-CN" dirty="0"/>
              <a:t>2 </a:t>
            </a:r>
            <a:r>
              <a:rPr lang="zh-CN" altLang="en-US" dirty="0"/>
              <a:t>的区间</a:t>
            </a:r>
            <a:r>
              <a:rPr lang="en-US" altLang="zh-CN" dirty="0"/>
              <a:t>[</a:t>
            </a:r>
            <a:r>
              <a:rPr lang="en-US" altLang="zh-CN" dirty="0" err="1"/>
              <a:t>b,n</a:t>
            </a:r>
            <a:r>
              <a:rPr lang="en-US" altLang="zh-CN" dirty="0"/>
              <a:t>]</a:t>
            </a:r>
            <a:r>
              <a:rPr lang="zh-CN" altLang="en-US" dirty="0"/>
              <a:t>中二分查找转折点。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如果第</a:t>
            </a:r>
            <a:r>
              <a:rPr lang="en-US" altLang="zh-CN" dirty="0"/>
              <a:t>1 </a:t>
            </a:r>
            <a:r>
              <a:rPr lang="zh-CN" altLang="en-US" dirty="0"/>
              <a:t>问的回答是“是”，则用同样的方法考察决策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推演到这一步，相信决策单调性的实现算法已经明了了：使用一个栈来维护数据，栈中的每一个元素保存一个决策的起始位置，显然这些位置依次递增。当插入一个新的决策时，从后到前扫描栈，对于每一个老决策来说，做这样两件事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 如果在老决策的起点处还是新决策更好，则退栈，全额抛弃老决策，将其区间合并至新决策中，继续扫描下一个决策。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 如果在老决策的起点处是老决策好，则转折点必然在这个老决策的区间中；二分查找之，然后新决策进栈，结束。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15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C8D2A-DA32-4741-A0BB-ACB008B9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loj2157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8319C6-AB33-4093-98F7-CFFFC6DDB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88" y="2007231"/>
            <a:ext cx="9513565" cy="15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3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CFAED-1D43-4DC4-B2D1-818A0CB3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loj2157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3F5619-DDDA-412E-B458-0A43855E4E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即找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/>
                  <a:t> 。假设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 ，那么其为凸，满足决策单调性</a:t>
                </a:r>
                <a:endParaRPr lang="en-US" altLang="zh-CN" dirty="0"/>
              </a:p>
              <a:p>
                <a:r>
                  <a:rPr lang="zh-CN" altLang="en-US" dirty="0"/>
                  <a:t> 直接上二分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3F5619-DDDA-412E-B458-0A43855E4E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68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706E1-38C0-473F-8859-7FE56DD1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四边形不等式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169A40-B5F5-454E-8F37-7601C27BA4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对于区间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2D/1D</a:t>
                </a:r>
                <a:r>
                  <a:rPr lang="zh-CN" altLang="en-US" dirty="0"/>
                  <a:t>方程：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 w </a:t>
                </a:r>
                <a:r>
                  <a:rPr lang="zh-CN" altLang="en-US" dirty="0"/>
                  <a:t>满足四边形不等式，那么 </a:t>
                </a:r>
                <a:r>
                  <a:rPr lang="en-US" altLang="zh-CN" dirty="0"/>
                  <a:t>f </a:t>
                </a:r>
                <a:r>
                  <a:rPr lang="zh-CN" altLang="en-US" dirty="0"/>
                  <a:t>也满足四边形不等式。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/>
                  <a:t> 的决策点，那么满足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证明详见</a:t>
                </a:r>
                <a:r>
                  <a:rPr lang="en-US" altLang="zh-CN" dirty="0">
                    <a:hlinkClick r:id="rId2"/>
                  </a:rPr>
                  <a:t>https://oi-wiki.org/dp/opt/quadrangle/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169A40-B5F5-454E-8F37-7601C27BA4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FB6D0A8-B830-4E0D-9B39-8D4ACEFCF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19" y="1883150"/>
            <a:ext cx="10014932" cy="4660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CC21A4-7AED-456B-B5F7-693F8B8EC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932" y="2729060"/>
            <a:ext cx="5155657" cy="6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4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2C667-7869-4C3D-A134-1A4A0EB8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四边形不等式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00AF98-F9B6-4C0C-BF01-557F192B8B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换句话说，区间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按长度有决策单调性</a:t>
                </a:r>
                <a:endParaRPr lang="en-US" altLang="zh-CN" dirty="0"/>
              </a:p>
              <a:p>
                <a:r>
                  <a:rPr lang="zh-CN" altLang="en-US" dirty="0"/>
                  <a:t>可以降低为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00AF98-F9B6-4C0C-BF01-557F192B8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458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21648-CD8E-49DC-B4C3-53ACCD77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石子合并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EDA8B4-6114-41EE-8043-E41424BCFA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 </a:t>
                </a:r>
                <a:r>
                  <a:rPr lang="zh-CN" altLang="en-US" dirty="0"/>
                  <a:t>堆石子，每堆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，每次找相邻两堆合并，权值为两堆石子数之和。问最后合并成一堆的最小代价。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EDA8B4-6114-41EE-8043-E41424BCF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19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0C53F-1F89-4A43-BF62-FE1B86AE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F66B7-C9AD-4696-942D-5A867D263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优化：决策单调性，</a:t>
            </a:r>
            <a:r>
              <a:rPr lang="en-US" altLang="zh-CN" dirty="0" err="1"/>
              <a:t>wqs</a:t>
            </a:r>
            <a:r>
              <a:rPr lang="zh-CN" altLang="en-US" dirty="0"/>
              <a:t>二分，凸包优化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9131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AC1E8-11F4-4F2A-B447-55BB913F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一种特殊的</a:t>
            </a:r>
            <a:r>
              <a:rPr lang="en-US" altLang="zh-CN" dirty="0"/>
              <a:t>1D/1D</a:t>
            </a:r>
            <a:r>
              <a:rPr lang="zh-CN" altLang="en-US" dirty="0"/>
              <a:t>决策单调性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E2E0EF-DA37-4BD3-ADBB-827A8E046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一般用于序列</a:t>
                </a:r>
                <a:r>
                  <a:rPr lang="en-US" altLang="zh-CN" dirty="0"/>
                  <a:t>DP</a:t>
                </a:r>
              </a:p>
              <a:p>
                <a:r>
                  <a:rPr lang="zh-CN" altLang="en-US" dirty="0"/>
                  <a:t>形如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:r>
                  <a:rPr lang="en-US" altLang="zh-CN" dirty="0"/>
                  <a:t>w </a:t>
                </a:r>
                <a:r>
                  <a:rPr lang="zh-CN" altLang="en-US" dirty="0"/>
                  <a:t>满足四边形不等式，那么 </a:t>
                </a:r>
                <a:r>
                  <a:rPr lang="en-US" altLang="zh-CN" dirty="0"/>
                  <a:t>f </a:t>
                </a:r>
                <a:r>
                  <a:rPr lang="zh-CN" altLang="en-US" dirty="0"/>
                  <a:t>也满足决策单调性</a:t>
                </a:r>
                <a:endParaRPr lang="en-US" altLang="zh-CN" dirty="0"/>
              </a:p>
              <a:p>
                <a:r>
                  <a:rPr lang="zh-CN" altLang="en-US" dirty="0"/>
                  <a:t>注意第二维 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，实际上不以来当前阶段的值</a:t>
                </a:r>
                <a:endParaRPr lang="en-US" altLang="zh-CN" dirty="0"/>
              </a:p>
              <a:p>
                <a:r>
                  <a:rPr lang="zh-CN" altLang="en-US" dirty="0"/>
                  <a:t>于是可以考虑分治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E2E0EF-DA37-4BD3-ADBB-827A8E046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057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AC1E8-11F4-4F2A-B447-55BB913F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一种特殊的</a:t>
            </a:r>
            <a:r>
              <a:rPr lang="en-US" altLang="zh-CN" dirty="0"/>
              <a:t>1D/1D</a:t>
            </a:r>
            <a:r>
              <a:rPr lang="zh-CN" altLang="en-US" dirty="0"/>
              <a:t>决策单调性</a:t>
            </a:r>
            <a:r>
              <a:rPr lang="en-US" altLang="zh-CN" dirty="0"/>
              <a:t>-</a:t>
            </a:r>
            <a:r>
              <a:rPr lang="zh-CN" altLang="en-US" dirty="0"/>
              <a:t>分治法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E2E0EF-DA37-4BD3-ADBB-827A8E046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j </a:t>
                </a:r>
                <a:r>
                  <a:rPr lang="zh-CN" altLang="en-US" dirty="0"/>
                  <a:t>从小到大枚举</a:t>
                </a:r>
                <a:endParaRPr lang="en-US" altLang="zh-CN" dirty="0"/>
              </a:p>
              <a:p>
                <a:r>
                  <a:rPr lang="zh-CN" altLang="en-US" dirty="0"/>
                  <a:t>考虑计算 </a:t>
                </a:r>
                <a:r>
                  <a:rPr lang="en-US" altLang="zh-CN" dirty="0"/>
                  <a:t>f[l...r][j] </a:t>
                </a:r>
                <a:r>
                  <a:rPr lang="zh-CN" altLang="en-US" dirty="0"/>
                  <a:t>的值，它的决策区间是 </a:t>
                </a:r>
                <a:r>
                  <a:rPr lang="en-US" altLang="zh-CN" dirty="0"/>
                  <a:t>f[a...b][j-1]</a:t>
                </a:r>
              </a:p>
              <a:p>
                <a:r>
                  <a:rPr lang="zh-CN" altLang="en-US" dirty="0"/>
                  <a:t>对于 </a:t>
                </a:r>
                <a:r>
                  <a:rPr lang="en-US" altLang="zh-CN" dirty="0"/>
                  <a:t>f[mid][j] (mid=(</a:t>
                </a:r>
                <a:r>
                  <a:rPr lang="en-US" altLang="zh-CN" dirty="0" err="1"/>
                  <a:t>l+r</a:t>
                </a:r>
                <a:r>
                  <a:rPr lang="en-US" altLang="zh-CN" dirty="0"/>
                  <a:t>)/2) </a:t>
                </a:r>
                <a:r>
                  <a:rPr lang="zh-CN" altLang="en-US" dirty="0"/>
                  <a:t>，暴力找到它的最优决策点 </a:t>
                </a:r>
                <a:r>
                  <a:rPr lang="en-US" altLang="zh-CN" dirty="0"/>
                  <a:t>f[c][j-1]</a:t>
                </a:r>
              </a:p>
              <a:p>
                <a:r>
                  <a:rPr lang="zh-CN" altLang="en-US" dirty="0"/>
                  <a:t>递归 </a:t>
                </a:r>
                <a:r>
                  <a:rPr lang="en-US" altLang="zh-CN" dirty="0"/>
                  <a:t>(l,mid-1,a,c) (mid+1,r,c,b)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O(</a:t>
                </a:r>
                <a:r>
                  <a:rPr lang="en-US" altLang="zh-CN" dirty="0" err="1"/>
                  <a:t>nmlogn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，其中</a:t>
                </a:r>
                <a:r>
                  <a:rPr lang="en-US" altLang="zh-CN" dirty="0"/>
                  <a:t>n/m</a:t>
                </a:r>
                <a:r>
                  <a:rPr lang="zh-CN" altLang="en-US" dirty="0"/>
                  <a:t>是第一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二维大小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E2E0EF-DA37-4BD3-ADBB-827A8E046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418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24AA0-29A7-465D-BB19-E9D0FC54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斜率优化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0D35DE-4E53-481A-B4A4-FFC70845E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一种特殊的决策单调性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对于一个决策，它代表一个点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Bi,Ai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，那么对于 </a:t>
                </a:r>
                <a:r>
                  <a:rPr lang="en-US" altLang="zh-CN" dirty="0"/>
                  <a:t>k&lt;j</a:t>
                </a:r>
                <a:r>
                  <a:rPr lang="zh-CN" altLang="en-US" dirty="0"/>
                  <a:t>，有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，此时 </a:t>
                </a:r>
                <a:r>
                  <a:rPr lang="en-US" altLang="zh-CN" dirty="0"/>
                  <a:t>j </a:t>
                </a:r>
                <a:r>
                  <a:rPr lang="zh-CN" altLang="en-US" dirty="0"/>
                  <a:t>更优，那么它就满足斜率优化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显然只要维护出所有决策点构成的凸包，然后二分找到第一个满足上式的位置即可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不单调，需要用平衡树维护凸包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如果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单调且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递增，可以用双端队列优化到线性。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0D35DE-4E53-481A-B4A4-FFC70845E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443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132A3-8C56-401F-AEC9-4770B872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luogu4072 [SDOI2016]</a:t>
            </a:r>
            <a:r>
              <a:rPr lang="zh-CN" altLang="en-US" dirty="0"/>
              <a:t>征途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47B2FE-B26C-4D67-A51C-29F0E44CD5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给一个长为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正整数数列，分成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份，每份求个和，求使这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个数的方差最小。</a:t>
                </a:r>
                <a:endParaRPr lang="en-US" altLang="zh-CN" dirty="0"/>
              </a:p>
              <a:p>
                <a:r>
                  <a:rPr lang="zh-CN" altLang="en-US" dirty="0"/>
                  <a:t>输出最小方差*</a:t>
                </a:r>
                <a:r>
                  <a:rPr lang="en-US" altLang="zh-CN" dirty="0"/>
                  <a:t>m^2</a:t>
                </a:r>
                <a:r>
                  <a:rPr lang="zh-CN" altLang="en-US" dirty="0"/>
                  <a:t>，肯定是整数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47B2FE-B26C-4D67-A51C-29F0E44CD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365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132A3-8C56-401F-AEC9-4770B872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luogu4072 [SDOI2016]</a:t>
            </a:r>
            <a:r>
              <a:rPr lang="zh-CN" altLang="en-US" dirty="0"/>
              <a:t>征途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47B2FE-B26C-4D67-A51C-29F0E44CD5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方差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平方的期望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期望的平方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方差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第二项没有影响</a:t>
                </a:r>
                <a:endParaRPr lang="en-US" altLang="zh-CN" dirty="0"/>
              </a:p>
              <a:p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</a:t>
                </a:r>
                <a:r>
                  <a:rPr lang="zh-CN" altLang="en-US" dirty="0"/>
                  <a:t>表示前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个数分成 </a:t>
                </a:r>
                <a:r>
                  <a:rPr lang="en-US" altLang="zh-CN" dirty="0"/>
                  <a:t>j </a:t>
                </a:r>
                <a:r>
                  <a:rPr lang="zh-CN" altLang="en-US" dirty="0"/>
                  <a:t>份的答案，显然有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推一波斜率优化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47B2FE-B26C-4D67-A51C-29F0E44CD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185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B7087-135E-4640-BC5E-0E73690B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wqs</a:t>
            </a:r>
            <a:r>
              <a:rPr lang="zh-CN" altLang="en-US" dirty="0"/>
              <a:t>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F093D-FA85-4E81-9F41-ADF41EDC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zh-CN" altLang="en-US" dirty="0"/>
              <a:t>题目出现“恰好”字眼</a:t>
            </a:r>
            <a:endParaRPr lang="en-US" altLang="zh-CN" dirty="0"/>
          </a:p>
          <a:p>
            <a:pPr lvl="1"/>
            <a:r>
              <a:rPr lang="zh-CN" altLang="en-US" dirty="0"/>
              <a:t>去掉这个限制非常好做</a:t>
            </a:r>
            <a:endParaRPr lang="en-US" altLang="zh-CN" dirty="0"/>
          </a:p>
          <a:p>
            <a:pPr lvl="1"/>
            <a:r>
              <a:rPr lang="zh-CN" altLang="en-US" dirty="0"/>
              <a:t>关于“恰好”的变量形成的函数是</a:t>
            </a:r>
            <a:r>
              <a:rPr lang="zh-CN" altLang="en-US" b="1" dirty="0"/>
              <a:t>凸函数</a:t>
            </a:r>
            <a:endParaRPr lang="en-US" altLang="zh-CN" b="1" dirty="0"/>
          </a:p>
          <a:p>
            <a:pPr lvl="2"/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)-f(i-1) &lt;=(&gt;=) f(i+1)-f(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其实不光用于</a:t>
            </a:r>
            <a:r>
              <a:rPr lang="en-US" altLang="zh-CN" dirty="0"/>
              <a:t>DP</a:t>
            </a:r>
            <a:r>
              <a:rPr lang="zh-CN" altLang="en-US" dirty="0"/>
              <a:t>。下面来看一道题理解。</a:t>
            </a:r>
          </a:p>
        </p:txBody>
      </p:sp>
    </p:spTree>
    <p:extLst>
      <p:ext uri="{BB962C8B-B14F-4D97-AF65-F5344CB8AC3E}">
        <p14:creationId xmlns:p14="http://schemas.microsoft.com/office/powerpoint/2010/main" val="1667239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B7087-135E-4640-BC5E-0E73690B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bzoj2654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F093D-FA85-4E81-9F41-ADF41EDC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条边无向带权连通图，每条边是黑色或白色。让你求一棵最小权生成树，且恰好有</a:t>
            </a:r>
            <a:r>
              <a:rPr lang="en-US" altLang="zh-CN" dirty="0"/>
              <a:t>K</a:t>
            </a:r>
            <a:r>
              <a:rPr lang="zh-CN" altLang="en-US" dirty="0"/>
              <a:t>条白色边。</a:t>
            </a:r>
            <a:endParaRPr lang="en-US" altLang="zh-CN" dirty="0"/>
          </a:p>
          <a:p>
            <a:r>
              <a:rPr lang="en-US" altLang="zh-CN" dirty="0"/>
              <a:t>V&lt;=50000,E&lt;=100000,</a:t>
            </a:r>
            <a:r>
              <a:rPr lang="zh-CN" altLang="en-US" dirty="0"/>
              <a:t>所有数据边权为</a:t>
            </a:r>
            <a:r>
              <a:rPr lang="en-US" altLang="zh-CN" dirty="0"/>
              <a:t>[1,100]</a:t>
            </a:r>
            <a:r>
              <a:rPr lang="zh-CN" altLang="en-US" dirty="0"/>
              <a:t>中的正整数。</a:t>
            </a:r>
          </a:p>
        </p:txBody>
      </p:sp>
    </p:spTree>
    <p:extLst>
      <p:ext uri="{BB962C8B-B14F-4D97-AF65-F5344CB8AC3E}">
        <p14:creationId xmlns:p14="http://schemas.microsoft.com/office/powerpoint/2010/main" val="3634474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B7087-135E-4640-BC5E-0E73690B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bzoj2654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F093D-FA85-4E81-9F41-ADF41EDC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证明：考虑 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为恰好选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条白边的最小生成树，</a:t>
            </a:r>
            <a:r>
              <a:rPr lang="en-US" altLang="zh-CN" dirty="0"/>
              <a:t>f </a:t>
            </a:r>
            <a:r>
              <a:rPr lang="zh-CN" altLang="en-US" dirty="0"/>
              <a:t>是一个凸函数</a:t>
            </a:r>
            <a:endParaRPr lang="en-US" altLang="zh-CN" dirty="0"/>
          </a:p>
          <a:p>
            <a:pPr lvl="1"/>
            <a:r>
              <a:rPr lang="zh-CN" altLang="en-US" dirty="0"/>
              <a:t>考虑白边替换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这个凸函数的峰值非常容易求，要找到 </a:t>
            </a:r>
            <a:r>
              <a:rPr lang="en-US" altLang="zh-CN" dirty="0"/>
              <a:t>f(k) </a:t>
            </a:r>
            <a:r>
              <a:rPr lang="zh-CN" altLang="en-US" dirty="0"/>
              <a:t>的值，考虑对函数做一个可逆变换，使其还是凸函数，但 </a:t>
            </a:r>
            <a:r>
              <a:rPr lang="en-US" altLang="zh-CN" dirty="0"/>
              <a:t>f(k) </a:t>
            </a:r>
            <a:r>
              <a:rPr lang="zh-CN" altLang="en-US" dirty="0"/>
              <a:t>取到了峰值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3334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FD54D-E8E2-4F65-9AA9-7D34EF64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bzoj2654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F0973-025F-437E-9311-D63CE67C1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凸函数</a:t>
            </a:r>
            <a:r>
              <a:rPr lang="en-US" altLang="zh-CN" dirty="0"/>
              <a:t>+</a:t>
            </a:r>
            <a:r>
              <a:rPr lang="zh-CN" altLang="en-US" dirty="0"/>
              <a:t>线性函数</a:t>
            </a:r>
            <a:r>
              <a:rPr lang="en-US" altLang="zh-CN" dirty="0"/>
              <a:t>=</a:t>
            </a:r>
            <a:r>
              <a:rPr lang="zh-CN" altLang="en-US" dirty="0"/>
              <a:t>凸函数，且峰值处发生偏移</a:t>
            </a:r>
            <a:endParaRPr lang="en-US" altLang="zh-CN" dirty="0"/>
          </a:p>
          <a:p>
            <a:pPr lvl="1"/>
            <a:r>
              <a:rPr lang="zh-CN" altLang="en-US" dirty="0"/>
              <a:t>可以想一想二次函数</a:t>
            </a:r>
            <a:r>
              <a:rPr lang="en-US" altLang="zh-CN" dirty="0"/>
              <a:t>+</a:t>
            </a:r>
            <a:r>
              <a:rPr lang="zh-CN" altLang="en-US" dirty="0"/>
              <a:t>一次函数</a:t>
            </a:r>
            <a:endParaRPr lang="en-US" altLang="zh-CN" dirty="0"/>
          </a:p>
          <a:p>
            <a:r>
              <a:rPr lang="zh-CN" altLang="en-US" dirty="0"/>
              <a:t>考虑如何构造这个线性函数，使得峰值偏向 </a:t>
            </a:r>
            <a:r>
              <a:rPr lang="en-US" altLang="zh-CN" dirty="0"/>
              <a:t>k </a:t>
            </a:r>
            <a:r>
              <a:rPr lang="zh-CN" altLang="en-US" dirty="0"/>
              <a:t>，且可以通过控制这个线性函数来控制偏移量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708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B7087-135E-4640-BC5E-0E73690B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bzoj2654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F093D-FA85-4E81-9F41-ADF41EDC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实际上可以对选择白边做一个“惩罚”：选择一条白边，额外加一个权值</a:t>
            </a:r>
            <a:r>
              <a:rPr lang="en-US" altLang="zh-CN" dirty="0" err="1"/>
              <a:t>val</a:t>
            </a:r>
            <a:r>
              <a:rPr lang="zh-CN" altLang="en-US" dirty="0"/>
              <a:t>。这个权值可正可负。</a:t>
            </a:r>
            <a:endParaRPr lang="en-US" altLang="zh-CN" dirty="0"/>
          </a:p>
          <a:p>
            <a:r>
              <a:rPr lang="en-US" altLang="zh-CN" dirty="0" err="1"/>
              <a:t>val</a:t>
            </a:r>
            <a:r>
              <a:rPr lang="zh-CN" altLang="en-US" dirty="0"/>
              <a:t>越大，选择的白边数量越小；</a:t>
            </a:r>
            <a:r>
              <a:rPr lang="en-US" altLang="zh-CN" dirty="0" err="1"/>
              <a:t>val</a:t>
            </a:r>
            <a:r>
              <a:rPr lang="zh-CN" altLang="en-US" dirty="0"/>
              <a:t>越小，选择的白边数量越大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于是可以通过二分 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zh-CN" altLang="en-US" dirty="0"/>
              <a:t>，判断最小生成树上的白边数，找到 </a:t>
            </a:r>
            <a:r>
              <a:rPr lang="en-US" altLang="zh-CN" dirty="0"/>
              <a:t>f(k)+k</a:t>
            </a:r>
            <a:r>
              <a:rPr lang="zh-CN" altLang="en-US" dirty="0"/>
              <a:t>*</a:t>
            </a:r>
            <a:r>
              <a:rPr lang="en-US" altLang="zh-CN" dirty="0"/>
              <a:t>mid </a:t>
            </a:r>
            <a:r>
              <a:rPr lang="zh-CN" altLang="en-US" dirty="0"/>
              <a:t>的值，最后再减掉 </a:t>
            </a:r>
            <a:r>
              <a:rPr lang="en-US" altLang="zh-CN" dirty="0"/>
              <a:t>k*mid 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/>
              <a:t>由于要保证 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zh-CN" altLang="en-US" dirty="0"/>
              <a:t>和选的白边数的单调性，所以要设定“同权值必须优先考虑白边”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53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793AF-0491-4820-B1D8-DAA64D9A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DCA40-7D14-46A9-899E-A3F2C6DFB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根据题目性质优化</a:t>
            </a:r>
            <a:endParaRPr lang="en-US" altLang="zh-CN" dirty="0"/>
          </a:p>
          <a:p>
            <a:r>
              <a:rPr lang="zh-CN" altLang="en-US" dirty="0"/>
              <a:t>数据结构优化</a:t>
            </a:r>
            <a:endParaRPr lang="en-US" altLang="zh-CN" dirty="0"/>
          </a:p>
          <a:p>
            <a:pPr lvl="1"/>
            <a:r>
              <a:rPr lang="zh-CN" altLang="en-US" dirty="0"/>
              <a:t>一般观察转移方程可得。</a:t>
            </a:r>
            <a:endParaRPr lang="en-US" altLang="zh-CN" dirty="0"/>
          </a:p>
          <a:p>
            <a:pPr lvl="1"/>
            <a:r>
              <a:rPr lang="zh-CN" altLang="en-US" dirty="0"/>
              <a:t>常用数据结构：单调队列、前缀和、线段树</a:t>
            </a:r>
            <a:r>
              <a:rPr lang="en-US" altLang="zh-CN" dirty="0"/>
              <a:t>/</a:t>
            </a:r>
            <a:r>
              <a:rPr lang="zh-CN" altLang="en-US" dirty="0"/>
              <a:t>树状数组</a:t>
            </a:r>
            <a:endParaRPr lang="en-US" altLang="zh-CN" dirty="0"/>
          </a:p>
          <a:p>
            <a:r>
              <a:rPr lang="zh-CN" altLang="en-US" dirty="0"/>
              <a:t>决策单调性优化</a:t>
            </a:r>
            <a:endParaRPr lang="en-US" altLang="zh-CN" dirty="0"/>
          </a:p>
          <a:p>
            <a:pPr lvl="1"/>
            <a:r>
              <a:rPr lang="zh-CN" altLang="en-US" dirty="0"/>
              <a:t>单调栈</a:t>
            </a:r>
            <a:r>
              <a:rPr lang="en-US" altLang="zh-CN" dirty="0"/>
              <a:t>+</a:t>
            </a:r>
            <a:r>
              <a:rPr lang="zh-CN" altLang="en-US" dirty="0"/>
              <a:t>二分</a:t>
            </a:r>
            <a:endParaRPr lang="en-US" altLang="zh-CN" dirty="0"/>
          </a:p>
          <a:p>
            <a:pPr lvl="1"/>
            <a:r>
              <a:rPr lang="zh-CN" altLang="en-US" dirty="0"/>
              <a:t>斜率优化</a:t>
            </a:r>
            <a:endParaRPr lang="en-US" altLang="zh-CN" dirty="0"/>
          </a:p>
          <a:p>
            <a:pPr lvl="1"/>
            <a:r>
              <a:rPr lang="zh-CN" altLang="en-US" dirty="0"/>
              <a:t>分治</a:t>
            </a:r>
            <a:endParaRPr lang="en-US" altLang="zh-CN" dirty="0"/>
          </a:p>
          <a:p>
            <a:pPr lvl="1"/>
            <a:r>
              <a:rPr lang="en-US" altLang="zh-CN" dirty="0" err="1"/>
              <a:t>wqs</a:t>
            </a:r>
            <a:r>
              <a:rPr lang="zh-CN" altLang="en-US" dirty="0"/>
              <a:t>二分</a:t>
            </a:r>
            <a:endParaRPr lang="en-US" altLang="zh-CN" dirty="0"/>
          </a:p>
          <a:p>
            <a:pPr lvl="1"/>
            <a:r>
              <a:rPr lang="zh-CN" altLang="en-US" dirty="0"/>
              <a:t>凸包优化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755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B7087-135E-4640-BC5E-0E73690B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bzoj2654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7F093D-FA85-4E81-9F41-ADF41EDC2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等等！如果作了“同权值优先考虑白边”，那么很可能二分的最终结果选的白边数是</a:t>
                </a:r>
                <a:r>
                  <a:rPr lang="en-US" altLang="zh-CN" dirty="0"/>
                  <a:t>&gt;=k</a:t>
                </a:r>
                <a:r>
                  <a:rPr lang="zh-CN" altLang="en-US" dirty="0"/>
                  <a:t>的，此时为什么可以直接减去 </a:t>
                </a:r>
                <a:r>
                  <a:rPr lang="en-US" altLang="zh-CN" dirty="0"/>
                  <a:t>k*mid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记 </a:t>
                </a:r>
                <a:r>
                  <a:rPr lang="en-US" altLang="zh-CN" dirty="0"/>
                  <a:t>g(</a:t>
                </a:r>
                <a:r>
                  <a:rPr lang="en-US" altLang="zh-CN" dirty="0" err="1"/>
                  <a:t>val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为惩罚为 </a:t>
                </a:r>
                <a:r>
                  <a:rPr lang="en-US" altLang="zh-CN" dirty="0" err="1"/>
                  <a:t>val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时单峰函数的峰值的横坐标，最终二分的 </a:t>
                </a:r>
                <a:r>
                  <a:rPr lang="en-US" altLang="zh-CN" dirty="0" err="1"/>
                  <a:t>val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，那么出现这种情况，说明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−1)+1,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f(j) </a:t>
                </a:r>
                <a:r>
                  <a:rPr lang="zh-CN" altLang="en-US" dirty="0"/>
                  <a:t>全部相同</a:t>
                </a:r>
                <a:endParaRPr lang="en-US" altLang="zh-CN" dirty="0"/>
              </a:p>
              <a:p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7F093D-FA85-4E81-9F41-ADF41EDC2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731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B7087-135E-4640-BC5E-0E73690B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bzoj2654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F093D-FA85-4E81-9F41-ADF41EDC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 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zh-CN" altLang="en-US" dirty="0"/>
              <a:t>的上下限？</a:t>
            </a:r>
            <a:endParaRPr lang="en-US" altLang="zh-CN" dirty="0"/>
          </a:p>
          <a:p>
            <a:r>
              <a:rPr lang="zh-CN" altLang="en-US" dirty="0"/>
              <a:t>理解二分的 </a:t>
            </a:r>
            <a:r>
              <a:rPr lang="en-US" altLang="zh-CN" dirty="0" err="1"/>
              <a:t>val</a:t>
            </a:r>
            <a:r>
              <a:rPr lang="zh-CN" altLang="en-US" dirty="0"/>
              <a:t>：实际上是在二分斜率，然后拿直线在 </a:t>
            </a:r>
            <a:r>
              <a:rPr lang="en-US" altLang="zh-CN" dirty="0"/>
              <a:t>f </a:t>
            </a:r>
            <a:r>
              <a:rPr lang="zh-CN" altLang="en-US" dirty="0"/>
              <a:t>构成的凸壳上找切点</a:t>
            </a:r>
            <a:endParaRPr lang="en-US" altLang="zh-CN" dirty="0"/>
          </a:p>
          <a:p>
            <a:r>
              <a:rPr lang="zh-CN" altLang="en-US" dirty="0"/>
              <a:t>所以根据数据范围算一下斜率范围即可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此做法可以推广到更多题上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6308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5F8BE-CFD0-43FE-992F-EE033D32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2C892-309B-4AC3-B0D6-559BC342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以下的 </a:t>
            </a:r>
            <a:r>
              <a:rPr lang="en-US" altLang="zh-CN" dirty="0"/>
              <a:t>f </a:t>
            </a:r>
            <a:r>
              <a:rPr lang="zh-CN" altLang="en-US" dirty="0"/>
              <a:t>函数可以 </a:t>
            </a:r>
            <a:r>
              <a:rPr lang="en-US" altLang="zh-CN" dirty="0" err="1"/>
              <a:t>wqs</a:t>
            </a:r>
            <a:r>
              <a:rPr lang="en-US" altLang="zh-CN" dirty="0"/>
              <a:t> </a:t>
            </a:r>
            <a:r>
              <a:rPr lang="zh-CN" altLang="en-US" dirty="0"/>
              <a:t>二分吗？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0591A5-3A03-4DCE-8FC2-2044F43D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63" y="3429000"/>
            <a:ext cx="2552921" cy="15317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EAD94C-91B5-430C-8EE6-213404A63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188" y="3429000"/>
            <a:ext cx="2804403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86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132A3-8C56-401F-AEC9-4770B872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luogu4072 [SDOI2016]</a:t>
            </a:r>
            <a:r>
              <a:rPr lang="zh-CN" altLang="en-US" dirty="0"/>
              <a:t>征途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47B2FE-B26C-4D67-A51C-29F0E44CD5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给一个长为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正整数数列，分成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份，每份求个和，求使这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个数的方差最小。</a:t>
                </a:r>
                <a:endParaRPr lang="en-US" altLang="zh-CN" dirty="0"/>
              </a:p>
              <a:p>
                <a:r>
                  <a:rPr lang="zh-CN" altLang="en-US" dirty="0"/>
                  <a:t>输出最小方差*</a:t>
                </a:r>
                <a:r>
                  <a:rPr lang="en-US" altLang="zh-CN" dirty="0"/>
                  <a:t>m^2</a:t>
                </a:r>
                <a:r>
                  <a:rPr lang="zh-CN" altLang="en-US" dirty="0"/>
                  <a:t>，肯定是整数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≤300,000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47B2FE-B26C-4D67-A51C-29F0E44CD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902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132A3-8C56-401F-AEC9-4770B872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luogu4072 [SDOI2016]</a:t>
            </a:r>
            <a:r>
              <a:rPr lang="zh-CN" altLang="en-US" dirty="0"/>
              <a:t>征途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47B2FE-B26C-4D67-A51C-29F0E44CD5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证明恰好分成</a:t>
                </a:r>
                <a:r>
                  <a:rPr lang="en-US" altLang="zh-CN" dirty="0"/>
                  <a:t> k </a:t>
                </a:r>
                <a:r>
                  <a:rPr lang="zh-CN" altLang="en-US" dirty="0"/>
                  <a:t>份的答案是凸的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二分给分成每一份的惩罚</a:t>
                </a:r>
                <a:endParaRPr lang="en-US" altLang="zh-CN" dirty="0"/>
              </a:p>
              <a:p>
                <a:r>
                  <a:rPr lang="en-US" altLang="zh-CN" dirty="0"/>
                  <a:t>3. </a:t>
                </a:r>
                <a:r>
                  <a:rPr lang="zh-CN" altLang="en-US" dirty="0"/>
                  <a:t>求答案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𝑀𝐴𝑋𝑉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47B2FE-B26C-4D67-A51C-29F0E44CD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9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F8129-CCAB-4CCA-A950-2184032A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poj1821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3DA60-5F41-410D-8AC6-725F90E0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 </a:t>
            </a:r>
            <a:r>
              <a:rPr lang="zh-CN" altLang="en-US" dirty="0"/>
              <a:t>个人要刷 </a:t>
            </a:r>
            <a:r>
              <a:rPr lang="en-US" altLang="zh-CN" dirty="0"/>
              <a:t>n </a:t>
            </a:r>
            <a:r>
              <a:rPr lang="zh-CN" altLang="en-US" dirty="0"/>
              <a:t>块木板，第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个人站在第 </a:t>
            </a:r>
            <a:r>
              <a:rPr lang="en-US" altLang="zh-CN" dirty="0" err="1"/>
              <a:t>si</a:t>
            </a:r>
            <a:r>
              <a:rPr lang="en-US" altLang="zh-CN" dirty="0"/>
              <a:t> </a:t>
            </a:r>
            <a:r>
              <a:rPr lang="zh-CN" altLang="en-US" dirty="0"/>
              <a:t>块木板上，他可以粉刷长度为 </a:t>
            </a:r>
            <a:r>
              <a:rPr lang="en-US" altLang="zh-CN" dirty="0"/>
              <a:t>li </a:t>
            </a:r>
            <a:r>
              <a:rPr lang="zh-CN" altLang="en-US" dirty="0"/>
              <a:t>的区间，可以不刷但如果刷的话必须包括 </a:t>
            </a:r>
            <a:r>
              <a:rPr lang="en-US" altLang="zh-CN" dirty="0" err="1"/>
              <a:t>si</a:t>
            </a:r>
            <a:r>
              <a:rPr lang="zh-CN" altLang="en-US" dirty="0"/>
              <a:t>。每块木板只能刷一次，每个人刷一块木板可以获得 </a:t>
            </a:r>
            <a:r>
              <a:rPr lang="en-US" altLang="zh-CN" dirty="0"/>
              <a:t>pi </a:t>
            </a:r>
            <a:r>
              <a:rPr lang="zh-CN" altLang="en-US" dirty="0"/>
              <a:t>元。求最大收益和。</a:t>
            </a:r>
            <a:endParaRPr lang="en-US" altLang="zh-CN" dirty="0"/>
          </a:p>
          <a:p>
            <a:r>
              <a:rPr lang="en-US" altLang="zh-CN" dirty="0"/>
              <a:t>1 &lt;= N &lt;= 16000   1 &lt;= K &lt;= 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63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1CA3B-BFB3-490A-A16A-2C33A237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poj1821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87CB94-A8BF-4554-A8B1-1EC88E9D8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 </a:t>
                </a:r>
                <a:r>
                  <a:rPr lang="zh-CN" altLang="en-US" dirty="0"/>
                  <a:t>表示前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个人刷了前 </a:t>
                </a:r>
                <a:r>
                  <a:rPr lang="en-US" altLang="zh-CN" dirty="0"/>
                  <a:t>j </a:t>
                </a:r>
                <a:r>
                  <a:rPr lang="zh-CN" altLang="en-US" dirty="0"/>
                  <a:t>个木板的收益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要求第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个人能刷 </a:t>
                </a:r>
                <a:r>
                  <a:rPr lang="en-US" altLang="zh-CN" dirty="0"/>
                  <a:t>[k+1,j]</a:t>
                </a:r>
              </a:p>
              <a:p>
                <a:r>
                  <a:rPr lang="zh-CN" altLang="en-US" dirty="0"/>
                  <a:t>把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提出来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以第一维为阶段，那么就是用上一维的一段区间里的最大值，单调队列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87CB94-A8BF-4554-A8B1-1EC88E9D8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82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5B868-1D29-4E01-A3B7-35AC895C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gym101986E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9F9E38-FA59-4A91-8B55-DDB3BE5D0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给一个长为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的序列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，每个点为黑或白，每次操作可以将一个长度小于等于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的区间涂白或者涂黑，问变成序列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的最少操作次数。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≤5∗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9F9E38-FA59-4A91-8B55-DDB3BE5D0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4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F65AD-2C57-463E-9BB5-599402AC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gym101986E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54B42-C611-41FC-A63E-B632A34D0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 </a:t>
            </a:r>
            <a:r>
              <a:rPr lang="zh-CN" altLang="en-US" dirty="0"/>
              <a:t>表示前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个格子一样的最少操作次数。</a:t>
            </a:r>
            <a:endParaRPr lang="en-US" altLang="zh-CN" dirty="0"/>
          </a:p>
          <a:p>
            <a:r>
              <a:rPr lang="zh-CN" altLang="en-US" dirty="0"/>
              <a:t>枚举 </a:t>
            </a:r>
            <a:r>
              <a:rPr lang="en-US" altLang="zh-CN" dirty="0"/>
              <a:t>j&lt;=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，把 </a:t>
            </a:r>
            <a:r>
              <a:rPr lang="en-US" altLang="zh-CN" dirty="0"/>
              <a:t>[</a:t>
            </a:r>
            <a:r>
              <a:rPr lang="en-US" altLang="zh-CN" dirty="0" err="1"/>
              <a:t>j,i</a:t>
            </a:r>
            <a:r>
              <a:rPr lang="en-US" altLang="zh-CN" dirty="0"/>
              <a:t>] </a:t>
            </a:r>
            <a:r>
              <a:rPr lang="zh-CN" altLang="en-US" dirty="0"/>
              <a:t>全涂成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点的颜色，然后再将 </a:t>
            </a:r>
            <a:r>
              <a:rPr lang="en-US" altLang="zh-CN" dirty="0"/>
              <a:t>[</a:t>
            </a:r>
            <a:r>
              <a:rPr lang="en-US" altLang="zh-CN" dirty="0" err="1"/>
              <a:t>j,i</a:t>
            </a:r>
            <a:r>
              <a:rPr lang="en-US" altLang="zh-CN" dirty="0"/>
              <a:t>] </a:t>
            </a:r>
            <a:r>
              <a:rPr lang="zh-CN" altLang="en-US" dirty="0"/>
              <a:t>区间内的点涂成一样的。后者发现是区间内黑白的段数。</a:t>
            </a:r>
            <a:endParaRPr lang="en-US" altLang="zh-CN" dirty="0"/>
          </a:p>
          <a:p>
            <a:r>
              <a:rPr lang="zh-CN" altLang="en-US" dirty="0"/>
              <a:t>满足决策单调性，单调队列扫一遍</a:t>
            </a:r>
          </a:p>
        </p:txBody>
      </p:sp>
    </p:spTree>
    <p:extLst>
      <p:ext uri="{BB962C8B-B14F-4D97-AF65-F5344CB8AC3E}">
        <p14:creationId xmlns:p14="http://schemas.microsoft.com/office/powerpoint/2010/main" val="373145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5F180-E14C-467B-AD9F-0455129A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决策单调性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292E2-F5D3-4131-B137-8F7E98F3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1D/1D</a:t>
            </a:r>
            <a:r>
              <a:rPr lang="zh-CN" altLang="en-US" dirty="0"/>
              <a:t>问题中，若随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增加，决策点单调，那么具有决策单调性</a:t>
            </a:r>
            <a:endParaRPr lang="en-US" altLang="zh-CN" dirty="0"/>
          </a:p>
          <a:p>
            <a:r>
              <a:rPr lang="en-US" altLang="zh-CN" dirty="0"/>
              <a:t>1D/1D</a:t>
            </a:r>
            <a:r>
              <a:rPr lang="zh-CN" altLang="en-US" dirty="0"/>
              <a:t>：状态数是</a:t>
            </a:r>
            <a:r>
              <a:rPr lang="en-US" altLang="zh-CN" dirty="0"/>
              <a:t>O(n)</a:t>
            </a:r>
            <a:r>
              <a:rPr lang="zh-CN" altLang="en-US" dirty="0"/>
              <a:t>，单次决策量是</a:t>
            </a:r>
            <a:r>
              <a:rPr lang="en-US" altLang="zh-CN" dirty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3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77CE0-6C23-46C8-A2B3-F4D28F8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决策单调性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58C43-FB38-46D7-8B10-A5D67334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浅谈决策单调性动态规划的线性解法 </a:t>
            </a:r>
            <a:r>
              <a:rPr lang="en-US" altLang="zh-CN" dirty="0"/>
              <a:t>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1084A9-3151-41B9-AE93-475F023F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28" y="1451438"/>
            <a:ext cx="9022862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2013</Words>
  <Application>Microsoft Office PowerPoint</Application>
  <PresentationFormat>宽屏</PresentationFormat>
  <Paragraphs>174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等线</vt:lpstr>
      <vt:lpstr>等线 Light</vt:lpstr>
      <vt:lpstr>Arial</vt:lpstr>
      <vt:lpstr>Cambria Math</vt:lpstr>
      <vt:lpstr>Office 主题​​</vt:lpstr>
      <vt:lpstr>DP优化选讲</vt:lpstr>
      <vt:lpstr>目录</vt:lpstr>
      <vt:lpstr>DP优化</vt:lpstr>
      <vt:lpstr>poj1821</vt:lpstr>
      <vt:lpstr>poj1821</vt:lpstr>
      <vt:lpstr>gym101986E</vt:lpstr>
      <vt:lpstr>gym101986E</vt:lpstr>
      <vt:lpstr>决策单调性</vt:lpstr>
      <vt:lpstr>决策单调性</vt:lpstr>
      <vt:lpstr>如何判断具有决策单调性</vt:lpstr>
      <vt:lpstr>一般的1D/1D决策单调性</vt:lpstr>
      <vt:lpstr>一般的1D/1D决策单调性</vt:lpstr>
      <vt:lpstr>一般的1D/1D决策单调性</vt:lpstr>
      <vt:lpstr>一般的1D/1D决策单调性</vt:lpstr>
      <vt:lpstr>loj2157</vt:lpstr>
      <vt:lpstr>loj2157</vt:lpstr>
      <vt:lpstr>四边形不等式</vt:lpstr>
      <vt:lpstr>四边形不等式</vt:lpstr>
      <vt:lpstr>石子合并</vt:lpstr>
      <vt:lpstr>一种特殊的1D/1D决策单调性</vt:lpstr>
      <vt:lpstr>一种特殊的1D/1D决策单调性-分治法</vt:lpstr>
      <vt:lpstr>斜率优化</vt:lpstr>
      <vt:lpstr>luogu4072 [SDOI2016]征途</vt:lpstr>
      <vt:lpstr>luogu4072 [SDOI2016]征途</vt:lpstr>
      <vt:lpstr>wqs二分</vt:lpstr>
      <vt:lpstr>bzoj2654 tree</vt:lpstr>
      <vt:lpstr>bzoj2654 tree</vt:lpstr>
      <vt:lpstr>bzoj2654 tree</vt:lpstr>
      <vt:lpstr>bzoj2654 tree</vt:lpstr>
      <vt:lpstr>bzoj2654 tree</vt:lpstr>
      <vt:lpstr>bzoj2654 tree</vt:lpstr>
      <vt:lpstr>思考</vt:lpstr>
      <vt:lpstr>luogu4072 [SDOI2016]征途</vt:lpstr>
      <vt:lpstr>luogu4072 [SDOI2016]征途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DP优化选讲</dc:title>
  <dc:creator>S DQ</dc:creator>
  <cp:lastModifiedBy>liu enshi</cp:lastModifiedBy>
  <cp:revision>115</cp:revision>
  <dcterms:created xsi:type="dcterms:W3CDTF">2020-03-18T16:47:12Z</dcterms:created>
  <dcterms:modified xsi:type="dcterms:W3CDTF">2022-07-29T02:13:53Z</dcterms:modified>
</cp:coreProperties>
</file>