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B5C5264-CA0E-45DB-82C6-CEE941D74706}">
          <p14:sldIdLst>
            <p14:sldId id="256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877A5-835D-424F-A98F-E11670BE7B07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B8455-1152-4892-B2A6-BF3C1124F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89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85BA7-F444-4657-ADF5-5C15F9F6B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F76380-443E-4026-89C8-E3435FD80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8208A-2D04-4AF3-B497-3C089625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A64D8-0EFC-4914-B74E-03D75620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88F47-27FC-4E5E-8AEB-16277F67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7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930EA-234F-4EF9-8824-C24F1006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8889C2-AD54-4E93-8A34-56711294F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49B74-336B-455B-B45F-13805989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7A823-384F-46D0-8996-FA572A8C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B7B1A-5F70-4513-9DA6-A9078300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80B92D-DAE3-4CFF-9DB8-9AD179CA6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3BDF91-9462-4B01-98A7-8D6677F81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F186A-3D14-4C8C-BDCB-8552FC23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92DAE-9A50-4704-9864-43B57592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9C918-794D-457A-8094-9B466240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5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36C42-6AE3-49E2-A639-FD43718C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85BEE-C9CC-4A0A-BBC1-7C5C833EF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08F00-1CFA-4991-8E67-3BA1F253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26074-2F1C-45B8-8807-F5EC2395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CE1D2-E411-4ABC-B001-597FDA49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2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8F63B-B6F9-4E5C-99AE-7D7C2B8A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5E2059-12AB-4E50-9BB5-99AB81F2C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935C8-11A0-4EC3-9198-5BAF7B39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390ED-C6AA-4D23-B019-29657E83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15D33-F831-4297-8DCE-3A7391C4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2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91186-D7E8-4596-B94A-96E24584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68A7F-6282-46EF-82FB-17F53BF2E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045541-C0F0-4175-9E30-805228FB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843C21-8555-492B-B7F3-99C401AA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C43EE-E2EA-43FC-B6C7-01DA7562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F1C5A-ABEE-43B0-88EF-57873D02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7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DC013-3A03-4F45-8741-367442C1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AA3C2-8581-42E5-83D1-9AFE7E73A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71B6BC-2913-4FEC-8348-24B870D22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94D4F2-2231-4C56-9C93-D98FD5C6B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5226B9-3307-4FFF-8614-3D056C36D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D2E4F0-7637-40B3-BB57-122513AC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44FB64-BC81-4797-B01C-88B183AF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9C23A7-B737-44B1-9B11-4F37184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8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4DDFC-68B2-405E-A734-E9134D8C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7EDE0D-4810-4C41-8FD7-04029B52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47AF35-6C50-4B6C-9475-A1717E7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6DD52D-2191-42E5-B801-B94D85AB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3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FCD108-0AAA-41FF-810A-B33527D4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5D60EA-D359-4C2A-B4CD-AE6E929F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721FAA-C6A0-4621-AE78-AAAE27C5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5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98076-E012-4080-A0A0-0A8652DB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60D4B-AA6C-48C6-A25C-6796E16FA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B2CCF6-D4A7-46EF-B5C8-6B72652BC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645246-A84C-4FB7-89CF-CB18BFE6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864D3-CADA-49E3-9372-8FF736E0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1B80F-96B7-40CC-9820-358BAF78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2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915F8-5A07-4955-BAE4-C0151EC7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6E8BF9-07E1-41CC-9728-5096D045B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8A0E5-3006-49E5-88FD-882E04D34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B48DD2-F76A-495E-BE3A-C34D43E5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21E9-12B5-443B-8531-143D525CC6CD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85EB3A-3D55-44C6-8802-025E8FDF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CF8E6-9DB7-488C-A192-B4A11F79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5F737C-402E-49E8-A997-EE394AF5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BE36E-4C20-40AF-85C2-DA70E9FE6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F2EB1-AFC1-4D20-A929-4D522D3D6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F21E9-12B5-443B-8531-143D525CC6CD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59CE8-682A-41E2-A8C7-A20380313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2FD8A-A225-4959-8117-F03D14123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0EE4-7D10-4EA0-BEDC-7659F2D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51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6A7CA-A45A-4A4C-8D32-2618A2141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线段树算法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FD21D9-6EFF-492C-BE25-756AC1075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17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李超线段树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李超线段树</a:t>
            </a:r>
            <a:endParaRPr lang="en-US" altLang="zh-CN" dirty="0"/>
          </a:p>
          <a:p>
            <a:r>
              <a:rPr lang="zh-CN" altLang="en-US" dirty="0"/>
              <a:t>⽤于解决区间添加⼀次函数、单点查询所有⼀次函数最⼤ 值的问题。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77D50E-E903-1129-2637-8AF612D9F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07" y="3170485"/>
            <a:ext cx="4937233" cy="319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4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李超线段树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洛⾕ </a:t>
            </a:r>
            <a:r>
              <a:rPr lang="en-US" altLang="zh-CN" dirty="0"/>
              <a:t>P4097 [HEOI2013]Segment</a:t>
            </a:r>
          </a:p>
          <a:p>
            <a:r>
              <a:rPr lang="zh-CN" altLang="en-US" dirty="0"/>
              <a:t>要求在平⾯直⻆坐标系下维护两个操作： </a:t>
            </a:r>
            <a:r>
              <a:rPr lang="en-US" altLang="zh-CN" dirty="0"/>
              <a:t>1. </a:t>
            </a:r>
            <a:r>
              <a:rPr lang="zh-CN" altLang="en-US" dirty="0"/>
              <a:t>在平⾯上加⼊⼀条线段。记第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条被插⼊的线段的标号为 </a:t>
            </a:r>
            <a:r>
              <a:rPr lang="en-US" altLang="zh-CN" dirty="0" err="1"/>
              <a:t>i</a:t>
            </a:r>
            <a:r>
              <a:rPr lang="en-US" altLang="zh-CN" dirty="0"/>
              <a:t> 2. </a:t>
            </a:r>
            <a:r>
              <a:rPr lang="zh-CN" altLang="en-US" dirty="0"/>
              <a:t>给定⼀个数 </a:t>
            </a:r>
            <a:r>
              <a:rPr lang="en-US" altLang="zh-CN" dirty="0"/>
              <a:t>k, </a:t>
            </a:r>
            <a:r>
              <a:rPr lang="zh-CN" altLang="en-US" dirty="0"/>
              <a:t>询问与直线 </a:t>
            </a:r>
            <a:r>
              <a:rPr lang="en-US" altLang="zh-CN" dirty="0"/>
              <a:t>x = k </a:t>
            </a:r>
            <a:r>
              <a:rPr lang="zh-CN" altLang="en-US" dirty="0"/>
              <a:t>相交的线段中，交点最靠上 的线段的编号。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21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李超线段树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维护⼀个线段树，线段树每个节点维护对应区间的“优势线段”，即 区间中点对应值最⼤的线段。 </a:t>
            </a:r>
            <a:endParaRPr lang="en-US" altLang="zh-CN" dirty="0"/>
          </a:p>
          <a:p>
            <a:r>
              <a:rPr lang="zh-CN" altLang="en-US" dirty="0"/>
              <a:t>当在⼀个节点上添加⼀条线段时，分情况讨论：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当新线段完全被原优势线段覆盖时，新线段没⽤，不做修改； </a:t>
            </a:r>
            <a:r>
              <a:rPr lang="en-US" altLang="zh-CN" dirty="0"/>
              <a:t>2. </a:t>
            </a:r>
            <a:r>
              <a:rPr lang="zh-CN" altLang="en-US" dirty="0"/>
              <a:t>当新线段完全覆盖原优势线段时，原优势线段没⽤，将整个⼦树 优势线段改为新线段； 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当两者有交点时，新优势线段为两者中中点对应值较⼤的⼀条， 另⼀条递归添加到交点所在的⼀侧⼉⼦中。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379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李超线段树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写着写着可以发现</a:t>
            </a:r>
            <a:r>
              <a:rPr lang="en-US" altLang="zh-CN" dirty="0"/>
              <a:t>——</a:t>
            </a:r>
            <a:r>
              <a:rPr lang="zh-CN" altLang="en-US" dirty="0"/>
              <a:t>这个标记可以永久化。 </a:t>
            </a:r>
            <a:endParaRPr lang="en-US" altLang="zh-CN" dirty="0"/>
          </a:p>
          <a:p>
            <a:r>
              <a:rPr lang="zh-CN" altLang="en-US" dirty="0"/>
              <a:t>标记永久化：标记不进⾏下传，查询某⼀点时，取根到该叶⼦路径 上所有标记的最优值。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452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动态开点线段树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/>
              <a:t>我们来观察一下普通线段树的左儿子和右儿子的表示方法：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/>
              <a:t>左儿子：p&lt;&lt;1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/>
              <a:t>右儿子：p&lt;&lt;1|1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/>
              <a:t>这样，虽然我们可以直接算出左右儿子，比较方便，但是，这样也浪费了大量的空间。</a:t>
            </a:r>
            <a:endParaRPr lang="en-US" altLang="zh-CN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/>
              <a:t>链式储存法，即对一个节点维护其左右儿子的编号，指向它的左右儿子。这样，只有当访问某个节点时，我们才需要建立该节点，减小了空间。</a:t>
            </a:r>
            <a:endParaRPr lang="zh-CN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9E227D-59E9-7D09-804A-E3354E71F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8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动态开点线段树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单点修改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6B7330-9950-AF87-47D8-B47FC337E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9460"/>
            <a:ext cx="5938520" cy="243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8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动态开点线段树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区间查询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3BC7BB-E705-AF93-1186-33BF01D6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0586"/>
            <a:ext cx="6291154" cy="225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可持久化线段树（主席树）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顾名思义非常持久</a:t>
            </a:r>
            <a:endParaRPr lang="en-US" altLang="zh-CN" strike="sngStrike" dirty="0"/>
          </a:p>
          <a:p>
            <a:r>
              <a:rPr lang="zh-CN" altLang="en-US" dirty="0"/>
              <a:t>对于一个经过</a:t>
            </a:r>
            <a:r>
              <a:rPr lang="en-US" altLang="zh-CN" dirty="0"/>
              <a:t>m</a:t>
            </a:r>
            <a:r>
              <a:rPr lang="zh-CN" altLang="en-US" dirty="0"/>
              <a:t>次修改操作的线段树，可持久化线段树能维护其所有的</a:t>
            </a:r>
            <a:r>
              <a:rPr lang="en-US" altLang="zh-CN" dirty="0"/>
              <a:t>m</a:t>
            </a:r>
            <a:r>
              <a:rPr lang="zh-CN" altLang="en-US" dirty="0"/>
              <a:t>个历史版本。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812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可持久化线段树（主席树）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我们发现，每次修改只会修改线段树中的</a:t>
            </a:r>
            <a:r>
              <a:rPr lang="en-US" altLang="zh-CN" dirty="0" err="1"/>
              <a:t>logn</a:t>
            </a:r>
            <a:r>
              <a:rPr lang="zh-CN" altLang="en-US" dirty="0"/>
              <a:t>个节点，因此我们可以只对这</a:t>
            </a:r>
            <a:r>
              <a:rPr lang="en-US" altLang="zh-CN" dirty="0" err="1"/>
              <a:t>logn</a:t>
            </a:r>
            <a:r>
              <a:rPr lang="zh-CN" altLang="en-US" dirty="0"/>
              <a:t>个点开新节点，其余沿用旧树上的点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FCDE98-E382-61A2-50DB-5E5DDE23A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3673"/>
            <a:ext cx="6294318" cy="38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可持久化线段树（主席树）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单点修改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查询无区别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0BF87C-B9B0-8A90-80BF-BAEBBC1F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2596"/>
            <a:ext cx="8564028" cy="2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8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先拿几道思维题练练手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64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可持久化线段树（主席树）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静态区间第</a:t>
            </a:r>
            <a:r>
              <a:rPr lang="en-US" altLang="zh-CN" dirty="0"/>
              <a:t>k</a:t>
            </a:r>
            <a:r>
              <a:rPr lang="zh-CN" altLang="en-US" dirty="0"/>
              <a:t>小</a:t>
            </a:r>
            <a:endParaRPr lang="en-US" altLang="zh-CN" dirty="0"/>
          </a:p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个数的序列，</a:t>
            </a:r>
            <a:r>
              <a:rPr lang="en-US" altLang="zh-CN" dirty="0"/>
              <a:t>m</a:t>
            </a:r>
            <a:r>
              <a:rPr lang="zh-CN" altLang="en-US" dirty="0"/>
              <a:t>次查询区间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的第</a:t>
            </a:r>
            <a:r>
              <a:rPr lang="en-US" altLang="zh-CN" dirty="0"/>
              <a:t>k</a:t>
            </a:r>
            <a:r>
              <a:rPr lang="zh-CN" altLang="en-US" dirty="0"/>
              <a:t>小值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&lt;=2e5</a:t>
            </a:r>
          </a:p>
        </p:txBody>
      </p:sp>
    </p:spTree>
    <p:extLst>
      <p:ext uri="{BB962C8B-B14F-4D97-AF65-F5344CB8AC3E}">
        <p14:creationId xmlns:p14="http://schemas.microsoft.com/office/powerpoint/2010/main" val="215941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可持久化线段树（主席树）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权值数组：一个数组</a:t>
            </a:r>
            <a:r>
              <a:rPr lang="en-US" altLang="zh-CN" dirty="0"/>
              <a:t>a</a:t>
            </a:r>
            <a:r>
              <a:rPr lang="zh-CN" altLang="en-US" dirty="0"/>
              <a:t>满足</a:t>
            </a:r>
            <a:r>
              <a:rPr lang="en-US" altLang="zh-CN" dirty="0"/>
              <a:t>ai = </a:t>
            </a:r>
            <a:r>
              <a:rPr lang="zh-CN" altLang="en-US" dirty="0"/>
              <a:t>值为</a:t>
            </a:r>
            <a:r>
              <a:rPr lang="en-US" altLang="zh-CN" dirty="0" err="1"/>
              <a:t>i</a:t>
            </a:r>
            <a:r>
              <a:rPr lang="zh-CN" altLang="en-US" dirty="0"/>
              <a:t>的数的个数</a:t>
            </a:r>
            <a:endParaRPr lang="en-US" altLang="zh-CN" dirty="0"/>
          </a:p>
          <a:p>
            <a:r>
              <a:rPr lang="zh-CN" altLang="en-US" dirty="0"/>
              <a:t>权值线段树：维护权值数组的线段树</a:t>
            </a:r>
            <a:endParaRPr lang="en-US" altLang="zh-CN" dirty="0"/>
          </a:p>
          <a:p>
            <a:r>
              <a:rPr lang="zh-CN" altLang="en-US" dirty="0"/>
              <a:t>假如我们获得了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的权值线段树，查询时若左儿子区间和</a:t>
            </a:r>
            <a:r>
              <a:rPr lang="en-US" altLang="zh-CN" dirty="0"/>
              <a:t>&gt;=k</a:t>
            </a:r>
            <a:r>
              <a:rPr lang="zh-CN" altLang="en-US" dirty="0"/>
              <a:t>则递归左儿子，若</a:t>
            </a:r>
            <a:r>
              <a:rPr lang="en-US" altLang="zh-CN" dirty="0"/>
              <a:t>&lt;k</a:t>
            </a:r>
            <a:r>
              <a:rPr lang="zh-CN" altLang="en-US" dirty="0"/>
              <a:t>则递归右儿子即可</a:t>
            </a:r>
            <a:endParaRPr lang="en-US" altLang="zh-CN" dirty="0"/>
          </a:p>
          <a:p>
            <a:r>
              <a:rPr lang="zh-CN" altLang="en-US" dirty="0"/>
              <a:t>如何求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的权值线段树</a:t>
            </a:r>
            <a:endParaRPr lang="en-US" altLang="zh-CN" dirty="0"/>
          </a:p>
          <a:p>
            <a:r>
              <a:rPr lang="zh-CN" altLang="en-US" dirty="0"/>
              <a:t>可持久化线段树维护</a:t>
            </a:r>
            <a:r>
              <a:rPr lang="en-US" altLang="zh-CN" dirty="0" err="1"/>
              <a:t>Ti</a:t>
            </a:r>
            <a:r>
              <a:rPr lang="en-US" altLang="zh-CN" dirty="0"/>
              <a:t>=[1,i]</a:t>
            </a:r>
            <a:r>
              <a:rPr lang="zh-CN" altLang="en-US" dirty="0"/>
              <a:t>的权值线段树</a:t>
            </a:r>
            <a:endParaRPr lang="en-US" altLang="zh-CN" dirty="0"/>
          </a:p>
          <a:p>
            <a:r>
              <a:rPr lang="en-US" altLang="zh-CN" dirty="0"/>
              <a:t>Tr-Tl-1</a:t>
            </a:r>
            <a:r>
              <a:rPr lang="zh-CN" altLang="en-US" dirty="0"/>
              <a:t>即为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的权值线段树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975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可持久化线段树（主席树）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2680F0-60A4-135D-0101-E2F5412D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5829"/>
            <a:ext cx="7422040" cy="197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将两棵动态开点线段树合并到一起（对应位置相加）</a:t>
            </a:r>
            <a:endParaRPr lang="en-US" altLang="zh-CN" dirty="0"/>
          </a:p>
          <a:p>
            <a:r>
              <a:rPr lang="zh-CN" altLang="en-US" dirty="0"/>
              <a:t>如果一方对应位置没有点的话就用另一方的，都有就递归下去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O(min(n1,n2))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3A6858-707E-21A1-7555-5203E061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63839"/>
            <a:ext cx="10022840" cy="34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5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启发式合并</a:t>
            </a:r>
            <a:endParaRPr lang="en-US" altLang="zh-CN" dirty="0"/>
          </a:p>
          <a:p>
            <a:r>
              <a:rPr lang="zh-CN" altLang="en-US" dirty="0"/>
              <a:t>定义：将</a:t>
            </a:r>
            <a:r>
              <a:rPr lang="en-US" altLang="zh-CN" dirty="0"/>
              <a:t>n</a:t>
            </a:r>
            <a:r>
              <a:rPr lang="zh-CN" altLang="en-US" dirty="0"/>
              <a:t>个集合</a:t>
            </a:r>
            <a:r>
              <a:rPr lang="en-US" altLang="zh-CN" dirty="0"/>
              <a:t>{a1}{a2}…{an}</a:t>
            </a:r>
            <a:r>
              <a:rPr lang="zh-CN" altLang="en-US" dirty="0"/>
              <a:t>两两合并至一个集合</a:t>
            </a:r>
            <a:r>
              <a:rPr lang="en-US" altLang="zh-CN" dirty="0"/>
              <a:t>{a1,a2,…,an}</a:t>
            </a:r>
            <a:r>
              <a:rPr lang="zh-CN" altLang="en-US" dirty="0"/>
              <a:t>，合并集合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时，将较小的集合中的元素一个个插入到较大集合中，单次复杂度为</a:t>
            </a:r>
            <a:r>
              <a:rPr lang="en-US" altLang="zh-CN" dirty="0"/>
              <a:t>min(size(A),size(B))</a:t>
            </a:r>
          </a:p>
          <a:p>
            <a:r>
              <a:rPr lang="zh-CN" altLang="en-US" dirty="0"/>
              <a:t>复杂度： 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证明：每个数在跟比它所在集合更大的集合合并时会产生</a:t>
            </a:r>
            <a:r>
              <a:rPr lang="en-US" altLang="zh-CN" dirty="0"/>
              <a:t>1</a:t>
            </a:r>
            <a:r>
              <a:rPr lang="zh-CN" altLang="en-US" dirty="0"/>
              <a:t>的贡献，所在集合大小至少翻一倍，最多产生</a:t>
            </a:r>
            <a:r>
              <a:rPr lang="en-US" altLang="zh-CN" dirty="0" err="1"/>
              <a:t>logn</a:t>
            </a:r>
            <a:r>
              <a:rPr lang="zh-CN" altLang="en-US" dirty="0"/>
              <a:t>次贡献。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592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线段树分治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黑科技</a:t>
            </a:r>
            <a:endParaRPr lang="en-US" altLang="zh-CN" dirty="0"/>
          </a:p>
          <a:p>
            <a:r>
              <a:rPr lang="zh-CN" altLang="en-US" dirty="0"/>
              <a:t>用于解决一些插入容易实现而删除难以实现的问题</a:t>
            </a:r>
            <a:endParaRPr lang="en-US" altLang="zh-CN" dirty="0"/>
          </a:p>
          <a:p>
            <a:r>
              <a:rPr lang="zh-CN" altLang="en-US" dirty="0"/>
              <a:t>用一个</a:t>
            </a:r>
            <a:r>
              <a:rPr lang="en-US" altLang="zh-CN" dirty="0"/>
              <a:t>log</a:t>
            </a:r>
            <a:r>
              <a:rPr lang="zh-CN" altLang="en-US" dirty="0"/>
              <a:t>的代价将问题转化成只有插入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19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线段树分治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zh-CN" altLang="zh-CN" dirty="0"/>
              <a:t>一个n个节点的图</a:t>
            </a:r>
            <a:r>
              <a:rPr lang="en-US" altLang="zh-CN" dirty="0"/>
              <a:t>,m</a:t>
            </a:r>
            <a:r>
              <a:rPr lang="zh-CN" altLang="en-US" dirty="0"/>
              <a:t>次操作，每次插入一条边，删除一条边。</a:t>
            </a:r>
            <a:r>
              <a:rPr lang="en-US" altLang="zh-CN" dirty="0"/>
              <a:t>Q</a:t>
            </a:r>
            <a:r>
              <a:rPr lang="zh-CN" altLang="en-US" dirty="0"/>
              <a:t>次查询，每次查询图是不是二分图。</a:t>
            </a:r>
            <a:endParaRPr lang="en-US" altLang="zh-CN" dirty="0"/>
          </a:p>
          <a:p>
            <a:pPr lvl="0" fontAlgn="base">
              <a:spcAft>
                <a:spcPct val="0"/>
              </a:spcAft>
            </a:pPr>
            <a:r>
              <a:rPr lang="en-US" altLang="zh-CN" dirty="0" err="1"/>
              <a:t>n,m</a:t>
            </a:r>
            <a:r>
              <a:rPr lang="en-US" altLang="zh-CN" dirty="0"/>
              <a:t>&lt;=1e5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265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线段树分治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线段树分治实际上是一种维护时间区间的数据结构，同样是利用线段树的分治性，让复杂度保证在了</a:t>
            </a:r>
            <a:r>
              <a:rPr lang="en-US" altLang="zh-CN" dirty="0"/>
              <a:t>log</a:t>
            </a:r>
            <a:r>
              <a:rPr lang="zh-CN" altLang="en-US" dirty="0"/>
              <a:t>级别。</a:t>
            </a:r>
            <a:endParaRPr lang="en-US" altLang="zh-CN" dirty="0"/>
          </a:p>
          <a:p>
            <a:r>
              <a:rPr lang="zh-CN" altLang="en-US" dirty="0"/>
              <a:t>开一颗维护操作时间的线段树，我们考虑如何维护一个操作影响的时间区间。假设一个操作影响的时间是</a:t>
            </a:r>
            <a:r>
              <a:rPr lang="en-US" altLang="zh-CN" dirty="0"/>
              <a:t>[L,R]</a:t>
            </a:r>
            <a:r>
              <a:rPr lang="zh-CN" altLang="en-US" dirty="0"/>
              <a:t>，将其呈现在线段树上就会变成</a:t>
            </a:r>
            <a:r>
              <a:rPr lang="en-US" altLang="zh-CN" dirty="0"/>
              <a:t>log</a:t>
            </a:r>
            <a:r>
              <a:rPr lang="zh-CN" altLang="en-US" dirty="0"/>
              <a:t>段影响区间，那么对于一个询问，我们只要在线段树上找这个询问所在时间点，把根到叶子路径上的所有影响计算一遍，就能得出这个询问的答案。</a:t>
            </a:r>
            <a:endParaRPr lang="en-US" altLang="zh-CN" dirty="0"/>
          </a:p>
          <a:p>
            <a:r>
              <a:rPr lang="zh-CN" altLang="en-US" dirty="0"/>
              <a:t>每次递归整棵线段树，到达一个节点时执行该节点上的所有操作，离开时撤销。</a:t>
            </a:r>
          </a:p>
        </p:txBody>
      </p:sp>
    </p:spTree>
    <p:extLst>
      <p:ext uri="{BB962C8B-B14F-4D97-AF65-F5344CB8AC3E}">
        <p14:creationId xmlns:p14="http://schemas.microsoft.com/office/powerpoint/2010/main" val="214780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洛⾕ </a:t>
            </a:r>
            <a:r>
              <a:rPr lang="en-US" altLang="zh-CN" dirty="0"/>
              <a:t>P3801 </a:t>
            </a:r>
            <a:r>
              <a:rPr lang="zh-CN" altLang="en-US" dirty="0"/>
              <a:t>红⾊的幻想乡 </a:t>
            </a:r>
            <a:endParaRPr lang="en-US" altLang="zh-CN" dirty="0"/>
          </a:p>
          <a:p>
            <a:r>
              <a:rPr lang="en-US" altLang="zh-CN" dirty="0"/>
              <a:t>n*m(n, m &lt;= 105)</a:t>
            </a:r>
            <a:r>
              <a:rPr lang="zh-CN" altLang="en-US" dirty="0"/>
              <a:t>的矩形区域中，进⾏如下两个操作： </a:t>
            </a:r>
            <a:r>
              <a:rPr lang="en-US" altLang="zh-CN" dirty="0"/>
              <a:t>1 x y : </a:t>
            </a:r>
            <a:r>
              <a:rPr lang="zh-CN" altLang="en-US" dirty="0"/>
              <a:t>蕾⽶莉亚站在坐标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的位置向四个⽅向释放⽆限⻓的 红雾，当两个红雾相遇在同⼀点，则会沉降消失。 </a:t>
            </a:r>
            <a:r>
              <a:rPr lang="en-US" altLang="zh-CN" dirty="0"/>
              <a:t>2 x1 y1 x2 y2 : </a:t>
            </a:r>
            <a:r>
              <a:rPr lang="zh-CN" altLang="en-US" dirty="0"/>
              <a:t>询问左上点为</a:t>
            </a:r>
            <a:r>
              <a:rPr lang="en-US" altLang="zh-CN" dirty="0"/>
              <a:t>(x1,y1)</a:t>
            </a:r>
            <a:r>
              <a:rPr lang="zh-CN" altLang="en-US" dirty="0"/>
              <a:t>，右下点为</a:t>
            </a:r>
            <a:r>
              <a:rPr lang="en-US" altLang="zh-CN" dirty="0"/>
              <a:t>(x2,y2)</a:t>
            </a:r>
            <a:r>
              <a:rPr lang="zh-CN" altLang="en-US" dirty="0"/>
              <a:t>的矩 形范围内，被红雾遮盖的地区的数量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801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⼀块</a:t>
            </a:r>
            <a:r>
              <a:rPr lang="en-US" altLang="zh-CN" dirty="0"/>
              <a:t>n*m⼦</a:t>
            </a:r>
            <a:r>
              <a:rPr lang="zh-CN" altLang="en-US" dirty="0"/>
              <a:t>矩阵中，施加 过红雾的⾏数为</a:t>
            </a:r>
            <a:r>
              <a:rPr lang="en-US" altLang="zh-CN" dirty="0"/>
              <a:t>x</a:t>
            </a:r>
            <a:r>
              <a:rPr lang="zh-CN" altLang="en-US" dirty="0"/>
              <a:t>、列数 为</a:t>
            </a:r>
            <a:r>
              <a:rPr lang="en-US" altLang="zh-CN" dirty="0"/>
              <a:t>y</a:t>
            </a:r>
            <a:r>
              <a:rPr lang="zh-CN" altLang="en-US" dirty="0"/>
              <a:t>，则相遇抵消的点数 为</a:t>
            </a:r>
            <a:r>
              <a:rPr lang="en-US" altLang="zh-CN" dirty="0"/>
              <a:t>x*y, </a:t>
            </a:r>
            <a:r>
              <a:rPr lang="zh-CN" altLang="en-US" dirty="0"/>
              <a:t>则红雾覆盖的点 数为 </a:t>
            </a:r>
            <a:r>
              <a:rPr lang="en-US" altLang="zh-CN" dirty="0"/>
              <a:t>x*m + y*n - 2*x*y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604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洛⾕ </a:t>
            </a:r>
            <a:r>
              <a:rPr lang="en-US" altLang="zh-CN" dirty="0"/>
              <a:t>P2824 [HEOI2016/TJOI2016]</a:t>
            </a:r>
            <a:r>
              <a:rPr lang="zh-CN" altLang="en-US" dirty="0"/>
              <a:t>排序 </a:t>
            </a:r>
            <a:endParaRPr lang="en-US" altLang="zh-CN" dirty="0"/>
          </a:p>
          <a:p>
            <a:r>
              <a:rPr lang="zh-CN" altLang="en-US" dirty="0"/>
              <a:t>给出⼀个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的全排列，现在对这个全排列序列进⾏</a:t>
            </a:r>
            <a:r>
              <a:rPr lang="en-US" altLang="zh-CN" dirty="0"/>
              <a:t>m</a:t>
            </a:r>
            <a:r>
              <a:rPr lang="zh-CN" altLang="en-US" dirty="0"/>
              <a:t>次局部排序， 排序分为两种： </a:t>
            </a:r>
            <a:endParaRPr lang="en-US" altLang="zh-CN" dirty="0"/>
          </a:p>
          <a:p>
            <a:r>
              <a:rPr lang="en-US" altLang="zh-CN" dirty="0"/>
              <a:t>1:(0,l,r)</a:t>
            </a:r>
            <a:r>
              <a:rPr lang="zh-CN" altLang="en-US" dirty="0"/>
              <a:t>表示将区间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的数字升序排序； </a:t>
            </a:r>
            <a:endParaRPr lang="en-US" altLang="zh-CN" dirty="0"/>
          </a:p>
          <a:p>
            <a:r>
              <a:rPr lang="en-US" altLang="zh-CN" dirty="0"/>
              <a:t>2:(1,l,r)</a:t>
            </a:r>
            <a:r>
              <a:rPr lang="zh-CN" altLang="en-US" dirty="0"/>
              <a:t>表示将区间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的数字降序排序。 </a:t>
            </a:r>
            <a:endParaRPr lang="en-US" altLang="zh-CN" dirty="0"/>
          </a:p>
          <a:p>
            <a:r>
              <a:rPr lang="zh-CN" altLang="en-US" dirty="0"/>
              <a:t>最后询问第</a:t>
            </a:r>
            <a:r>
              <a:rPr lang="en-US" altLang="zh-CN" dirty="0"/>
              <a:t>q</a:t>
            </a:r>
            <a:r>
              <a:rPr lang="zh-CN" altLang="en-US" dirty="0"/>
              <a:t>位置上的数字。 </a:t>
            </a:r>
            <a:r>
              <a:rPr lang="en-US" altLang="zh-CN" dirty="0"/>
              <a:t>n, m &lt;= 10^5</a:t>
            </a:r>
          </a:p>
        </p:txBody>
      </p:sp>
    </p:spTree>
    <p:extLst>
      <p:ext uri="{BB962C8B-B14F-4D97-AF65-F5344CB8AC3E}">
        <p14:creationId xmlns:p14="http://schemas.microsoft.com/office/powerpoint/2010/main" val="40591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做法是⼆分答案！ ⼆分</a:t>
            </a:r>
            <a:r>
              <a:rPr lang="en-US" altLang="zh-CN" dirty="0"/>
              <a:t>q</a:t>
            </a:r>
            <a:r>
              <a:rPr lang="zh-CN" altLang="en-US" dirty="0"/>
              <a:t>点的答案</a:t>
            </a:r>
            <a:r>
              <a:rPr lang="en-US" altLang="zh-CN" dirty="0" err="1"/>
              <a:t>ans</a:t>
            </a:r>
            <a:r>
              <a:rPr lang="zh-CN" altLang="en-US" dirty="0"/>
              <a:t>，原序列中⼩于等于</a:t>
            </a:r>
            <a:r>
              <a:rPr lang="en-US" altLang="zh-CN" dirty="0" err="1"/>
              <a:t>ans</a:t>
            </a:r>
            <a:r>
              <a:rPr lang="zh-CN" altLang="en-US" dirty="0"/>
              <a:t>的看成</a:t>
            </a:r>
            <a:r>
              <a:rPr lang="en-US" altLang="zh-CN" dirty="0"/>
              <a:t>0</a:t>
            </a:r>
            <a:r>
              <a:rPr lang="zh-CN" altLang="en-US" dirty="0"/>
              <a:t>，⼤于</a:t>
            </a:r>
            <a:r>
              <a:rPr lang="en-US" altLang="zh-CN" dirty="0" err="1"/>
              <a:t>ans</a:t>
            </a:r>
            <a:r>
              <a:rPr lang="zh-CN" altLang="en-US" dirty="0"/>
              <a:t>的看 成</a:t>
            </a:r>
            <a:r>
              <a:rPr lang="en-US" altLang="zh-CN" dirty="0"/>
              <a:t>1</a:t>
            </a:r>
            <a:r>
              <a:rPr lang="zh-CN" altLang="en-US" dirty="0"/>
              <a:t>，这样区间排序就变成区间求和然后区间修改了！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482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洛⾕ </a:t>
            </a:r>
            <a:r>
              <a:rPr lang="en-US" altLang="zh-CN" dirty="0"/>
              <a:t>P4198 </a:t>
            </a:r>
            <a:r>
              <a:rPr lang="zh-CN" altLang="en-US" dirty="0"/>
              <a:t>楼房重建 </a:t>
            </a:r>
            <a:endParaRPr lang="en-US" altLang="zh-CN" dirty="0"/>
          </a:p>
          <a:p>
            <a:r>
              <a:rPr lang="zh-CN" altLang="en-US" dirty="0"/>
              <a:t>⻓度为</a:t>
            </a:r>
            <a:r>
              <a:rPr lang="en-US" altLang="zh-CN" dirty="0"/>
              <a:t>n</a:t>
            </a:r>
            <a:r>
              <a:rPr lang="zh-CN" altLang="en-US" dirty="0"/>
              <a:t>的序列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表示楼房⾼度，⽀持单点修改，查询从</a:t>
            </a:r>
            <a:r>
              <a:rPr lang="en-US" altLang="zh-CN" dirty="0"/>
              <a:t>(0, 0)</a:t>
            </a:r>
            <a:r>
              <a:rPr lang="zh-CN" altLang="en-US" dirty="0"/>
              <a:t>可以看到多少栋楼房。（如果这栋楼房上任何⼀个⾼度⼤于</a:t>
            </a:r>
            <a:r>
              <a:rPr lang="en-US" altLang="zh-CN" dirty="0"/>
              <a:t>0</a:t>
            </a:r>
            <a:r>
              <a:rPr lang="zh-CN" altLang="en-US" dirty="0"/>
              <a:t>的点 与</a:t>
            </a:r>
            <a:r>
              <a:rPr lang="en-US" altLang="zh-CN" dirty="0"/>
              <a:t>(0,0)</a:t>
            </a:r>
            <a:r>
              <a:rPr lang="zh-CN" altLang="en-US" dirty="0"/>
              <a:t>的连线没有与之前的线段相交，那么这栋楼房就被认为是可 ⻅的。）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565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⾸先，把所有的⾼度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除以坐标</a:t>
            </a:r>
            <a:r>
              <a:rPr lang="en-US" altLang="zh-CN" dirty="0" err="1"/>
              <a:t>i</a:t>
            </a:r>
            <a:r>
              <a:rPr lang="zh-CN" altLang="en-US" dirty="0"/>
              <a:t>，得到从</a:t>
            </a:r>
            <a:r>
              <a:rPr lang="en-US" altLang="zh-CN" dirty="0"/>
              <a:t>(0,0)</a:t>
            </a:r>
            <a:r>
              <a:rPr lang="zh-CN" altLang="en-US" dirty="0"/>
              <a:t>望过去的直线斜 率，判断楼与楼是否遮挡直接⽐较斜率⼤⼩即可。 </a:t>
            </a:r>
            <a:endParaRPr lang="en-US" altLang="zh-CN" dirty="0"/>
          </a:p>
          <a:p>
            <a:r>
              <a:rPr lang="en-US" altLang="zh-CN" dirty="0" err="1"/>
              <a:t>ans</a:t>
            </a:r>
            <a:r>
              <a:rPr lang="en-US" altLang="zh-CN" dirty="0"/>
              <a:t>[k]</a:t>
            </a:r>
            <a:r>
              <a:rPr lang="zh-CN" altLang="en-US" dirty="0"/>
              <a:t>表示节点</a:t>
            </a:r>
            <a:r>
              <a:rPr lang="en-US" altLang="zh-CN" dirty="0"/>
              <a:t>k</a:t>
            </a:r>
            <a:r>
              <a:rPr lang="zh-CN" altLang="en-US" dirty="0"/>
              <a:t>区间中的“单调递增序列”⻓度（从左到右能看到 的楼的数量）。 </a:t>
            </a:r>
            <a:endParaRPr lang="en-US" altLang="zh-CN" dirty="0"/>
          </a:p>
          <a:p>
            <a:r>
              <a:rPr lang="zh-CN" altLang="en-US" dirty="0"/>
              <a:t>考虑由左右⼉⼦的</a:t>
            </a:r>
            <a:r>
              <a:rPr lang="en-US" altLang="zh-CN" dirty="0" err="1"/>
              <a:t>ans</a:t>
            </a:r>
            <a:r>
              <a:rPr lang="zh-CN" altLang="en-US" dirty="0"/>
              <a:t>求出⽗亲节点的</a:t>
            </a:r>
            <a:r>
              <a:rPr lang="en-US" altLang="zh-CN" dirty="0" err="1"/>
              <a:t>ans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zh-CN" altLang="en-US" dirty="0"/>
              <a:t>左⼉⼦的</a:t>
            </a:r>
            <a:r>
              <a:rPr lang="en-US" altLang="zh-CN" dirty="0" err="1"/>
              <a:t>ans</a:t>
            </a:r>
            <a:r>
              <a:rPr lang="zh-CN" altLang="en-US" dirty="0"/>
              <a:t>都可以对⽗亲节点的</a:t>
            </a:r>
            <a:r>
              <a:rPr lang="en-US" altLang="zh-CN" dirty="0" err="1"/>
              <a:t>ans</a:t>
            </a:r>
            <a:r>
              <a:rPr lang="zh-CN" altLang="en-US" dirty="0"/>
              <a:t>做出贡献，⽽右⼉⼦的</a:t>
            </a:r>
            <a:r>
              <a:rPr lang="en-US" altLang="zh-CN" dirty="0" err="1"/>
              <a:t>ans</a:t>
            </a:r>
            <a:r>
              <a:rPr lang="zh-CN" altLang="en-US" dirty="0"/>
              <a:t>则 可能已经被左⼉⼦中的楼遮挡。设左⼉⼦最⼤斜率为</a:t>
            </a:r>
            <a:r>
              <a:rPr lang="en-US" altLang="zh-CN" dirty="0"/>
              <a:t>h</a:t>
            </a:r>
            <a:r>
              <a:rPr lang="zh-CN" altLang="en-US" dirty="0"/>
              <a:t>，若能⽤ </a:t>
            </a:r>
            <a:r>
              <a:rPr lang="en-US" altLang="zh-CN" dirty="0"/>
              <a:t>calc(k, h)</a:t>
            </a:r>
            <a:r>
              <a:rPr lang="zh-CN" altLang="en-US" dirty="0"/>
              <a:t>求出节点</a:t>
            </a:r>
            <a:r>
              <a:rPr lang="en-US" altLang="zh-CN" dirty="0"/>
              <a:t>k</a:t>
            </a:r>
            <a:r>
              <a:rPr lang="zh-CN" altLang="en-US" dirty="0"/>
              <a:t>区间中⼤于</a:t>
            </a:r>
            <a:r>
              <a:rPr lang="en-US" altLang="zh-CN" dirty="0"/>
              <a:t>h</a:t>
            </a:r>
            <a:r>
              <a:rPr lang="zh-CN" altLang="en-US" dirty="0"/>
              <a:t>的楼的“单调递增序列”⻓度，则 </a:t>
            </a:r>
            <a:r>
              <a:rPr lang="en-US" altLang="zh-CN" dirty="0" err="1"/>
              <a:t>ans</a:t>
            </a:r>
            <a:r>
              <a:rPr lang="en-US" altLang="zh-CN" dirty="0"/>
              <a:t>[k] = </a:t>
            </a:r>
            <a:r>
              <a:rPr lang="en-US" altLang="zh-CN" dirty="0" err="1"/>
              <a:t>ans</a:t>
            </a:r>
            <a:r>
              <a:rPr lang="en-US" altLang="zh-CN" dirty="0"/>
              <a:t>[k&lt;&lt;&lt;&lt;1])</a:t>
            </a:r>
          </a:p>
        </p:txBody>
      </p:sp>
    </p:spTree>
    <p:extLst>
      <p:ext uri="{BB962C8B-B14F-4D97-AF65-F5344CB8AC3E}">
        <p14:creationId xmlns:p14="http://schemas.microsoft.com/office/powerpoint/2010/main" val="204331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FAC1-3D0A-4A93-B31D-292F9B92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C6D9-F68D-43C1-8AD9-3AB909E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那么如何写这个</a:t>
            </a:r>
            <a:r>
              <a:rPr lang="en-US" altLang="zh-CN" dirty="0"/>
              <a:t>calc(k, h)</a:t>
            </a:r>
            <a:r>
              <a:rPr lang="zh-CN" altLang="en-US" dirty="0"/>
              <a:t>函数呢？ 还是分情况讨论： 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若左⼦树中没有⼤于</a:t>
            </a:r>
            <a:r>
              <a:rPr lang="en-US" altLang="zh-CN" dirty="0"/>
              <a:t>h</a:t>
            </a:r>
            <a:r>
              <a:rPr lang="zh-CN" altLang="en-US" dirty="0"/>
              <a:t>的，则返回</a:t>
            </a:r>
            <a:r>
              <a:rPr lang="en-US" altLang="zh-CN" dirty="0"/>
              <a:t>calc(k&lt;&lt;1|1,h)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若左⼦树中有⼤于</a:t>
            </a:r>
            <a:r>
              <a:rPr lang="en-US" altLang="zh-CN" dirty="0"/>
              <a:t>h</a:t>
            </a:r>
            <a:r>
              <a:rPr lang="zh-CN" altLang="en-US" dirty="0"/>
              <a:t>的，则</a:t>
            </a:r>
            <a:r>
              <a:rPr lang="en-US" altLang="zh-CN" dirty="0"/>
              <a:t>calc(k&lt;&lt;1,h)</a:t>
            </a:r>
            <a:r>
              <a:rPr lang="zh-CN" altLang="en-US" dirty="0"/>
              <a:t>全部对</a:t>
            </a:r>
            <a:r>
              <a:rPr lang="en-US" altLang="zh-CN" dirty="0"/>
              <a:t>calc(k, h)</a:t>
            </a:r>
            <a:r>
              <a:rPr lang="zh-CN" altLang="en-US" dirty="0"/>
              <a:t>有 贡献；右⼦树对</a:t>
            </a:r>
            <a:r>
              <a:rPr lang="en-US" altLang="zh-CN" dirty="0" err="1"/>
              <a:t>ans</a:t>
            </a:r>
            <a:r>
              <a:rPr lang="en-US" altLang="zh-CN" dirty="0"/>
              <a:t>[k]</a:t>
            </a:r>
            <a:r>
              <a:rPr lang="zh-CN" altLang="en-US" dirty="0"/>
              <a:t>贡献的答案中都是⼤于</a:t>
            </a:r>
            <a:r>
              <a:rPr lang="en-US" altLang="zh-CN" dirty="0"/>
              <a:t>h</a:t>
            </a:r>
            <a:r>
              <a:rPr lang="zh-CN" altLang="en-US" dirty="0"/>
              <a:t>的楼房，则这个 答案（</a:t>
            </a:r>
            <a:r>
              <a:rPr lang="en-US" altLang="zh-CN" dirty="0" err="1"/>
              <a:t>ans</a:t>
            </a:r>
            <a:r>
              <a:rPr lang="en-US" altLang="zh-CN" dirty="0"/>
              <a:t>[k] - </a:t>
            </a:r>
            <a:r>
              <a:rPr lang="en-US" altLang="zh-CN" dirty="0" err="1"/>
              <a:t>ans</a:t>
            </a:r>
            <a:r>
              <a:rPr lang="en-US" altLang="zh-CN" dirty="0"/>
              <a:t>[k&lt;&lt;1])</a:t>
            </a:r>
            <a:r>
              <a:rPr lang="zh-CN" altLang="en-US" dirty="0"/>
              <a:t>全部对</a:t>
            </a:r>
            <a:r>
              <a:rPr lang="en-US" altLang="zh-CN" dirty="0"/>
              <a:t>calc(k, h)</a:t>
            </a:r>
            <a:r>
              <a:rPr lang="zh-CN" altLang="en-US" dirty="0"/>
              <a:t>有贡献，返 回的就是</a:t>
            </a:r>
            <a:r>
              <a:rPr lang="en-US" altLang="zh-CN" dirty="0"/>
              <a:t>calc(k&lt;&lt;1,h)+</a:t>
            </a:r>
            <a:r>
              <a:rPr lang="en-US" altLang="zh-CN" dirty="0" err="1"/>
              <a:t>ans</a:t>
            </a:r>
            <a:r>
              <a:rPr lang="en-US" altLang="zh-CN" dirty="0"/>
              <a:t>[k] - </a:t>
            </a:r>
            <a:r>
              <a:rPr lang="en-US" altLang="zh-CN" dirty="0" err="1"/>
              <a:t>ans</a:t>
            </a:r>
            <a:r>
              <a:rPr lang="en-US" altLang="zh-CN" dirty="0"/>
              <a:t>[k&lt;&lt;1]</a:t>
            </a:r>
          </a:p>
          <a:p>
            <a:r>
              <a:rPr lang="zh-CN" altLang="en-US" dirty="0"/>
              <a:t>这样调⽤⼀次</a:t>
            </a:r>
            <a:r>
              <a:rPr lang="en-US" altLang="zh-CN" dirty="0"/>
              <a:t>calc()</a:t>
            </a:r>
            <a:r>
              <a:rPr lang="zh-CN" altLang="en-US" dirty="0"/>
              <a:t>函数复杂度是</a:t>
            </a:r>
            <a:r>
              <a:rPr lang="en-US" altLang="zh-CN" dirty="0"/>
              <a:t>O(log n)</a:t>
            </a:r>
            <a:r>
              <a:rPr lang="zh-CN" altLang="en-US" dirty="0"/>
              <a:t>，总共调⽤</a:t>
            </a:r>
            <a:r>
              <a:rPr lang="en-US" altLang="zh-CN" dirty="0"/>
              <a:t>O(log n) </a:t>
            </a:r>
            <a:r>
              <a:rPr lang="zh-CN" altLang="en-US" dirty="0"/>
              <a:t>次，总复杂度</a:t>
            </a:r>
            <a:r>
              <a:rPr lang="en-US" altLang="zh-CN" dirty="0"/>
              <a:t>O(nlog2n)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483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9902</TotalTime>
  <Words>1803</Words>
  <Application>Microsoft Office PowerPoint</Application>
  <PresentationFormat>宽屏</PresentationFormat>
  <Paragraphs>101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线段树算法</vt:lpstr>
      <vt:lpstr>线段树</vt:lpstr>
      <vt:lpstr>线段树</vt:lpstr>
      <vt:lpstr>线段树</vt:lpstr>
      <vt:lpstr>线段树</vt:lpstr>
      <vt:lpstr>线段树</vt:lpstr>
      <vt:lpstr>线段树</vt:lpstr>
      <vt:lpstr>线段树</vt:lpstr>
      <vt:lpstr>线段树</vt:lpstr>
      <vt:lpstr>李超线段树</vt:lpstr>
      <vt:lpstr>李超线段树</vt:lpstr>
      <vt:lpstr>李超线段树</vt:lpstr>
      <vt:lpstr>李超线段树</vt:lpstr>
      <vt:lpstr>动态开点线段树</vt:lpstr>
      <vt:lpstr>动态开点线段树</vt:lpstr>
      <vt:lpstr>动态开点线段树</vt:lpstr>
      <vt:lpstr>可持久化线段树（主席树）</vt:lpstr>
      <vt:lpstr>可持久化线段树（主席树）</vt:lpstr>
      <vt:lpstr>可持久化线段树（主席树）</vt:lpstr>
      <vt:lpstr>可持久化线段树（主席树）</vt:lpstr>
      <vt:lpstr>可持久化线段树（主席树）</vt:lpstr>
      <vt:lpstr>可持久化线段树（主席树）</vt:lpstr>
      <vt:lpstr>线段树合并</vt:lpstr>
      <vt:lpstr>线段树合并</vt:lpstr>
      <vt:lpstr>线段树分治</vt:lpstr>
      <vt:lpstr>线段树分治</vt:lpstr>
      <vt:lpstr>线段树分治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初等数论选讲</dc:title>
  <dc:creator>S DQ</dc:creator>
  <cp:lastModifiedBy>liu enshi</cp:lastModifiedBy>
  <cp:revision>110</cp:revision>
  <dcterms:created xsi:type="dcterms:W3CDTF">2020-03-28T19:21:38Z</dcterms:created>
  <dcterms:modified xsi:type="dcterms:W3CDTF">2022-07-30T05:32:33Z</dcterms:modified>
</cp:coreProperties>
</file>