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80" r:id="rId12"/>
    <p:sldId id="281" r:id="rId13"/>
    <p:sldId id="289" r:id="rId14"/>
    <p:sldId id="290" r:id="rId15"/>
    <p:sldId id="287" r:id="rId16"/>
    <p:sldId id="26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53" d="100"/>
          <a:sy n="53" d="100"/>
        </p:scale>
        <p:origin x="56" y="1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hyperlink" Target="https://vjudge.net/problem/POJ-174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judge.net/problem/UVA-1216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hyperlink" Target="http://codeforces.com/problemset/problem/97/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D6453-1563-45A9-A28C-7C256159E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Day5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626BE4-4F98-4245-9F0B-B5A84B46F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二分图最大匹配、最近公共祖先、树分治、图论杂项与题选讲</a:t>
            </a:r>
          </a:p>
        </p:txBody>
      </p:sp>
    </p:spTree>
    <p:extLst>
      <p:ext uri="{BB962C8B-B14F-4D97-AF65-F5344CB8AC3E}">
        <p14:creationId xmlns:p14="http://schemas.microsoft.com/office/powerpoint/2010/main" val="127147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C5AD6-35AB-4268-89FF-C5E1C6FB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LOJ#2610. </a:t>
            </a:r>
            <a:r>
              <a:rPr lang="zh-CN" altLang="en-US" dirty="0"/>
              <a:t>「</a:t>
            </a:r>
            <a:r>
              <a:rPr lang="en-US" altLang="zh-CN" dirty="0"/>
              <a:t>NOIP2013</a:t>
            </a:r>
            <a:r>
              <a:rPr lang="zh-CN" altLang="en-US" dirty="0"/>
              <a:t>」货车运输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35D41-38A4-4A36-8BA5-BF098BA9F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Open Sans" panose="020B0606030504020204" pitchFamily="34" charset="0"/>
              </a:rPr>
              <a:t>A 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国有 </a:t>
            </a:r>
            <a:r>
              <a:rPr lang="en-US" altLang="zh-CN" dirty="0">
                <a:effectLst/>
                <a:latin typeface="inherit"/>
              </a:rPr>
              <a:t>n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 座城市，编号从 </a:t>
            </a:r>
            <a:r>
              <a:rPr lang="en-US" altLang="zh-CN" dirty="0">
                <a:effectLst/>
                <a:latin typeface="inherit"/>
              </a:rPr>
              <a:t>1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 到 </a:t>
            </a:r>
            <a:r>
              <a:rPr lang="en-US" altLang="zh-CN" dirty="0">
                <a:effectLst/>
                <a:latin typeface="inherit"/>
              </a:rPr>
              <a:t>n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，城市之间有 </a:t>
            </a:r>
            <a:r>
              <a:rPr lang="en-US" altLang="zh-CN" dirty="0">
                <a:effectLst/>
                <a:latin typeface="inherit"/>
              </a:rPr>
              <a:t>m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 条双向道路。每一条道路对车辆都有重量限制，简称限重。现在有 </a:t>
            </a:r>
            <a:r>
              <a:rPr lang="en-US" altLang="zh-CN" dirty="0">
                <a:effectLst/>
                <a:latin typeface="inherit"/>
              </a:rPr>
              <a:t>q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 辆货车在运输货物，司机们想知道每辆车在不超过车辆限重的情况下，最多能运多重的货物。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67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F35F6-4380-4D64-9984-EC3D975C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树上的分治法：直径与重心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FFB75-3E28-41C8-A8BB-8D03F1B44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如何求树上最远点对？</a:t>
            </a:r>
            <a:endParaRPr lang="en-US" altLang="zh-CN" dirty="0"/>
          </a:p>
          <a:p>
            <a:r>
              <a:rPr lang="zh-CN" altLang="en-US" dirty="0"/>
              <a:t>两边</a:t>
            </a:r>
            <a:r>
              <a:rPr lang="en-US" altLang="zh-CN" dirty="0"/>
              <a:t>DFS</a:t>
            </a:r>
            <a:r>
              <a:rPr lang="zh-CN" altLang="en-US" dirty="0"/>
              <a:t>，第一遍找到最深的，然后从最深的开始</a:t>
            </a:r>
            <a:r>
              <a:rPr lang="en-US" altLang="zh-CN" dirty="0"/>
              <a:t>DFS</a:t>
            </a:r>
          </a:p>
          <a:p>
            <a:r>
              <a:rPr lang="zh-CN" altLang="en-US" dirty="0"/>
              <a:t>证明？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重心：树上所有点中，其最大子树最小的点。</a:t>
            </a:r>
            <a:endParaRPr lang="en-US" altLang="zh-CN" dirty="0"/>
          </a:p>
          <a:p>
            <a:r>
              <a:rPr lang="en-US" altLang="zh-CN" dirty="0"/>
              <a:t>DFS</a:t>
            </a:r>
            <a:r>
              <a:rPr lang="zh-CN" altLang="en-US" dirty="0"/>
              <a:t>求每个点的最大子树，找到重心</a:t>
            </a:r>
            <a:endParaRPr lang="en-US" altLang="zh-CN" dirty="0"/>
          </a:p>
          <a:p>
            <a:r>
              <a:rPr lang="zh-CN" altLang="en-US" dirty="0"/>
              <a:t>按照重心分解，子树规模能够控制，就像</a:t>
            </a:r>
            <a:r>
              <a:rPr lang="en-US" altLang="zh-CN" dirty="0"/>
              <a:t>Top K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423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FE1CA-8009-467B-99DB-7A90D74C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树上的分治法：点分治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581CCF-FAAF-4C98-A464-ADE192EF32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对于一类处理无根树上路径的信息的问题，其中信息可以随着路径合并而合并，就适合使用点分治来降低和保证时间复杂度。</a:t>
                </a:r>
                <a:endParaRPr lang="en-US" altLang="zh-CN" dirty="0"/>
              </a:p>
              <a:p>
                <a:r>
                  <a:rPr lang="en-US" altLang="zh-CN" dirty="0">
                    <a:hlinkClick r:id="rId2"/>
                  </a:rPr>
                  <a:t>POJ 1741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给定一棵有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个节点的树，求有多少条树上路径长度不超过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选取一个点为根</a:t>
                </a:r>
                <a:endParaRPr lang="en-US" altLang="zh-CN" dirty="0"/>
              </a:p>
              <a:p>
                <a:r>
                  <a:rPr lang="zh-CN" altLang="en-US" dirty="0"/>
                  <a:t>路径经过根和不经过根两种情况</a:t>
                </a:r>
                <a:endParaRPr lang="en-US" altLang="zh-CN" dirty="0"/>
              </a:p>
              <a:p>
                <a:r>
                  <a:rPr lang="zh-CN" altLang="en-US" dirty="0"/>
                  <a:t>不经过根的子树递归，经过根的利用数据结构或者直接计算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581CCF-FAAF-4C98-A464-ADE192EF32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9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2FC28-B34E-42C5-AB85-356403E3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  <a:hlinkClick r:id="rId2"/>
              </a:rPr>
              <a:t>UVa 12161 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Ironman Race in </a:t>
            </a:r>
            <a:r>
              <a:rPr lang="en-US" altLang="zh-CN" b="1" i="0" dirty="0" err="1">
                <a:solidFill>
                  <a:srgbClr val="222226"/>
                </a:solidFill>
                <a:effectLst/>
                <a:latin typeface="PingFang SC"/>
              </a:rPr>
              <a:t>Treeland</a:t>
            </a:r>
            <a:b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07FFD-4FCC-4027-B0E6-23F21FD2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一棵节点数为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的树，每条边有一个长度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和一个花费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，求一条路径，使得路径的总花费小于给定的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，且总长度最大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在重心处按花费排序枚举即可。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23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751F7-65E5-4EF2-9F7F-5DB84059E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杂项与题目选讲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82D35E-DAD8-4C29-B7BB-009305ADB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0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FE60C-3E8C-410D-BC3C-14FA7583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CF97B </a:t>
            </a:r>
            <a:r>
              <a:rPr lang="en-US" altLang="zh-CN" dirty="0">
                <a:hlinkClick r:id="rId2"/>
              </a:rPr>
              <a:t>Superset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1FF563-19C1-4BAD-AB47-BBF689FFF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在平面直角坐标系上给定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个点，现在你要往平面上加一些点，使得任意两点满足如下三个条件之一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横坐标相同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纵坐标相同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以两点为对角的矩形中含有其他点（包括边界）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/>
                  <a:t> 要求加的点数小于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1FF563-19C1-4BAD-AB47-BBF689FFF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345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7F755-906D-42B8-97F2-D065ADB1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- 1220B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D1DEE-6717-40AC-AD10-246F1B24B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effectLst/>
                <a:latin typeface="-apple-system"/>
              </a:rPr>
              <a:t>给定一个正整数集合</a:t>
            </a:r>
            <a:r>
              <a:rPr lang="en-US" altLang="zh-CN" b="0" i="0" dirty="0">
                <a:effectLst/>
                <a:latin typeface="KaTeX_Main"/>
              </a:rPr>
              <a:t>B</a:t>
            </a:r>
            <a:r>
              <a:rPr lang="zh-CN" altLang="en-US" b="0" i="0" dirty="0">
                <a:effectLst/>
                <a:latin typeface="-apple-system"/>
              </a:rPr>
              <a:t>。</a:t>
            </a:r>
          </a:p>
          <a:p>
            <a:pPr algn="l"/>
            <a:r>
              <a:rPr lang="zh-CN" altLang="en-US" b="0" i="0" dirty="0">
                <a:effectLst/>
                <a:latin typeface="-apple-system"/>
              </a:rPr>
              <a:t>让所有整数都为一张无向图中的顶点。</a:t>
            </a:r>
            <a:r>
              <a:rPr lang="en-US" altLang="zh-CN" b="0" i="0" dirty="0" err="1">
                <a:effectLst/>
                <a:latin typeface="KaTeX_Main"/>
              </a:rPr>
              <a:t>i</a:t>
            </a:r>
            <a:r>
              <a:rPr lang="en-US" altLang="zh-CN" b="0" i="0" dirty="0">
                <a:effectLst/>
                <a:latin typeface="KaTeX_Main"/>
              </a:rPr>
              <a:t>, j</a:t>
            </a:r>
            <a:r>
              <a:rPr lang="zh-CN" altLang="en-US" b="0" i="0" dirty="0">
                <a:effectLst/>
                <a:latin typeface="-apple-system"/>
              </a:rPr>
              <a:t>之间有边，当且仅当</a:t>
            </a:r>
            <a:r>
              <a:rPr lang="en-US" altLang="zh-CN" b="0" i="0" dirty="0">
                <a:effectLst/>
                <a:latin typeface="KaTeX_Main"/>
              </a:rPr>
              <a:t>∣</a:t>
            </a:r>
            <a:r>
              <a:rPr lang="en-US" altLang="zh-CN" b="0" i="1" dirty="0" err="1">
                <a:effectLst/>
                <a:latin typeface="KaTeX_Math"/>
              </a:rPr>
              <a:t>i</a:t>
            </a:r>
            <a:r>
              <a:rPr lang="zh-CN" altLang="en-US" b="0" i="0" dirty="0">
                <a:effectLst/>
                <a:latin typeface="KaTeX_Main"/>
              </a:rPr>
              <a:t>−</a:t>
            </a:r>
            <a:r>
              <a:rPr lang="en-US" altLang="zh-CN" b="0" i="1" dirty="0">
                <a:effectLst/>
                <a:latin typeface="KaTeX_Math"/>
              </a:rPr>
              <a:t>j</a:t>
            </a:r>
            <a:r>
              <a:rPr lang="zh-CN" altLang="en-US" b="0" i="0" dirty="0">
                <a:effectLst/>
                <a:latin typeface="KaTeX_Main"/>
              </a:rPr>
              <a:t>∣∈</a:t>
            </a:r>
            <a:r>
              <a:rPr lang="en-US" altLang="zh-CN" b="0" i="1" dirty="0">
                <a:effectLst/>
                <a:latin typeface="KaTeX_Math"/>
              </a:rPr>
              <a:t>B</a:t>
            </a:r>
            <a:r>
              <a:rPr lang="zh-CN" altLang="en-US" b="0" i="0" dirty="0">
                <a:effectLst/>
                <a:latin typeface="-apple-system"/>
              </a:rPr>
              <a:t>。</a:t>
            </a:r>
          </a:p>
          <a:p>
            <a:pPr algn="l"/>
            <a:r>
              <a:rPr lang="zh-CN" altLang="en-US" b="0" i="0" dirty="0">
                <a:effectLst/>
                <a:latin typeface="-apple-system"/>
              </a:rPr>
              <a:t>现在要从</a:t>
            </a:r>
            <a:r>
              <a:rPr lang="en-US" altLang="zh-CN" b="0" i="0" dirty="0">
                <a:effectLst/>
                <a:latin typeface="-apple-system"/>
              </a:rPr>
              <a:t>B</a:t>
            </a:r>
            <a:r>
              <a:rPr lang="zh-CN" altLang="en-US" b="0" i="0" dirty="0">
                <a:effectLst/>
                <a:latin typeface="-apple-system"/>
              </a:rPr>
              <a:t>中删去最少的元素，使得这张无向图变成二分图。</a:t>
            </a:r>
          </a:p>
        </p:txBody>
      </p:sp>
    </p:spTree>
    <p:extLst>
      <p:ext uri="{BB962C8B-B14F-4D97-AF65-F5344CB8AC3E}">
        <p14:creationId xmlns:p14="http://schemas.microsoft.com/office/powerpoint/2010/main" val="29203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EF778-4F3F-4CD8-AD50-CF6A9385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CF475B. Strongly Connected City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C070CD-1513-47E8-B366-26E64B56AB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条⽔平和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条竖直的单向街道，其互相交叉为 </a:t>
                </a:r>
                <a:r>
                  <a:rPr lang="en-US" altLang="zh-CN" dirty="0"/>
                  <a:t>n*m </a:t>
                </a:r>
                <a:r>
                  <a:rPr lang="zh-CN" altLang="en-US" dirty="0"/>
                  <a:t>个结点，问这些结点是否都能互相到达。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C070CD-1513-47E8-B366-26E64B56A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0110093-76FF-4E5E-9ACE-990E80F9A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962" y="2723338"/>
            <a:ext cx="5875506" cy="388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18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150FA-DAEA-4088-BF67-8A8C696D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CF437C.The Child and Toy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259BB-2A64-4822-82FD-2DF4DDC07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XRFBFR+HelveticaNeue"/>
              </a:rPr>
              <a:t>n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XRFBFR+HelveticaNeue"/>
              </a:rPr>
              <a:t>个带权点，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XRFBFR+HelveticaNeue"/>
              </a:rPr>
              <a:t>m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XRFBFR+HelveticaNeue"/>
              </a:rPr>
              <a:t>条边的⽆向图，删除⼀个点的代价是与这个点相邻的，且没有被删除的点权和。 求将所有点删除的最⼩代价。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XRFBFR+HelveticaNeue"/>
            </a:endParaRPr>
          </a:p>
          <a:p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XRFBFR+HelveticaNeue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XRFBFR+HelveticaNeue"/>
              </a:rPr>
              <a:t>1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QNEQSB+HelveticaNeue"/>
              </a:rPr>
              <a:t>≤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XRFBFR+HelveticaNeue"/>
              </a:rPr>
              <a:t>n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QNEQSB+HelveticaNeue"/>
              </a:rPr>
              <a:t>≤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XRFBFR+HelveticaNeue"/>
              </a:rPr>
              <a:t>1000, 1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QNEQSB+HelveticaNeue"/>
              </a:rPr>
              <a:t>≤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XRFBFR+HelveticaNeue"/>
              </a:rPr>
              <a:t>m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QNEQSB+HelveticaNeue"/>
              </a:rPr>
              <a:t>≤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XRFBFR+HelveticaNeue"/>
              </a:rPr>
              <a:t>2000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770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30475-4261-4B89-8831-767CC0D0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CERC1998. Invitation Cards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B5B6FC-91DD-4CED-A506-B6A858A826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个点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条正权边的有向图中，共有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个⼈要执⾏任务，第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个人的路线为 </a:t>
                </a:r>
                <a:r>
                  <a:rPr lang="en-US" altLang="zh-CN" dirty="0"/>
                  <a:t>1 →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→ 1</a:t>
                </a:r>
                <a:r>
                  <a:rPr lang="zh-CN" altLang="en-US" dirty="0"/>
                  <a:t>，求最⼩总路程。</a:t>
                </a:r>
              </a:p>
              <a:p>
                <a:r>
                  <a:rPr lang="en-US" altLang="zh-CN" dirty="0"/>
                  <a:t>1 ≤ n, m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B5B6FC-91DD-4CED-A506-B6A858A826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r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03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F2222-1B21-4831-9DBE-AEB923E9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18C3B-6FCC-4909-B4AA-53E9D0045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图的存储</a:t>
            </a:r>
            <a:endParaRPr lang="en-US" altLang="zh-CN" dirty="0"/>
          </a:p>
          <a:p>
            <a:r>
              <a:rPr lang="zh-CN" altLang="en-US" dirty="0"/>
              <a:t>拓扑排序</a:t>
            </a:r>
            <a:endParaRPr lang="en-US" altLang="zh-CN" dirty="0"/>
          </a:p>
          <a:p>
            <a:r>
              <a:rPr lang="zh-CN" altLang="en-US" dirty="0"/>
              <a:t>欧拉回路</a:t>
            </a:r>
            <a:endParaRPr lang="en-US" altLang="zh-CN" dirty="0"/>
          </a:p>
          <a:p>
            <a:r>
              <a:rPr lang="zh-CN" altLang="en-US" dirty="0"/>
              <a:t>强连通分量分解</a:t>
            </a:r>
            <a:endParaRPr lang="en-US" altLang="zh-CN" dirty="0"/>
          </a:p>
          <a:p>
            <a:r>
              <a:rPr lang="en-US" altLang="zh-CN" dirty="0"/>
              <a:t>2-SAT</a:t>
            </a:r>
          </a:p>
          <a:p>
            <a:r>
              <a:rPr lang="zh-CN" altLang="en-US" dirty="0"/>
              <a:t>最短路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454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FFF83-3E10-4241-B1C0-7015A32E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最⼩小乘积路路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19C5E-824B-4C4D-8165-004752DAE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个点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条正权边的有向图中，求一条 </a:t>
                </a:r>
                <a:r>
                  <a:rPr lang="en-US" altLang="zh-CN" dirty="0"/>
                  <a:t>s → t </a:t>
                </a:r>
                <a:r>
                  <a:rPr lang="zh-CN" altLang="en-US" dirty="0"/>
                  <a:t>的路，使得各边权乘积最小。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 ≤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≤ 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≤ 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边权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&lt; 10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19C5E-824B-4C4D-8165-004752DAE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788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44AF7-4760-466C-98F1-2299C4F1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CF295B. Greg and 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EB48E-11F8-4FE9-8255-726662169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PRNXMV+PingFangSC-Regular"/>
              </a:rPr>
              <a:t>给ｎ个点，两两之间均存在有向边。按顺序删除编号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XRFBFR+HelveticaNeue"/>
              </a:rPr>
              <a:t>n ~ 1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XRFBFR+HelveticaNeue"/>
              </a:rPr>
              <a:t>的点 及其所有连边，每次删除点之后，询问图中现存任意两点间最短路之和。 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XRFBFR+HelveticaNeue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XRFBFR+HelveticaNeue"/>
              </a:rPr>
              <a:t>n &lt;= 500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251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F028E-561D-45C6-946F-9BE38D23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CF1214D. Treasure Island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17E60-AFC0-4E4F-BC18-FBD383EA1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PRNXMV+PingFangSC-Regular"/>
              </a:rPr>
              <a:t>一个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XRFBFR+HelveticaNeue"/>
              </a:rPr>
              <a:t>n * m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XRFBFR+HelveticaNeue"/>
              </a:rPr>
              <a:t>的⽹网格图，有一些格有障碍，小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XRFBFR+HelveticaNeue"/>
              </a:rPr>
              <a:t>A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XRFBFR+HelveticaNeue"/>
              </a:rPr>
              <a:t>想要从⽹网格图的左上角⾛走到右下角，每次只能向下或向右⾛走。 现在你可以在一些格放障碍来阻止他，问最少放几个障碍？ 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XRFBFR+HelveticaNeue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XRFBFR+HelveticaNeue"/>
              </a:rPr>
              <a:t>n*m &lt;= 1000000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054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8165E-98C4-49FA-9C51-A0E06ED1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NOIP2009. </a:t>
            </a:r>
            <a:r>
              <a:rPr lang="zh-CN" altLang="en-US" dirty="0"/>
              <a:t>最优贸易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5291D9-60FC-4A67-9AB4-76CAA967A0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1800" b="0" i="0" u="none" strike="noStrike" baseline="0" dirty="0">
                    <a:solidFill>
                      <a:srgbClr val="000000"/>
                    </a:solidFill>
                    <a:latin typeface="XRFBFR+HelveticaNeue"/>
                  </a:rPr>
                  <a:t>n </a:t>
                </a:r>
                <a:r>
                  <a:rPr lang="zh-CN" altLang="en-US" sz="1800" b="0" i="0" u="none" strike="noStrike" baseline="0" dirty="0">
                    <a:solidFill>
                      <a:srgbClr val="000000"/>
                    </a:solidFill>
                    <a:latin typeface="XRFBFR+HelveticaNeue"/>
                  </a:rPr>
                  <a:t>个点，</a:t>
                </a:r>
                <a:r>
                  <a:rPr lang="en-US" altLang="zh-CN" sz="1800" b="0" i="0" u="none" strike="noStrike" baseline="0" dirty="0">
                    <a:solidFill>
                      <a:srgbClr val="000000"/>
                    </a:solidFill>
                    <a:latin typeface="XRFBFR+HelveticaNeue"/>
                  </a:rPr>
                  <a:t>m </a:t>
                </a:r>
                <a:r>
                  <a:rPr lang="zh-CN" altLang="en-US" sz="1800" b="0" i="0" u="none" strike="noStrike" baseline="0" dirty="0">
                    <a:solidFill>
                      <a:srgbClr val="000000"/>
                    </a:solidFill>
                    <a:latin typeface="XRFBFR+HelveticaNeue"/>
                  </a:rPr>
                  <a:t>条边的有向图。每个点有物品的买⼊价格和卖出价格。现在要从 </a:t>
                </a:r>
                <a:r>
                  <a:rPr lang="en-US" altLang="zh-CN" sz="1800" b="0" i="0" u="none" strike="noStrike" baseline="0" dirty="0">
                    <a:solidFill>
                      <a:srgbClr val="000000"/>
                    </a:solidFill>
                    <a:latin typeface="XRFBFR+HelveticaNeue"/>
                  </a:rPr>
                  <a:t>1 </a:t>
                </a:r>
                <a:r>
                  <a:rPr lang="zh-CN" altLang="en-US" sz="1800" b="0" i="0" u="none" strike="noStrike" baseline="0" dirty="0">
                    <a:solidFill>
                      <a:srgbClr val="000000"/>
                    </a:solidFill>
                    <a:latin typeface="XRFBFR+HelveticaNeue"/>
                  </a:rPr>
                  <a:t>号点走到 </a:t>
                </a:r>
                <a:r>
                  <a:rPr lang="en-US" altLang="zh-CN" sz="1800" b="0" i="0" u="none" strike="noStrike" baseline="0" dirty="0">
                    <a:solidFill>
                      <a:srgbClr val="000000"/>
                    </a:solidFill>
                    <a:latin typeface="XRFBFR+HelveticaNeue"/>
                  </a:rPr>
                  <a:t>n </a:t>
                </a:r>
                <a:r>
                  <a:rPr lang="zh-CN" altLang="en-US" sz="1800" b="0" i="0" u="none" strike="noStrike" baseline="0" dirty="0">
                    <a:solidFill>
                      <a:srgbClr val="000000"/>
                    </a:solidFill>
                    <a:latin typeface="XRFBFR+HelveticaNeue"/>
                  </a:rPr>
                  <a:t>号点，途中只买一个物品并在这 后卖出，问最多能赚多少钱</a:t>
                </a:r>
                <a:r>
                  <a:rPr lang="en-US" altLang="zh-CN" sz="1800" b="0" i="0" u="none" strike="noStrike" baseline="0" dirty="0">
                    <a:solidFill>
                      <a:srgbClr val="000000"/>
                    </a:solidFill>
                    <a:latin typeface="XRFBFR+HelveticaNeue"/>
                  </a:rPr>
                  <a:t>?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zh-CN" altLang="en-US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≤ </m:t>
                    </m:r>
                    <m:sSup>
                      <m:sSupPr>
                        <m:ctrlPr>
                          <a:rPr lang="en-US" altLang="zh-CN" sz="18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1 </m:t>
                    </m:r>
                    <m:r>
                      <a:rPr lang="zh-CN" altLang="en-US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≤ 5×</m:t>
                    </m:r>
                    <m:sSup>
                      <m:sSupPr>
                        <m:ctrlPr>
                          <a:rPr lang="en-US" altLang="zh-CN" sz="18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5291D9-60FC-4A67-9AB4-76CAA967A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056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A6B90-2B3E-43A1-A6DD-7B89BB2C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JLOI2011.</a:t>
            </a:r>
            <a:r>
              <a:rPr lang="zh-CN" altLang="en-US" dirty="0"/>
              <a:t>飞行路线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BA2158-9CA3-489A-B648-199204E44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个点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条正权边的有向图中，求一条 </a:t>
                </a:r>
                <a:r>
                  <a:rPr lang="en-US" altLang="zh-CN" dirty="0"/>
                  <a:t>s → t </a:t>
                </a:r>
                <a:r>
                  <a:rPr lang="zh-CN" altLang="en-US" dirty="0"/>
                  <a:t>的路，使得去掉路上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条边的权值后边权和最⼩（或者说有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条可以免费）。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≤ 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≤ 5 × 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≤ 10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BA2158-9CA3-489A-B648-199204E44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r="-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595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EF804-B748-4B2D-8AEB-AB37AFAA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CF449B.Jzzhu and Cities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36A064-921E-4DB9-805C-2F2688EF2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1800" b="0" i="0" u="none" strike="noStrike" baseline="0" dirty="0">
                    <a:solidFill>
                      <a:srgbClr val="000000"/>
                    </a:solidFill>
                    <a:latin typeface="XRFBFR+HelveticaNeue"/>
                  </a:rPr>
                  <a:t>n </a:t>
                </a:r>
                <a:r>
                  <a:rPr lang="zh-CN" altLang="en-US" sz="1800" b="0" i="0" u="none" strike="noStrike" baseline="0" dirty="0">
                    <a:solidFill>
                      <a:srgbClr val="000000"/>
                    </a:solidFill>
                    <a:latin typeface="XRFBFR+HelveticaNeue"/>
                  </a:rPr>
                  <a:t>个点，</a:t>
                </a:r>
                <a:r>
                  <a:rPr lang="en-US" altLang="zh-CN" sz="1800" b="0" i="0" u="none" strike="noStrike" baseline="0" dirty="0">
                    <a:solidFill>
                      <a:srgbClr val="000000"/>
                    </a:solidFill>
                    <a:latin typeface="XRFBFR+HelveticaNeue"/>
                  </a:rPr>
                  <a:t>m </a:t>
                </a:r>
                <a:r>
                  <a:rPr lang="zh-CN" altLang="en-US" sz="1800" b="0" i="0" u="none" strike="noStrike" baseline="0" dirty="0">
                    <a:solidFill>
                      <a:srgbClr val="000000"/>
                    </a:solidFill>
                    <a:latin typeface="XRFBFR+HelveticaNeue"/>
                  </a:rPr>
                  <a:t>条</a:t>
                </a:r>
                <a:r>
                  <a:rPr lang="zh-CN" altLang="en-US" sz="1800" b="0" i="0" u="none" strike="noStrike" baseline="0" dirty="0">
                    <a:solidFill>
                      <a:srgbClr val="ED210A"/>
                    </a:solidFill>
                    <a:latin typeface="XRFBFR+HelveticaNeue"/>
                  </a:rPr>
                  <a:t>带权</a:t>
                </a:r>
                <a:r>
                  <a:rPr lang="zh-CN" altLang="en-US" sz="1800" b="0" i="0" u="none" strike="noStrike" baseline="0" dirty="0">
                    <a:solidFill>
                      <a:srgbClr val="000000"/>
                    </a:solidFill>
                    <a:latin typeface="XRFBFR+HelveticaNeue"/>
                  </a:rPr>
                  <a:t>边的</a:t>
                </a:r>
                <a:r>
                  <a:rPr lang="zh-CN" altLang="en-US" sz="1800" b="0" i="0" u="none" strike="noStrike" baseline="0" dirty="0">
                    <a:solidFill>
                      <a:srgbClr val="ED210A"/>
                    </a:solidFill>
                    <a:latin typeface="XRFBFR+HelveticaNeue"/>
                  </a:rPr>
                  <a:t>⽆向</a:t>
                </a:r>
                <a:r>
                  <a:rPr lang="zh-CN" altLang="en-US" sz="1800" b="0" i="0" u="none" strike="noStrike" baseline="0" dirty="0">
                    <a:solidFill>
                      <a:srgbClr val="000000"/>
                    </a:solidFill>
                    <a:latin typeface="XRFBFR+HelveticaNeue"/>
                  </a:rPr>
                  <a:t>图，另外还有 </a:t>
                </a:r>
                <a:r>
                  <a:rPr lang="en-US" altLang="zh-CN" sz="1800" b="0" i="0" u="none" strike="noStrike" baseline="0" dirty="0">
                    <a:solidFill>
                      <a:srgbClr val="000000"/>
                    </a:solidFill>
                    <a:latin typeface="XRFBFR+HelveticaNeue"/>
                  </a:rPr>
                  <a:t>n - 1 </a:t>
                </a:r>
                <a:r>
                  <a:rPr lang="zh-CN" altLang="en-US" sz="1800" b="0" i="0" u="none" strike="noStrike" baseline="0" dirty="0">
                    <a:solidFill>
                      <a:srgbClr val="000000"/>
                    </a:solidFill>
                    <a:latin typeface="XRFBFR+HelveticaNeue"/>
                  </a:rPr>
                  <a:t>条特殊边，每条边连接 </a:t>
                </a:r>
                <a:r>
                  <a:rPr lang="en-US" altLang="zh-CN" sz="1800" b="0" i="0" u="none" strike="noStrike" baseline="0" dirty="0">
                    <a:solidFill>
                      <a:srgbClr val="000000"/>
                    </a:solidFill>
                    <a:latin typeface="XRFBFR+HelveticaNeue"/>
                  </a:rPr>
                  <a:t>1 </a:t>
                </a:r>
                <a:r>
                  <a:rPr lang="zh-CN" altLang="en-US" sz="1800" b="0" i="0" u="none" strike="noStrike" baseline="0" dirty="0">
                    <a:solidFill>
                      <a:srgbClr val="000000"/>
                    </a:solidFill>
                    <a:latin typeface="XRFBFR+HelveticaNeue"/>
                  </a:rPr>
                  <a:t>和 </a:t>
                </a:r>
                <a:r>
                  <a:rPr lang="en-US" altLang="zh-CN" sz="1800" b="0" i="0" u="none" strike="noStrike" baseline="0" dirty="0" err="1">
                    <a:solidFill>
                      <a:srgbClr val="000000"/>
                    </a:solidFill>
                    <a:latin typeface="XRFBFR+HelveticaNeue"/>
                  </a:rPr>
                  <a:t>i</a:t>
                </a:r>
                <a:r>
                  <a:rPr lang="zh-CN" altLang="en-US" sz="1800" b="0" i="0" u="none" strike="noStrike" baseline="0" dirty="0">
                    <a:solidFill>
                      <a:srgbClr val="000000"/>
                    </a:solidFill>
                    <a:latin typeface="XRFBFR+HelveticaNeue"/>
                  </a:rPr>
                  <a:t>。</a:t>
                </a:r>
                <a:endParaRPr lang="en-US" altLang="zh-CN" sz="1800" b="0" i="0" u="none" strike="noStrike" baseline="0" dirty="0">
                  <a:solidFill>
                    <a:srgbClr val="000000"/>
                  </a:solidFill>
                  <a:latin typeface="XRFBFR+HelveticaNeue"/>
                </a:endParaRPr>
              </a:p>
              <a:p>
                <a:r>
                  <a:rPr lang="zh-CN" altLang="en-US" sz="1800" b="0" i="0" u="none" strike="noStrike" baseline="0" dirty="0">
                    <a:solidFill>
                      <a:srgbClr val="000000"/>
                    </a:solidFill>
                    <a:latin typeface="XRFBFR+HelveticaNeue"/>
                  </a:rPr>
                  <a:t>求可以删除这 </a:t>
                </a:r>
                <a:r>
                  <a:rPr lang="en-US" altLang="zh-CN" sz="1800" b="0" i="0" u="none" strike="noStrike" baseline="0" dirty="0">
                    <a:solidFill>
                      <a:srgbClr val="000000"/>
                    </a:solidFill>
                    <a:latin typeface="XRFBFR+HelveticaNeue"/>
                  </a:rPr>
                  <a:t>n - 1 </a:t>
                </a:r>
                <a:r>
                  <a:rPr lang="zh-CN" altLang="en-US" sz="1800" b="0" i="0" u="none" strike="noStrike" baseline="0" dirty="0">
                    <a:solidFill>
                      <a:srgbClr val="000000"/>
                    </a:solidFill>
                    <a:latin typeface="XRFBFR+HelveticaNeue"/>
                  </a:rPr>
                  <a:t>条边中的多少条，使得每个 点到 </a:t>
                </a:r>
                <a:r>
                  <a:rPr lang="en-US" altLang="zh-CN" sz="1800" b="0" i="0" u="none" strike="noStrike" baseline="0" dirty="0">
                    <a:solidFill>
                      <a:srgbClr val="000000"/>
                    </a:solidFill>
                    <a:latin typeface="XRFBFR+HelveticaNeue"/>
                  </a:rPr>
                  <a:t>1 </a:t>
                </a:r>
                <a:r>
                  <a:rPr lang="zh-CN" altLang="en-US" sz="1800" b="0" i="0" u="none" strike="noStrike" baseline="0" dirty="0">
                    <a:solidFill>
                      <a:srgbClr val="000000"/>
                    </a:solidFill>
                    <a:latin typeface="XRFBFR+HelveticaNeue"/>
                  </a:rPr>
                  <a:t>的最短距离不变。 </a:t>
                </a:r>
                <a:endParaRPr lang="en-US" altLang="zh-CN" sz="1800" b="0" i="0" u="none" strike="noStrike" baseline="0" dirty="0">
                  <a:solidFill>
                    <a:srgbClr val="000000"/>
                  </a:solidFill>
                  <a:latin typeface="XRFBFR+HelveticaNeue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zh-CN" altLang="en-US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≤ </m:t>
                    </m:r>
                    <m:sSup>
                      <m:sSupPr>
                        <m:ctrlPr>
                          <a:rPr lang="en-US" altLang="zh-CN" sz="18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36A064-921E-4DB9-805C-2F2688EF2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745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6BB58-7E1D-4249-9085-FFF738AF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CF666B.World Tour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EA5E3-E019-460C-8EB0-ECC89083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给定一张边权为 </a:t>
            </a:r>
            <a:r>
              <a:rPr lang="en-US" altLang="zh-CN" dirty="0"/>
              <a:t>1 </a:t>
            </a:r>
            <a:r>
              <a:rPr lang="zh-CN" altLang="en-US" dirty="0"/>
              <a:t>的有向图，求四个不同点 </a:t>
            </a:r>
            <a:r>
              <a:rPr lang="en-US" altLang="zh-CN" dirty="0"/>
              <a:t>A, B, C, D </a:t>
            </a:r>
            <a:r>
              <a:rPr lang="zh-CN" altLang="en-US" dirty="0"/>
              <a:t>使得</a:t>
            </a:r>
            <a:r>
              <a:rPr lang="en-US" altLang="zh-CN" dirty="0"/>
              <a:t>dis(A, B) + dis(B, C) + dis(C, D) </a:t>
            </a:r>
            <a:r>
              <a:rPr lang="zh-CN" altLang="en-US" dirty="0"/>
              <a:t>取最大值</a:t>
            </a:r>
          </a:p>
          <a:p>
            <a:r>
              <a:rPr lang="en-US" altLang="zh-CN" dirty="0"/>
              <a:t>1 ≤ n ≤ 3000, 1 ≤ m ≤ 5000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01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7C96B-6ECE-47BF-910E-5A943346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CF1268B. Domino for Young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6C265-6FF3-4FC2-BBB6-666C1B35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SVPQKO+PingFangSC-Regular"/>
              </a:rPr>
              <a:t>有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n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列格⼦子，排在一起，第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MWIPTN+HelveticaNeue"/>
              </a:rPr>
              <a:t>i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列的高度是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ai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，要在这个图上放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1x2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的多米诺骨牌，问最多可以放多少张骨牌？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MWIPTN+HelveticaNeue"/>
            </a:endParaRPr>
          </a:p>
          <a:p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n &lt;= 300000, ai &lt;= 300000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且单调递减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FB928F-743C-44C9-95E0-62922DDC2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681" y="3288537"/>
            <a:ext cx="3810196" cy="262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05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F2DDD-EAC6-4B6D-B6CD-A6F4DFE7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CF623A.Graph and String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26978-A499-472B-B8CB-1C8D50DD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n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个结点的无向图，每个结点标号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MWIPTN+HelveticaNeue"/>
              </a:rPr>
              <a:t>abc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三个字母其中一个。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MWIPTN+HelveticaNeue"/>
            </a:endParaRPr>
          </a:p>
          <a:p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 将标号为相同字母的结点连边，将所有标号为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b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的结点与其它标号的结点连边。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MWIPTN+HelveticaNeue"/>
            </a:endParaRPr>
          </a:p>
          <a:p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 给出图的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m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个连边，求一种合法的标号方案，不存在输出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NO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。 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MWIPTN+HelveticaNeue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1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EHHSBV+HelveticaNeue"/>
              </a:rPr>
              <a:t>≤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n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EHHSBV+HelveticaNeue"/>
              </a:rPr>
              <a:t>≤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500, 1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EHHSBV+HelveticaNeue"/>
              </a:rPr>
              <a:t>≤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m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EHHSBV+HelveticaNeue"/>
              </a:rPr>
              <a:t>≤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200000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311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BD353-94BC-4A07-911F-E3E6C3C7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CF1093D. Beautiful 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D345D-01C2-4578-B2A8-72C9A75CA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n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个点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m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条边的无向图，可以给每个点赋权值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1, 2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或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3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。 要求赋值之后，每条边的两个端点权值和是奇数，问有多少种赋值可能，答案对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1000000007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取模。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MWIPTN+HelveticaNeue"/>
            </a:endParaRPr>
          </a:p>
          <a:p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1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EHHSBV+HelveticaNeue"/>
              </a:rPr>
              <a:t>≤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n, m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EHHSBV+HelveticaNeue"/>
              </a:rPr>
              <a:t>≤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MWIPTN+HelveticaNeue"/>
              </a:rPr>
              <a:t>100000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98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1B8FA-63FA-4506-A7BE-CC662400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45C50-5F07-427E-8F3A-40203033C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</a:t>
            </a:r>
            <a:r>
              <a:rPr lang="en-US" altLang="zh-CN" dirty="0"/>
              <a:t>DAG</a:t>
            </a:r>
            <a:r>
              <a:rPr lang="zh-CN" altLang="en-US" dirty="0"/>
              <a:t>，和两个点</a:t>
            </a:r>
            <a:r>
              <a:rPr lang="en-US" altLang="zh-CN" dirty="0" err="1"/>
              <a:t>s,t</a:t>
            </a:r>
            <a:r>
              <a:rPr lang="en-US" altLang="zh-CN" dirty="0"/>
              <a:t>, </a:t>
            </a:r>
            <a:r>
              <a:rPr lang="zh-CN" altLang="en-US" dirty="0"/>
              <a:t>保证</a:t>
            </a:r>
            <a:r>
              <a:rPr lang="en-US" altLang="zh-CN" dirty="0"/>
              <a:t>s </a:t>
            </a:r>
            <a:r>
              <a:rPr lang="zh-CN" altLang="en-US" dirty="0"/>
              <a:t>可达 </a:t>
            </a:r>
            <a:r>
              <a:rPr lang="en-US" altLang="zh-CN" dirty="0"/>
              <a:t>t</a:t>
            </a:r>
          </a:p>
          <a:p>
            <a:r>
              <a:rPr lang="zh-CN" altLang="en-US" dirty="0"/>
              <a:t>问有多少个点满足，删除后，</a:t>
            </a:r>
            <a:r>
              <a:rPr lang="en-US" altLang="zh-CN" dirty="0"/>
              <a:t>s</a:t>
            </a:r>
            <a:r>
              <a:rPr lang="zh-CN" altLang="en-US" dirty="0"/>
              <a:t>无法到达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V,E&lt;1e6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381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B8205-7075-4147-8370-54C5C1E5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CF741C. </a:t>
            </a:r>
            <a:r>
              <a:rPr lang="en-US" altLang="zh-CN" dirty="0" err="1"/>
              <a:t>Arpa’s</a:t>
            </a:r>
            <a:r>
              <a:rPr lang="en-US" altLang="zh-CN" dirty="0"/>
              <a:t> overnight party and</a:t>
            </a:r>
            <a:br>
              <a:rPr lang="en-US" altLang="zh-CN" dirty="0"/>
            </a:br>
            <a:r>
              <a:rPr lang="en-US" altLang="zh-CN" dirty="0"/>
              <a:t>Mehrdad’s silent entering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5C2AF-BC37-4B4C-8BFD-0681A9DAA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对情侣坐成一个圈，有两种食物，要给每个人分其中一种，要求每对情侣的食物不同，任意连续的三个人必须要有两人食物不同。</a:t>
            </a:r>
          </a:p>
          <a:p>
            <a:r>
              <a:rPr lang="zh-CN" altLang="en-US" dirty="0"/>
              <a:t>求分配⽅方案，无解输出</a:t>
            </a:r>
            <a:r>
              <a:rPr lang="en-US" altLang="zh-CN" dirty="0"/>
              <a:t>-1</a:t>
            </a:r>
          </a:p>
          <a:p>
            <a:r>
              <a:rPr lang="en-US" altLang="zh-CN" dirty="0"/>
              <a:t>1≤n ≤100000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972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243BE-9F2B-4A20-9224-ED6D6E26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CF519E. A and B and Lecture Rooms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91F3AD-75C5-43D8-8481-9D5964A887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1800" b="0" i="0" u="none" strike="noStrike" baseline="0" dirty="0">
                    <a:solidFill>
                      <a:srgbClr val="000000"/>
                    </a:solidFill>
                    <a:latin typeface="FAIARB+PingFangSC-Regular"/>
                  </a:rPr>
                  <a:t>给出一个有 </a:t>
                </a:r>
                <a:r>
                  <a:rPr lang="en-US" altLang="zh-CN" sz="1800" b="0" i="0" u="none" strike="noStrike" baseline="0" dirty="0">
                    <a:solidFill>
                      <a:srgbClr val="000000"/>
                    </a:solidFill>
                    <a:latin typeface="JFZZMX+HelveticaNeue"/>
                  </a:rPr>
                  <a:t>n </a:t>
                </a:r>
                <a:r>
                  <a:rPr lang="zh-CN" altLang="en-US" sz="1800" b="0" i="0" u="none" strike="noStrike" baseline="0" dirty="0">
                    <a:solidFill>
                      <a:srgbClr val="000000"/>
                    </a:solidFill>
                    <a:latin typeface="JFZZMX+HelveticaNeue"/>
                  </a:rPr>
                  <a:t>个结点的树，有 </a:t>
                </a:r>
                <a:r>
                  <a:rPr lang="en-US" altLang="zh-CN" sz="1800" b="0" i="0" u="none" strike="noStrike" baseline="0" dirty="0">
                    <a:solidFill>
                      <a:srgbClr val="000000"/>
                    </a:solidFill>
                    <a:latin typeface="JFZZMX+HelveticaNeue"/>
                  </a:rPr>
                  <a:t>m </a:t>
                </a:r>
                <a:r>
                  <a:rPr lang="zh-CN" altLang="en-US" sz="1800" b="0" i="0" u="none" strike="noStrike" baseline="0" dirty="0">
                    <a:solidFill>
                      <a:srgbClr val="000000"/>
                    </a:solidFill>
                    <a:latin typeface="JFZZMX+HelveticaNeue"/>
                  </a:rPr>
                  <a:t>个询问，每次询问一个点对 </a:t>
                </a:r>
                <a:r>
                  <a:rPr lang="en-US" altLang="zh-CN" sz="1800" b="0" i="0" u="none" strike="noStrike" baseline="0" dirty="0">
                    <a:solidFill>
                      <a:srgbClr val="000000"/>
                    </a:solidFill>
                    <a:latin typeface="JFZZMX+HelveticaNeue"/>
                  </a:rPr>
                  <a:t>(a, b)</a:t>
                </a:r>
                <a:r>
                  <a:rPr lang="zh-CN" altLang="en-US" sz="1800" b="0" i="0" u="none" strike="noStrike" baseline="0" dirty="0">
                    <a:solidFill>
                      <a:srgbClr val="000000"/>
                    </a:solidFill>
                    <a:latin typeface="JFZZMX+HelveticaNeue"/>
                  </a:rPr>
                  <a:t>，求有多少个结点 </a:t>
                </a:r>
                <a:r>
                  <a:rPr lang="en-US" altLang="zh-CN" sz="1800" b="0" i="0" u="none" strike="noStrike" baseline="0" dirty="0">
                    <a:solidFill>
                      <a:srgbClr val="000000"/>
                    </a:solidFill>
                    <a:latin typeface="JFZZMX+HelveticaNeue"/>
                  </a:rPr>
                  <a:t>r</a:t>
                </a:r>
                <a:r>
                  <a:rPr lang="zh-CN" altLang="en-US" sz="1800" b="0" i="0" u="none" strike="noStrike" baseline="0" dirty="0">
                    <a:solidFill>
                      <a:srgbClr val="000000"/>
                    </a:solidFill>
                    <a:latin typeface="JFZZMX+HelveticaNeue"/>
                  </a:rPr>
                  <a:t>，满足 </a:t>
                </a:r>
                <a:r>
                  <a:rPr lang="en-US" altLang="zh-CN" sz="1800" b="0" i="0" u="none" strike="noStrike" baseline="0" dirty="0">
                    <a:solidFill>
                      <a:srgbClr val="000000"/>
                    </a:solidFill>
                    <a:latin typeface="JFZZMX+HelveticaNeue"/>
                  </a:rPr>
                  <a:t>r </a:t>
                </a:r>
                <a:r>
                  <a:rPr lang="zh-CN" altLang="en-US" sz="1800" b="0" i="0" u="none" strike="noStrike" baseline="0" dirty="0">
                    <a:solidFill>
                      <a:srgbClr val="000000"/>
                    </a:solidFill>
                    <a:latin typeface="JFZZMX+HelveticaNeue"/>
                  </a:rPr>
                  <a:t>到 </a:t>
                </a:r>
                <a:r>
                  <a:rPr lang="en-US" altLang="zh-CN" sz="1800" b="0" i="0" u="none" strike="noStrike" baseline="0" dirty="0">
                    <a:solidFill>
                      <a:srgbClr val="000000"/>
                    </a:solidFill>
                    <a:latin typeface="JFZZMX+HelveticaNeue"/>
                  </a:rPr>
                  <a:t>a </a:t>
                </a:r>
                <a:r>
                  <a:rPr lang="zh-CN" altLang="en-US" sz="1800" b="0" i="0" u="none" strike="noStrike" baseline="0" dirty="0">
                    <a:solidFill>
                      <a:srgbClr val="000000"/>
                    </a:solidFill>
                    <a:latin typeface="JFZZMX+HelveticaNeue"/>
                  </a:rPr>
                  <a:t>和 </a:t>
                </a:r>
                <a:r>
                  <a:rPr lang="en-US" altLang="zh-CN" sz="1800" b="0" i="0" u="none" strike="noStrike" baseline="0" dirty="0">
                    <a:solidFill>
                      <a:srgbClr val="000000"/>
                    </a:solidFill>
                    <a:latin typeface="JFZZMX+HelveticaNeue"/>
                  </a:rPr>
                  <a:t>b </a:t>
                </a:r>
                <a:r>
                  <a:rPr lang="zh-CN" altLang="en-US" sz="1800" b="0" i="0" u="none" strike="noStrike" baseline="0" dirty="0">
                    <a:solidFill>
                      <a:srgbClr val="000000"/>
                    </a:solidFill>
                    <a:latin typeface="JFZZMX+HelveticaNeue"/>
                  </a:rPr>
                  <a:t>的距离相等。 </a:t>
                </a:r>
                <a:endParaRPr lang="en-US" altLang="zh-CN" sz="1800" b="0" i="0" u="none" strike="noStrike" baseline="0" dirty="0">
                  <a:solidFill>
                    <a:srgbClr val="000000"/>
                  </a:solidFill>
                  <a:latin typeface="JFZZMX+HelveticaNeue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≤ </m:t>
                    </m:r>
                    <m:sSup>
                      <m:sSupPr>
                        <m:ctrlPr>
                          <a:rPr lang="en-US" altLang="zh-CN" sz="18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91F3AD-75C5-43D8-8481-9D5964A887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290" r="-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105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23522-2DAB-482A-BA2E-8FE78BEE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BZOJ2144. </a:t>
            </a:r>
            <a:r>
              <a:rPr lang="zh-CN" altLang="en-US" dirty="0"/>
              <a:t>跳跳棋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A73EB-9259-439D-8F61-31532336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数轴的整点上有 </a:t>
            </a:r>
            <a:r>
              <a:rPr lang="en-US" altLang="zh-CN" dirty="0"/>
              <a:t>3 </a:t>
            </a:r>
            <a:r>
              <a:rPr lang="zh-CN" altLang="en-US" dirty="0"/>
              <a:t>个无差别的棋子，分别在位置 </a:t>
            </a:r>
            <a:r>
              <a:rPr lang="en-US" altLang="zh-CN" dirty="0"/>
              <a:t>a, b, c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每次可以选一个棋子，相对另一个棋子进⾏对称跳动，跳动后它们俩的距离保持不变，棋子始终不能重合。</a:t>
            </a:r>
          </a:p>
          <a:p>
            <a:r>
              <a:rPr lang="zh-CN" altLang="en-US" dirty="0"/>
              <a:t>要通过最少的跳动次数，使得最后棋子位置是 </a:t>
            </a:r>
            <a:r>
              <a:rPr lang="en-US" altLang="zh-CN" dirty="0"/>
              <a:t>x, y, z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问最少跳动次数。</a:t>
            </a:r>
          </a:p>
          <a:p>
            <a:r>
              <a:rPr lang="en-US" altLang="zh-CN" dirty="0"/>
              <a:t>a, b, c &lt;= 10^9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0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50DA9-B202-4605-A86B-D1C0FB93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二分图最大匹配：过七夕</a:t>
            </a:r>
            <a:br>
              <a:rPr lang="en-US" altLang="zh-CN" dirty="0"/>
            </a:br>
            <a:r>
              <a:rPr lang="en-US" altLang="zh-CN" dirty="0"/>
              <a:t>LOJ #78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9215F7-E44F-411B-B988-0C81D5CEC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724400"/>
              </a:xfrm>
            </p:spPr>
            <p:txBody>
              <a:bodyPr/>
              <a:lstStyle/>
              <a:p>
                <a:r>
                  <a:rPr lang="zh-CN" altLang="en-US" dirty="0"/>
                  <a:t>从前一个和谐的班级，有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个是男生，有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个是女生。编号分别为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</a:p>
              <a:p>
                <a:r>
                  <a:rPr lang="zh-CN" altLang="en-US" dirty="0"/>
                  <a:t>有若干个这样的条件：第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个男生和第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个女生愿意一起过七夕。</a:t>
                </a:r>
                <a:endParaRPr lang="en-US" altLang="zh-CN" dirty="0"/>
              </a:p>
              <a:p>
                <a:r>
                  <a:rPr lang="zh-CN" altLang="en-US" dirty="0"/>
                  <a:t>问班级中最多有多少人过七夕。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算法流程：首先为每个男生依次随机分配，直到所有男生都分配完成，或者有男生的所有中意对象全都去过七夕去了。</a:t>
                </a:r>
                <a:endParaRPr lang="en-US" altLang="zh-CN" dirty="0"/>
              </a:p>
              <a:p>
                <a:r>
                  <a:rPr lang="zh-CN" altLang="en-US" dirty="0"/>
                  <a:t>如果是第二种，那就尝试夺走其中一位，作为补偿，被夺走对象的男生也要去夺走别人的对象（冤冤相报何时了）。如果被夺走对象的男生没法找到新的对象，则他会死死护住自己的对象，别人就夺不走了。</a:t>
                </a:r>
                <a:endParaRPr lang="en-US" altLang="zh-CN" dirty="0"/>
              </a:p>
              <a:p>
                <a:r>
                  <a:rPr lang="zh-CN" altLang="en-US" dirty="0"/>
                  <a:t>将夺走对象的过程写成函数，返回值是夺取成功与否，则可以递归地求解。</a:t>
                </a:r>
                <a:endParaRPr lang="en-US" altLang="zh-CN" dirty="0"/>
              </a:p>
              <a:p>
                <a:r>
                  <a:rPr lang="zh-CN" altLang="en-US" dirty="0"/>
                  <a:t>复杂度？</a:t>
                </a:r>
                <a:endParaRPr lang="en-US" altLang="zh-CN" dirty="0"/>
              </a:p>
              <a:p>
                <a:r>
                  <a:rPr lang="en-US" altLang="zh-CN" dirty="0" err="1"/>
                  <a:t>Dinic</a:t>
                </a:r>
                <a:r>
                  <a:rPr lang="zh-CN" altLang="en-US" dirty="0"/>
                  <a:t>更快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9215F7-E44F-411B-B988-0C81D5CEC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724400"/>
              </a:xfrm>
              <a:blipFill>
                <a:blip r:embed="rId2"/>
                <a:stretch>
                  <a:fillRect l="-479" t="-903" b="-1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68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2E91A-6FD4-49CD-8DBF-5CCDBE60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- 1423B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C9AC02-1AA8-441E-8E03-084D2EB81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有</a:t>
                </a:r>
                <a:r>
                  <a:rPr lang="en-US" altLang="zh-CN" b="0" i="0" dirty="0">
                    <a:effectLst/>
                    <a:latin typeface="-apple-system"/>
                  </a:rPr>
                  <a:t>N</a:t>
                </a:r>
                <a:r>
                  <a:rPr lang="zh-CN" altLang="en-US" b="0" i="0" dirty="0">
                    <a:effectLst/>
                    <a:latin typeface="-apple-system"/>
                  </a:rPr>
                  <a:t>个厕纸工厂和</a:t>
                </a:r>
                <a:r>
                  <a:rPr lang="en-US" altLang="zh-CN" b="0" i="0" dirty="0">
                    <a:effectLst/>
                    <a:latin typeface="-apple-system"/>
                  </a:rPr>
                  <a:t>N</a:t>
                </a:r>
                <a:r>
                  <a:rPr lang="zh-CN" altLang="en-US" b="0" i="0" dirty="0">
                    <a:effectLst/>
                    <a:latin typeface="-apple-system"/>
                  </a:rPr>
                  <a:t>个机场，由于某些原因，每个工厂只能运往</a:t>
                </a:r>
                <a:r>
                  <a:rPr lang="en-US" altLang="zh-CN" b="0" i="0" dirty="0">
                    <a:effectLst/>
                    <a:latin typeface="-apple-system"/>
                  </a:rPr>
                  <a:t>1</a:t>
                </a:r>
                <a:r>
                  <a:rPr lang="zh-CN" altLang="en-US" b="0" i="0" dirty="0">
                    <a:effectLst/>
                    <a:latin typeface="-apple-system"/>
                  </a:rPr>
                  <a:t>个机场，每个机场只能从</a:t>
                </a:r>
                <a:r>
                  <a:rPr lang="en-US" altLang="zh-CN" b="0" i="0" dirty="0">
                    <a:effectLst/>
                    <a:latin typeface="-apple-system"/>
                  </a:rPr>
                  <a:t>1</a:t>
                </a:r>
                <a:r>
                  <a:rPr lang="zh-CN" altLang="en-US" b="0" i="0" dirty="0">
                    <a:effectLst/>
                    <a:latin typeface="-apple-system"/>
                  </a:rPr>
                  <a:t>个工厂运货。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现在有</a:t>
                </a:r>
                <a:r>
                  <a:rPr lang="en-US" altLang="zh-CN" b="0" i="0" dirty="0">
                    <a:effectLst/>
                    <a:latin typeface="-apple-system"/>
                  </a:rPr>
                  <a:t>M</a:t>
                </a:r>
                <a:r>
                  <a:rPr lang="zh-CN" altLang="en-US" b="0" i="0" dirty="0">
                    <a:effectLst/>
                    <a:latin typeface="-apple-system"/>
                  </a:rPr>
                  <a:t>条路能修，每条路都有一个需要的时间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现在要找</a:t>
                </a:r>
                <a:r>
                  <a:rPr lang="en-US" altLang="zh-CN" b="0" i="0" dirty="0">
                    <a:effectLst/>
                    <a:latin typeface="-apple-system"/>
                  </a:rPr>
                  <a:t>N</a:t>
                </a:r>
                <a:r>
                  <a:rPr lang="zh-CN" altLang="en-US" b="0" i="0" dirty="0">
                    <a:effectLst/>
                    <a:latin typeface="-apple-system"/>
                  </a:rPr>
                  <a:t>条路沟通这</a:t>
                </a:r>
                <a:r>
                  <a:rPr lang="en-US" altLang="zh-CN" b="0" i="0" dirty="0">
                    <a:effectLst/>
                    <a:latin typeface="-apple-system"/>
                  </a:rPr>
                  <a:t>N</a:t>
                </a:r>
                <a:r>
                  <a:rPr lang="zh-CN" altLang="en-US" b="0" i="0" dirty="0">
                    <a:effectLst/>
                    <a:latin typeface="-apple-system"/>
                  </a:rPr>
                  <a:t>对工厂机场，使得这些路同时开始修，最终修好的时间最短。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C9AC02-1AA8-441E-8E03-084D2EB81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290" r="-20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24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7BFD4-DAFB-4F0C-B730-0D5D79CF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最近公共祖先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3BCF9-098D-4A9C-9AE2-428E85F51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最近公共祖先是什么？</a:t>
            </a:r>
            <a:endParaRPr lang="en-US" altLang="zh-CN" dirty="0"/>
          </a:p>
          <a:p>
            <a:r>
              <a:rPr lang="en-US" altLang="zh-CN" dirty="0" err="1"/>
              <a:t>u,v</a:t>
            </a:r>
            <a:r>
              <a:rPr lang="zh-CN" altLang="en-US" dirty="0"/>
              <a:t>的最近公共祖先</a:t>
            </a:r>
            <a:r>
              <a:rPr lang="en-US" altLang="zh-CN" dirty="0"/>
              <a:t>LCA(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满足一些性质：</a:t>
            </a:r>
            <a:endParaRPr lang="en-US" altLang="zh-CN" dirty="0"/>
          </a:p>
          <a:p>
            <a:pPr lvl="1"/>
            <a:r>
              <a:rPr lang="en-US" altLang="zh-CN" dirty="0"/>
              <a:t>LCA(</a:t>
            </a:r>
            <a:r>
              <a:rPr lang="en-US" altLang="zh-CN" dirty="0" err="1"/>
              <a:t>u,u</a:t>
            </a:r>
            <a:r>
              <a:rPr lang="en-US" altLang="zh-CN" dirty="0"/>
              <a:t>)=u</a:t>
            </a:r>
          </a:p>
          <a:p>
            <a:pPr lvl="1"/>
            <a:r>
              <a:rPr lang="en-US" altLang="zh-CN" dirty="0"/>
              <a:t>LCA(</a:t>
            </a:r>
            <a:r>
              <a:rPr lang="en-US" altLang="zh-CN" dirty="0" err="1"/>
              <a:t>u,v</a:t>
            </a:r>
            <a:r>
              <a:rPr lang="en-US" altLang="zh-CN" dirty="0"/>
              <a:t>)=u </a:t>
            </a:r>
            <a:r>
              <a:rPr lang="en-US" altLang="zh-CN" dirty="0" err="1"/>
              <a:t>iff</a:t>
            </a:r>
            <a:r>
              <a:rPr lang="en-US" altLang="zh-CN" dirty="0"/>
              <a:t> </a:t>
            </a:r>
            <a:r>
              <a:rPr lang="en-US" altLang="zh-CN" dirty="0" err="1"/>
              <a:t>v.fa</a:t>
            </a:r>
            <a:r>
              <a:rPr lang="en-US" altLang="zh-CN" dirty="0"/>
              <a:t>=u</a:t>
            </a:r>
          </a:p>
          <a:p>
            <a:pPr lvl="1"/>
            <a:r>
              <a:rPr lang="en-US" altLang="zh-CN" dirty="0"/>
              <a:t>LCA(</a:t>
            </a:r>
            <a:r>
              <a:rPr lang="en-US" altLang="zh-CN" dirty="0" err="1"/>
              <a:t>u,v</a:t>
            </a:r>
            <a:r>
              <a:rPr lang="en-US" altLang="zh-CN" dirty="0"/>
              <a:t>) </a:t>
            </a:r>
            <a:r>
              <a:rPr lang="zh-CN" altLang="en-US" dirty="0"/>
              <a:t>在 </a:t>
            </a:r>
            <a:r>
              <a:rPr lang="en-US" altLang="zh-CN" dirty="0" err="1"/>
              <a:t>dfs</a:t>
            </a:r>
            <a:r>
              <a:rPr lang="en-US" altLang="zh-CN" dirty="0"/>
              <a:t> </a:t>
            </a:r>
            <a:r>
              <a:rPr lang="zh-CN" altLang="en-US" dirty="0"/>
              <a:t>中，先于 </a:t>
            </a:r>
            <a:r>
              <a:rPr lang="en-US" altLang="zh-CN" dirty="0" err="1"/>
              <a:t>u,v</a:t>
            </a:r>
            <a:r>
              <a:rPr lang="en-US" altLang="zh-CN" dirty="0"/>
              <a:t> </a:t>
            </a:r>
            <a:r>
              <a:rPr lang="zh-CN" altLang="en-US" dirty="0"/>
              <a:t>进入，晚于</a:t>
            </a:r>
            <a:r>
              <a:rPr lang="en-US" altLang="zh-CN" dirty="0"/>
              <a:t> </a:t>
            </a:r>
            <a:r>
              <a:rPr lang="en-US" altLang="zh-CN" dirty="0" err="1"/>
              <a:t>u,v</a:t>
            </a:r>
            <a:r>
              <a:rPr lang="en-US" altLang="zh-CN" dirty="0"/>
              <a:t> </a:t>
            </a:r>
            <a:r>
              <a:rPr lang="zh-CN" altLang="en-US" dirty="0"/>
              <a:t>回溯</a:t>
            </a:r>
            <a:endParaRPr lang="en-US" altLang="zh-CN" dirty="0"/>
          </a:p>
          <a:p>
            <a:pPr lvl="1"/>
            <a:r>
              <a:rPr lang="en-US" altLang="zh-CN" dirty="0"/>
              <a:t>LCA(</a:t>
            </a:r>
            <a:r>
              <a:rPr lang="en-US" altLang="zh-CN" dirty="0" err="1"/>
              <a:t>u,v</a:t>
            </a:r>
            <a:r>
              <a:rPr lang="en-US" altLang="zh-CN" dirty="0"/>
              <a:t>) </a:t>
            </a:r>
            <a:r>
              <a:rPr lang="zh-CN" altLang="en-US" dirty="0"/>
              <a:t>在 </a:t>
            </a:r>
            <a:r>
              <a:rPr lang="en-US" altLang="zh-CN" dirty="0"/>
              <a:t>u </a:t>
            </a:r>
            <a:r>
              <a:rPr lang="zh-CN" altLang="en-US" dirty="0"/>
              <a:t>到 </a:t>
            </a:r>
            <a:r>
              <a:rPr lang="en-US" altLang="zh-CN" dirty="0"/>
              <a:t>v </a:t>
            </a:r>
            <a:r>
              <a:rPr lang="zh-CN" altLang="en-US" dirty="0"/>
              <a:t>的最短路上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41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A5A5E-2D9C-4277-B97F-13A40107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LCA:</a:t>
            </a:r>
            <a:r>
              <a:rPr lang="zh-CN" altLang="en-US" dirty="0"/>
              <a:t>朴素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E14B7-6B75-4593-A6D0-232530512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考虑朴素做法。</a:t>
            </a:r>
            <a:endParaRPr lang="en-US" altLang="zh-CN" dirty="0"/>
          </a:p>
          <a:p>
            <a:r>
              <a:rPr lang="zh-CN" altLang="en-US" dirty="0"/>
              <a:t>首先对于深度较大的点，令他不断减小自己的深度</a:t>
            </a:r>
            <a:r>
              <a:rPr lang="en-US" altLang="zh-CN" dirty="0"/>
              <a:t>(u=</a:t>
            </a:r>
            <a:r>
              <a:rPr lang="en-US" altLang="zh-CN" dirty="0" err="1"/>
              <a:t>u.fa</a:t>
            </a:r>
            <a:r>
              <a:rPr lang="en-US" altLang="zh-CN" dirty="0"/>
              <a:t>)</a:t>
            </a:r>
            <a:r>
              <a:rPr lang="zh-CN" altLang="en-US" dirty="0"/>
              <a:t> 直到与另一个点深度一致。</a:t>
            </a:r>
            <a:endParaRPr lang="en-US" altLang="zh-CN" dirty="0"/>
          </a:p>
          <a:p>
            <a:r>
              <a:rPr lang="zh-CN" altLang="en-US" dirty="0"/>
              <a:t>之后两个点共同减小自己的深度，直到相遇</a:t>
            </a:r>
            <a:endParaRPr lang="en-US" altLang="zh-CN" dirty="0"/>
          </a:p>
          <a:p>
            <a:r>
              <a:rPr lang="zh-CN" altLang="en-US" dirty="0"/>
              <a:t>相遇的点即为</a:t>
            </a:r>
            <a:r>
              <a:rPr lang="en-US" altLang="zh-CN" dirty="0"/>
              <a:t>LCA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018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DCE80-B1F5-449F-9A44-C8C2105C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LCA:</a:t>
            </a:r>
            <a:r>
              <a:rPr lang="zh-CN" altLang="en-US" dirty="0"/>
              <a:t>倍增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9DB4B4-7490-4790-ACD1-1FF858386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在深度很深的时候，一层一层跳显然很蠢。</a:t>
                </a:r>
                <a:endParaRPr lang="en-US" altLang="zh-CN" dirty="0"/>
              </a:p>
              <a:p>
                <a:r>
                  <a:rPr lang="zh-CN" altLang="en-US" dirty="0"/>
                  <a:t>我们预处理出每个点，向上跳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 步之后所在的节点。</a:t>
                </a:r>
                <a:endParaRPr lang="en-US" altLang="zh-CN" dirty="0"/>
              </a:p>
              <a:p>
                <a:r>
                  <a:rPr lang="zh-CN" altLang="en-US" dirty="0"/>
                  <a:t>在统一深度的步骤时，我们直到要向上跳多少步，将步数用二的幂次组合而成，即可在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zh-CN" altLang="en-US" dirty="0"/>
                  <a:t> 的步数内统一深度。</a:t>
                </a:r>
                <a:endParaRPr lang="en-US" altLang="zh-CN" dirty="0"/>
              </a:p>
              <a:p>
                <a:r>
                  <a:rPr lang="zh-CN" altLang="en-US" dirty="0"/>
                  <a:t>寻找共同</a:t>
                </a:r>
                <a:r>
                  <a:rPr lang="en-US" altLang="zh-CN" dirty="0"/>
                  <a:t>fa</a:t>
                </a:r>
                <a:r>
                  <a:rPr lang="zh-CN" altLang="en-US" dirty="0"/>
                  <a:t>的步骤中，首先找到跳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 步不一致但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dirty="0"/>
                  <a:t> 步一致的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，向上跳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 步，不断循环直到一致。</a:t>
                </a:r>
                <a:endParaRPr lang="en-US" altLang="zh-CN" dirty="0"/>
              </a:p>
              <a:p>
                <a:r>
                  <a:rPr lang="zh-CN" altLang="en-US" dirty="0"/>
                  <a:t>复杂度</a:t>
                </a:r>
                <a:r>
                  <a:rPr lang="en-US" altLang="zh-CN" dirty="0"/>
                  <a:t>?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9DB4B4-7490-4790-ACD1-1FF858386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09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4F8DD-8755-48A0-8F0F-29905DA7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LCA:RMQ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4647C0-E60C-4AB6-9A6A-0F7939E09F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首先进行</a:t>
                </a:r>
                <a:r>
                  <a:rPr lang="en-US" altLang="zh-CN" dirty="0" err="1"/>
                  <a:t>dfs</a:t>
                </a:r>
                <a:r>
                  <a:rPr lang="zh-CN" altLang="en-US" dirty="0"/>
                  <a:t>，记录下</a:t>
                </a:r>
                <a:r>
                  <a:rPr lang="en-US" altLang="zh-CN" dirty="0" err="1"/>
                  <a:t>dfs</a:t>
                </a:r>
                <a:r>
                  <a:rPr lang="zh-CN" altLang="en-US" dirty="0"/>
                  <a:t>整棵树的</a:t>
                </a:r>
                <a:r>
                  <a:rPr lang="en-US" altLang="zh-CN" dirty="0" err="1"/>
                  <a:t>dfs</a:t>
                </a:r>
                <a:r>
                  <a:rPr lang="zh-CN" altLang="en-US" dirty="0"/>
                  <a:t>路径</a:t>
                </a:r>
                <a:r>
                  <a:rPr lang="en-US" altLang="zh-CN" dirty="0"/>
                  <a:t>E[2n-2].</a:t>
                </a:r>
              </a:p>
              <a:p>
                <a:r>
                  <a:rPr lang="zh-CN" altLang="en-US" dirty="0"/>
                  <a:t>记录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在路径中第一次出现的位置 </a:t>
                </a:r>
                <a:r>
                  <a:rPr lang="en-US" altLang="zh-CN" dirty="0"/>
                  <a:t>p(v) .</a:t>
                </a:r>
              </a:p>
              <a:p>
                <a:r>
                  <a:rPr lang="zh-CN" altLang="en-US" dirty="0"/>
                  <a:t>于是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𝐿𝐶𝐴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𝑝𝑜𝑠</m:t>
                            </m:r>
                            <m:d>
                              <m:d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于是问题变为预处理后的区间最小值问题</a:t>
                </a:r>
                <a:endParaRPr lang="en-US" altLang="zh-CN" dirty="0"/>
              </a:p>
              <a:p>
                <a:r>
                  <a:rPr lang="zh-CN" altLang="en-US" dirty="0"/>
                  <a:t>数据结构维护。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4647C0-E60C-4AB6-9A6A-0F7939E09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73366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</TotalTime>
  <Words>2091</Words>
  <Application>Microsoft Office PowerPoint</Application>
  <PresentationFormat>宽屏</PresentationFormat>
  <Paragraphs>138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1" baseType="lpstr">
      <vt:lpstr>-apple-system</vt:lpstr>
      <vt:lpstr>EHHSBV+HelveticaNeue</vt:lpstr>
      <vt:lpstr>FAIARB+PingFangSC-Regular</vt:lpstr>
      <vt:lpstr>inherit</vt:lpstr>
      <vt:lpstr>JFZZMX+HelveticaNeue</vt:lpstr>
      <vt:lpstr>KaTeX_Main</vt:lpstr>
      <vt:lpstr>KaTeX_Math</vt:lpstr>
      <vt:lpstr>MWIPTN+HelveticaNeue</vt:lpstr>
      <vt:lpstr>PingFang SC</vt:lpstr>
      <vt:lpstr>PRNXMV+PingFangSC-Regular</vt:lpstr>
      <vt:lpstr>QNEQSB+HelveticaNeue</vt:lpstr>
      <vt:lpstr>SVPQKO+PingFangSC-Regular</vt:lpstr>
      <vt:lpstr>XRFBFR+HelveticaNeue</vt:lpstr>
      <vt:lpstr>Arial</vt:lpstr>
      <vt:lpstr>Cambria Math</vt:lpstr>
      <vt:lpstr>Century Gothic</vt:lpstr>
      <vt:lpstr>Open Sans</vt:lpstr>
      <vt:lpstr>Wingdings 3</vt:lpstr>
      <vt:lpstr>丝状</vt:lpstr>
      <vt:lpstr>Day5</vt:lpstr>
      <vt:lpstr>复习</vt:lpstr>
      <vt:lpstr>例题</vt:lpstr>
      <vt:lpstr>二分图最大匹配：过七夕 LOJ #78</vt:lpstr>
      <vt:lpstr>CodeForces - 1423B</vt:lpstr>
      <vt:lpstr>最近公共祖先</vt:lpstr>
      <vt:lpstr>LCA:朴素</vt:lpstr>
      <vt:lpstr>LCA:倍增</vt:lpstr>
      <vt:lpstr>LCA:RMQ</vt:lpstr>
      <vt:lpstr>LOJ#2610. 「NOIP2013」货车运输</vt:lpstr>
      <vt:lpstr>树上的分治法：直径与重心</vt:lpstr>
      <vt:lpstr>树上的分治法：点分治</vt:lpstr>
      <vt:lpstr>UVa 12161 Ironman Race in Treeland </vt:lpstr>
      <vt:lpstr>杂项与题目选讲</vt:lpstr>
      <vt:lpstr>CF97B Superset</vt:lpstr>
      <vt:lpstr>CodeForces - 1220B</vt:lpstr>
      <vt:lpstr>CF475B. Strongly Connected City</vt:lpstr>
      <vt:lpstr>CF437C.The Child and Toy</vt:lpstr>
      <vt:lpstr>CERC1998. Invitation Cards</vt:lpstr>
      <vt:lpstr>最⼩小乘积路路</vt:lpstr>
      <vt:lpstr>CF295B. Greg and Graph</vt:lpstr>
      <vt:lpstr>CF1214D. Treasure Island</vt:lpstr>
      <vt:lpstr>NOIP2009. 最优贸易</vt:lpstr>
      <vt:lpstr>JLOI2011.飞行路线</vt:lpstr>
      <vt:lpstr>CF449B.Jzzhu and Cities</vt:lpstr>
      <vt:lpstr>CF666B.World Tour</vt:lpstr>
      <vt:lpstr>CF1268B. Domino for Young</vt:lpstr>
      <vt:lpstr>CF623A.Graph and String</vt:lpstr>
      <vt:lpstr>CF1093D. Beautiful Graph</vt:lpstr>
      <vt:lpstr>CF741C. Arpa’s overnight party and Mehrdad’s silent entering</vt:lpstr>
      <vt:lpstr>CF519E. A and B and Lecture Rooms</vt:lpstr>
      <vt:lpstr>BZOJ2144. 跳跳棋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Day3</dc:title>
  <dc:creator>罗 碚</dc:creator>
  <cp:lastModifiedBy>罗 碚</cp:lastModifiedBy>
  <cp:revision>13</cp:revision>
  <dcterms:created xsi:type="dcterms:W3CDTF">2022-08-04T15:02:20Z</dcterms:created>
  <dcterms:modified xsi:type="dcterms:W3CDTF">2022-08-04T17:31:31Z</dcterms:modified>
</cp:coreProperties>
</file>