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7" r:id="rId21"/>
    <p:sldId id="280" r:id="rId22"/>
    <p:sldId id="281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8" d="100"/>
          <a:sy n="98" d="100"/>
        </p:scale>
        <p:origin x="42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codeforces.com/problemset/problem/97/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vjudge.net/problem/POJ-174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UVA-1216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74E01-6603-45F4-BE0C-91E8E477B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82D97-EFF8-4601-B277-4C778E644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罗碚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72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85A75-76D7-4ACC-8FC1-9A7EF78A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计算递归式：递归树法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0971E-8E5D-4EA3-8B52-10825834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递归树法：画出递归进行的流程，依次计算每层的代价相加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55D4F3-8BF0-4E74-BE1F-B57059E7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76" y="2901747"/>
            <a:ext cx="6769448" cy="3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1DF4-08EF-45DC-AED7-C0FFCE2E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计算递归式：主定理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F99781-5805-4A17-8884-C10DEB8B3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16443"/>
                <a:ext cx="8915400" cy="504155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主定理：对于递归式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的紧确界按如下三种情况分类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1. 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2.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3.</a:t>
                </a:r>
                <a:r>
                  <a:rPr lang="zh-CN" altLang="en-US" dirty="0"/>
                  <a:t> 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，且存在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4. </a:t>
                </a:r>
                <a:r>
                  <a:rPr lang="zh-CN" altLang="en-US" dirty="0"/>
                  <a:t>若条件全都不满足，则不能使用主定理</a:t>
                </a:r>
                <a:endParaRPr lang="en-US" altLang="zh-CN" dirty="0"/>
              </a:p>
              <a:p>
                <a:r>
                  <a:rPr lang="zh-CN" altLang="en-US" dirty="0"/>
                  <a:t>尝试计算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尝试计算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尝试计算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尝试计算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尝试计算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F99781-5805-4A17-8884-C10DEB8B3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16443"/>
                <a:ext cx="8915400" cy="5041557"/>
              </a:xfrm>
              <a:blipFill>
                <a:blip r:embed="rId2"/>
                <a:stretch>
                  <a:fillRect l="-479"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3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3EC61-D56E-41F0-B868-03C9998F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计算递归式：</a:t>
            </a:r>
            <a:r>
              <a:rPr lang="en-US" altLang="zh-CN" dirty="0" err="1"/>
              <a:t>Akra-Bazzi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933B4F-778B-448B-9864-5DC110FAD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主方法可以求解的递归式仅限于划分子问题大小相同、合并函数满足某些条件的情况，而 </a:t>
                </a:r>
                <a:r>
                  <a:rPr lang="en-US" altLang="zh-CN" dirty="0" err="1"/>
                  <a:t>Akra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 err="1"/>
                  <a:t>Bazzi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则提出了更为通用的方法，用于解如下的递归式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,1≤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则递归式的解为，其中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能够解决子问题大小不均以及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要求严格的问题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933B4F-778B-448B-9864-5DC110FAD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b="-1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81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E8DA5-8E84-4E59-B8F0-3C800773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高精度：</a:t>
            </a:r>
            <a:r>
              <a:rPr lang="en-US" altLang="zh-CN" dirty="0"/>
              <a:t>Karatsuba</a:t>
            </a:r>
            <a:r>
              <a:rPr lang="zh-CN" altLang="en-US" dirty="0"/>
              <a:t>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BA0A1D-56A4-4006-AEA5-3D623DD139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对于两个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位的高精度数相乘，如何计算？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竖式法：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需要计算三样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故只需要计算三次乘法</a:t>
                </a:r>
                <a:endParaRPr lang="en-US" altLang="zh-CN" dirty="0"/>
              </a:p>
              <a:p>
                <a:r>
                  <a:rPr lang="zh-CN" altLang="en-US" dirty="0"/>
                  <a:t>请写出递归式</a:t>
                </a:r>
                <a:endParaRPr lang="en-US" altLang="zh-CN" dirty="0"/>
              </a:p>
              <a:p>
                <a:r>
                  <a:rPr lang="zh-CN" altLang="en-US" dirty="0"/>
                  <a:t>计算此递归式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BA0A1D-56A4-4006-AEA5-3D623DD13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97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71AB-183E-4395-BFD5-6610398F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矩阵乘法：</a:t>
            </a:r>
            <a:r>
              <a:rPr lang="en-US" altLang="zh-CN" dirty="0"/>
              <a:t>Strassen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0C467-16FC-4813-ABAA-A4B9227C3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对于两个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相乘得到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，可以将每个矩阵划分成四个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的子矩阵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故可以将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改写为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这里依然需要 </a:t>
                </a:r>
                <a:r>
                  <a:rPr lang="en-US" altLang="zh-CN" dirty="0"/>
                  <a:t>8 </a:t>
                </a:r>
                <a:r>
                  <a:rPr lang="zh-CN" altLang="en-US" dirty="0"/>
                  <a:t>次乘法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0C467-16FC-4813-ABAA-A4B9227C3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484" r="-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8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71AB-183E-4395-BFD5-6610398F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矩阵乘法：</a:t>
            </a:r>
            <a:r>
              <a:rPr lang="en-US" altLang="zh-CN" dirty="0"/>
              <a:t>Strassen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0C467-16FC-4813-ABAA-A4B9227C3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51433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利用如下方法计算</a:t>
                </a:r>
                <a:r>
                  <a:rPr lang="en-US" altLang="zh-CN" dirty="0"/>
                  <a:t> 7 </a:t>
                </a:r>
                <a:r>
                  <a:rPr lang="zh-CN" altLang="en-US" dirty="0"/>
                  <a:t>次乘法：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然后计算 </a:t>
                </a:r>
                <a:r>
                  <a:rPr lang="en-US" altLang="zh-CN" b="0" dirty="0"/>
                  <a:t>C: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写出递归式并计算复杂度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0C467-16FC-4813-ABAA-A4B9227C3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514335"/>
              </a:xfrm>
              <a:blipFill>
                <a:blip r:embed="rId2"/>
                <a:stretch>
                  <a:fillRect l="-479" t="-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61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398D5-82CC-4CCC-AA19-B66249CC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分治：</a:t>
            </a:r>
            <a:r>
              <a:rPr lang="en-US" altLang="zh-CN" dirty="0"/>
              <a:t>Top 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2E813-E7B3-4F74-B020-682A24489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的序列，求第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大的数是多少。</a:t>
                </a:r>
                <a:endParaRPr lang="en-US" altLang="zh-CN" dirty="0"/>
              </a:p>
              <a:p>
                <a:r>
                  <a:rPr lang="zh-CN" altLang="en-US" dirty="0"/>
                  <a:t>时间复杂度？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2E813-E7B3-4F74-B020-682A24489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79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1BAD7-5BFF-4101-896D-B4BEBF7E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882FD4-F30E-4651-8D1C-F343BC49B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排序法：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但是真的有必要排序嘛？</a:t>
                </a:r>
                <a:endParaRPr lang="en-US" altLang="zh-CN" dirty="0"/>
              </a:p>
              <a:p>
                <a:r>
                  <a:rPr lang="zh-CN" altLang="en-US" dirty="0"/>
                  <a:t>快速排序只需要做一半就行了</a:t>
                </a:r>
                <a:endParaRPr lang="en-US" altLang="zh-CN" dirty="0"/>
              </a:p>
              <a:p>
                <a:r>
                  <a:rPr lang="zh-CN" altLang="en-US" dirty="0"/>
                  <a:t>时间复杂度分析？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882FD4-F30E-4651-8D1C-F343BC49B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8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FB676-A33B-4F04-8764-DA9066F6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K: </a:t>
            </a:r>
            <a:r>
              <a:rPr lang="zh-CN" altLang="en-US" dirty="0"/>
              <a:t>严格线性算法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4FF412-7AFB-4A63-AC3D-758CFF23A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501978"/>
              </a:xfrm>
            </p:spPr>
            <p:txBody>
              <a:bodyPr/>
              <a:lstStyle/>
              <a:p>
                <a:r>
                  <a:rPr lang="zh-CN" altLang="en-US" dirty="0"/>
                  <a:t>快速排序的最坏情况时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，这里使用基于快排的选择算法最坏也是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。这是因为如果每次恰好随机到了最大值或者最小值，则问题规模只会比原来小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，而不是指数级的小。</a:t>
                </a:r>
                <a:endParaRPr lang="en-US" altLang="zh-CN" dirty="0"/>
              </a:p>
              <a:p>
                <a:r>
                  <a:rPr lang="zh-CN" altLang="en-US" dirty="0"/>
                  <a:t>使用某种办法能够使得选择的元素不在队头或者队尾，就能保证时间复杂度。</a:t>
                </a:r>
                <a:endParaRPr lang="en-US" altLang="zh-CN" dirty="0"/>
              </a:p>
              <a:p>
                <a:r>
                  <a:rPr lang="zh-CN" altLang="en-US" dirty="0"/>
                  <a:t>我们看如下算法：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个元素五个五个分为一组，找到每组的中位数。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调用 </a:t>
                </a:r>
                <a:r>
                  <a:rPr lang="en-US" altLang="zh-CN" dirty="0"/>
                  <a:t>Top K </a:t>
                </a:r>
                <a:r>
                  <a:rPr lang="zh-CN" altLang="en-US" dirty="0"/>
                  <a:t>算法找到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个中位数的中位数。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利用这个中位数将原序列划分为两个序列。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在对应的那个序列继续调用 </a:t>
                </a:r>
                <a:r>
                  <a:rPr lang="en-US" altLang="zh-CN" dirty="0"/>
                  <a:t>Top K </a:t>
                </a:r>
                <a:r>
                  <a:rPr lang="zh-CN" altLang="en-US" dirty="0"/>
                  <a:t>寻找。</a:t>
                </a:r>
                <a:endParaRPr lang="en-US" altLang="zh-CN" dirty="0"/>
              </a:p>
              <a:p>
                <a:r>
                  <a:rPr lang="zh-CN" altLang="en-US" dirty="0"/>
                  <a:t>尝试给出递归式并计算复杂度。</a:t>
                </a:r>
                <a:endParaRPr lang="en-US" altLang="zh-CN" dirty="0"/>
              </a:p>
              <a:p>
                <a:r>
                  <a:rPr lang="zh-CN" altLang="en-US" dirty="0"/>
                  <a:t>避免最坏情况的快速排序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4FF412-7AFB-4A63-AC3D-758CFF23A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501978"/>
              </a:xfrm>
              <a:blipFill>
                <a:blip r:embed="rId2"/>
                <a:stretch>
                  <a:fillRect l="-479" t="-947" r="-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FFABCFA-9D54-4342-832F-0586285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87" y="3664419"/>
            <a:ext cx="3299726" cy="24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93D43-F1A2-436B-969B-B66770AF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平面上的分治法：平面最近点对（</a:t>
            </a:r>
            <a:r>
              <a:rPr lang="en-US" altLang="zh-CN" dirty="0" err="1"/>
              <a:t>Luogu</a:t>
            </a:r>
            <a:r>
              <a:rPr lang="en-US" altLang="zh-CN" dirty="0"/>
              <a:t> P7883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2F09B4-C469-4190-B667-5EAC08E82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给定平面上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个点，求距离最近的两个点的距离。</a:t>
                </a:r>
                <a:endParaRPr lang="en-US" altLang="zh-CN" dirty="0"/>
              </a:p>
              <a:p>
                <a:r>
                  <a:rPr lang="zh-CN" altLang="en-US" dirty="0"/>
                  <a:t>如何分治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解决如何分治的问题就是解决如何合并的问题。</a:t>
                </a:r>
                <a:endParaRPr lang="en-US" altLang="zh-CN" dirty="0"/>
              </a:p>
              <a:p>
                <a:r>
                  <a:rPr lang="zh-CN" altLang="en-US" dirty="0"/>
                  <a:t>暴力合并</a:t>
                </a:r>
                <a:r>
                  <a:rPr lang="en-US" altLang="zh-CN" dirty="0"/>
                  <a:t>?</a:t>
                </a:r>
                <a:r>
                  <a:rPr lang="zh-CN" altLang="en-US" dirty="0"/>
                  <a:t>直接找划分线附近的点暴力求两两距离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为什么是对的</a:t>
                </a:r>
                <a:endParaRPr lang="en-US" altLang="zh-CN" dirty="0"/>
              </a:p>
              <a:p>
                <a:r>
                  <a:rPr lang="zh-CN" altLang="en-US" dirty="0"/>
                  <a:t>听说洛谷加强加强版能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过</a:t>
                </a:r>
                <a:r>
                  <a:rPr lang="en-US" altLang="zh-CN" dirty="0"/>
                  <a:t>?!!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2F09B4-C469-4190-B667-5EAC08E82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nearest-points1">
            <a:extLst>
              <a:ext uri="{FF2B5EF4-FFF2-40B4-BE49-F238E27FC236}">
                <a16:creationId xmlns:a16="http://schemas.microsoft.com/office/drawing/2014/main" id="{7D213479-8D20-423B-ABA2-719640675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65D29-359B-4A80-A2F6-B7C80468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84" y="3708735"/>
            <a:ext cx="4485099" cy="25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C2241-1D65-4046-A25A-5B13BE1D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分治：时间复杂度理论：记法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D1FCE1-A732-4899-A8BA-4D86FE54A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84796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：渐近紧确界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：渐近紧上界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：渐近紧下界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dirty="0"/>
                  <a:t>：渐近非紧上界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：渐近非紧下界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渐近：存在一个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，对于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都成立</a:t>
                </a:r>
                <a:endParaRPr lang="en-US" altLang="zh-CN" dirty="0"/>
              </a:p>
              <a:p>
                <a:r>
                  <a:rPr lang="zh-CN" altLang="en-US" dirty="0"/>
                  <a:t>紧界：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存在</m:t>
                    </m:r>
                  </m:oMath>
                </a14:m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上界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≤′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下界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确界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既是上界也是下界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D1FCE1-A732-4899-A8BA-4D86FE54A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847968"/>
              </a:xfrm>
              <a:blipFill>
                <a:blip r:embed="rId2"/>
                <a:stretch>
                  <a:fillRect l="-479" t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FE60C-3E8C-410D-BC3C-14FA7583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CF97B </a:t>
            </a:r>
            <a:r>
              <a:rPr lang="en-US" altLang="zh-CN" dirty="0">
                <a:hlinkClick r:id="rId2"/>
              </a:rPr>
              <a:t>Superset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1FF563-19C1-4BAD-AB47-BBF689FFF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在平面直角坐标系上给定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个点，现在你要往平面上加一些点，使得任意两点满足如下三个条件之一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横坐标相同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纵坐标相同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以两点为对角的矩形中含有其他点（包括边界）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 要求加的点数小于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1FF563-19C1-4BAD-AB47-BBF689FFF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345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35F6-4380-4D64-9984-EC3D975C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树上的分治法：直径与重心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FFB75-3E28-41C8-A8BB-8D03F1B4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如何求树上最远点对？</a:t>
            </a:r>
            <a:endParaRPr lang="en-US" altLang="zh-CN" dirty="0"/>
          </a:p>
          <a:p>
            <a:r>
              <a:rPr lang="zh-CN" altLang="en-US" dirty="0"/>
              <a:t>两边</a:t>
            </a:r>
            <a:r>
              <a:rPr lang="en-US" altLang="zh-CN" dirty="0"/>
              <a:t>DFS</a:t>
            </a:r>
            <a:r>
              <a:rPr lang="zh-CN" altLang="en-US" dirty="0"/>
              <a:t>，第一遍找到最深的，然后从最深的开始</a:t>
            </a:r>
            <a:r>
              <a:rPr lang="en-US" altLang="zh-CN" dirty="0"/>
              <a:t>DFS</a:t>
            </a:r>
          </a:p>
          <a:p>
            <a:r>
              <a:rPr lang="zh-CN" altLang="en-US" dirty="0"/>
              <a:t>证明？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重心：树上所有点中，其最大子树最小的点。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求每个点的最大子树，找到重心</a:t>
            </a:r>
            <a:endParaRPr lang="en-US" altLang="zh-CN" dirty="0"/>
          </a:p>
          <a:p>
            <a:r>
              <a:rPr lang="zh-CN" altLang="en-US" dirty="0"/>
              <a:t>按照重心分解，子树规模能够控制，就像</a:t>
            </a:r>
            <a:r>
              <a:rPr lang="en-US" altLang="zh-CN" dirty="0"/>
              <a:t>Top 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42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FE1CA-8009-467B-99DB-7A90D74C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树上的分治法：点分治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581CCF-FAAF-4C98-A464-ADE192EF3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对于一类处理无根树上路径的信息的问题，其中信息可以随着路径合并而合并，就适合使用点分治来降低和保证时间复杂度。</a:t>
                </a:r>
                <a:endParaRPr lang="en-US" altLang="zh-CN" dirty="0"/>
              </a:p>
              <a:p>
                <a:r>
                  <a:rPr lang="en-US" altLang="zh-CN" dirty="0">
                    <a:hlinkClick r:id="rId2"/>
                  </a:rPr>
                  <a:t>POJ 1741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给定一棵有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个节点的树，求有多少条树上路径长度不超过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选取一个点为根</a:t>
                </a:r>
                <a:endParaRPr lang="en-US" altLang="zh-CN" dirty="0"/>
              </a:p>
              <a:p>
                <a:r>
                  <a:rPr lang="zh-CN" altLang="en-US" dirty="0"/>
                  <a:t>路径经过根和不经过根两种情况</a:t>
                </a:r>
                <a:endParaRPr lang="en-US" altLang="zh-CN" dirty="0"/>
              </a:p>
              <a:p>
                <a:r>
                  <a:rPr lang="zh-CN" altLang="en-US" dirty="0"/>
                  <a:t>不经过根的子树递归，经过根的利用数据结构或者直接计算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581CCF-FAAF-4C98-A464-ADE192EF3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2FC28-B34E-42C5-AB85-356403E3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  <a:hlinkClick r:id="rId2"/>
              </a:rPr>
              <a:t>UVa 12161 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Ironman Race in 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Treeland</a:t>
            </a:r>
            <a:b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07FFD-4FCC-4027-B0E6-23F21FD2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一棵节点数为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的树，每条边有一个长度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和一个花费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，求一条路径，使得路径的总花费小于给定的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，且总长度最大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在重心处按花费排序枚举即可。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23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122B1-8E30-4AA6-8E08-635C2ADB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（简单）数论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4C9EA-1EDE-4795-BEC8-95C598B52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04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16A18-8A8A-4628-A4A4-0DA3FEFE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组合数、排列组合和二项式定理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2A81A1-822E-4E10-99C3-1ECC636AC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539049"/>
              </a:xfrm>
            </p:spPr>
            <p:txBody>
              <a:bodyPr/>
              <a:lstStyle/>
              <a:p>
                <a:r>
                  <a:rPr lang="zh-CN" altLang="en-US" dirty="0"/>
                  <a:t>阶乘、全排列个数：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…×2×1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组合数，从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个人中选出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个的种数：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二项式定理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扩展二项式定理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试一试：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个相同球放入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个不同的箱子里，要求箱子非空，一共有多少种放法。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2A81A1-822E-4E10-99C3-1ECC636AC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539049"/>
              </a:xfrm>
              <a:blipFill>
                <a:blip r:embed="rId2"/>
                <a:stretch>
                  <a:fillRect l="-479" t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75DD9-1D66-40EF-B5EE-250794A6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质数、筛法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1D2AB-8DE6-4512-BA95-2A102666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质数的定义</a:t>
            </a:r>
            <a:endParaRPr lang="en-US" altLang="zh-CN" dirty="0"/>
          </a:p>
          <a:p>
            <a:r>
              <a:rPr lang="zh-CN" altLang="en-US" dirty="0"/>
              <a:t>质数的个数、分布</a:t>
            </a:r>
            <a:endParaRPr lang="en-US" altLang="zh-CN" dirty="0"/>
          </a:p>
          <a:p>
            <a:r>
              <a:rPr lang="zh-CN" altLang="en-US" dirty="0"/>
              <a:t>埃氏筛法</a:t>
            </a:r>
            <a:r>
              <a:rPr lang="en-US" altLang="zh-CN" dirty="0"/>
              <a:t>——</a:t>
            </a:r>
            <a:r>
              <a:rPr lang="zh-CN" altLang="en-US" dirty="0"/>
              <a:t>复杂度分析</a:t>
            </a:r>
            <a:endParaRPr lang="en-US" altLang="zh-CN" dirty="0"/>
          </a:p>
          <a:p>
            <a:r>
              <a:rPr lang="zh-CN" altLang="en-US" dirty="0"/>
              <a:t>欧式筛法</a:t>
            </a:r>
            <a:r>
              <a:rPr lang="en-US" altLang="zh-CN" dirty="0"/>
              <a:t>——</a:t>
            </a:r>
            <a:r>
              <a:rPr lang="zh-CN" altLang="en-US" dirty="0"/>
              <a:t>复杂度分析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16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EAA44-3B5A-41DF-BB33-1E6E7F8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F4438-D2B4-4F1A-A6C6-1F455D08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r>
              <a:rPr lang="en-US" altLang="zh-CN" dirty="0"/>
              <a:t>——</a:t>
            </a:r>
            <a:r>
              <a:rPr lang="zh-CN" altLang="en-US" dirty="0"/>
              <a:t>复杂度证明</a:t>
            </a:r>
            <a:endParaRPr lang="en-US" altLang="zh-CN" dirty="0"/>
          </a:p>
          <a:p>
            <a:r>
              <a:rPr lang="zh-CN" altLang="en-US" dirty="0"/>
              <a:t>扩展欧几里得算法</a:t>
            </a:r>
            <a:endParaRPr lang="en-US" altLang="zh-CN" dirty="0"/>
          </a:p>
          <a:p>
            <a:r>
              <a:rPr lang="zh-CN" altLang="en-US" dirty="0"/>
              <a:t>类欧几里得算法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4731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C138-2644-44EC-BC16-FF7621EA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类欧几里得算法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63FF12-C66E-45B7-846B-E897CC7AF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⌊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⌋</m:t>
                        </m:r>
                      </m:e>
                    </m:nary>
                  </m:oMath>
                </a14:m>
                <a:r>
                  <a:rPr lang="zh-CN" altLang="en-US" dirty="0"/>
                  <a:t> 如何计算。</a:t>
                </a:r>
                <a:endParaRPr lang="en-US" altLang="zh-CN" dirty="0"/>
              </a:p>
              <a:p>
                <a:r>
                  <a:rPr lang="zh-CN" altLang="en-US" dirty="0"/>
                  <a:t>首先，下面那个矩形显然可以直接算。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63FF12-C66E-45B7-846B-E897CC7AF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EE49F3BE-2E27-4379-931D-EA7BC41F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03" y="1394346"/>
            <a:ext cx="4539309" cy="4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29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FC0F7-A0C6-42B8-8BB0-EC67A035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1D318-0E06-4AEC-A0E5-88BEE472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看看剩下来的</a:t>
            </a:r>
            <a:endParaRPr lang="en-US" altLang="zh-CN" dirty="0"/>
          </a:p>
          <a:p>
            <a:r>
              <a:rPr lang="zh-CN" altLang="en-US" dirty="0"/>
              <a:t>啊，换个角度看，正好问题形式一样</a:t>
            </a:r>
            <a:endParaRPr lang="en-US" altLang="zh-CN" dirty="0"/>
          </a:p>
          <a:p>
            <a:r>
              <a:rPr lang="zh-CN" altLang="en-US" dirty="0"/>
              <a:t>递归！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895BA-A947-4B50-9621-A855E262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85" y="1355064"/>
            <a:ext cx="4750044" cy="47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4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49A49-3052-4945-B046-85B09E7A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时间复杂度理论：记法定义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3235AF-A849-47D0-8652-C20A2B6E1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:0≤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:0≤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:∀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:0≤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:∀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:0≤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3235AF-A849-47D0-8652-C20A2B6E1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715E321-0C26-48C4-B853-C0C9D843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67" y="4383189"/>
            <a:ext cx="7068828" cy="21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1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1347-C875-451A-8B63-E4903C60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A80A9-56A2-45A5-9E9C-BB46B892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同时，斜率很高的直线显然能转化，由此递归下去即可。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A4C81-78EF-43A3-AF36-9DB1A4C9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11" y="2996625"/>
            <a:ext cx="9602788" cy="29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5D5DE-31AB-404B-BE19-4A965D9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时间复杂度理论：试一试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1C9D6C-0087-489D-AEA4-F8CEE89AA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尝试证明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尝试证明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尝试证明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试图说明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的关系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1C9D6C-0087-489D-AEA4-F8CEE89AA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15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34A5-FD46-43F8-94AE-0B956B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时间复杂度理论：等号和不等号的渐近标记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为例，它是一个函数的集合。对于一个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，通常我们写作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意思是集合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中可以选出一个函数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使得等式成立</a:t>
                </a:r>
                <a:endParaRPr lang="en-US" altLang="zh-CN" dirty="0"/>
              </a:p>
              <a:p>
                <a:r>
                  <a:rPr lang="zh-CN" altLang="en-US" dirty="0"/>
                  <a:t>试解释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等号的含义</a:t>
                </a:r>
                <a:endParaRPr lang="en-US" altLang="zh-CN" dirty="0"/>
              </a:p>
              <a:p>
                <a:r>
                  <a:rPr lang="zh-CN" altLang="en-US" dirty="0"/>
                  <a:t>这么做能够消除一个式子中不重要的细节和杂项，通常误差也会如此表示。</a:t>
                </a:r>
                <a:endParaRPr lang="en-US" altLang="zh-CN" dirty="0"/>
              </a:p>
              <a:p>
                <a:r>
                  <a:rPr lang="zh-CN" altLang="en-US" dirty="0"/>
                  <a:t>二阶泰勒公式：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0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34A5-FD46-43F8-94AE-0B956B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时间复杂度理论：等号和不等号的渐近标记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通常情况下渐近符号不出现在等号左边，因为不确定选择的函数是什么，但如果出现在等号左边，便表示无论选择什么函数都能使等号成立。</a:t>
                </a:r>
                <a:endParaRPr lang="en-US" altLang="zh-CN" dirty="0"/>
              </a:p>
              <a:p>
                <a:r>
                  <a:rPr lang="zh-CN" altLang="en-US" dirty="0"/>
                  <a:t>试解释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试解释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0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34A5-FD46-43F8-94AE-0B956B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时间复杂度理论：渐近标记的性质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784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传递性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自反性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78411"/>
              </a:xfrm>
              <a:blipFill>
                <a:blip r:embed="rId2"/>
                <a:stretch>
                  <a:fillRect l="-479" t="-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1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34A5-FD46-43F8-94AE-0B956B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时间复杂度理论：渐近标记的性质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7244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对称性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类比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的性质与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的性质与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的性质与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的性质与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的性质与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  <a:p>
                <a:r>
                  <a:rPr lang="zh-CN" altLang="en-US" dirty="0"/>
                  <a:t>思考：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能够比较嘛？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724401"/>
              </a:xfrm>
              <a:blipFill>
                <a:blip r:embed="rId2"/>
                <a:stretch>
                  <a:fillRect l="-479" t="-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1CA22-012A-49CE-B1EC-37697A94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7BCF80-1AA2-41F5-9DC8-47C72FA4F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分治分治，分而治之。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分解</a:t>
                </a:r>
                <a:r>
                  <a:rPr lang="en-US" altLang="zh-CN" dirty="0"/>
                  <a:t>(Divide)</a:t>
                </a:r>
                <a:r>
                  <a:rPr lang="zh-CN" altLang="en-US" dirty="0"/>
                  <a:t>：将原问题分解为规模更小的子问题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解决</a:t>
                </a:r>
                <a:r>
                  <a:rPr lang="en-US" altLang="zh-CN" dirty="0"/>
                  <a:t>(Conquer)</a:t>
                </a:r>
                <a:r>
                  <a:rPr lang="zh-CN" altLang="en-US" dirty="0"/>
                  <a:t>：当子问题规模足够小时，直接解决子问题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合并</a:t>
                </a:r>
                <a:r>
                  <a:rPr lang="en-US" altLang="zh-CN" dirty="0"/>
                  <a:t>(Combine)</a:t>
                </a:r>
                <a:r>
                  <a:rPr lang="zh-CN" altLang="en-US" dirty="0"/>
                  <a:t>：将子问题答案合并为原问题答案</a:t>
                </a:r>
                <a:endParaRPr lang="en-US" altLang="zh-CN" dirty="0"/>
              </a:p>
              <a:p>
                <a:r>
                  <a:rPr lang="zh-CN" altLang="en-US" dirty="0"/>
                  <a:t>通常情况下，将大小为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的问题分解为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的问题，然后合并（均匀划分）。</a:t>
                </a:r>
                <a:endParaRPr lang="en-US" altLang="zh-CN" dirty="0"/>
              </a:p>
              <a:p>
                <a:r>
                  <a:rPr lang="zh-CN" altLang="en-US" dirty="0"/>
                  <a:t>假设合并时间复杂度为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，则可以用递归式表示算法的运行时间：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尝试写出归并排序的递归式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7BCF80-1AA2-41F5-9DC8-47C72FA4F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17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1830</TotalTime>
  <Words>2192</Words>
  <Application>Microsoft Office PowerPoint</Application>
  <PresentationFormat>宽屏</PresentationFormat>
  <Paragraphs>199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-apple-system</vt:lpstr>
      <vt:lpstr>PingFang SC</vt:lpstr>
      <vt:lpstr>Arial</vt:lpstr>
      <vt:lpstr>Cambria Math</vt:lpstr>
      <vt:lpstr>Century Gothic</vt:lpstr>
      <vt:lpstr>Wingdings 3</vt:lpstr>
      <vt:lpstr>丝状</vt:lpstr>
      <vt:lpstr>Day5</vt:lpstr>
      <vt:lpstr>分治：时间复杂度理论：记法</vt:lpstr>
      <vt:lpstr>时间复杂度理论：记法定义</vt:lpstr>
      <vt:lpstr>时间复杂度理论：试一试</vt:lpstr>
      <vt:lpstr>时间复杂度理论：等号和不等号的渐近标记</vt:lpstr>
      <vt:lpstr>时间复杂度理论：等号和不等号的渐近标记</vt:lpstr>
      <vt:lpstr>时间复杂度理论：渐近标记的性质</vt:lpstr>
      <vt:lpstr>时间复杂度理论：渐近标记的性质</vt:lpstr>
      <vt:lpstr>分治策略</vt:lpstr>
      <vt:lpstr>计算递归式：递归树法</vt:lpstr>
      <vt:lpstr>计算递归式：主定理</vt:lpstr>
      <vt:lpstr>计算递归式：Akra-Bazzi 方法</vt:lpstr>
      <vt:lpstr>高精度：Karatsuba乘法</vt:lpstr>
      <vt:lpstr>矩阵乘法：Strassen 算法</vt:lpstr>
      <vt:lpstr>矩阵乘法：Strassen 算法</vt:lpstr>
      <vt:lpstr>分治：Top K</vt:lpstr>
      <vt:lpstr>Top K</vt:lpstr>
      <vt:lpstr>Top K: 严格线性算法</vt:lpstr>
      <vt:lpstr>平面上的分治法：平面最近点对（Luogu P7883）</vt:lpstr>
      <vt:lpstr>CF97B Superset</vt:lpstr>
      <vt:lpstr>树上的分治法：直径与重心</vt:lpstr>
      <vt:lpstr>树上的分治法：点分治</vt:lpstr>
      <vt:lpstr>UVa 12161 Ironman Race in Treeland </vt:lpstr>
      <vt:lpstr>（简单）数论</vt:lpstr>
      <vt:lpstr>组合数、排列组合和二项式定理</vt:lpstr>
      <vt:lpstr>质数、筛法</vt:lpstr>
      <vt:lpstr>欧几里得</vt:lpstr>
      <vt:lpstr>类欧几里得算法</vt:lpstr>
      <vt:lpstr>图像法</vt:lpstr>
      <vt:lpstr>图像法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寒假集训</dc:title>
  <dc:creator>罗 碚</dc:creator>
  <cp:lastModifiedBy>罗 碚</cp:lastModifiedBy>
  <cp:revision>51</cp:revision>
  <dcterms:created xsi:type="dcterms:W3CDTF">2022-01-14T02:44:47Z</dcterms:created>
  <dcterms:modified xsi:type="dcterms:W3CDTF">2023-08-20T09:58:00Z</dcterms:modified>
</cp:coreProperties>
</file>