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8" r:id="rId18"/>
    <p:sldId id="270" r:id="rId19"/>
    <p:sldId id="279" r:id="rId20"/>
    <p:sldId id="280" r:id="rId21"/>
    <p:sldId id="281" r:id="rId22"/>
    <p:sldId id="282" r:id="rId23"/>
    <p:sldId id="283" r:id="rId24"/>
    <p:sldId id="277" r:id="rId25"/>
    <p:sldId id="273" r:id="rId26"/>
    <p:sldId id="274" r:id="rId27"/>
    <p:sldId id="284" r:id="rId28"/>
    <p:sldId id="28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B5C5264-CA0E-45DB-82C6-CEE941D74706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78"/>
            <p14:sldId id="270"/>
            <p14:sldId id="279"/>
            <p14:sldId id="280"/>
            <p14:sldId id="281"/>
            <p14:sldId id="282"/>
            <p14:sldId id="283"/>
            <p14:sldId id="277"/>
            <p14:sldId id="273"/>
            <p14:sldId id="284"/>
            <p14:sldId id="285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877A5-835D-424F-A98F-E11670BE7B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B8455-1152-4892-B2A6-BF3C1124F5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F21E9-12B5-443B-8531-143D525CC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0EE4-7D10-4EA0-BEDC-7659F2D35A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计数与期望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0" y="1690688"/>
            <a:ext cx="5084921" cy="4351338"/>
          </a:xfrm>
        </p:spPr>
      </p:pic>
      <p:sp>
        <p:nvSpPr>
          <p:cNvPr id="8" name="内容占位符 2"/>
          <p:cNvSpPr txBox="1"/>
          <p:nvPr/>
        </p:nvSpPr>
        <p:spPr>
          <a:xfrm>
            <a:off x="838200" y="1825624"/>
            <a:ext cx="5339080" cy="4819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不越过第一象限平分线也就等价于不触碰到</a:t>
            </a:r>
            <a:r>
              <a:rPr lang="en-US" altLang="zh-CN" dirty="0"/>
              <a:t>=x+1</a:t>
            </a:r>
            <a:r>
              <a:rPr lang="zh-CN" altLang="en-US" dirty="0"/>
              <a:t>这条直线。而我们如果把触碰到了直线</a:t>
            </a:r>
            <a:r>
              <a:rPr lang="en-US" altLang="zh-CN" dirty="0"/>
              <a:t>=x+1</a:t>
            </a:r>
            <a:r>
              <a:rPr lang="zh-CN" altLang="en-US" dirty="0"/>
              <a:t>的路线的第一个与</a:t>
            </a:r>
            <a:r>
              <a:rPr lang="en-US" altLang="zh-CN" dirty="0"/>
              <a:t>=x+1</a:t>
            </a:r>
            <a:r>
              <a:rPr lang="zh-CN" altLang="en-US" dirty="0"/>
              <a:t>的触碰点之后的路线关于直线</a:t>
            </a:r>
            <a:r>
              <a:rPr lang="en-US" altLang="zh-CN" dirty="0"/>
              <a:t>=x+1</a:t>
            </a:r>
            <a:r>
              <a:rPr lang="zh-CN" altLang="en-US" dirty="0"/>
              <a:t>对称，并画出对称后的路线我们会发现触碰到了直线</a:t>
            </a:r>
            <a:r>
              <a:rPr lang="en-US" altLang="zh-CN" dirty="0"/>
              <a:t>=x+1</a:t>
            </a:r>
            <a:r>
              <a:rPr lang="zh-CN" altLang="en-US" dirty="0"/>
              <a:t>的路径的终点都变成了点</a:t>
            </a:r>
            <a:r>
              <a:rPr lang="en-US" altLang="zh-CN" dirty="0"/>
              <a:t>(n-1,n+1)</a:t>
            </a:r>
            <a:r>
              <a:rPr lang="zh-CN" altLang="en-US" dirty="0"/>
              <a:t>。也就是说，从</a:t>
            </a:r>
            <a:r>
              <a:rPr lang="en-US" altLang="zh-CN" dirty="0"/>
              <a:t>(0,0)</a:t>
            </a:r>
            <a:r>
              <a:rPr lang="zh-CN" altLang="en-US" dirty="0"/>
              <a:t>点到</a:t>
            </a:r>
            <a:r>
              <a:rPr lang="en-US" altLang="zh-CN" dirty="0"/>
              <a:t>(</a:t>
            </a:r>
            <a:r>
              <a:rPr lang="en-US" altLang="zh-CN" dirty="0" err="1"/>
              <a:t>n,n</a:t>
            </a:r>
            <a:r>
              <a:rPr lang="en-US" altLang="zh-CN" dirty="0"/>
              <a:t>)</a:t>
            </a:r>
            <a:r>
              <a:rPr lang="zh-CN" altLang="en-US" dirty="0"/>
              <a:t>点的路线当中触碰了直线</a:t>
            </a:r>
            <a:r>
              <a:rPr lang="en-US" altLang="zh-CN" dirty="0"/>
              <a:t>=x+1</a:t>
            </a:r>
            <a:r>
              <a:rPr lang="zh-CN" altLang="en-US" dirty="0"/>
              <a:t>的路线条数与从</a:t>
            </a:r>
            <a:r>
              <a:rPr lang="en-US" altLang="zh-CN" dirty="0"/>
              <a:t>(0,0)</a:t>
            </a:r>
            <a:r>
              <a:rPr lang="zh-CN" altLang="en-US" dirty="0"/>
              <a:t>点到</a:t>
            </a:r>
            <a:r>
              <a:rPr lang="en-US" altLang="zh-CN" dirty="0"/>
              <a:t>(n-1,n+1)</a:t>
            </a:r>
            <a:r>
              <a:rPr lang="zh-CN" altLang="en-US" dirty="0"/>
              <a:t>点的路线条数的数量是相等的。于是从</a:t>
            </a:r>
            <a:r>
              <a:rPr lang="en-US" altLang="zh-CN" dirty="0"/>
              <a:t>(0,0)</a:t>
            </a:r>
            <a:r>
              <a:rPr lang="zh-CN" altLang="en-US" dirty="0"/>
              <a:t>点到</a:t>
            </a:r>
            <a:r>
              <a:rPr lang="en-US" altLang="zh-CN" dirty="0"/>
              <a:t>(</a:t>
            </a:r>
            <a:r>
              <a:rPr lang="en-US" altLang="zh-CN" dirty="0" err="1"/>
              <a:t>n,n</a:t>
            </a:r>
            <a:r>
              <a:rPr lang="en-US" altLang="zh-CN" dirty="0"/>
              <a:t>)</a:t>
            </a:r>
            <a:r>
              <a:rPr lang="zh-CN" altLang="en-US" dirty="0"/>
              <a:t>点的非法路径条数为</a:t>
            </a:r>
            <a:r>
              <a:rPr lang="en-US" altLang="zh-CN" dirty="0"/>
              <a:t>c(2n,n+1)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0688"/>
            <a:ext cx="7014186" cy="493363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进出栈问题：栈是一种先进后出（</a:t>
            </a:r>
            <a:r>
              <a:rPr lang="en-US" altLang="zh-CN" dirty="0"/>
              <a:t>FILO</a:t>
            </a:r>
            <a:r>
              <a:rPr lang="zh-CN" altLang="en-US" dirty="0"/>
              <a:t>，</a:t>
            </a:r>
            <a:r>
              <a:rPr lang="en-US" altLang="zh-CN" dirty="0"/>
              <a:t>First In Last Out</a:t>
            </a:r>
            <a:r>
              <a:rPr lang="zh-CN" altLang="en-US" dirty="0"/>
              <a:t>）的数据结构．如下图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1,2,3,4</a:t>
            </a:r>
            <a:r>
              <a:rPr lang="zh-CN" altLang="en-US" dirty="0"/>
              <a:t>顺序进栈，那么一种可能的进出栈顺序是：</a:t>
            </a:r>
            <a:r>
              <a:rPr lang="en-US" altLang="zh-CN" dirty="0"/>
              <a:t>1In→2In→2Out→3In→4In→4Out→3Out→1Out, </a:t>
            </a:r>
            <a:r>
              <a:rPr lang="zh-CN" altLang="en-US" dirty="0"/>
              <a:t>于是出栈序列为</a:t>
            </a:r>
            <a:r>
              <a:rPr lang="en-US" altLang="zh-CN" dirty="0"/>
              <a:t>1,3,4,2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            </a:t>
            </a:r>
            <a:br>
              <a:rPr lang="zh-CN" altLang="en-US" dirty="0"/>
            </a:br>
            <a:r>
              <a:rPr lang="zh-CN" altLang="en-US" dirty="0"/>
              <a:t>那么一个足够大的栈的进栈序列为</a:t>
            </a:r>
            <a:r>
              <a:rPr lang="en-US" altLang="zh-CN" dirty="0"/>
              <a:t>1,2,3,⋯,n</a:t>
            </a:r>
            <a:r>
              <a:rPr lang="zh-CN" altLang="en-US" dirty="0"/>
              <a:t>时有多少个不同的出栈序列？ 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 + 1 </a:t>
            </a:r>
            <a:r>
              <a:rPr lang="zh-CN" altLang="en-US" dirty="0"/>
              <a:t>个叶子节点能够构成多少种形状不同的满二叉树</a:t>
            </a:r>
            <a:endParaRPr lang="zh-CN" altLang="en-US" dirty="0"/>
          </a:p>
          <a:p>
            <a:r>
              <a:rPr lang="zh-CN" altLang="en-US" dirty="0"/>
              <a:t>满二叉树定义：如果一棵二叉树的结点要么是叶子结点，要么它有两个子结点，这样的树就是满二叉树。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忆苦思甜⼤会 回忆⼀下你做过的容斥题，描述⼀下什么是容斥</a:t>
            </a:r>
            <a:endParaRPr lang="en-US" altLang="zh-CN" dirty="0"/>
          </a:p>
          <a:p>
            <a:r>
              <a:rPr lang="zh-CN" altLang="en-US" dirty="0"/>
              <a:t>给定⼀些条件，问全部满⾜的对象的个数。 答案 </a:t>
            </a:r>
            <a:r>
              <a:rPr lang="en-US" altLang="zh-CN" dirty="0"/>
              <a:t>= </a:t>
            </a:r>
            <a:r>
              <a:rPr lang="zh-CN" altLang="en-US" dirty="0"/>
              <a:t>所有对象 </a:t>
            </a:r>
            <a:r>
              <a:rPr lang="en-US" altLang="zh-CN" dirty="0"/>
              <a:t>- ⾄</a:t>
            </a:r>
            <a:r>
              <a:rPr lang="zh-CN" altLang="en-US" dirty="0"/>
              <a:t>少不满⾜其中⼀个的 </a:t>
            </a:r>
            <a:r>
              <a:rPr lang="en-US" altLang="zh-CN" dirty="0"/>
              <a:t>+ ⾄</a:t>
            </a:r>
            <a:r>
              <a:rPr lang="zh-CN" altLang="en-US" dirty="0"/>
              <a:t>少不满⾜其中两 个的 </a:t>
            </a:r>
            <a:r>
              <a:rPr lang="en-US" altLang="zh-CN" dirty="0"/>
              <a:t>- ⾄</a:t>
            </a:r>
            <a:r>
              <a:rPr lang="zh-CN" altLang="en-US" dirty="0"/>
              <a:t>少不满⾜其中三个的 </a:t>
            </a:r>
            <a:r>
              <a:rPr lang="en-US" altLang="zh-CN" dirty="0"/>
              <a:t>+ ……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洛⾕ </a:t>
            </a:r>
            <a:r>
              <a:rPr lang="en-US" altLang="zh-CN" dirty="0"/>
              <a:t>P2567 [SCOI2010]</a:t>
            </a:r>
            <a:r>
              <a:rPr lang="zh-CN" altLang="en-US" dirty="0"/>
              <a:t>幸运数字 </a:t>
            </a:r>
            <a:endParaRPr lang="en-US" altLang="zh-CN" dirty="0"/>
          </a:p>
          <a:p>
            <a:r>
              <a:rPr lang="zh-CN" altLang="en-US" dirty="0"/>
              <a:t>定义“幸运数”为⼗进制中每⼀位都是</a:t>
            </a:r>
            <a:r>
              <a:rPr lang="en-US" altLang="zh-CN" dirty="0"/>
              <a:t>6</a:t>
            </a:r>
            <a:r>
              <a:rPr lang="zh-CN" altLang="en-US" dirty="0"/>
              <a:t>或</a:t>
            </a:r>
            <a:r>
              <a:rPr lang="en-US" altLang="zh-CN" dirty="0"/>
              <a:t>8</a:t>
            </a:r>
            <a:r>
              <a:rPr lang="zh-CN" altLang="en-US" dirty="0"/>
              <a:t>的数，定义“类幸运数”为 “幸运数”的倍数。显然所有“幸运数”都是“类幸运数” 。 </a:t>
            </a:r>
            <a:endParaRPr lang="en-US" altLang="zh-CN" dirty="0"/>
          </a:p>
          <a:p>
            <a:r>
              <a:rPr lang="zh-CN" altLang="en-US" dirty="0"/>
              <a:t>求⼀个闭区间</a:t>
            </a:r>
            <a:r>
              <a:rPr lang="en-US" altLang="zh-CN" dirty="0"/>
              <a:t>[L, R]</a:t>
            </a:r>
            <a:r>
              <a:rPr lang="zh-CN" altLang="en-US" dirty="0"/>
              <a:t>中“类幸运数”的个数。</a:t>
            </a:r>
            <a:r>
              <a:rPr lang="en-US" altLang="zh-CN" dirty="0"/>
              <a:t>L, R &lt;= 10^10 .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16CCC6D9-F68D-43C1-8AD9-3AB909E5C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先求出所有幸运数</a:t>
                </a:r>
                <a:r>
                  <a:rPr lang="en-US" altLang="zh-CN" dirty="0"/>
                  <a:t>a1…an</a:t>
                </a:r>
              </a:p>
              <a:p>
                <a:r>
                  <a:rPr lang="zh-CN" altLang="en-US" dirty="0"/>
                  <a:t>枚举幸运数的子集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}</a:t>
                </a:r>
              </a:p>
              <a:p>
                <a:r>
                  <a:rPr lang="zh-CN" altLang="en-US" dirty="0"/>
                  <a:t>求出钦定是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倍数的数的个数</a:t>
                </a:r>
                <a:r>
                  <a:rPr lang="en-US" altLang="zh-CN" dirty="0"/>
                  <a:t>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为什么是对的？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16CCC6D9-F68D-43C1-8AD9-3AB909E5C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&gt;0]</m:t>
                        </m:r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设一个数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个幸运数的倍数</a:t>
                </a:r>
                <a:endParaRPr lang="en-US" altLang="zh-CN" dirty="0"/>
              </a:p>
              <a:p>
                <a:r>
                  <a:rPr lang="zh-CN" altLang="en-US" dirty="0"/>
                  <a:t>当统计</a:t>
                </a:r>
                <a:r>
                  <a:rPr lang="zh-CN" altLang="en-US" b="1" dirty="0"/>
                  <a:t>钦定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个幸运数的倍数的数的个数时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会被统计</a:t>
                </a:r>
                <a:r>
                  <a:rPr lang="en-US" altLang="zh-CN" dirty="0"/>
                  <a:t>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次，对答案影响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*c(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因此其总贡献为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&gt;0]</m:t>
                        </m:r>
                      </m:e>
                    </m:nary>
                  </m:oMath>
                </a14:m>
                <a:r>
                  <a:rPr lang="zh-CN" altLang="en-US" dirty="0"/>
                  <a:t>，即如果其是至少一个幸运数的倍数则会被统计一次，否则不被统计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这些</a:t>
            </a:r>
            <a:r>
              <a:rPr lang="en-US" altLang="zh-CN" dirty="0"/>
              <a:t>±1</a:t>
            </a:r>
            <a:r>
              <a:rPr lang="zh-CN" altLang="en-US" dirty="0"/>
              <a:t>的本质是什么？ </a:t>
            </a:r>
            <a:endParaRPr lang="en-US" altLang="zh-CN" dirty="0"/>
          </a:p>
          <a:p>
            <a:r>
              <a:rPr lang="zh-CN" altLang="en-US" dirty="0"/>
              <a:t>问题要求⼀些物品</a:t>
            </a:r>
            <a:r>
              <a:rPr lang="en-US" altLang="zh-CN" dirty="0"/>
              <a:t>x</a:t>
            </a:r>
            <a:r>
              <a:rPr lang="zh-CN" altLang="en-US" dirty="0"/>
              <a:t>在条件</a:t>
            </a:r>
            <a:r>
              <a:rPr lang="en-US" altLang="zh-CN" dirty="0"/>
              <a:t>C0</a:t>
            </a:r>
            <a:r>
              <a:rPr lang="zh-CN" altLang="en-US" dirty="0"/>
              <a:t>下的贡献</a:t>
            </a:r>
            <a:r>
              <a:rPr lang="en-US" altLang="zh-CN" dirty="0"/>
              <a:t>x(C0)</a:t>
            </a:r>
            <a:r>
              <a:rPr lang="zh-CN" altLang="en-US" dirty="0"/>
              <a:t>之和。 </a:t>
            </a:r>
            <a:endParaRPr lang="en-US" altLang="zh-CN" dirty="0"/>
          </a:p>
          <a:p>
            <a:r>
              <a:rPr lang="zh-CN" altLang="en-US" dirty="0"/>
              <a:t>容斥的做法就是构造⼀些相对好求的条件</a:t>
            </a:r>
            <a:r>
              <a:rPr lang="en-US" altLang="zh-CN" dirty="0"/>
              <a:t>C1, C2, C3, …, Cn </a:t>
            </a:r>
            <a:r>
              <a:rPr lang="zh-CN" altLang="en-US" dirty="0"/>
              <a:t>再对每个条件构建⼀个系数</a:t>
            </a:r>
            <a:r>
              <a:rPr lang="en-US" altLang="zh-CN" dirty="0"/>
              <a:t>f1, f2, f3, …, </a:t>
            </a:r>
            <a:r>
              <a:rPr lang="en-US" altLang="zh-CN" dirty="0" err="1"/>
              <a:t>fn</a:t>
            </a:r>
            <a:r>
              <a:rPr lang="en-US" altLang="zh-CN" dirty="0"/>
              <a:t> </a:t>
            </a:r>
            <a:r>
              <a:rPr lang="zh-CN" altLang="en-US" dirty="0"/>
              <a:t>使得对任意物品</a:t>
            </a:r>
            <a:r>
              <a:rPr lang="en-US" altLang="zh-CN" dirty="0"/>
              <a:t>x</a:t>
            </a:r>
            <a:r>
              <a:rPr lang="zh-CN" altLang="en-US" dirty="0"/>
              <a:t>，满⾜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这使得知道所有</a:t>
            </a:r>
            <a:r>
              <a:rPr lang="en-US" altLang="zh-CN" dirty="0"/>
              <a:t>Ci</a:t>
            </a:r>
            <a:r>
              <a:rPr lang="zh-CN" altLang="en-US" dirty="0"/>
              <a:t>的情况下，所有</a:t>
            </a:r>
            <a:r>
              <a:rPr lang="en-US" altLang="zh-CN" dirty="0"/>
              <a:t>fi</a:t>
            </a:r>
            <a:r>
              <a:rPr lang="zh-CN" altLang="en-US" dirty="0"/>
              <a:t>可以</a:t>
            </a:r>
            <a:r>
              <a:rPr lang="en-US" altLang="zh-CN" dirty="0"/>
              <a:t>DP</a:t>
            </a:r>
            <a:r>
              <a:rPr lang="zh-CN" altLang="en-US" dirty="0"/>
              <a:t>求出来。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5063" y="3715360"/>
            <a:ext cx="2419474" cy="971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m </a:t>
            </a:r>
            <a:r>
              <a:rPr lang="zh-CN" altLang="en-US" dirty="0"/>
              <a:t>个数 </a:t>
            </a:r>
            <a:r>
              <a:rPr lang="en-US" altLang="zh-CN" dirty="0"/>
              <a:t>a1, …, am, </a:t>
            </a:r>
            <a:r>
              <a:rPr lang="zh-CN" altLang="en-US" dirty="0"/>
              <a:t>统计 </a:t>
            </a:r>
            <a:r>
              <a:rPr lang="en-US" altLang="zh-CN" dirty="0"/>
              <a:t>[1,n] </a:t>
            </a:r>
            <a:r>
              <a:rPr lang="zh-CN" altLang="en-US" dirty="0"/>
              <a:t>的整数中</a:t>
            </a:r>
            <a:r>
              <a:rPr lang="en-US" altLang="zh-CN" dirty="0"/>
              <a:t>, </a:t>
            </a:r>
            <a:r>
              <a:rPr lang="zh-CN" altLang="en-US" dirty="0"/>
              <a:t>满⾜ </a:t>
            </a:r>
            <a:r>
              <a:rPr lang="en-US" altLang="zh-CN" dirty="0"/>
              <a:t>a1, …, am </a:t>
            </a:r>
            <a:r>
              <a:rPr lang="zh-CN" altLang="en-US" dirty="0"/>
              <a:t>中有奇数个数整除它的数的个数。</a:t>
            </a:r>
            <a:r>
              <a:rPr lang="en-US" altLang="zh-CN" dirty="0"/>
              <a:t>m &lt;= 15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  <a:endParaRPr lang="en-US" altLang="zh-CN" dirty="0"/>
          </a:p>
          <a:p>
            <a:r>
              <a:rPr lang="zh-CN" altLang="en-US" dirty="0"/>
              <a:t>容斥</a:t>
            </a:r>
            <a:endParaRPr lang="en-US" altLang="zh-CN" dirty="0"/>
          </a:p>
          <a:p>
            <a:r>
              <a:rPr lang="zh-CN" altLang="en-US" dirty="0"/>
              <a:t>期望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m </a:t>
            </a:r>
            <a:r>
              <a:rPr lang="zh-CN" altLang="en-US" dirty="0"/>
              <a:t>个数 </a:t>
            </a:r>
            <a:r>
              <a:rPr lang="en-US" altLang="zh-CN" dirty="0"/>
              <a:t>a1, …, am, </a:t>
            </a:r>
            <a:r>
              <a:rPr lang="zh-CN" altLang="en-US" dirty="0"/>
              <a:t>统计 </a:t>
            </a:r>
            <a:r>
              <a:rPr lang="en-US" altLang="zh-CN" dirty="0"/>
              <a:t>[1,n] </a:t>
            </a:r>
            <a:r>
              <a:rPr lang="zh-CN" altLang="en-US" dirty="0"/>
              <a:t>的整数中</a:t>
            </a:r>
            <a:r>
              <a:rPr lang="en-US" altLang="zh-CN" dirty="0"/>
              <a:t>, </a:t>
            </a:r>
            <a:r>
              <a:rPr lang="zh-CN" altLang="en-US" dirty="0"/>
              <a:t>满⾜ </a:t>
            </a:r>
            <a:r>
              <a:rPr lang="en-US" altLang="zh-CN" dirty="0"/>
              <a:t>a1, …, am </a:t>
            </a:r>
            <a:r>
              <a:rPr lang="zh-CN" altLang="en-US" dirty="0"/>
              <a:t>中有奇数个数整除它的数的个数。</a:t>
            </a:r>
            <a:r>
              <a:rPr lang="en-US" altLang="zh-CN" dirty="0"/>
              <a:t>m &lt;= 15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[1, n]</a:t>
            </a:r>
            <a:r>
              <a:rPr lang="zh-CN" altLang="en-US" dirty="0"/>
              <a:t>中的任意⼀个数，设</a:t>
            </a:r>
            <a:r>
              <a:rPr lang="en-US" altLang="zh-CN" dirty="0"/>
              <a:t>x</a:t>
            </a:r>
            <a:r>
              <a:rPr lang="zh-CN" altLang="en-US" dirty="0"/>
              <a:t>被</a:t>
            </a:r>
            <a:r>
              <a:rPr lang="en-US" altLang="zh-CN" dirty="0"/>
              <a:t>a[]</a:t>
            </a:r>
            <a:r>
              <a:rPr lang="zh-CN" altLang="en-US" dirty="0"/>
              <a:t>中的</a:t>
            </a:r>
            <a:r>
              <a:rPr lang="en-US" altLang="zh-CN" dirty="0"/>
              <a:t>k</a:t>
            </a:r>
            <a:r>
              <a:rPr lang="zh-CN" altLang="en-US" dirty="0"/>
              <a:t>个数整除。则有：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DP</a:t>
            </a:r>
            <a:r>
              <a:rPr lang="zh-CN" altLang="en-US" dirty="0"/>
              <a:t>打表找规律可得 </a:t>
            </a:r>
            <a:r>
              <a:rPr lang="en-US" altLang="zh-CN" dirty="0"/>
              <a:t>fi = [</a:t>
            </a:r>
            <a:r>
              <a:rPr lang="en-US" altLang="zh-CN" dirty="0" err="1"/>
              <a:t>i</a:t>
            </a:r>
            <a:r>
              <a:rPr lang="en-US" altLang="zh-CN" dirty="0"/>
              <a:t> ≠ 0](-2)^(</a:t>
            </a:r>
            <a:r>
              <a:rPr lang="en-US" altLang="zh-CN" dirty="0" err="1"/>
              <a:t>i</a:t>
            </a:r>
            <a:r>
              <a:rPr lang="en-US" altLang="zh-CN" dirty="0"/>
              <a:t> – 1) 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2963" y="3142731"/>
            <a:ext cx="3218877" cy="112703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有一个长度为 </a:t>
            </a:r>
            <a:r>
              <a:rPr lang="en-US" altLang="zh-CN" b="0" i="0" dirty="0">
                <a:effectLst/>
                <a:latin typeface="KaTeX_Main"/>
              </a:rPr>
              <a:t>n</a:t>
            </a:r>
            <a:r>
              <a:rPr lang="zh-CN" altLang="en-US" b="0" i="0" dirty="0">
                <a:effectLst/>
                <a:latin typeface="-apple-system"/>
              </a:rPr>
              <a:t> 的排列 </a:t>
            </a:r>
            <a:r>
              <a:rPr lang="en-US" altLang="zh-CN" b="0" i="0" dirty="0">
                <a:effectLst/>
                <a:latin typeface="KaTeX_Main"/>
              </a:rPr>
              <a:t>a</a:t>
            </a:r>
            <a:r>
              <a:rPr lang="zh-CN" altLang="en-US" b="0" i="0" dirty="0">
                <a:effectLst/>
                <a:latin typeface="-apple-system"/>
              </a:rPr>
              <a:t>，其中有一些位置被替换成了</a:t>
            </a:r>
            <a:r>
              <a:rPr lang="en-US" altLang="zh-CN" b="0" i="0" dirty="0">
                <a:effectLst/>
                <a:latin typeface="-apple-system"/>
              </a:rPr>
              <a:t>-1</a:t>
            </a:r>
            <a:r>
              <a:rPr lang="zh-CN" altLang="en-US" b="0" i="0" dirty="0">
                <a:effectLst/>
                <a:latin typeface="-apple-system"/>
              </a:rPr>
              <a:t>，你需要尝试恢复这个排列，将</a:t>
            </a:r>
            <a:r>
              <a:rPr lang="en-US" altLang="zh-CN" b="0" i="0" dirty="0">
                <a:effectLst/>
                <a:latin typeface="-apple-system"/>
              </a:rPr>
              <a:t>-1</a:t>
            </a:r>
            <a:r>
              <a:rPr lang="zh-CN" altLang="en-US" b="0" i="0" dirty="0">
                <a:effectLst/>
                <a:latin typeface="-apple-system"/>
              </a:rPr>
              <a:t>替换回数字。 求多少种可行方案使得得到的是一个排列且不存在</a:t>
            </a:r>
            <a:r>
              <a:rPr lang="en-US" altLang="zh-CN" b="0" i="0" dirty="0">
                <a:effectLst/>
                <a:latin typeface="-apple-system"/>
              </a:rPr>
              <a:t>ai=</a:t>
            </a:r>
            <a:r>
              <a:rPr lang="en-US" altLang="zh-CN" b="0" i="0" dirty="0" err="1">
                <a:effectLst/>
                <a:latin typeface="-apple-system"/>
              </a:rPr>
              <a:t>i</a:t>
            </a:r>
            <a:r>
              <a:rPr lang="zh-CN" altLang="en-US" b="0" i="0" dirty="0">
                <a:effectLst/>
                <a:latin typeface="-apple-system"/>
              </a:rPr>
              <a:t>的位置。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16CCC6D9-F68D-43C1-8AD9-3AB909E5C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</a:t>
                </a:r>
                <a:r>
                  <a:rPr lang="zh-CN" altLang="en-US" dirty="0"/>
                  <a:t>代表</a:t>
                </a:r>
                <a:r>
                  <a:rPr lang="zh-CN" altLang="en-US" b="1" dirty="0"/>
                  <a:t>钦定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个位置不合法的方案数</a:t>
                </a:r>
                <a:endParaRPr lang="en-US" altLang="zh-CN" dirty="0"/>
              </a:p>
              <a:p>
                <a:r>
                  <a:rPr lang="zh-CN" altLang="en-US" dirty="0"/>
                  <a:t>总不合法方案数即为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求不定方程</a:t>
            </a:r>
            <a:r>
              <a:rPr lang="en-US" altLang="zh-CN" dirty="0"/>
              <a:t>x1+x2+…+</a:t>
            </a:r>
            <a:r>
              <a:rPr lang="en-US" altLang="zh-CN" dirty="0" err="1"/>
              <a:t>xk</a:t>
            </a:r>
            <a:r>
              <a:rPr lang="en-US" altLang="zh-CN" dirty="0"/>
              <a:t>=n</a:t>
            </a:r>
            <a:r>
              <a:rPr lang="zh-CN" altLang="en-US" dirty="0"/>
              <a:t>的非负整数解个数</a:t>
            </a:r>
            <a:endParaRPr lang="en-US" altLang="zh-CN" dirty="0"/>
          </a:p>
          <a:p>
            <a:r>
              <a:rPr lang="zh-CN" altLang="en-US" dirty="0"/>
              <a:t>给定</a:t>
            </a:r>
            <a:r>
              <a:rPr lang="en-US" altLang="zh-CN" dirty="0"/>
              <a:t>k</a:t>
            </a:r>
            <a:r>
              <a:rPr lang="zh-CN" altLang="en-US" dirty="0"/>
              <a:t>个限制条件</a:t>
            </a:r>
            <a:r>
              <a:rPr lang="en-US" altLang="zh-CN" dirty="0"/>
              <a:t>xi&lt;=bi</a:t>
            </a:r>
            <a:endParaRPr lang="en-US" altLang="zh-CN" dirty="0"/>
          </a:p>
          <a:p>
            <a:r>
              <a:rPr lang="en-US" altLang="zh-CN" dirty="0"/>
              <a:t>k&lt;=20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个数 </a:t>
            </a:r>
            <a:r>
              <a:rPr lang="en-US" altLang="zh-CN" dirty="0"/>
              <a:t>a1, ..., an, </a:t>
            </a:r>
            <a:r>
              <a:rPr lang="zh-CN" altLang="en-US" dirty="0"/>
              <a:t>要求将所有数分成两组</a:t>
            </a:r>
            <a:r>
              <a:rPr lang="en-US" altLang="zh-CN" dirty="0"/>
              <a:t>, </a:t>
            </a:r>
            <a:r>
              <a:rPr lang="zh-CN" altLang="en-US" dirty="0"/>
              <a:t>使得两组中 元素 </a:t>
            </a:r>
            <a:r>
              <a:rPr lang="en-US" altLang="zh-CN" dirty="0"/>
              <a:t>or </a:t>
            </a:r>
            <a:r>
              <a:rPr lang="zh-CN" altLang="en-US" dirty="0"/>
              <a:t>和相同</a:t>
            </a:r>
            <a:r>
              <a:rPr lang="en-US" altLang="zh-CN" dirty="0"/>
              <a:t>. n ≤ 50, 0 ≤ ai ≤ 2^20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枚举所有</a:t>
            </a:r>
            <a:r>
              <a:rPr lang="en-US" altLang="zh-CN" dirty="0" err="1"/>
              <a:t>i</a:t>
            </a:r>
            <a:r>
              <a:rPr lang="zh-CN" altLang="en-US" dirty="0"/>
              <a:t>，如果所有数第</a:t>
            </a:r>
            <a:r>
              <a:rPr lang="en-US" altLang="zh-CN" dirty="0" err="1"/>
              <a:t>i</a:t>
            </a:r>
            <a:r>
              <a:rPr lang="zh-CN" altLang="en-US" dirty="0"/>
              <a:t>位都是</a:t>
            </a:r>
            <a:r>
              <a:rPr lang="en-US" altLang="zh-CN" dirty="0"/>
              <a:t>0</a:t>
            </a:r>
            <a:r>
              <a:rPr lang="zh-CN" altLang="en-US" dirty="0"/>
              <a:t>，则随便放；如果有的数第</a:t>
            </a:r>
            <a:r>
              <a:rPr lang="en-US" altLang="zh-CN" dirty="0" err="1"/>
              <a:t>i</a:t>
            </a:r>
            <a:r>
              <a:rPr lang="zh-CN" altLang="en-US" dirty="0"/>
              <a:t>位 是</a:t>
            </a:r>
            <a:r>
              <a:rPr lang="en-US" altLang="zh-CN" dirty="0"/>
              <a:t>1</a:t>
            </a:r>
            <a:r>
              <a:rPr lang="zh-CN" altLang="en-US" dirty="0"/>
              <a:t>，那么⼀定两组</a:t>
            </a:r>
            <a:r>
              <a:rPr lang="en-US" altLang="zh-CN" dirty="0"/>
              <a:t>or</a:t>
            </a:r>
            <a:r>
              <a:rPr lang="zh-CN" altLang="en-US" dirty="0"/>
              <a:t>和的第</a:t>
            </a:r>
            <a:r>
              <a:rPr lang="en-US" altLang="zh-CN" dirty="0" err="1"/>
              <a:t>i</a:t>
            </a:r>
            <a:r>
              <a:rPr lang="zh-CN" altLang="en-US" dirty="0"/>
              <a:t>位都是</a:t>
            </a:r>
            <a:r>
              <a:rPr lang="en-US" altLang="zh-CN" dirty="0"/>
              <a:t>1</a:t>
            </a:r>
            <a:r>
              <a:rPr lang="zh-CN" altLang="en-US" dirty="0"/>
              <a:t>，所以第</a:t>
            </a:r>
            <a:r>
              <a:rPr lang="en-US" altLang="zh-CN" dirty="0" err="1"/>
              <a:t>i</a:t>
            </a:r>
            <a:r>
              <a:rPr lang="zh-CN" altLang="en-US" dirty="0"/>
              <a:t>位是</a:t>
            </a:r>
            <a:r>
              <a:rPr lang="en-US" altLang="zh-CN" dirty="0"/>
              <a:t>1</a:t>
            </a:r>
            <a:r>
              <a:rPr lang="zh-CN" altLang="en-US" dirty="0"/>
              <a:t>的数不能都放 同⼀组。但是这个条件不好算。 </a:t>
            </a:r>
            <a:endParaRPr lang="en-US" altLang="zh-CN" dirty="0"/>
          </a:p>
          <a:p>
            <a:r>
              <a:rPr lang="zh-CN" altLang="en-US" dirty="0"/>
              <a:t>所以我们正难则反，求这⼀位是</a:t>
            </a:r>
            <a:r>
              <a:rPr lang="en-US" altLang="zh-CN" dirty="0"/>
              <a:t>1</a:t>
            </a:r>
            <a:r>
              <a:rPr lang="zh-CN" altLang="en-US" dirty="0"/>
              <a:t>的数都放在同⼀组的数量。 枚举⾄少有哪些⼆进制位“</a:t>
            </a:r>
            <a:r>
              <a:rPr lang="en-US" altLang="zh-CN" dirty="0"/>
              <a:t>1</a:t>
            </a:r>
            <a:r>
              <a:rPr lang="zh-CN" altLang="en-US" dirty="0"/>
              <a:t>放在同⼀组”，进⾏容斥。</a:t>
            </a:r>
            <a:endParaRPr lang="en-US" altLang="zh-CN" dirty="0"/>
          </a:p>
          <a:p>
            <a:r>
              <a:rPr lang="zh-CN" altLang="en-US" dirty="0"/>
              <a:t>对于每种情况，⽤并查集进⾏维护。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洛⾕ </a:t>
            </a:r>
            <a:r>
              <a:rPr lang="en-US" altLang="zh-CN" dirty="0"/>
              <a:t>P3349 [ZJOI2016]⼩</a:t>
            </a:r>
            <a:r>
              <a:rPr lang="zh-CN" altLang="en-US" dirty="0"/>
              <a:t>星星 </a:t>
            </a:r>
            <a:endParaRPr lang="en-US" altLang="zh-CN" dirty="0"/>
          </a:p>
          <a:p>
            <a:r>
              <a:rPr lang="zh-CN" altLang="en-US" dirty="0"/>
              <a:t>给你⼀个 </a:t>
            </a:r>
            <a:r>
              <a:rPr lang="en-US" altLang="zh-CN" dirty="0"/>
              <a:t>n </a:t>
            </a:r>
            <a:r>
              <a:rPr lang="zh-CN" altLang="en-US" dirty="0"/>
              <a:t>个点 </a:t>
            </a:r>
            <a:r>
              <a:rPr lang="en-US" altLang="zh-CN" dirty="0"/>
              <a:t>m </a:t>
            </a:r>
            <a:r>
              <a:rPr lang="zh-CN" altLang="en-US" dirty="0"/>
              <a:t>条边的⽆向图，再给你⼀棵 </a:t>
            </a:r>
            <a:r>
              <a:rPr lang="en-US" altLang="zh-CN" dirty="0"/>
              <a:t>n </a:t>
            </a:r>
            <a:r>
              <a:rPr lang="zh-CN" altLang="en-US" dirty="0"/>
              <a:t>个点的树，问 有多少种点编号的映射⽅式，使得 </a:t>
            </a:r>
            <a:r>
              <a:rPr lang="en-US" altLang="zh-CN" dirty="0"/>
              <a:t>n </a:t>
            </a:r>
            <a:r>
              <a:rPr lang="zh-CN" altLang="en-US" dirty="0"/>
              <a:t>个点恰好匹配</a:t>
            </a:r>
            <a:r>
              <a:rPr lang="en-US" altLang="zh-CN" dirty="0"/>
              <a:t>, </a:t>
            </a:r>
            <a:r>
              <a:rPr lang="zh-CN" altLang="en-US" dirty="0"/>
              <a:t>且树上的边均 存在于原图中。</a:t>
            </a:r>
            <a:endParaRPr lang="en-US" altLang="zh-CN"/>
          </a:p>
          <a:p>
            <a:r>
              <a:rPr lang="en-US" altLang="zh-CN"/>
              <a:t>n </a:t>
            </a:r>
            <a:r>
              <a:rPr lang="en-US" altLang="zh-CN" dirty="0"/>
              <a:t>&lt;= 17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考虑⼀个错误的树形</a:t>
            </a:r>
            <a:r>
              <a:rPr lang="en-US" altLang="zh-CN" dirty="0"/>
              <a:t>DP</a:t>
            </a:r>
            <a:r>
              <a:rPr lang="zh-CN" altLang="en-US" dirty="0"/>
              <a:t>。 </a:t>
            </a:r>
            <a:r>
              <a:rPr lang="en-US" altLang="zh-CN" dirty="0"/>
              <a:t>f[u][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表示树中节点</a:t>
            </a:r>
            <a:r>
              <a:rPr lang="en-US" altLang="zh-CN" dirty="0"/>
              <a:t>u</a:t>
            </a:r>
            <a:r>
              <a:rPr lang="zh-CN" altLang="en-US" dirty="0"/>
              <a:t>匹配原图节点</a:t>
            </a:r>
            <a:r>
              <a:rPr lang="en-US" altLang="zh-CN" dirty="0" err="1"/>
              <a:t>i</a:t>
            </a:r>
            <a:r>
              <a:rPr lang="zh-CN" altLang="en-US" dirty="0"/>
              <a:t>的情况下，⼦树</a:t>
            </a:r>
            <a:r>
              <a:rPr lang="en-US" altLang="zh-CN" dirty="0"/>
              <a:t>u⽅</a:t>
            </a:r>
            <a:r>
              <a:rPr lang="zh-CN" altLang="en-US" dirty="0"/>
              <a:t>案数。 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DP</a:t>
            </a:r>
            <a:r>
              <a:rPr lang="zh-CN" altLang="en-US" dirty="0"/>
              <a:t>的复杂度是多少？ </a:t>
            </a:r>
            <a:r>
              <a:rPr lang="en-US" altLang="zh-CN" dirty="0"/>
              <a:t>O(n^3)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zh-CN" altLang="en-US" dirty="0"/>
              <a:t>为什么这个</a:t>
            </a:r>
            <a:r>
              <a:rPr lang="en-US" altLang="zh-CN" dirty="0"/>
              <a:t>DP</a:t>
            </a:r>
            <a:r>
              <a:rPr lang="zh-CN" altLang="en-US" dirty="0"/>
              <a:t>错误？ 因为这样树中不同的点可能映射到图中同⼀个点。 </a:t>
            </a:r>
            <a:endParaRPr lang="en-US" altLang="zh-CN" dirty="0"/>
          </a:p>
          <a:p>
            <a:r>
              <a:rPr lang="zh-CN" altLang="en-US" dirty="0"/>
              <a:t>怎样避免这种情况？ </a:t>
            </a:r>
            <a:endParaRPr lang="en-US" altLang="zh-CN" dirty="0"/>
          </a:p>
          <a:p>
            <a:r>
              <a:rPr lang="zh-CN" altLang="en-US" dirty="0"/>
              <a:t>枚举点集</a:t>
            </a:r>
            <a:r>
              <a:rPr lang="en-US" altLang="zh-CN" dirty="0"/>
              <a:t>S</a:t>
            </a:r>
            <a:r>
              <a:rPr lang="zh-CN" altLang="en-US" dirty="0"/>
              <a:t>，求映射的点集最多是</a:t>
            </a:r>
            <a:r>
              <a:rPr lang="en-US" altLang="zh-CN" dirty="0"/>
              <a:t>S</a:t>
            </a:r>
            <a:r>
              <a:rPr lang="zh-CN" altLang="en-US" dirty="0"/>
              <a:t>的⽅案数。容斥。 复杂度</a:t>
            </a:r>
            <a:r>
              <a:rPr lang="en-US" altLang="zh-CN" dirty="0"/>
              <a:t>O(2^n*n^3)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16CCC6D9-F68D-43C1-8AD9-3AB909E5C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组合数：从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个物品中选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个物品（不分先后）的方案数</a:t>
                </a:r>
                <a:endParaRPr lang="en-US" altLang="zh-CN" dirty="0"/>
              </a:p>
              <a:p>
                <a:r>
                  <a:rPr lang="zh-CN" altLang="en-US" dirty="0"/>
                  <a:t>记作</a:t>
                </a:r>
                <a:r>
                  <a:rPr lang="en-US" altLang="zh-CN" dirty="0"/>
                  <a:t>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或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)=n!/(m!*(n-m)!)</a:t>
                </a:r>
              </a:p>
              <a:p>
                <a:r>
                  <a:rPr lang="zh-CN" altLang="en-US" dirty="0"/>
                  <a:t>递推式</a:t>
                </a:r>
                <a:r>
                  <a:rPr lang="en-US" altLang="zh-CN" dirty="0"/>
                  <a:t>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)=c(n-1,m-1)+c(n-1,m)</a:t>
                </a:r>
              </a:p>
              <a:p>
                <a:r>
                  <a:rPr lang="zh-CN" altLang="en-US" dirty="0"/>
                  <a:t>特别的，有</a:t>
                </a:r>
                <a:r>
                  <a:rPr lang="en-US" altLang="zh-CN" dirty="0"/>
                  <a:t>c(n,0)=1</a:t>
                </a:r>
              </a:p>
              <a:p>
                <a:r>
                  <a:rPr lang="zh-CN" altLang="en-US" dirty="0"/>
                  <a:t>杨辉三角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16CCC6D9-F68D-43C1-8AD9-3AB909E5C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组合数的性质</a:t>
                </a:r>
                <a:endParaRPr lang="en-US" altLang="zh-CN" dirty="0"/>
              </a:p>
              <a:p>
                <a:r>
                  <a:rPr lang="en-US" altLang="zh-CN" dirty="0"/>
                  <a:t>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)=c(</a:t>
                </a:r>
                <a:r>
                  <a:rPr lang="en-US" altLang="zh-CN" dirty="0" err="1"/>
                  <a:t>n,n</a:t>
                </a:r>
                <a:r>
                  <a:rPr lang="en-US" altLang="zh-CN" dirty="0"/>
                  <a:t>-m)</a:t>
                </a:r>
              </a:p>
              <a:p>
                <a:r>
                  <a:rPr lang="en-US" altLang="zh-CN" dirty="0"/>
                  <a:t>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m*c(</a:t>
                </a:r>
                <a:r>
                  <a:rPr lang="en-US" altLang="zh-CN" dirty="0" err="1"/>
                  <a:t>n,m</a:t>
                </a:r>
                <a:r>
                  <a:rPr lang="en-US" altLang="zh-CN" dirty="0"/>
                  <a:t>)=n*c(n-1,m-1)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常见计数技巧</a:t>
            </a:r>
            <a:endParaRPr lang="en-US" altLang="zh-CN" dirty="0"/>
          </a:p>
          <a:p>
            <a:r>
              <a:rPr lang="zh-CN" altLang="en-US" dirty="0"/>
              <a:t>捆绑法</a:t>
            </a:r>
            <a:endParaRPr lang="en-US" altLang="zh-CN" dirty="0"/>
          </a:p>
          <a:p>
            <a:r>
              <a:rPr lang="zh-CN" altLang="en-US" dirty="0"/>
              <a:t>考虑这样一个问题：有</a:t>
            </a:r>
            <a:r>
              <a:rPr lang="en-US" altLang="zh-CN" dirty="0"/>
              <a:t>n</a:t>
            </a:r>
            <a:r>
              <a:rPr lang="zh-CN" altLang="en-US" dirty="0"/>
              <a:t>个人排队，其中有两个人一定要排在一起，问有几种排法？显然，我们可以考虑把这两个人绑在一起，将他们合并为一个人所以相当于是</a:t>
            </a:r>
            <a:r>
              <a:rPr lang="en-US" altLang="zh-CN" dirty="0"/>
              <a:t>n-1</a:t>
            </a:r>
            <a:r>
              <a:rPr lang="zh-CN" altLang="en-US" dirty="0"/>
              <a:t>个人排队，最后记得考虑两个人内部的顺序，共</a:t>
            </a:r>
            <a:r>
              <a:rPr lang="en-US" altLang="zh-CN" dirty="0"/>
              <a:t>2 ( n − 1 ) ! </a:t>
            </a:r>
            <a:r>
              <a:rPr lang="zh-CN" altLang="en-US" dirty="0"/>
              <a:t>种</a:t>
            </a:r>
            <a:endParaRPr lang="en-US" altLang="zh-CN" dirty="0"/>
          </a:p>
          <a:p>
            <a:r>
              <a:rPr lang="zh-CN" altLang="en-US" dirty="0"/>
              <a:t>插空法</a:t>
            </a:r>
            <a:endParaRPr lang="en-US" altLang="zh-CN" dirty="0"/>
          </a:p>
          <a:p>
            <a:r>
              <a:rPr lang="zh-CN" altLang="en-US" dirty="0"/>
              <a:t>考虑这样一个问题：有</a:t>
            </a:r>
            <a:r>
              <a:rPr lang="en-US" altLang="zh-CN" dirty="0"/>
              <a:t>n </a:t>
            </a:r>
            <a:r>
              <a:rPr lang="zh-CN" altLang="en-US" dirty="0"/>
              <a:t>个人排队，其中有两个人一定不排在一起，问有几种排法？我们先把剩下的</a:t>
            </a:r>
            <a:r>
              <a:rPr lang="en-US" altLang="zh-CN" dirty="0"/>
              <a:t>n-2</a:t>
            </a:r>
            <a:r>
              <a:rPr lang="zh-CN" altLang="en-US" dirty="0"/>
              <a:t>个人排好序，留出</a:t>
            </a:r>
            <a:r>
              <a:rPr lang="en-US" altLang="zh-CN" dirty="0"/>
              <a:t>n−1</a:t>
            </a:r>
            <a:r>
              <a:rPr lang="zh-CN" altLang="en-US" dirty="0"/>
              <a:t>个空位，然后把这两个人塞到空位里去就完事了，共</a:t>
            </a:r>
            <a:r>
              <a:rPr lang="en-US" altLang="zh-CN" dirty="0"/>
              <a:t>(n−2)!(n−1)(n−2)</a:t>
            </a:r>
            <a:r>
              <a:rPr lang="zh-CN" altLang="en-US" dirty="0"/>
              <a:t>种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隔板法</a:t>
            </a:r>
            <a:endParaRPr lang="en-US" altLang="zh-CN" dirty="0"/>
          </a:p>
          <a:p>
            <a:r>
              <a:rPr lang="zh-CN" altLang="en-US" dirty="0"/>
              <a:t>考虑这样一个问题：有</a:t>
            </a:r>
            <a:r>
              <a:rPr lang="en-US" altLang="zh-CN" dirty="0"/>
              <a:t>n</a:t>
            </a:r>
            <a:r>
              <a:rPr lang="zh-CN" altLang="en-US" dirty="0"/>
              <a:t>个相同的球</a:t>
            </a:r>
            <a:r>
              <a:rPr lang="en-US" altLang="zh-CN" dirty="0"/>
              <a:t>,k</a:t>
            </a:r>
            <a:r>
              <a:rPr lang="zh-CN" altLang="en-US" dirty="0"/>
              <a:t>个不同的盒子，把</a:t>
            </a:r>
            <a:r>
              <a:rPr lang="en-US" altLang="zh-CN" dirty="0"/>
              <a:t>n</a:t>
            </a:r>
            <a:r>
              <a:rPr lang="zh-CN" altLang="en-US" dirty="0"/>
              <a:t>个球放到盒子里，盒子不允许为空，有多少种方案如何计数呢？很简单，我们把</a:t>
            </a:r>
            <a:r>
              <a:rPr lang="en-US" altLang="zh-CN" dirty="0"/>
              <a:t>n</a:t>
            </a:r>
            <a:r>
              <a:rPr lang="zh-CN" altLang="en-US" dirty="0"/>
              <a:t>个球排成一行，在中间放上</a:t>
            </a:r>
            <a:r>
              <a:rPr lang="en-US" altLang="zh-CN" dirty="0"/>
              <a:t>k-1</a:t>
            </a:r>
            <a:r>
              <a:rPr lang="zh-CN" altLang="en-US" dirty="0"/>
              <a:t>块板接着，我们把第</a:t>
            </a:r>
            <a:r>
              <a:rPr lang="en-US" altLang="zh-CN" dirty="0"/>
              <a:t>i−1 </a:t>
            </a:r>
            <a:r>
              <a:rPr lang="zh-CN" altLang="en-US" dirty="0"/>
              <a:t>块板和第</a:t>
            </a:r>
            <a:r>
              <a:rPr lang="en-US" altLang="zh-CN" dirty="0" err="1"/>
              <a:t>i</a:t>
            </a:r>
            <a:r>
              <a:rPr lang="zh-CN" altLang="en-US" dirty="0"/>
              <a:t>块板之间的球放到第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个盒子中就完了所以答案就是</a:t>
            </a:r>
            <a:r>
              <a:rPr lang="en-US" altLang="zh-CN" dirty="0"/>
              <a:t>c(n-1,k-1)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</a:t>
            </a:r>
            <a:endParaRPr lang="en-US" altLang="zh-CN" dirty="0"/>
          </a:p>
          <a:p>
            <a:r>
              <a:rPr lang="zh-CN" altLang="en-US" dirty="0"/>
              <a:t>求不定方程</a:t>
            </a:r>
            <a:r>
              <a:rPr lang="en-US" altLang="zh-CN" dirty="0"/>
              <a:t>x1+x2+…+</a:t>
            </a:r>
            <a:r>
              <a:rPr lang="en-US" altLang="zh-CN" dirty="0" err="1"/>
              <a:t>xk</a:t>
            </a:r>
            <a:r>
              <a:rPr lang="en-US" altLang="zh-CN" dirty="0"/>
              <a:t>=n</a:t>
            </a:r>
            <a:r>
              <a:rPr lang="zh-CN" altLang="en-US" dirty="0"/>
              <a:t>的非负整数解个数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插板法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可能为</a:t>
            </a:r>
            <a:r>
              <a:rPr lang="en-US" altLang="zh-CN" dirty="0"/>
              <a:t>0</a:t>
            </a:r>
            <a:r>
              <a:rPr lang="zh-CN" altLang="en-US" dirty="0"/>
              <a:t>记得整体</a:t>
            </a:r>
            <a:r>
              <a:rPr lang="en-US" altLang="zh-CN" dirty="0"/>
              <a:t>+1</a:t>
            </a:r>
            <a:r>
              <a:rPr lang="zh-CN" altLang="en-US" dirty="0"/>
              <a:t>再计数</a:t>
            </a:r>
            <a:endParaRPr lang="en-US" altLang="zh-CN" dirty="0"/>
          </a:p>
          <a:p>
            <a:r>
              <a:rPr lang="en-US" altLang="zh-CN" dirty="0"/>
              <a:t>c(n+k-1,k-1)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3908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卡特兰数</a:t>
            </a:r>
            <a:endParaRPr lang="en-US" altLang="zh-CN" dirty="0"/>
          </a:p>
          <a:p>
            <a:r>
              <a:rPr lang="zh-CN" altLang="en-US" dirty="0"/>
              <a:t>简单来说，卡特兰数就是一个有规律的数列，在坐标图中可以表示为：从原点</a:t>
            </a:r>
            <a:r>
              <a:rPr lang="en-US" altLang="zh-CN" dirty="0"/>
              <a:t>(0,0)</a:t>
            </a:r>
            <a:r>
              <a:rPr lang="zh-CN" altLang="en-US" dirty="0"/>
              <a:t>出发，每次向</a:t>
            </a:r>
            <a:r>
              <a:rPr lang="en-US" altLang="zh-CN" dirty="0"/>
              <a:t>x</a:t>
            </a:r>
            <a:r>
              <a:rPr lang="zh-CN" altLang="en-US" dirty="0"/>
              <a:t>轴或者</a:t>
            </a:r>
            <a:r>
              <a:rPr lang="en-US" altLang="zh-CN" dirty="0"/>
              <a:t>y</a:t>
            </a:r>
            <a:r>
              <a:rPr lang="zh-CN" altLang="en-US" dirty="0"/>
              <a:t>轴正方向移动</a:t>
            </a:r>
            <a:r>
              <a:rPr lang="en-US" altLang="zh-CN" dirty="0"/>
              <a:t>1</a:t>
            </a:r>
            <a:r>
              <a:rPr lang="zh-CN" altLang="en-US" dirty="0"/>
              <a:t>个单位，直到到达</a:t>
            </a:r>
            <a:r>
              <a:rPr lang="en-US" altLang="zh-CN" dirty="0"/>
              <a:t>(</a:t>
            </a:r>
            <a:r>
              <a:rPr lang="en-US" altLang="zh-CN" dirty="0" err="1"/>
              <a:t>n,n</a:t>
            </a:r>
            <a:r>
              <a:rPr lang="en-US" altLang="zh-CN" dirty="0"/>
              <a:t>)</a:t>
            </a:r>
            <a:r>
              <a:rPr lang="zh-CN" altLang="en-US" dirty="0"/>
              <a:t>点，且在移动过程中不越过第一象限平分线的移动方案总数。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825624"/>
            <a:ext cx="5257800" cy="44333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2251</Words>
  <Application>WPS 演示</Application>
  <PresentationFormat>宽屏</PresentationFormat>
  <Paragraphs>139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-apple-system</vt:lpstr>
      <vt:lpstr>Segoe Print</vt:lpstr>
      <vt:lpstr>KaTeX_Main</vt:lpstr>
      <vt:lpstr>Office 主题​​</vt:lpstr>
      <vt:lpstr>计数与期望</vt:lpstr>
      <vt:lpstr>目录</vt:lpstr>
      <vt:lpstr>组合数</vt:lpstr>
      <vt:lpstr>组合数</vt:lpstr>
      <vt:lpstr>组合数</vt:lpstr>
      <vt:lpstr>组合数</vt:lpstr>
      <vt:lpstr>组合数</vt:lpstr>
      <vt:lpstr>组合数</vt:lpstr>
      <vt:lpstr>组合数</vt:lpstr>
      <vt:lpstr>组合数</vt:lpstr>
      <vt:lpstr>组合数</vt:lpstr>
      <vt:lpstr>组合数</vt:lpstr>
      <vt:lpstr>组合数</vt:lpstr>
      <vt:lpstr>容斥</vt:lpstr>
      <vt:lpstr>容斥</vt:lpstr>
      <vt:lpstr>容斥</vt:lpstr>
      <vt:lpstr>容斥</vt:lpstr>
      <vt:lpstr>容斥</vt:lpstr>
      <vt:lpstr>容斥</vt:lpstr>
      <vt:lpstr>容斥</vt:lpstr>
      <vt:lpstr>容斥</vt:lpstr>
      <vt:lpstr>容斥</vt:lpstr>
      <vt:lpstr>容斥</vt:lpstr>
      <vt:lpstr>容斥</vt:lpstr>
      <vt:lpstr>容斥</vt:lpstr>
      <vt:lpstr>容斥</vt:lpstr>
      <vt:lpstr>容斥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初等数论选讲</dc:title>
  <dc:creator>S DQ</dc:creator>
  <cp:lastModifiedBy>钢子</cp:lastModifiedBy>
  <cp:revision>104</cp:revision>
  <dcterms:created xsi:type="dcterms:W3CDTF">2020-03-28T19:21:00Z</dcterms:created>
  <dcterms:modified xsi:type="dcterms:W3CDTF">2022-07-26T05:26:13Z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