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3" r:id="rId10"/>
    <p:sldId id="267" r:id="rId11"/>
    <p:sldId id="268" r:id="rId12"/>
    <p:sldId id="265" r:id="rId13"/>
    <p:sldId id="266" r:id="rId14"/>
    <p:sldId id="274" r:id="rId15"/>
    <p:sldId id="275" r:id="rId16"/>
    <p:sldId id="276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F09AB-106B-41B1-9F8E-F1EA2FE70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65D7D-A2A3-47E7-821D-C1A9764DC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</p:spTree>
    <p:extLst>
      <p:ext uri="{BB962C8B-B14F-4D97-AF65-F5344CB8AC3E}">
        <p14:creationId xmlns:p14="http://schemas.microsoft.com/office/powerpoint/2010/main" val="70655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BD0F4-6DE9-4B51-9291-A90819D3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：拓扑排序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BD109-1C97-41E8-AE9D-B34ADD42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一张有向无环图的拓扑序满足，对于任意一条边，其起点在拓扑序中一定在其终点之后。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每次将入度为</a:t>
            </a:r>
            <a:r>
              <a:rPr lang="en-US" altLang="zh-CN" dirty="0"/>
              <a:t>0</a:t>
            </a:r>
            <a:r>
              <a:rPr lang="zh-CN" altLang="en-US" dirty="0"/>
              <a:t>的点入队。</a:t>
            </a:r>
            <a:endParaRPr lang="en-US" altLang="zh-CN" dirty="0"/>
          </a:p>
          <a:p>
            <a:r>
              <a:rPr lang="zh-CN" altLang="en-US" dirty="0"/>
              <a:t>每次出队将该点删去。</a:t>
            </a:r>
            <a:endParaRPr lang="en-US" altLang="zh-CN" dirty="0"/>
          </a:p>
          <a:p>
            <a:r>
              <a:rPr lang="zh-CN" altLang="en-US" dirty="0"/>
              <a:t>出队序列即为拓扑排序。</a:t>
            </a:r>
          </a:p>
        </p:txBody>
      </p:sp>
    </p:spTree>
    <p:extLst>
      <p:ext uri="{BB962C8B-B14F-4D97-AF65-F5344CB8AC3E}">
        <p14:creationId xmlns:p14="http://schemas.microsoft.com/office/powerpoint/2010/main" val="311398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93FF-D546-47C4-9A74-D0BD5DFC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CF1385E Directing Edges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44FE7-78A1-4593-A7E9-92F2E31DD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给定一个图，有无向边和有向边。对于无向边进行定向，问能否给出一个方案使得定向后的图是无环的，图不一定要联通。</a:t>
                </a:r>
                <a:endParaRPr lang="en-US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endParaRPr lang="en-US" altLang="zh-CN" dirty="0">
                  <a:solidFill>
                    <a:srgbClr val="4D4D4D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44FE7-78A1-4593-A7E9-92F2E31DD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52077-C3B1-4F5E-9A04-FB993EEA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：欧拉回路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BD65F-2BC1-4F4C-8604-867B6933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七桥问题</a:t>
            </a:r>
            <a:endParaRPr lang="en-US" altLang="zh-CN" dirty="0"/>
          </a:p>
          <a:p>
            <a:r>
              <a:rPr lang="zh-CN" altLang="en-US" dirty="0"/>
              <a:t>包含所有边恰好一次的环。</a:t>
            </a:r>
            <a:endParaRPr lang="en-US" altLang="zh-CN" dirty="0"/>
          </a:p>
          <a:p>
            <a:r>
              <a:rPr lang="zh-CN" altLang="en-US" dirty="0"/>
              <a:t>如何判定？</a:t>
            </a:r>
            <a:endParaRPr lang="en-US" altLang="zh-CN" dirty="0"/>
          </a:p>
          <a:p>
            <a:r>
              <a:rPr lang="zh-CN" altLang="en-US" dirty="0"/>
              <a:t>如何寻找？</a:t>
            </a:r>
            <a:r>
              <a:rPr lang="en-US" altLang="zh-CN" dirty="0"/>
              <a:t>DFS</a:t>
            </a:r>
            <a:r>
              <a:rPr lang="zh-CN" altLang="en-US" dirty="0"/>
              <a:t>找环，找到就合并。</a:t>
            </a:r>
          </a:p>
        </p:txBody>
      </p:sp>
    </p:spTree>
    <p:extLst>
      <p:ext uri="{BB962C8B-B14F-4D97-AF65-F5344CB8AC3E}">
        <p14:creationId xmlns:p14="http://schemas.microsoft.com/office/powerpoint/2010/main" val="38818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DBF6-0210-4EBF-A6A0-8B1110BA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：强连通分量分解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30B11-5AB1-42A2-9CAF-C41FF90E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从入度为</a:t>
            </a:r>
            <a:r>
              <a:rPr lang="en-US" altLang="zh-CN" dirty="0"/>
              <a:t>0</a:t>
            </a:r>
            <a:r>
              <a:rPr lang="zh-CN" altLang="en-US" dirty="0"/>
              <a:t>的点出发</a:t>
            </a:r>
            <a:r>
              <a:rPr lang="en-US" altLang="zh-CN" dirty="0"/>
              <a:t>DFS</a:t>
            </a:r>
            <a:r>
              <a:rPr lang="zh-CN" altLang="en-US" dirty="0"/>
              <a:t>，记录</a:t>
            </a:r>
            <a:r>
              <a:rPr lang="en-US" altLang="zh-CN" dirty="0"/>
              <a:t>DFS</a:t>
            </a:r>
            <a:r>
              <a:rPr lang="zh-CN" altLang="en-US" dirty="0"/>
              <a:t>走过的顶点序列。</a:t>
            </a:r>
            <a:endParaRPr lang="en-US" altLang="zh-CN" dirty="0"/>
          </a:p>
          <a:p>
            <a:r>
              <a:rPr lang="zh-CN" altLang="en-US" dirty="0"/>
              <a:t>在反图上按照</a:t>
            </a:r>
            <a:r>
              <a:rPr lang="en-US" altLang="zh-CN" dirty="0"/>
              <a:t>DFS</a:t>
            </a:r>
            <a:r>
              <a:rPr lang="zh-CN" altLang="en-US" dirty="0"/>
              <a:t>序从后往前</a:t>
            </a:r>
            <a:r>
              <a:rPr lang="en-US" altLang="zh-CN" dirty="0"/>
              <a:t>DFS</a:t>
            </a:r>
            <a:r>
              <a:rPr lang="zh-CN" altLang="en-US" dirty="0"/>
              <a:t>，能够扫描到的之前未被扫描过的所有点构成强连通分量。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主要是不会错。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110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9FD08-AC43-4614-B925-FD29183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817233-491C-4E43-89AC-E530F7615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5181600"/>
              </a:xfrm>
            </p:spPr>
            <p:txBody>
              <a:bodyPr/>
              <a:lstStyle/>
              <a:p>
                <a:r>
                  <a:rPr lang="en-US" altLang="zh-CN" dirty="0"/>
                  <a:t>SAT </a:t>
                </a:r>
                <a:r>
                  <a:rPr lang="zh-CN" altLang="en-US" dirty="0"/>
                  <a:t>表示合取范式的可满足性问题。</a:t>
                </a:r>
                <a:endParaRPr lang="en-US" altLang="zh-CN" dirty="0"/>
              </a:p>
              <a:p>
                <a:r>
                  <a:rPr lang="zh-CN" altLang="en-US" dirty="0"/>
                  <a:t>在布尔代数中，我们使用合取符号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逻辑与，析取符号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zh-CN" altLang="en-US" dirty="0"/>
                  <a:t> 表示逻辑或，非符号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逻辑非。</a:t>
                </a:r>
                <a:endParaRPr lang="en-US" altLang="zh-CN" dirty="0"/>
              </a:p>
              <a:p>
                <a:r>
                  <a:rPr lang="zh-CN" altLang="en-US" dirty="0"/>
                  <a:t>将一堆变量析取之后和取起来的式子叫做合取范式，形式如下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其中每一个变量都是布尔变量</a:t>
                </a:r>
                <a:r>
                  <a:rPr lang="en-US" altLang="zh-CN" dirty="0"/>
                  <a:t>(0/1)</a:t>
                </a:r>
                <a:r>
                  <a:rPr lang="zh-CN" altLang="en-US" dirty="0"/>
                  <a:t>。一个合取范式可满足，意味着有一组变量的赋值，使得合取范式为真</a:t>
                </a:r>
                <a:r>
                  <a:rPr lang="en-US" altLang="zh-CN" dirty="0"/>
                  <a:t>(1)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如果每一个字句都只有不超过两个变量，则称这个</a:t>
                </a:r>
                <a:r>
                  <a:rPr lang="en-US" altLang="zh-CN" dirty="0"/>
                  <a:t>SAT</a:t>
                </a:r>
                <a:r>
                  <a:rPr lang="zh-CN" altLang="en-US" dirty="0"/>
                  <a:t>问题为</a:t>
                </a:r>
                <a:r>
                  <a:rPr lang="en-US" altLang="zh-CN" dirty="0"/>
                  <a:t>2-SAT</a:t>
                </a:r>
              </a:p>
              <a:p>
                <a:r>
                  <a:rPr lang="zh-CN" altLang="en-US" dirty="0"/>
                  <a:t>下列</a:t>
                </a:r>
                <a:r>
                  <a:rPr lang="en-US" altLang="zh-CN" dirty="0"/>
                  <a:t>2-SAT</a:t>
                </a:r>
                <a:r>
                  <a:rPr lang="zh-CN" altLang="en-US" dirty="0"/>
                  <a:t>中：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可满足，当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可满足，当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无法满足。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817233-491C-4E43-89AC-E530F7615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5181600"/>
              </a:xfrm>
              <a:blipFill>
                <a:blip r:embed="rId2"/>
                <a:stretch>
                  <a:fillRect l="-479" t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6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7F43-9717-4EA6-81CF-369AC17D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：强连通分量：</a:t>
            </a:r>
            <a:r>
              <a:rPr lang="en-US" altLang="zh-CN" dirty="0"/>
              <a:t>2-SAT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17841F-0D39-4F0A-8DF8-616B5DC20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/>
              <a:lstStyle/>
              <a:p>
                <a:r>
                  <a:rPr lang="zh-CN" altLang="en-US" dirty="0"/>
                  <a:t>在布尔代数中，我们将 “若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”成为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蕴含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则 </a:t>
                </a:r>
                <a:r>
                  <a:rPr lang="en-US" altLang="zh-CN" dirty="0"/>
                  <a:t>2-SAT </a:t>
                </a:r>
                <a:r>
                  <a:rPr lang="zh-CN" altLang="en-US" dirty="0"/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我们建立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个节点分别表示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,{¬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，用有向边表示蕴含关系。</a:t>
                </a:r>
                <a:endParaRPr lang="en-US" altLang="zh-CN" dirty="0"/>
              </a:p>
              <a:p>
                <a:r>
                  <a:rPr lang="zh-CN" altLang="en-US" dirty="0"/>
                  <a:t>即若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一条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:r>
                  <a:rPr lang="zh-CN" altLang="en-US" dirty="0"/>
                  <a:t>于是若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可达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反之亦然（蕴含的传递性）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于是，若存在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相互可达（在同一强连通分量中），则没有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赋值可以满足</a:t>
                </a:r>
                <a:r>
                  <a:rPr lang="en-US" altLang="zh-CN" dirty="0"/>
                  <a:t>2-SAT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否则，</a:t>
                </a:r>
                <a:r>
                  <a:rPr lang="en-US" altLang="zh-CN" dirty="0"/>
                  <a:t>2-SAT</a:t>
                </a:r>
                <a:r>
                  <a:rPr lang="zh-CN" altLang="en-US" dirty="0"/>
                  <a:t>可满足，按拓扑序，先出现的先赋值即可。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17841F-0D39-4F0A-8DF8-616B5DC20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>
                <a:blip r:embed="rId2"/>
                <a:stretch>
                  <a:fillRect l="-479" t="-903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4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DE453-67AF-4479-AC8F-67358DB1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POJ3683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DC92EE-73B1-4296-9E83-74D0C3DCA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有</a:t>
                </a:r>
                <a:r>
                  <a:rPr lang="en-US" altLang="zh-CN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场婚礼，第</a:t>
                </a:r>
                <a:r>
                  <a:rPr lang="en-US" altLang="zh-CN" b="0" i="0" dirty="0" err="1">
                    <a:solidFill>
                      <a:srgbClr val="4D4D4D"/>
                    </a:solidFill>
                    <a:effectLst/>
                    <a:latin typeface="-apple-system"/>
                  </a:rPr>
                  <a:t>i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场婚礼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的开始时间为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和结束时间为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，神父祷告的时间为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。所有婚礼必须在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开始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或</m:t>
                    </m:r>
                    <m:r>
                      <a:rPr lang="zh-CN" altLang="en-US" i="1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结束</m:t>
                    </m:r>
                    <m:r>
                      <a:rPr lang="zh-CN" altLang="en-US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b="0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4D4D4D"/>
                        </a:solidFill>
                        <a:effectLst/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这两个时间段举行。同一时间</a:t>
                </a:r>
                <a:r>
                  <a:rPr lang="zh-CN" altLang="en-US" dirty="0">
                    <a:solidFill>
                      <a:srgbClr val="4D4D4D"/>
                    </a:solidFill>
                    <a:latin typeface="-apple-system"/>
                  </a:rPr>
                  <a:t>神父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只能参与一场婚礼。求一种方案使得神父能够参加所有</a:t>
                </a:r>
                <a:r>
                  <a:rPr lang="zh-CN" altLang="en-US" b="0" i="0">
                    <a:solidFill>
                      <a:srgbClr val="4D4D4D"/>
                    </a:solidFill>
                    <a:effectLst/>
                    <a:latin typeface="-apple-system"/>
                  </a:rPr>
                  <a:t>婚礼。</a:t>
                </a:r>
                <a:endParaRPr lang="en-US" altLang="zh-CN" b="0" i="0">
                  <a:solidFill>
                    <a:srgbClr val="4D4D4D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DC92EE-73B1-4296-9E83-74D0C3DCA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8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33691-78E2-46FD-8E5D-B129C521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最短路：</a:t>
            </a:r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4E71A-C4CD-4287-9E02-83C08803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请一位同学讲。</a:t>
            </a:r>
            <a:endParaRPr lang="en-US" altLang="zh-CN" dirty="0"/>
          </a:p>
          <a:p>
            <a:r>
              <a:rPr lang="zh-CN" altLang="en-US" dirty="0"/>
              <a:t>如何判负环。</a:t>
            </a:r>
            <a:endParaRPr lang="en-US" altLang="zh-CN" dirty="0"/>
          </a:p>
          <a:p>
            <a:r>
              <a:rPr lang="zh-CN" altLang="en-US" dirty="0"/>
              <a:t>最坏复杂度是？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024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FEDCA-345B-4B77-BC0C-E1DBC5ED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最短路：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3F79F0-2A77-4BD2-9FF0-C772BE4CD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将所有点分为已经确定最短路的集合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和未确定最短路的集合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每次取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中到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的最近点加入</a:t>
                </a:r>
                <a:r>
                  <a:rPr lang="en-US" altLang="zh-CN" dirty="0"/>
                  <a:t>S</a:t>
                </a:r>
              </a:p>
              <a:p>
                <a:r>
                  <a:rPr lang="zh-CN" altLang="en-US" dirty="0"/>
                  <a:t>每当有新点加入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时，更新所有到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中的点到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的距离。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如何维护 最近 这个关系密切的影响着复杂度。</a:t>
                </a:r>
                <a:endParaRPr lang="en-US" altLang="zh-CN" dirty="0"/>
              </a:p>
              <a:p>
                <a:r>
                  <a:rPr lang="zh-CN" altLang="en-US" dirty="0"/>
                  <a:t>暴力：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优先队列</a:t>
                </a:r>
                <a:r>
                  <a:rPr lang="en-US" altLang="zh-CN" dirty="0"/>
                  <a:t>?</a:t>
                </a:r>
              </a:p>
              <a:p>
                <a:r>
                  <a:rPr lang="en-US" altLang="zh-CN" dirty="0"/>
                  <a:t>Fibonacci</a:t>
                </a:r>
                <a:r>
                  <a:rPr lang="zh-CN" altLang="en-US" dirty="0"/>
                  <a:t>堆？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3F79F0-2A77-4BD2-9FF0-C772BE4C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44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41371-904A-4C95-8B9E-2A68A46E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363436-0CE1-42DA-83CB-54D18CBCE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，满足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个约束条件，每个约束条件形式如下：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我们希望得到这些变量的一组解。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如何用约束条件和目标函数的角度描述最短路。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363436-0CE1-42DA-83CB-54D18CBCE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66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B4EB1-C7E6-4123-AE6A-FFF562DE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7BA48-0EC4-4029-AA00-3C9A788C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  <a:endParaRPr lang="en-US" altLang="zh-CN" dirty="0"/>
          </a:p>
          <a:p>
            <a:r>
              <a:rPr lang="en-US" altLang="zh-CN" dirty="0"/>
              <a:t>BFS</a:t>
            </a:r>
          </a:p>
          <a:p>
            <a:pPr lvl="1"/>
            <a:r>
              <a:rPr lang="zh-CN" altLang="en-US" dirty="0"/>
              <a:t>拓扑排序</a:t>
            </a:r>
            <a:endParaRPr lang="en-US" altLang="zh-CN" dirty="0"/>
          </a:p>
          <a:p>
            <a:r>
              <a:rPr lang="en-US" altLang="zh-CN" dirty="0"/>
              <a:t>DFS</a:t>
            </a:r>
          </a:p>
          <a:p>
            <a:pPr lvl="1"/>
            <a:r>
              <a:rPr lang="zh-CN" altLang="en-US" dirty="0"/>
              <a:t>欧拉回路</a:t>
            </a:r>
            <a:endParaRPr lang="en-US" altLang="zh-CN" dirty="0"/>
          </a:p>
          <a:p>
            <a:pPr lvl="1"/>
            <a:r>
              <a:rPr lang="zh-CN" altLang="en-US" dirty="0"/>
              <a:t>强连通分量</a:t>
            </a:r>
            <a:endParaRPr lang="en-US" altLang="zh-CN" dirty="0"/>
          </a:p>
          <a:p>
            <a:r>
              <a:rPr lang="zh-CN" altLang="en-US" dirty="0"/>
              <a:t>最短路</a:t>
            </a:r>
            <a:endParaRPr lang="en-US" altLang="zh-CN" dirty="0"/>
          </a:p>
          <a:p>
            <a:r>
              <a:rPr lang="zh-CN" altLang="en-US" dirty="0"/>
              <a:t>最小生成树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3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2F81A-B218-4298-AD85-A43C7DE4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P1993 </a:t>
            </a:r>
            <a:r>
              <a:rPr lang="zh-CN" altLang="en-US" dirty="0"/>
              <a:t>小</a:t>
            </a:r>
            <a:r>
              <a:rPr lang="en-US" altLang="zh-CN" dirty="0"/>
              <a:t>K</a:t>
            </a:r>
            <a:r>
              <a:rPr lang="zh-CN" altLang="en-US" dirty="0"/>
              <a:t>的农场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58F31-BA38-41F6-972A-00743480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zh-CN" altLang="en-US" dirty="0"/>
              <a:t>小 </a:t>
            </a:r>
            <a:r>
              <a:rPr lang="en-US" altLang="zh-CN" dirty="0"/>
              <a:t>K </a:t>
            </a:r>
            <a:r>
              <a:rPr lang="zh-CN" altLang="en-US" dirty="0"/>
              <a:t>在 </a:t>
            </a:r>
            <a:r>
              <a:rPr lang="en-US" altLang="zh-CN" dirty="0"/>
              <a:t>MC </a:t>
            </a:r>
            <a:r>
              <a:rPr lang="zh-CN" altLang="en-US" dirty="0"/>
              <a:t>里面建立很多很多的农场，总共 </a:t>
            </a:r>
            <a:r>
              <a:rPr lang="en-US" altLang="zh-CN" dirty="0"/>
              <a:t>n </a:t>
            </a:r>
            <a:r>
              <a:rPr lang="zh-CN" altLang="en-US" dirty="0"/>
              <a:t>个，以至于他自己都忘记了每个农场中种植作物的具体数量了，他只记得一些含糊的信息（共 </a:t>
            </a:r>
            <a:r>
              <a:rPr lang="en-US" altLang="zh-CN" dirty="0"/>
              <a:t>m </a:t>
            </a:r>
            <a:r>
              <a:rPr lang="zh-CN" altLang="en-US" dirty="0"/>
              <a:t>个），以下列三种形式描述：  </a:t>
            </a:r>
          </a:p>
          <a:p>
            <a:pPr lvl="1"/>
            <a:r>
              <a:rPr lang="zh-CN" altLang="en-US" dirty="0"/>
              <a:t>农场 </a:t>
            </a:r>
            <a:r>
              <a:rPr lang="en-US" altLang="zh-CN" dirty="0"/>
              <a:t>a </a:t>
            </a:r>
            <a:r>
              <a:rPr lang="zh-CN" altLang="en-US" dirty="0"/>
              <a:t>比农场 </a:t>
            </a:r>
            <a:r>
              <a:rPr lang="en-US" altLang="zh-CN" dirty="0"/>
              <a:t>b </a:t>
            </a:r>
            <a:r>
              <a:rPr lang="zh-CN" altLang="en-US" dirty="0"/>
              <a:t>至少多种植了 </a:t>
            </a:r>
            <a:r>
              <a:rPr lang="en-US" altLang="zh-CN" dirty="0"/>
              <a:t>c </a:t>
            </a:r>
            <a:r>
              <a:rPr lang="zh-CN" altLang="en-US" dirty="0"/>
              <a:t>个单位的作物；</a:t>
            </a:r>
          </a:p>
          <a:p>
            <a:pPr lvl="1"/>
            <a:r>
              <a:rPr lang="zh-CN" altLang="en-US" dirty="0"/>
              <a:t>农场 </a:t>
            </a:r>
            <a:r>
              <a:rPr lang="en-US" altLang="zh-CN" dirty="0"/>
              <a:t>a </a:t>
            </a:r>
            <a:r>
              <a:rPr lang="zh-CN" altLang="en-US" dirty="0"/>
              <a:t>比农场 </a:t>
            </a:r>
            <a:r>
              <a:rPr lang="en-US" altLang="zh-CN" dirty="0"/>
              <a:t>b </a:t>
            </a:r>
            <a:r>
              <a:rPr lang="zh-CN" altLang="en-US" dirty="0"/>
              <a:t>至多多种植了 </a:t>
            </a:r>
            <a:r>
              <a:rPr lang="en-US" altLang="zh-CN" dirty="0"/>
              <a:t>c </a:t>
            </a:r>
            <a:r>
              <a:rPr lang="zh-CN" altLang="en-US" dirty="0"/>
              <a:t>个单位的作物；</a:t>
            </a:r>
          </a:p>
          <a:p>
            <a:pPr lvl="1"/>
            <a:r>
              <a:rPr lang="zh-CN" altLang="en-US" dirty="0"/>
              <a:t>农场 </a:t>
            </a:r>
            <a:r>
              <a:rPr lang="en-US" altLang="zh-CN" dirty="0"/>
              <a:t>a </a:t>
            </a:r>
            <a:r>
              <a:rPr lang="zh-CN" altLang="en-US" dirty="0"/>
              <a:t>与农场 </a:t>
            </a:r>
            <a:r>
              <a:rPr lang="en-US" altLang="zh-CN" dirty="0"/>
              <a:t>b </a:t>
            </a:r>
            <a:r>
              <a:rPr lang="zh-CN" altLang="en-US" dirty="0"/>
              <a:t>种植的作物数一样多。  </a:t>
            </a:r>
          </a:p>
          <a:p>
            <a:r>
              <a:rPr lang="zh-CN" altLang="en-US" dirty="0"/>
              <a:t>但是，由于小 </a:t>
            </a:r>
            <a:r>
              <a:rPr lang="en-US" altLang="zh-CN" dirty="0"/>
              <a:t>K </a:t>
            </a:r>
            <a:r>
              <a:rPr lang="zh-CN" altLang="en-US" dirty="0"/>
              <a:t>的记忆有些偏差，所以他想要知道存不存在一种情况，使得农场的种植作物数量与他记忆中的所有信息吻合。</a:t>
            </a:r>
          </a:p>
        </p:txBody>
      </p:sp>
    </p:spTree>
    <p:extLst>
      <p:ext uri="{BB962C8B-B14F-4D97-AF65-F5344CB8AC3E}">
        <p14:creationId xmlns:p14="http://schemas.microsoft.com/office/powerpoint/2010/main" val="4299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1E46A-A27D-4550-A386-B91C87B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[SCOI2011] </a:t>
            </a:r>
            <a:r>
              <a:rPr lang="zh-CN" altLang="en-US" dirty="0"/>
              <a:t>糖果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C6215-8231-4A23-9157-E5259222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个小朋友手上有糖果，你现在知道</a:t>
            </a:r>
            <a:r>
              <a:rPr lang="en-US" altLang="zh-CN" dirty="0"/>
              <a:t>K</a:t>
            </a:r>
            <a:r>
              <a:rPr lang="zh-CN" altLang="en-US" dirty="0"/>
              <a:t>个约束条件，形式为一个小朋友手里的糖果数量大于</a:t>
            </a:r>
            <a:r>
              <a:rPr lang="en-US" altLang="zh-CN" dirty="0"/>
              <a:t>\</a:t>
            </a:r>
            <a:r>
              <a:rPr lang="zh-CN" altLang="en-US" dirty="0"/>
              <a:t>大于等于</a:t>
            </a:r>
            <a:r>
              <a:rPr lang="en-US" altLang="zh-CN" dirty="0"/>
              <a:t>\</a:t>
            </a:r>
            <a:r>
              <a:rPr lang="zh-CN" altLang="en-US" dirty="0"/>
              <a:t>等于</a:t>
            </a:r>
            <a:r>
              <a:rPr lang="en-US" altLang="zh-CN" dirty="0"/>
              <a:t>\</a:t>
            </a:r>
            <a:r>
              <a:rPr lang="zh-CN" altLang="en-US" dirty="0"/>
              <a:t>小于等于</a:t>
            </a:r>
            <a:r>
              <a:rPr lang="en-US" altLang="zh-CN" dirty="0"/>
              <a:t>\</a:t>
            </a:r>
            <a:r>
              <a:rPr lang="zh-CN" altLang="en-US" dirty="0"/>
              <a:t>小于另一个同学手里的糖果数量。</a:t>
            </a:r>
            <a:endParaRPr lang="en-US" altLang="zh-CN" dirty="0"/>
          </a:p>
          <a:p>
            <a:r>
              <a:rPr lang="zh-CN" altLang="en-US" dirty="0"/>
              <a:t>问如果要让所有小朋友都有糖果吃，至少要多少糖果。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3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D323-AA82-4456-AD5A-4ADD761E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54794-E92F-4346-B5B7-8CB62C96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图论起源于一个非常经典的问题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柯尼斯堡（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Konigsberg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）七桥问题。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柯尼斯堡有七座桥，一位游客想要游览这七座桥，同时每一座桥最多走一遍。</a:t>
            </a:r>
            <a:endParaRPr lang="en-US" altLang="zh-CN" dirty="0"/>
          </a:p>
          <a:p>
            <a:r>
              <a:rPr lang="en-US" altLang="zh-CN" dirty="0"/>
              <a:t>1732</a:t>
            </a:r>
            <a:r>
              <a:rPr lang="zh-CN" altLang="en-US" dirty="0"/>
              <a:t>年，欧拉向圣彼得堡科学院提交了关于七桥问题的解。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9562B2-6E5B-4276-B531-EF03272B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36" y="3429000"/>
            <a:ext cx="5661892" cy="322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4443-4192-4D17-A9BC-2F49C24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C4ACB0-B2CB-425F-B543-EE2562BF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通常情况下，我们认为一张图 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由点集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和边集 </a:t>
                </a:r>
                <a:r>
                  <a:rPr lang="en-US" altLang="zh-CN" dirty="0"/>
                  <a:t>E </a:t>
                </a:r>
                <a:r>
                  <a:rPr lang="zh-CN" altLang="en-US" dirty="0"/>
                  <a:t>构成。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图有很多种，如果边集单向则我们称之为有向图，反之则为无向图或者混合图。</a:t>
                </a:r>
                <a:endParaRPr lang="en-US" altLang="zh-CN" dirty="0"/>
              </a:p>
              <a:p>
                <a:r>
                  <a:rPr lang="zh-CN" altLang="en-US" dirty="0"/>
                  <a:t>对于有向边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，我们称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为起点，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为终点。</a:t>
                </a:r>
                <a:endParaRPr lang="en-US" altLang="zh-CN" dirty="0"/>
              </a:p>
              <a:p>
                <a:r>
                  <a:rPr lang="zh-CN" altLang="en-US" dirty="0"/>
                  <a:t>对于边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为端点。</a:t>
                </a:r>
                <a:endParaRPr lang="en-US" altLang="zh-CN" dirty="0"/>
              </a:p>
              <a:p>
                <a:r>
                  <a:rPr lang="zh-CN" altLang="en-US" dirty="0"/>
                  <a:t>在无向图中，如果点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之间存在一条边，则我们称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相邻。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C4ACB0-B2CB-425F-B543-EE2562BF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4443-4192-4D17-A9BC-2F49C24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C4ACB0-B2CB-425F-B543-EE2562BF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483100"/>
              </a:xfrm>
            </p:spPr>
            <p:txBody>
              <a:bodyPr/>
              <a:lstStyle/>
              <a:p>
                <a:r>
                  <a:rPr lang="zh-CN" altLang="en-US" dirty="0"/>
                  <a:t>我们记以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为端点的边的数量为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的度，通常记为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对于有向图来说 ，我们记以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为起点的边的数量为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的出度，以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为终点的边的数量为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的入度。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我们称从自己到自己的边为自环，两条一样的边为重边，无重边与自环的图为简单图。</a:t>
                </a:r>
                <a:endParaRPr lang="en-US" altLang="zh-CN" dirty="0"/>
              </a:p>
              <a:p>
                <a:r>
                  <a:rPr lang="zh-CN" altLang="en-US" dirty="0"/>
                  <a:t>路是一个边的序列，且每条边的终点都是下一条边的起点。</a:t>
                </a:r>
                <a:endParaRPr lang="en-US" altLang="zh-CN" dirty="0"/>
              </a:p>
              <a:p>
                <a:r>
                  <a:rPr lang="zh-CN" altLang="en-US" dirty="0"/>
                  <a:t>路径通常指简单路径，表示序列中边的终点各不相同的路</a:t>
                </a:r>
                <a:endParaRPr lang="en-US" altLang="zh-CN" dirty="0"/>
              </a:p>
              <a:p>
                <a:r>
                  <a:rPr lang="zh-CN" altLang="en-US" dirty="0"/>
                  <a:t>环通常指简单回路，即起点与终点一致的路径。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C4ACB0-B2CB-425F-B543-EE2562BF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483100"/>
              </a:xfrm>
              <a:blipFill>
                <a:blip r:embed="rId2"/>
                <a:stretch>
                  <a:fillRect l="-479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78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EFA7-EED6-4F26-A8B8-9147720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69074D-7E2E-4C8C-887A-A04ADCCAA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如果两个点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之间存在路径，则称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v </a:t>
                </a:r>
                <a:r>
                  <a:rPr lang="zh-CN" altLang="en-US" dirty="0"/>
                  <a:t>联通。</a:t>
                </a:r>
                <a:endParaRPr lang="en-US" altLang="zh-CN" dirty="0"/>
              </a:p>
              <a:p>
                <a:r>
                  <a:rPr lang="zh-CN" altLang="en-US" dirty="0"/>
                  <a:t>若图中任意两点都联通，则我们称图联通。</a:t>
                </a:r>
                <a:endParaRPr lang="en-US" altLang="zh-CN" dirty="0"/>
              </a:p>
              <a:p>
                <a:r>
                  <a:rPr lang="zh-CN" altLang="en-US" dirty="0"/>
                  <a:t>如果删去一个点之后，图从联通变为不连通，则称这个点为割点。</a:t>
                </a:r>
                <a:endParaRPr lang="en-US" altLang="zh-CN" dirty="0"/>
              </a:p>
              <a:p>
                <a:r>
                  <a:rPr lang="zh-CN" altLang="en-US" dirty="0"/>
                  <a:t>如果删去一条边后，图变为不连通，则称这条边为割边。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如果一个图中不存在环，则称其为森林</a:t>
                </a:r>
                <a:endParaRPr lang="en-US" altLang="zh-CN" dirty="0"/>
              </a:p>
              <a:p>
                <a:r>
                  <a:rPr lang="zh-CN" altLang="en-US" dirty="0"/>
                  <a:t>若森林联通，则称之为树。</a:t>
                </a:r>
                <a:endParaRPr lang="en-US" altLang="zh-CN" dirty="0"/>
              </a:p>
              <a:p>
                <a:r>
                  <a:rPr lang="zh-CN" altLang="en-US" dirty="0"/>
                  <a:t>若点集可以被分为两个部分，每个部分中的点两两之间无边，则称之为二分图。</a:t>
                </a:r>
                <a:endParaRPr lang="en-US" altLang="zh-CN" dirty="0"/>
              </a:p>
              <a:p>
                <a:r>
                  <a:rPr lang="zh-CN" altLang="en-US" dirty="0"/>
                  <a:t>若一个有向图中不存在环，则我们称之为</a:t>
                </a:r>
                <a:r>
                  <a:rPr lang="en-US" altLang="zh-CN" dirty="0"/>
                  <a:t>DAG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Directed </a:t>
                </a:r>
                <a:r>
                  <a:rPr lang="en-US" altLang="zh-CN" dirty="0" err="1"/>
                  <a:t>Acycle</a:t>
                </a:r>
                <a:r>
                  <a:rPr lang="en-US" altLang="zh-CN" dirty="0"/>
                  <a:t> Graph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69074D-7E2E-4C8C-887A-A04ADCCAA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3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A4878-E666-4ACB-A64E-0B4FC4A4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2AEDDF-E726-4C43-B344-DD2173B30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邻接矩阵：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:r>
                  <a:rPr lang="zh-CN" altLang="en-US" dirty="0"/>
                  <a:t>邻接表：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存储所有从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出发的边。</a:t>
                </a:r>
                <a:endParaRPr lang="en-US" altLang="zh-CN" dirty="0"/>
              </a:p>
              <a:p>
                <a:r>
                  <a:rPr lang="zh-CN" altLang="en-US" dirty="0"/>
                  <a:t>链式前向星：使用</a:t>
                </a:r>
                <a:r>
                  <a:rPr lang="en-US" altLang="zh-CN" dirty="0"/>
                  <a:t> |V| </a:t>
                </a:r>
                <a:r>
                  <a:rPr lang="zh-CN" altLang="en-US" dirty="0"/>
                  <a:t>个链表在数组中存储邻接表。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2AEDDF-E726-4C43-B344-DD2173B30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47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FD526-9A13-4B50-9B89-36C76D58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592D1-515E-458E-A73E-429829F4F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给定一张无向无权图，求所有点两两之间有多少条长度为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|≤300,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592D1-515E-458E-A73E-429829F4F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1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1E54-0CA4-4C91-8F90-8FB8F64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A4216-9587-4D77-BBED-286BFD6E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无权图最短路。</a:t>
            </a:r>
            <a:endParaRPr lang="en-US" altLang="zh-CN" dirty="0"/>
          </a:p>
          <a:p>
            <a:r>
              <a:rPr lang="zh-CN" altLang="en-US" dirty="0"/>
              <a:t>二分图判定。</a:t>
            </a:r>
            <a:endParaRPr lang="en-US" altLang="zh-CN" dirty="0"/>
          </a:p>
          <a:p>
            <a:r>
              <a:rPr lang="en-US" altLang="zh-CN" dirty="0"/>
              <a:t>SPFA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1267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1467</Words>
  <Application>Microsoft Office PowerPoint</Application>
  <PresentationFormat>宽屏</PresentationFormat>
  <Paragraphs>124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-apple-system</vt:lpstr>
      <vt:lpstr>Helvetica Neue</vt:lpstr>
      <vt:lpstr>Arial</vt:lpstr>
      <vt:lpstr>Cambria Math</vt:lpstr>
      <vt:lpstr>Century Gothic</vt:lpstr>
      <vt:lpstr>Wingdings 3</vt:lpstr>
      <vt:lpstr>丝状</vt:lpstr>
      <vt:lpstr>Day4</vt:lpstr>
      <vt:lpstr>图论</vt:lpstr>
      <vt:lpstr>历史</vt:lpstr>
      <vt:lpstr>定义</vt:lpstr>
      <vt:lpstr>定义</vt:lpstr>
      <vt:lpstr>定义</vt:lpstr>
      <vt:lpstr>存储方式</vt:lpstr>
      <vt:lpstr>例题</vt:lpstr>
      <vt:lpstr>BFS</vt:lpstr>
      <vt:lpstr>BFS：拓扑排序</vt:lpstr>
      <vt:lpstr>CF1385E Directing Edges</vt:lpstr>
      <vt:lpstr>DFS：欧拉回路</vt:lpstr>
      <vt:lpstr>DFS：强连通分量分解</vt:lpstr>
      <vt:lpstr>2-SAT</vt:lpstr>
      <vt:lpstr>DFS：强连通分量：2-SAT</vt:lpstr>
      <vt:lpstr>POJ3683</vt:lpstr>
      <vt:lpstr>最短路：SPFA</vt:lpstr>
      <vt:lpstr>最短路：Dijkstra</vt:lpstr>
      <vt:lpstr>差分约束</vt:lpstr>
      <vt:lpstr>Luogu P1993 小K的农场</vt:lpstr>
      <vt:lpstr>[SCOI2011] 糖果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罗 碚</dc:creator>
  <cp:lastModifiedBy>罗 碚</cp:lastModifiedBy>
  <cp:revision>18</cp:revision>
  <dcterms:created xsi:type="dcterms:W3CDTF">2022-08-03T14:10:24Z</dcterms:created>
  <dcterms:modified xsi:type="dcterms:W3CDTF">2022-08-03T17:18:34Z</dcterms:modified>
</cp:coreProperties>
</file>