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0"/>
  </p:notesMasterIdLst>
  <p:sldIdLst>
    <p:sldId id="256" r:id="rId2"/>
    <p:sldId id="257" r:id="rId3"/>
    <p:sldId id="258" r:id="rId4"/>
    <p:sldId id="315" r:id="rId5"/>
    <p:sldId id="259" r:id="rId6"/>
    <p:sldId id="260" r:id="rId7"/>
    <p:sldId id="261" r:id="rId8"/>
    <p:sldId id="262" r:id="rId9"/>
    <p:sldId id="263" r:id="rId10"/>
    <p:sldId id="264" r:id="rId11"/>
    <p:sldId id="265" r:id="rId12"/>
    <p:sldId id="316" r:id="rId13"/>
    <p:sldId id="266" r:id="rId14"/>
    <p:sldId id="267" r:id="rId15"/>
    <p:sldId id="268" r:id="rId16"/>
    <p:sldId id="269" r:id="rId17"/>
    <p:sldId id="270" r:id="rId18"/>
    <p:sldId id="317" r:id="rId19"/>
    <p:sldId id="271" r:id="rId20"/>
    <p:sldId id="272" r:id="rId21"/>
    <p:sldId id="273" r:id="rId22"/>
    <p:sldId id="318" r:id="rId23"/>
    <p:sldId id="321"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07" r:id="rId45"/>
    <p:sldId id="308" r:id="rId46"/>
    <p:sldId id="319" r:id="rId47"/>
    <p:sldId id="320" r:id="rId48"/>
    <p:sldId id="391" r:id="rId49"/>
    <p:sldId id="392" r:id="rId50"/>
    <p:sldId id="393" r:id="rId51"/>
    <p:sldId id="339" r:id="rId52"/>
    <p:sldId id="340" r:id="rId53"/>
    <p:sldId id="341" r:id="rId54"/>
    <p:sldId id="342" r:id="rId55"/>
    <p:sldId id="343" r:id="rId56"/>
    <p:sldId id="344" r:id="rId57"/>
    <p:sldId id="345" r:id="rId58"/>
    <p:sldId id="362" r:id="rId59"/>
    <p:sldId id="364" r:id="rId60"/>
    <p:sldId id="365" r:id="rId61"/>
    <p:sldId id="366" r:id="rId62"/>
    <p:sldId id="367" r:id="rId63"/>
    <p:sldId id="368" r:id="rId64"/>
    <p:sldId id="373" r:id="rId65"/>
    <p:sldId id="310" r:id="rId66"/>
    <p:sldId id="311" r:id="rId67"/>
    <p:sldId id="323" r:id="rId68"/>
    <p:sldId id="322"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4" r:id="rId87"/>
    <p:sldId id="395" r:id="rId88"/>
    <p:sldId id="396" r:id="rId89"/>
    <p:sldId id="397" r:id="rId90"/>
    <p:sldId id="398" r:id="rId91"/>
    <p:sldId id="399" r:id="rId92"/>
    <p:sldId id="400" r:id="rId93"/>
    <p:sldId id="336" r:id="rId94"/>
    <p:sldId id="369" r:id="rId95"/>
    <p:sldId id="371" r:id="rId96"/>
    <p:sldId id="370" r:id="rId97"/>
    <p:sldId id="372" r:id="rId98"/>
    <p:sldId id="338"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49" autoAdjust="0"/>
  </p:normalViewPr>
  <p:slideViewPr>
    <p:cSldViewPr snapToGrid="0">
      <p:cViewPr varScale="1">
        <p:scale>
          <a:sx n="53" d="100"/>
          <a:sy n="53" d="100"/>
        </p:scale>
        <p:origin x="68"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72548-5C32-4477-ACCD-9847FEBD040A}" type="datetimeFigureOut">
              <a:rPr lang="zh-CN" altLang="en-US" smtClean="0"/>
              <a:t>2022/8/7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5BBA1-BDDF-474E-9104-513E25265003}" type="slidenum">
              <a:rPr lang="zh-CN" altLang="en-US" smtClean="0"/>
              <a:t>‹#›</a:t>
            </a:fld>
            <a:endParaRPr lang="zh-CN" altLang="en-US"/>
          </a:p>
        </p:txBody>
      </p:sp>
    </p:spTree>
    <p:extLst>
      <p:ext uri="{BB962C8B-B14F-4D97-AF65-F5344CB8AC3E}">
        <p14:creationId xmlns:p14="http://schemas.microsoft.com/office/powerpoint/2010/main" val="369985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 这里的数组其正式的名称为顺序表，这里直接称数组只为了简便直观一点而已</a:t>
            </a:r>
            <a:endParaRPr lang="en-US" altLang="zh-CN" dirty="0"/>
          </a:p>
          <a:p>
            <a:r>
              <a:rPr lang="zh-CN" altLang="en-US" dirty="0"/>
              <a:t>② 顺序表一般用数组实现，链表一般用指针实现，但也可以通过数组模拟指针来实现</a:t>
            </a:r>
            <a:endParaRPr lang="en-US" altLang="zh-CN" dirty="0"/>
          </a:p>
          <a:p>
            <a:r>
              <a:rPr lang="zh-CN" altLang="en-US" dirty="0"/>
              <a:t>③ 一般情况下，使用数组来实现会容易编写一点，但其中插入排序若用链表实现则时间复杂度的系数会较小一点，而快速排序使用随机轴值的话也是数组实现会快一点</a:t>
            </a:r>
            <a:endParaRPr lang="en-US" altLang="zh-CN" dirty="0"/>
          </a:p>
          <a:p>
            <a:r>
              <a:rPr lang="zh-CN" altLang="en-US" dirty="0"/>
              <a:t>④ 非得用链表的话，一般会使用双链表</a:t>
            </a:r>
          </a:p>
        </p:txBody>
      </p:sp>
      <p:sp>
        <p:nvSpPr>
          <p:cNvPr id="4" name="灯片编号占位符 3"/>
          <p:cNvSpPr>
            <a:spLocks noGrp="1"/>
          </p:cNvSpPr>
          <p:nvPr>
            <p:ph type="sldNum" sz="quarter" idx="10"/>
          </p:nvPr>
        </p:nvSpPr>
        <p:spPr/>
        <p:txBody>
          <a:bodyPr/>
          <a:lstStyle/>
          <a:p>
            <a:fld id="{E565BBA1-BDDF-474E-9104-513E25265003}" type="slidenum">
              <a:rPr lang="zh-CN" altLang="en-US" smtClean="0"/>
              <a:t>3</a:t>
            </a:fld>
            <a:endParaRPr lang="zh-CN" altLang="en-US"/>
          </a:p>
        </p:txBody>
      </p:sp>
    </p:spTree>
    <p:extLst>
      <p:ext uri="{BB962C8B-B14F-4D97-AF65-F5344CB8AC3E}">
        <p14:creationId xmlns:p14="http://schemas.microsoft.com/office/powerpoint/2010/main" val="31369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 一般而言，数组的实现比较简单，链表无论是思维上还是实现上都比数组要复杂。</a:t>
            </a:r>
            <a:endParaRPr lang="en-US" altLang="zh-CN" dirty="0"/>
          </a:p>
          <a:p>
            <a:r>
              <a:rPr lang="zh-CN" altLang="en-US" dirty="0"/>
              <a:t>② 链表空间一般为数组的</a:t>
            </a:r>
            <a:r>
              <a:rPr lang="en-US" altLang="zh-CN" dirty="0"/>
              <a:t>2</a:t>
            </a:r>
            <a:r>
              <a:rPr lang="zh-CN" altLang="en-US" dirty="0"/>
              <a:t>倍，其最大的优势在于插入删除时间复杂度较低，但代价是访问和修改较慢（一般修改前要先访问）。但特定情况下还是链表好使且性能要好，比如邻接链表。</a:t>
            </a:r>
          </a:p>
        </p:txBody>
      </p:sp>
      <p:sp>
        <p:nvSpPr>
          <p:cNvPr id="4" name="灯片编号占位符 3"/>
          <p:cNvSpPr>
            <a:spLocks noGrp="1"/>
          </p:cNvSpPr>
          <p:nvPr>
            <p:ph type="sldNum" sz="quarter" idx="10"/>
          </p:nvPr>
        </p:nvSpPr>
        <p:spPr/>
        <p:txBody>
          <a:bodyPr/>
          <a:lstStyle/>
          <a:p>
            <a:fld id="{E565BBA1-BDDF-474E-9104-513E25265003}" type="slidenum">
              <a:rPr lang="zh-CN" altLang="en-US" smtClean="0"/>
              <a:t>5</a:t>
            </a:fld>
            <a:endParaRPr lang="zh-CN" altLang="en-US"/>
          </a:p>
        </p:txBody>
      </p:sp>
    </p:spTree>
    <p:extLst>
      <p:ext uri="{BB962C8B-B14F-4D97-AF65-F5344CB8AC3E}">
        <p14:creationId xmlns:p14="http://schemas.microsoft.com/office/powerpoint/2010/main" val="4167322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试着进行形式化</a:t>
            </a:r>
            <a:endParaRPr lang="en-US" altLang="zh-CN" dirty="0"/>
          </a:p>
          <a:p>
            <a:r>
              <a:rPr lang="zh-CN" altLang="en-US" dirty="0"/>
              <a:t>我们把图分为两部分，使得两部分中的内部边的最大权值最小。</a:t>
            </a:r>
            <a:endParaRPr lang="en-US" altLang="zh-CN" dirty="0"/>
          </a:p>
          <a:p>
            <a:r>
              <a:rPr lang="zh-CN" altLang="en-US" dirty="0"/>
              <a:t>正确的思路是：首先我们要去二分最大的冲突边的是哪一条</a:t>
            </a:r>
            <a:r>
              <a:rPr lang="en-US" altLang="zh-CN" dirty="0"/>
              <a:t>(</a:t>
            </a:r>
            <a:r>
              <a:rPr lang="zh-CN" altLang="en-US" dirty="0"/>
              <a:t>按照权值二分</a:t>
            </a:r>
            <a:r>
              <a:rPr lang="en-US" altLang="zh-CN" dirty="0"/>
              <a:t>)</a:t>
            </a:r>
            <a:r>
              <a:rPr lang="zh-CN" altLang="en-US" dirty="0"/>
              <a:t>，因为当二分的边权增大时，连的边也就越少，连通块的数目就越多，冲突就越少，所以边权是可以二分的，在二分过后用二分图判定，如果可以染成二分图即为可行的解。</a:t>
            </a:r>
            <a:endParaRPr lang="en-US" altLang="zh-CN" dirty="0"/>
          </a:p>
          <a:p>
            <a:r>
              <a:rPr lang="zh-CN" altLang="en-US" dirty="0"/>
              <a:t>并查集解法：</a:t>
            </a:r>
            <a:r>
              <a:rPr lang="zh-CN" altLang="en-US" dirty="0">
                <a:effectLst/>
              </a:rPr>
              <a:t>总共只有两个集合，想一下这样的逻辑关系，</a:t>
            </a:r>
            <a:r>
              <a:rPr lang="en-US" altLang="zh-CN" dirty="0">
                <a:effectLst/>
              </a:rPr>
              <a:t>a</a:t>
            </a:r>
            <a:r>
              <a:rPr lang="zh-CN" altLang="en-US" dirty="0">
                <a:effectLst/>
              </a:rPr>
              <a:t>不和</a:t>
            </a:r>
            <a:r>
              <a:rPr lang="en-US" altLang="zh-CN" dirty="0">
                <a:effectLst/>
              </a:rPr>
              <a:t>b</a:t>
            </a:r>
            <a:r>
              <a:rPr lang="zh-CN" altLang="en-US" dirty="0">
                <a:effectLst/>
              </a:rPr>
              <a:t>在一起，</a:t>
            </a:r>
            <a:r>
              <a:rPr lang="en-US" altLang="zh-CN" dirty="0">
                <a:effectLst/>
              </a:rPr>
              <a:t>a</a:t>
            </a:r>
            <a:r>
              <a:rPr lang="zh-CN" altLang="en-US" dirty="0">
                <a:effectLst/>
              </a:rPr>
              <a:t>不和</a:t>
            </a:r>
            <a:r>
              <a:rPr lang="en-US" altLang="zh-CN" dirty="0">
                <a:effectLst/>
              </a:rPr>
              <a:t>c</a:t>
            </a:r>
            <a:r>
              <a:rPr lang="zh-CN" altLang="en-US" dirty="0">
                <a:effectLst/>
              </a:rPr>
              <a:t>在一起，那么</a:t>
            </a:r>
            <a:r>
              <a:rPr lang="en-US" altLang="zh-CN" dirty="0">
                <a:effectLst/>
              </a:rPr>
              <a:t>b</a:t>
            </a:r>
            <a:r>
              <a:rPr lang="zh-CN" altLang="en-US" dirty="0">
                <a:effectLst/>
              </a:rPr>
              <a:t>和</a:t>
            </a:r>
            <a:r>
              <a:rPr lang="en-US" altLang="zh-CN" dirty="0">
                <a:effectLst/>
              </a:rPr>
              <a:t>c</a:t>
            </a:r>
            <a:r>
              <a:rPr lang="zh-CN" altLang="en-US" dirty="0">
                <a:effectLst/>
              </a:rPr>
              <a:t>一定在一起。有什么想法吗？没错，我们可以对每个罪犯设置一个集合，每个罪犯的补集设置一个集合，通过不断维护着相互间的制约关系来进行判断，这时我们就可以用并查集来做到这一点。因为题目要求是最大的冲突，所以先将冲突值排序，从大到小依次解决，什么时候遇到了冲突，说明最大的冲突值就是他，</a:t>
            </a:r>
          </a:p>
        </p:txBody>
      </p:sp>
      <p:sp>
        <p:nvSpPr>
          <p:cNvPr id="4" name="灯片编号占位符 3"/>
          <p:cNvSpPr>
            <a:spLocks noGrp="1"/>
          </p:cNvSpPr>
          <p:nvPr>
            <p:ph type="sldNum" sz="quarter" idx="10"/>
          </p:nvPr>
        </p:nvSpPr>
        <p:spPr/>
        <p:txBody>
          <a:bodyPr/>
          <a:lstStyle/>
          <a:p>
            <a:fld id="{3B4EDD28-B84F-4414-AC01-AC668E309F2D}" type="slidenum">
              <a:rPr lang="zh-CN" altLang="en-US" smtClean="0"/>
              <a:t>19</a:t>
            </a:fld>
            <a:endParaRPr lang="zh-CN" altLang="en-US"/>
          </a:p>
        </p:txBody>
      </p:sp>
    </p:spTree>
    <p:extLst>
      <p:ext uri="{BB962C8B-B14F-4D97-AF65-F5344CB8AC3E}">
        <p14:creationId xmlns:p14="http://schemas.microsoft.com/office/powerpoint/2010/main" val="32979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并查集</a:t>
            </a:r>
          </a:p>
        </p:txBody>
      </p:sp>
      <p:sp>
        <p:nvSpPr>
          <p:cNvPr id="4" name="灯片编号占位符 3"/>
          <p:cNvSpPr>
            <a:spLocks noGrp="1"/>
          </p:cNvSpPr>
          <p:nvPr>
            <p:ph type="sldNum" sz="quarter" idx="10"/>
          </p:nvPr>
        </p:nvSpPr>
        <p:spPr/>
        <p:txBody>
          <a:bodyPr/>
          <a:lstStyle/>
          <a:p>
            <a:fld id="{3B4EDD28-B84F-4414-AC01-AC668E309F2D}" type="slidenum">
              <a:rPr lang="zh-CN" altLang="en-US" smtClean="0"/>
              <a:t>20</a:t>
            </a:fld>
            <a:endParaRPr lang="zh-CN" altLang="en-US"/>
          </a:p>
        </p:txBody>
      </p:sp>
    </p:spTree>
    <p:extLst>
      <p:ext uri="{BB962C8B-B14F-4D97-AF65-F5344CB8AC3E}">
        <p14:creationId xmlns:p14="http://schemas.microsoft.com/office/powerpoint/2010/main" val="243827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 实际上二叉搜索树用处不大，因为其很容易不平衡，但其进化版平衡树是及其强大的，一些简单的平衡树诸如</a:t>
            </a:r>
            <a:r>
              <a:rPr lang="en-US" altLang="zh-CN" dirty="0" err="1"/>
              <a:t>treap</a:t>
            </a:r>
            <a:r>
              <a:rPr lang="zh-CN" altLang="en-US" dirty="0"/>
              <a:t>和</a:t>
            </a:r>
            <a:r>
              <a:rPr lang="en-US" altLang="zh-CN" dirty="0"/>
              <a:t>splay</a:t>
            </a:r>
            <a:r>
              <a:rPr lang="zh-CN" altLang="en-US" dirty="0"/>
              <a:t>编写简单，性能优良且可靠，是很优秀的数据结构，但这里不作介绍。</a:t>
            </a:r>
            <a:endParaRPr lang="en-US" altLang="zh-CN" dirty="0"/>
          </a:p>
          <a:p>
            <a:r>
              <a:rPr lang="zh-CN" altLang="en-US" dirty="0"/>
              <a:t>② 然而</a:t>
            </a:r>
            <a:r>
              <a:rPr lang="en-US" altLang="zh-CN" dirty="0"/>
              <a:t>BST</a:t>
            </a:r>
            <a:r>
              <a:rPr lang="zh-CN" altLang="en-US" dirty="0"/>
              <a:t>还是有很多</a:t>
            </a:r>
            <a:r>
              <a:rPr lang="en-US" altLang="zh-CN" dirty="0"/>
              <a:t>trick</a:t>
            </a:r>
            <a:r>
              <a:rPr lang="zh-CN" altLang="en-US" dirty="0"/>
              <a:t>的，可以先排序再建树，使得树达到平衡，然后每根号</a:t>
            </a:r>
            <a:r>
              <a:rPr lang="en-US" altLang="zh-CN" dirty="0"/>
              <a:t>n</a:t>
            </a:r>
            <a:r>
              <a:rPr lang="zh-CN" altLang="en-US" dirty="0"/>
              <a:t>次就把整棵树重构（或者设一个评估函数，当树很不平衡时就重构），均摊意义下还是可以的，编写也简单。</a:t>
            </a:r>
          </a:p>
        </p:txBody>
      </p:sp>
      <p:sp>
        <p:nvSpPr>
          <p:cNvPr id="4" name="灯片编号占位符 3"/>
          <p:cNvSpPr>
            <a:spLocks noGrp="1"/>
          </p:cNvSpPr>
          <p:nvPr>
            <p:ph type="sldNum" sz="quarter" idx="10"/>
          </p:nvPr>
        </p:nvSpPr>
        <p:spPr/>
        <p:txBody>
          <a:bodyPr/>
          <a:lstStyle/>
          <a:p>
            <a:fld id="{E565BBA1-BDDF-474E-9104-513E25265003}" type="slidenum">
              <a:rPr lang="zh-CN" altLang="en-US" smtClean="0"/>
              <a:t>21</a:t>
            </a:fld>
            <a:endParaRPr lang="zh-CN" altLang="en-US"/>
          </a:p>
        </p:txBody>
      </p:sp>
    </p:spTree>
    <p:extLst>
      <p:ext uri="{BB962C8B-B14F-4D97-AF65-F5344CB8AC3E}">
        <p14:creationId xmlns:p14="http://schemas.microsoft.com/office/powerpoint/2010/main" val="163067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懒人法，延迟删除</a:t>
            </a:r>
          </a:p>
        </p:txBody>
      </p:sp>
      <p:sp>
        <p:nvSpPr>
          <p:cNvPr id="4" name="灯片编号占位符 3"/>
          <p:cNvSpPr>
            <a:spLocks noGrp="1"/>
          </p:cNvSpPr>
          <p:nvPr>
            <p:ph type="sldNum" sz="quarter" idx="10"/>
          </p:nvPr>
        </p:nvSpPr>
        <p:spPr/>
        <p:txBody>
          <a:bodyPr/>
          <a:lstStyle/>
          <a:p>
            <a:fld id="{E565BBA1-BDDF-474E-9104-513E25265003}" type="slidenum">
              <a:rPr lang="zh-CN" altLang="en-US" smtClean="0"/>
              <a:t>28</a:t>
            </a:fld>
            <a:endParaRPr lang="zh-CN" altLang="en-US"/>
          </a:p>
        </p:txBody>
      </p:sp>
    </p:spTree>
    <p:extLst>
      <p:ext uri="{BB962C8B-B14F-4D97-AF65-F5344CB8AC3E}">
        <p14:creationId xmlns:p14="http://schemas.microsoft.com/office/powerpoint/2010/main" val="523957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A39F52F4-1DD5-4373-BB29-B4183E5E4A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E46630E5-3089-460B-8AAA-F7B248D1D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1" name="灯片编号占位符 3">
            <a:extLst>
              <a:ext uri="{FF2B5EF4-FFF2-40B4-BE49-F238E27FC236}">
                <a16:creationId xmlns:a16="http://schemas.microsoft.com/office/drawing/2014/main" id="{84642DE0-8F38-4A88-9A7B-2CE001098CE7}"/>
              </a:ext>
            </a:extLst>
          </p:cNvPr>
          <p:cNvSpPr>
            <a:spLocks noGrp="1"/>
          </p:cNvSpPr>
          <p:nvPr>
            <p:ph type="sldNum" sz="quarter" idx="5"/>
          </p:nvPr>
        </p:nvSpPr>
        <p:spPr bwMode="auto">
          <a:ln>
            <a:miter lim="800000"/>
            <a:headEnd/>
            <a:tailEnd/>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8E39132-C817-4F12-8685-596D741B5845}" type="slidenum">
              <a:rPr lang="zh-CN" altLang="en-US">
                <a:latin typeface="Calibri" panose="020F0502020204030204" pitchFamily="34" charset="0"/>
              </a:rPr>
              <a:pPr algn="r" eaLnBrk="1" hangingPunct="1"/>
              <a:t>59</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16410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398354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D833B-BEE6-4372-A3B6-DD0DE3B73A4F}"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4192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185496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D833B-BEE6-4372-A3B6-DD0DE3B73A4F}"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470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352415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16574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283660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81758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6824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2993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18096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102684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380730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223367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12F341-1CEA-499E-8668-E6BDD431AA8C}" type="datetimeFigureOut">
              <a:rPr lang="zh-CN" altLang="en-US" smtClean="0"/>
              <a:t>2022/8/7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242665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12F341-1CEA-499E-8668-E6BDD431AA8C}" type="datetimeFigureOut">
              <a:rPr lang="zh-CN" altLang="en-US" smtClean="0"/>
              <a:t>2022/8/7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BD833B-BEE6-4372-A3B6-DD0DE3B73A4F}" type="slidenum">
              <a:rPr lang="zh-CN" altLang="en-US" smtClean="0"/>
              <a:t>‹#›</a:t>
            </a:fld>
            <a:endParaRPr lang="zh-CN" altLang="en-US"/>
          </a:p>
        </p:txBody>
      </p:sp>
    </p:spTree>
    <p:extLst>
      <p:ext uri="{BB962C8B-B14F-4D97-AF65-F5344CB8AC3E}">
        <p14:creationId xmlns:p14="http://schemas.microsoft.com/office/powerpoint/2010/main" val="8836798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oj.org/problem?id=118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74912" y="1599833"/>
            <a:ext cx="9144000" cy="2387600"/>
          </a:xfrm>
        </p:spPr>
        <p:txBody>
          <a:bodyPr/>
          <a:lstStyle/>
          <a:p>
            <a:r>
              <a:rPr lang="zh-CN" altLang="en-US" dirty="0">
                <a:latin typeface="楷体" panose="02010609060101010101" pitchFamily="49" charset="-122"/>
                <a:ea typeface="楷体" panose="02010609060101010101" pitchFamily="49" charset="-122"/>
              </a:rPr>
              <a:t>数据结构</a:t>
            </a:r>
          </a:p>
        </p:txBody>
      </p:sp>
      <p:sp>
        <p:nvSpPr>
          <p:cNvPr id="5" name="副标题 4">
            <a:extLst>
              <a:ext uri="{FF2B5EF4-FFF2-40B4-BE49-F238E27FC236}">
                <a16:creationId xmlns:a16="http://schemas.microsoft.com/office/drawing/2014/main" id="{880C5115-4F77-4DB0-8D2D-31C9FD2E9C3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69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POJ2823 Sliding Window</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lstStyle/>
          <a:p>
            <a:pPr>
              <a:lnSpc>
                <a:spcPct val="150000"/>
              </a:lnSpc>
            </a:pPr>
            <a:r>
              <a:rPr lang="zh-CN" altLang="en-US" dirty="0">
                <a:latin typeface="楷体" panose="02010609060101010101" pitchFamily="49" charset="-122"/>
                <a:ea typeface="楷体" panose="02010609060101010101" pitchFamily="49" charset="-122"/>
              </a:rPr>
              <a:t>数据范围：对于</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的数据，</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𝑁≤</a:t>
            </a:r>
            <a:r>
              <a:rPr lang="en-US" altLang="zh-CN" dirty="0">
                <a:latin typeface="楷体" panose="02010609060101010101" pitchFamily="49" charset="-122"/>
                <a:ea typeface="楷体" panose="02010609060101010101" pitchFamily="49" charset="-122"/>
              </a:rPr>
              <a:t>1,000,000.</a:t>
            </a:r>
          </a:p>
          <a:p>
            <a:pPr>
              <a:lnSpc>
                <a:spcPct val="150000"/>
              </a:lnSpc>
            </a:pPr>
            <a:r>
              <a:rPr lang="zh-CN" altLang="en-US" dirty="0">
                <a:latin typeface="楷体" panose="02010609060101010101" pitchFamily="49" charset="-122"/>
                <a:ea typeface="楷体" panose="02010609060101010101" pitchFamily="49" charset="-122"/>
              </a:rPr>
              <a:t>解法一：暴力枚举计算，时间复杂度</a:t>
            </a:r>
            <a:r>
              <a:rPr lang="en-US" altLang="zh-CN" dirty="0">
                <a:latin typeface="楷体" panose="02010609060101010101" pitchFamily="49" charset="-122"/>
                <a:ea typeface="楷体" panose="02010609060101010101" pitchFamily="49" charset="-122"/>
              </a:rPr>
              <a:t>O(NK).</a:t>
            </a:r>
          </a:p>
          <a:p>
            <a:pPr>
              <a:lnSpc>
                <a:spcPct val="150000"/>
              </a:lnSpc>
            </a:pP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经过分析，我们发现，在对窗口的某种位置进行暴力计算时，事实上前</a:t>
            </a:r>
            <a:r>
              <a:rPr lang="en-US" altLang="zh-CN" dirty="0">
                <a:latin typeface="楷体" panose="02010609060101010101" pitchFamily="49" charset="-122"/>
                <a:ea typeface="楷体" panose="02010609060101010101" pitchFamily="49" charset="-122"/>
              </a:rPr>
              <a:t>K-1</a:t>
            </a:r>
            <a:r>
              <a:rPr lang="zh-CN" altLang="en-US" dirty="0">
                <a:latin typeface="楷体" panose="02010609060101010101" pitchFamily="49" charset="-122"/>
                <a:ea typeface="楷体" panose="02010609060101010101" pitchFamily="49" charset="-122"/>
              </a:rPr>
              <a:t>个元素的信息是在窗口在该位置的前一个的时候就考虑过的。有没有办法不重复考虑这些信息呢？</a:t>
            </a:r>
          </a:p>
          <a:p>
            <a:pPr>
              <a:lnSpc>
                <a:spcPct val="150000"/>
              </a:lnSpc>
            </a:pPr>
            <a:endParaRPr lang="zh-CN" altLang="en-US" dirty="0"/>
          </a:p>
        </p:txBody>
      </p:sp>
    </p:spTree>
    <p:extLst>
      <p:ext uri="{BB962C8B-B14F-4D97-AF65-F5344CB8AC3E}">
        <p14:creationId xmlns:p14="http://schemas.microsoft.com/office/powerpoint/2010/main" val="120285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POJ2823 Sliding Window</a:t>
            </a:r>
            <a:endParaRPr lang="zh-CN" altLang="en-US" dirty="0"/>
          </a:p>
        </p:txBody>
      </p:sp>
      <p:sp>
        <p:nvSpPr>
          <p:cNvPr id="3" name="内容占位符 2"/>
          <p:cNvSpPr>
            <a:spLocks noGrp="1"/>
          </p:cNvSpPr>
          <p:nvPr>
            <p:ph idx="1"/>
          </p:nvPr>
        </p:nvSpPr>
        <p:spPr>
          <a:xfrm>
            <a:off x="838200" y="1825624"/>
            <a:ext cx="10515600" cy="4682752"/>
          </a:xfrm>
        </p:spPr>
        <p:txBody>
          <a:bodyPr>
            <a:normAutofit/>
          </a:bodyPr>
          <a:lstStyle/>
          <a:p>
            <a:r>
              <a:rPr lang="zh-CN" altLang="en-US" dirty="0">
                <a:latin typeface="楷体" panose="02010609060101010101" pitchFamily="49" charset="-122"/>
                <a:ea typeface="楷体" panose="02010609060101010101" pitchFamily="49" charset="-122"/>
              </a:rPr>
              <a:t>类似单调栈，我们引入一种名叫单调队列的数据结构。</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以求最大值为例：</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从左到右依次扫描每个元素</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维护一个单调递减队列（想想为什么？） ，同时记录每个元素的位置，显然位置单调递增。</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如果队首元素与当前元素距离大于</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（不属于当前窗口），则将其从队列中删除掉（之后再也不会出现在窗口中了）。</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将当前元素加入队列，注意维护当前队列的单调性。即</a:t>
            </a:r>
            <a:r>
              <a:rPr lang="zh-CN" altLang="en-US" b="1" dirty="0">
                <a:latin typeface="楷体" panose="02010609060101010101" pitchFamily="49" charset="-122"/>
                <a:ea typeface="楷体" panose="02010609060101010101" pitchFamily="49" charset="-122"/>
              </a:rPr>
              <a:t>从队尾删除</a:t>
            </a:r>
            <a:r>
              <a:rPr lang="zh-CN" altLang="en-US" dirty="0">
                <a:latin typeface="楷体" panose="02010609060101010101" pitchFamily="49" charset="-122"/>
                <a:ea typeface="楷体" panose="02010609060101010101" pitchFamily="49" charset="-122"/>
              </a:rPr>
              <a:t>那些比该元素靠前，又比该元素小的元素（它们不可能是之后窗口的最大值了）。</a:t>
            </a: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注意：单调队列本身结合了</a:t>
            </a:r>
            <a:r>
              <a:rPr lang="zh-CN" altLang="en-US" b="1" dirty="0">
                <a:latin typeface="楷体" panose="02010609060101010101" pitchFamily="49" charset="-122"/>
                <a:ea typeface="楷体" panose="02010609060101010101" pitchFamily="49" charset="-122"/>
              </a:rPr>
              <a:t>队列</a:t>
            </a:r>
            <a:r>
              <a:rPr lang="zh-CN" altLang="en-US" dirty="0">
                <a:latin typeface="楷体" panose="02010609060101010101" pitchFamily="49" charset="-122"/>
                <a:ea typeface="楷体" panose="02010609060101010101" pitchFamily="49" charset="-122"/>
              </a:rPr>
              <a:t>和</a:t>
            </a:r>
            <a:r>
              <a:rPr lang="zh-CN" altLang="en-US" b="1" dirty="0">
                <a:latin typeface="楷体" panose="02010609060101010101" pitchFamily="49" charset="-122"/>
                <a:ea typeface="楷体" panose="02010609060101010101" pitchFamily="49" charset="-122"/>
              </a:rPr>
              <a:t>栈</a:t>
            </a:r>
            <a:r>
              <a:rPr lang="zh-CN" altLang="en-US" dirty="0">
                <a:latin typeface="楷体" panose="02010609060101010101" pitchFamily="49" charset="-122"/>
                <a:ea typeface="楷体" panose="02010609060101010101" pitchFamily="49" charset="-122"/>
              </a:rPr>
              <a:t>的</a:t>
            </a:r>
            <a:r>
              <a:rPr lang="zh-CN" altLang="en-US" b="1" dirty="0">
                <a:latin typeface="楷体" panose="02010609060101010101" pitchFamily="49" charset="-122"/>
                <a:ea typeface="楷体" panose="02010609060101010101" pitchFamily="49" charset="-122"/>
              </a:rPr>
              <a:t>双重性质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队首保持队首性质，队尾则是栈顶性质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2885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例：最短路径</a:t>
            </a:r>
          </a:p>
        </p:txBody>
      </p:sp>
      <p:sp>
        <p:nvSpPr>
          <p:cNvPr id="3" name="内容占位符 2"/>
          <p:cNvSpPr>
            <a:spLocks noGrp="1"/>
          </p:cNvSpPr>
          <p:nvPr>
            <p:ph idx="1"/>
          </p:nvPr>
        </p:nvSpPr>
        <p:spPr>
          <a:xfrm>
            <a:off x="838199" y="1825625"/>
            <a:ext cx="10753165" cy="4763434"/>
          </a:xfrm>
        </p:spPr>
        <p:txBody>
          <a:bodyPr>
            <a:normAutofit/>
          </a:bodyPr>
          <a:lstStyle/>
          <a:p>
            <a:pPr>
              <a:lnSpc>
                <a:spcPct val="160000"/>
              </a:lnSpc>
            </a:pPr>
            <a:r>
              <a:rPr lang="zh-CN" altLang="en-US" dirty="0">
                <a:latin typeface="楷体" panose="02010609060101010101" pitchFamily="49" charset="-122"/>
                <a:ea typeface="楷体" panose="02010609060101010101" pitchFamily="49" charset="-122"/>
              </a:rPr>
              <a:t>经典最短路径问题，</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个点</a:t>
            </a:r>
            <a:r>
              <a:rPr lang="en-US" altLang="zh-CN" dirty="0">
                <a:latin typeface="楷体" panose="02010609060101010101" pitchFamily="49" charset="-122"/>
                <a:ea typeface="楷体" panose="02010609060101010101" pitchFamily="49" charset="-122"/>
              </a:rPr>
              <a:t>M</a:t>
            </a:r>
            <a:r>
              <a:rPr lang="zh-CN" altLang="en-US" dirty="0">
                <a:latin typeface="楷体" panose="02010609060101010101" pitchFamily="49" charset="-122"/>
                <a:ea typeface="楷体" panose="02010609060101010101" pitchFamily="49" charset="-122"/>
              </a:rPr>
              <a:t>条边，</a:t>
            </a:r>
            <a:r>
              <a:rPr lang="en-US" altLang="zh-CN" dirty="0">
                <a:latin typeface="楷体" panose="02010609060101010101" pitchFamily="49" charset="-122"/>
                <a:ea typeface="楷体" panose="02010609060101010101" pitchFamily="49" charset="-122"/>
              </a:rPr>
              <a:t>N&lt;=100w</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M&lt;=500w</a:t>
            </a:r>
            <a:r>
              <a:rPr lang="zh-CN" altLang="en-US" dirty="0">
                <a:latin typeface="楷体" panose="02010609060101010101" pitchFamily="49" charset="-122"/>
                <a:ea typeface="楷体" panose="02010609060101010101" pitchFamily="49" charset="-122"/>
              </a:rPr>
              <a:t>，边权</a:t>
            </a:r>
            <a:r>
              <a:rPr lang="en-US" altLang="zh-CN" dirty="0">
                <a:latin typeface="楷体" panose="02010609060101010101" pitchFamily="49" charset="-122"/>
                <a:ea typeface="楷体" panose="02010609060101010101" pitchFamily="49" charset="-122"/>
              </a:rPr>
              <a:t>&lt;=10</a:t>
            </a:r>
          </a:p>
        </p:txBody>
      </p:sp>
    </p:spTree>
    <p:extLst>
      <p:ext uri="{BB962C8B-B14F-4D97-AF65-F5344CB8AC3E}">
        <p14:creationId xmlns:p14="http://schemas.microsoft.com/office/powerpoint/2010/main" val="134027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例：最短路径</a:t>
            </a:r>
          </a:p>
        </p:txBody>
      </p:sp>
      <p:sp>
        <p:nvSpPr>
          <p:cNvPr id="3" name="内容占位符 2"/>
          <p:cNvSpPr>
            <a:spLocks noGrp="1"/>
          </p:cNvSpPr>
          <p:nvPr>
            <p:ph idx="1"/>
          </p:nvPr>
        </p:nvSpPr>
        <p:spPr>
          <a:xfrm>
            <a:off x="838199" y="1825625"/>
            <a:ext cx="10753165" cy="4763434"/>
          </a:xfrm>
        </p:spPr>
        <p:txBody>
          <a:bodyPr>
            <a:normAutofit/>
          </a:bodyPr>
          <a:lstStyle/>
          <a:p>
            <a:pPr>
              <a:lnSpc>
                <a:spcPct val="160000"/>
              </a:lnSpc>
            </a:pPr>
            <a:r>
              <a:rPr lang="zh-CN" altLang="en-US" dirty="0">
                <a:latin typeface="楷体" panose="02010609060101010101" pitchFamily="49" charset="-122"/>
                <a:ea typeface="楷体" panose="02010609060101010101" pitchFamily="49" charset="-122"/>
              </a:rPr>
              <a:t>经典最短路径问题，</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个点</a:t>
            </a:r>
            <a:r>
              <a:rPr lang="en-US" altLang="zh-CN" dirty="0">
                <a:latin typeface="楷体" panose="02010609060101010101" pitchFamily="49" charset="-122"/>
                <a:ea typeface="楷体" panose="02010609060101010101" pitchFamily="49" charset="-122"/>
              </a:rPr>
              <a:t>M</a:t>
            </a:r>
            <a:r>
              <a:rPr lang="zh-CN" altLang="en-US" dirty="0">
                <a:latin typeface="楷体" panose="02010609060101010101" pitchFamily="49" charset="-122"/>
                <a:ea typeface="楷体" panose="02010609060101010101" pitchFamily="49" charset="-122"/>
              </a:rPr>
              <a:t>条边，</a:t>
            </a:r>
            <a:r>
              <a:rPr lang="en-US" altLang="zh-CN" dirty="0">
                <a:latin typeface="楷体" panose="02010609060101010101" pitchFamily="49" charset="-122"/>
                <a:ea typeface="楷体" panose="02010609060101010101" pitchFamily="49" charset="-122"/>
              </a:rPr>
              <a:t>N&lt;=100w</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M&lt;=500w</a:t>
            </a:r>
            <a:r>
              <a:rPr lang="zh-CN" altLang="en-US" dirty="0">
                <a:latin typeface="楷体" panose="02010609060101010101" pitchFamily="49" charset="-122"/>
                <a:ea typeface="楷体" panose="02010609060101010101" pitchFamily="49" charset="-122"/>
              </a:rPr>
              <a:t>，边权</a:t>
            </a:r>
            <a:r>
              <a:rPr lang="en-US" altLang="zh-CN" dirty="0">
                <a:latin typeface="楷体" panose="02010609060101010101" pitchFamily="49" charset="-122"/>
                <a:ea typeface="楷体" panose="02010609060101010101" pitchFamily="49" charset="-122"/>
              </a:rPr>
              <a:t>&lt;=10</a:t>
            </a:r>
          </a:p>
          <a:p>
            <a:pPr marL="0" indent="0">
              <a:lnSpc>
                <a:spcPct val="160000"/>
              </a:lnSpc>
              <a:buNone/>
            </a:pPr>
            <a:endParaRPr lang="en-US" altLang="zh-CN" dirty="0">
              <a:latin typeface="楷体" panose="02010609060101010101" pitchFamily="49" charset="-122"/>
              <a:ea typeface="楷体" panose="02010609060101010101" pitchFamily="49" charset="-122"/>
            </a:endParaRPr>
          </a:p>
          <a:p>
            <a:pPr>
              <a:lnSpc>
                <a:spcPct val="160000"/>
              </a:lnSpc>
            </a:pPr>
            <a:r>
              <a:rPr lang="zh-CN" altLang="en-US" dirty="0">
                <a:latin typeface="楷体" panose="02010609060101010101" pitchFamily="49" charset="-122"/>
                <a:ea typeface="楷体" panose="02010609060101010101" pitchFamily="49" charset="-122"/>
              </a:rPr>
              <a:t>显然使用经典的最短路径算法会超时。但容易发现边权</a:t>
            </a:r>
            <a:r>
              <a:rPr lang="en-US" altLang="zh-CN" dirty="0">
                <a:latin typeface="楷体" panose="02010609060101010101" pitchFamily="49" charset="-122"/>
                <a:ea typeface="楷体" panose="02010609060101010101" pitchFamily="49" charset="-122"/>
              </a:rPr>
              <a:t>&lt;=10</a:t>
            </a:r>
            <a:r>
              <a:rPr lang="zh-CN" altLang="en-US" dirty="0">
                <a:latin typeface="楷体" panose="02010609060101010101" pitchFamily="49" charset="-122"/>
                <a:ea typeface="楷体" panose="02010609060101010101" pitchFamily="49" charset="-122"/>
              </a:rPr>
              <a:t>是个很特殊的条件。考虑</a:t>
            </a:r>
            <a:r>
              <a:rPr lang="en-US" altLang="zh-CN" dirty="0" err="1">
                <a:latin typeface="楷体" panose="02010609060101010101" pitchFamily="49" charset="-122"/>
                <a:ea typeface="楷体" panose="02010609060101010101" pitchFamily="49" charset="-122"/>
              </a:rPr>
              <a:t>dijkstra</a:t>
            </a:r>
            <a:r>
              <a:rPr lang="zh-CN" altLang="en-US" dirty="0">
                <a:latin typeface="楷体" panose="02010609060101010101" pitchFamily="49" charset="-122"/>
                <a:ea typeface="楷体" panose="02010609060101010101" pitchFamily="49" charset="-122"/>
              </a:rPr>
              <a:t>选择下一个顶点进行松弛时，其最短路径权值只有</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种可能，所以可以按最短路径值对顶点分类，用链表存储，每次从权值最小的链表中取顶点，直到该链表为空，再从下一个链表中取顶点，以此类推。故每次取最小值为</a:t>
            </a:r>
            <a:r>
              <a:rPr lang="en-US" altLang="zh-CN" dirty="0">
                <a:latin typeface="楷体" panose="02010609060101010101" pitchFamily="49" charset="-122"/>
                <a:ea typeface="楷体" panose="02010609060101010101" pitchFamily="49" charset="-122"/>
              </a:rPr>
              <a:t>O(1)</a:t>
            </a:r>
            <a:r>
              <a:rPr lang="zh-CN" altLang="en-US" dirty="0">
                <a:latin typeface="楷体" panose="02010609060101010101" pitchFamily="49" charset="-122"/>
                <a:ea typeface="楷体" panose="02010609060101010101" pitchFamily="49" charset="-122"/>
              </a:rPr>
              <a:t>时间而不是</a:t>
            </a:r>
            <a:r>
              <a:rPr lang="en-US" altLang="zh-CN" dirty="0">
                <a:latin typeface="楷体" panose="02010609060101010101" pitchFamily="49" charset="-122"/>
                <a:ea typeface="楷体" panose="02010609060101010101" pitchFamily="49" charset="-122"/>
              </a:rPr>
              <a:t>O(</a:t>
            </a:r>
            <a:r>
              <a:rPr lang="en-US" altLang="zh-CN" dirty="0" err="1">
                <a:latin typeface="楷体" panose="02010609060101010101" pitchFamily="49" charset="-122"/>
                <a:ea typeface="楷体" panose="02010609060101010101" pitchFamily="49" charset="-122"/>
              </a:rPr>
              <a:t>logn</a:t>
            </a:r>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8499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线性表总结</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数组</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链表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栈 </a:t>
            </a:r>
            <a:r>
              <a:rPr lang="en-US" altLang="zh-CN" dirty="0">
                <a:latin typeface="楷体" panose="02010609060101010101" pitchFamily="49" charset="-122"/>
                <a:ea typeface="楷体" panose="02010609060101010101" pitchFamily="49" charset="-122"/>
              </a:rPr>
              <a:t>&amp; </a:t>
            </a:r>
            <a:r>
              <a:rPr lang="zh-CN" altLang="en-US" dirty="0">
                <a:latin typeface="楷体" panose="02010609060101010101" pitchFamily="49" charset="-122"/>
                <a:ea typeface="楷体" panose="02010609060101010101" pitchFamily="49" charset="-122"/>
              </a:rPr>
              <a:t>单调栈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队列 </a:t>
            </a:r>
            <a:r>
              <a:rPr lang="en-US" altLang="zh-CN" dirty="0">
                <a:latin typeface="楷体" panose="02010609060101010101" pitchFamily="49" charset="-122"/>
                <a:ea typeface="楷体" panose="02010609060101010101" pitchFamily="49" charset="-122"/>
              </a:rPr>
              <a:t>&amp; </a:t>
            </a:r>
            <a:r>
              <a:rPr lang="zh-CN" altLang="en-US" dirty="0">
                <a:latin typeface="楷体" panose="02010609060101010101" pitchFamily="49" charset="-122"/>
                <a:ea typeface="楷体" panose="02010609060101010101" pitchFamily="49" charset="-122"/>
              </a:rPr>
              <a:t>单调队列</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利用队列和栈的单调性</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可以解决一类统计问题</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也可以进行贪心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动态规划的优化</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837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树形数据结构</a:t>
            </a:r>
          </a:p>
        </p:txBody>
      </p:sp>
      <p:sp>
        <p:nvSpPr>
          <p:cNvPr id="3" name="内容占位符 2"/>
          <p:cNvSpPr>
            <a:spLocks noGrp="1"/>
          </p:cNvSpPr>
          <p:nvPr>
            <p:ph idx="1"/>
          </p:nvPr>
        </p:nvSpPr>
        <p:spPr/>
        <p:txBody>
          <a:bodyPr/>
          <a:lstStyle/>
          <a:p>
            <a:pPr marL="228600" lvl="1">
              <a:lnSpc>
                <a:spcPct val="150000"/>
              </a:lnSpc>
              <a:spcBef>
                <a:spcPts val="1000"/>
              </a:spcBef>
            </a:pPr>
            <a:r>
              <a:rPr lang="zh-CN" altLang="en-US" dirty="0">
                <a:latin typeface="楷体" panose="02010609060101010101" pitchFamily="49" charset="-122"/>
                <a:ea typeface="楷体" panose="02010609060101010101" pitchFamily="49" charset="-122"/>
              </a:rPr>
              <a:t>并查集</a:t>
            </a:r>
            <a:endParaRPr lang="en-US" altLang="zh-CN" dirty="0">
              <a:latin typeface="楷体" panose="02010609060101010101" pitchFamily="49" charset="-122"/>
              <a:ea typeface="楷体" panose="02010609060101010101" pitchFamily="49" charset="-122"/>
            </a:endParaRPr>
          </a:p>
          <a:p>
            <a:pPr marL="228600" lvl="1">
              <a:lnSpc>
                <a:spcPct val="150000"/>
              </a:lnSpc>
              <a:spcBef>
                <a:spcPts val="1000"/>
              </a:spcBef>
            </a:pPr>
            <a:r>
              <a:rPr lang="zh-CN" altLang="en-US" dirty="0">
                <a:latin typeface="楷体" panose="02010609060101010101" pitchFamily="49" charset="-122"/>
                <a:ea typeface="楷体" panose="02010609060101010101" pitchFamily="49" charset="-122"/>
              </a:rPr>
              <a:t>二叉搜索树</a:t>
            </a:r>
            <a:endParaRPr lang="en-US" altLang="zh-CN" dirty="0">
              <a:latin typeface="楷体" panose="02010609060101010101" pitchFamily="49" charset="-122"/>
              <a:ea typeface="楷体" panose="02010609060101010101" pitchFamily="49" charset="-122"/>
            </a:endParaRPr>
          </a:p>
          <a:p>
            <a:pPr marL="228600" lvl="1">
              <a:lnSpc>
                <a:spcPct val="150000"/>
              </a:lnSpc>
              <a:spcBef>
                <a:spcPts val="1000"/>
              </a:spcBef>
            </a:pPr>
            <a:r>
              <a:rPr lang="zh-CN" altLang="en-US" dirty="0">
                <a:latin typeface="楷体" panose="02010609060101010101" pitchFamily="49" charset="-122"/>
                <a:ea typeface="楷体" panose="02010609060101010101" pitchFamily="49" charset="-122"/>
              </a:rPr>
              <a:t>堆</a:t>
            </a:r>
            <a:endParaRPr lang="en-US" altLang="zh-CN" dirty="0">
              <a:latin typeface="楷体" panose="02010609060101010101" pitchFamily="49" charset="-122"/>
              <a:ea typeface="楷体" panose="02010609060101010101" pitchFamily="49" charset="-122"/>
            </a:endParaRPr>
          </a:p>
          <a:p>
            <a:pPr marL="228600" lvl="1">
              <a:lnSpc>
                <a:spcPct val="150000"/>
              </a:lnSpc>
              <a:spcBef>
                <a:spcPts val="1000"/>
              </a:spcBef>
            </a:pPr>
            <a:r>
              <a:rPr lang="zh-CN" altLang="en-US" dirty="0">
                <a:latin typeface="楷体" panose="02010609060101010101" pitchFamily="49" charset="-122"/>
                <a:ea typeface="楷体" panose="02010609060101010101" pitchFamily="49" charset="-122"/>
              </a:rPr>
              <a:t>线段树</a:t>
            </a:r>
            <a:endParaRPr lang="en-US" altLang="zh-CN" dirty="0">
              <a:latin typeface="楷体" panose="02010609060101010101" pitchFamily="49" charset="-122"/>
              <a:ea typeface="楷体" panose="02010609060101010101" pitchFamily="49" charset="-122"/>
            </a:endParaRPr>
          </a:p>
          <a:p>
            <a:pPr marL="228600" lvl="1">
              <a:lnSpc>
                <a:spcPct val="150000"/>
              </a:lnSpc>
              <a:spcBef>
                <a:spcPts val="1000"/>
              </a:spcBef>
            </a:pPr>
            <a:r>
              <a:rPr lang="zh-CN" altLang="en-US" dirty="0">
                <a:latin typeface="楷体" panose="02010609060101010101" pitchFamily="49" charset="-122"/>
                <a:ea typeface="楷体" panose="02010609060101010101" pitchFamily="49" charset="-122"/>
              </a:rPr>
              <a:t>树状数组</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162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树的常见存储方式</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由下而上：</a:t>
            </a:r>
            <a:r>
              <a:rPr lang="en-US" altLang="zh-CN" dirty="0">
                <a:latin typeface="楷体" panose="02010609060101010101" pitchFamily="49" charset="-122"/>
                <a:ea typeface="楷体" panose="02010609060101010101" pitchFamily="49" charset="-122"/>
                <a:cs typeface="Times New Roman" panose="02020603050405020304" pitchFamily="18" charset="0"/>
              </a:rPr>
              <a:t>father</a:t>
            </a:r>
          </a:p>
          <a:p>
            <a:r>
              <a:rPr lang="zh-CN" altLang="en-US" dirty="0">
                <a:latin typeface="楷体" panose="02010609060101010101" pitchFamily="49" charset="-122"/>
                <a:ea typeface="楷体" panose="02010609060101010101" pitchFamily="49" charset="-122"/>
              </a:rPr>
              <a:t>由上而下：</a:t>
            </a:r>
            <a:r>
              <a:rPr lang="en-US" altLang="zh-CN" dirty="0" err="1">
                <a:latin typeface="楷体" panose="02010609060101010101" pitchFamily="49" charset="-122"/>
                <a:ea typeface="楷体" panose="02010609060101010101" pitchFamily="49" charset="-122"/>
                <a:cs typeface="Times New Roman" panose="02020603050405020304" pitchFamily="18" charset="0"/>
              </a:rPr>
              <a:t>left_son</a:t>
            </a:r>
            <a:r>
              <a:rPr lang="zh-CN" altLang="en-US"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err="1">
                <a:latin typeface="楷体" panose="02010609060101010101" pitchFamily="49" charset="-122"/>
                <a:ea typeface="楷体" panose="02010609060101010101" pitchFamily="49" charset="-122"/>
                <a:cs typeface="Times New Roman" panose="02020603050405020304" pitchFamily="18" charset="0"/>
              </a:rPr>
              <a:t>right_son</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指针实现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数组模拟指针实现</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数组实现</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下标为</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的结点的左右儿子下标分别为</a:t>
            </a:r>
            <a:r>
              <a:rPr lang="en-US" altLang="zh-CN" dirty="0">
                <a:latin typeface="楷体" panose="02010609060101010101" pitchFamily="49" charset="-122"/>
                <a:ea typeface="楷体" panose="02010609060101010101" pitchFamily="49" charset="-122"/>
                <a:cs typeface="Times New Roman" panose="02020603050405020304" pitchFamily="18" charset="0"/>
              </a:rPr>
              <a:t>x*2</a:t>
            </a:r>
            <a:r>
              <a:rPr lang="zh-CN" altLang="en-US" dirty="0">
                <a:latin typeface="楷体" panose="02010609060101010101" pitchFamily="49" charset="-122"/>
                <a:ea typeface="楷体" panose="02010609060101010101" pitchFamily="49" charset="-122"/>
                <a:cs typeface="Times New Roman" panose="02020603050405020304" pitchFamily="18" charset="0"/>
              </a:rPr>
              <a:t>、</a:t>
            </a:r>
            <a:r>
              <a:rPr lang="en-US" altLang="zh-CN" dirty="0">
                <a:latin typeface="楷体" panose="02010609060101010101" pitchFamily="49" charset="-122"/>
                <a:ea typeface="楷体" panose="02010609060101010101" pitchFamily="49" charset="-122"/>
                <a:cs typeface="Times New Roman" panose="02020603050405020304" pitchFamily="18" charset="0"/>
              </a:rPr>
              <a:t>x*2+1</a:t>
            </a:r>
            <a:endParaRPr lang="zh-CN" altLang="en-US"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4536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并查集</a:t>
            </a:r>
          </a:p>
        </p:txBody>
      </p:sp>
      <p:sp>
        <p:nvSpPr>
          <p:cNvPr id="3" name="内容占位符 2"/>
          <p:cNvSpPr>
            <a:spLocks noGrp="1"/>
          </p:cNvSpPr>
          <p:nvPr>
            <p:ph idx="1"/>
          </p:nvPr>
        </p:nvSpPr>
        <p:spPr/>
        <p:txBody>
          <a:bodyPr>
            <a:normAutofit lnSpcReduction="10000"/>
          </a:bodyPr>
          <a:lstStyle/>
          <a:p>
            <a:r>
              <a:rPr lang="zh-CN" altLang="en-US" dirty="0">
                <a:latin typeface="楷体" panose="02010609060101010101" pitchFamily="49" charset="-122"/>
                <a:ea typeface="楷体" panose="02010609060101010101" pitchFamily="49" charset="-122"/>
              </a:rPr>
              <a:t>并查集是支持以下两个操作的数据结构</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查询某个元素属于哪个集合、合并两个集合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并查集实际上是树形结构，只用一个数组</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保存父节点</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查询</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x,y</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就是看</a:t>
            </a:r>
            <a:r>
              <a:rPr lang="en-US" altLang="zh-CN" dirty="0" err="1">
                <a:latin typeface="楷体" panose="02010609060101010101" pitchFamily="49" charset="-122"/>
                <a:ea typeface="楷体" panose="02010609060101010101" pitchFamily="49" charset="-122"/>
              </a:rPr>
              <a:t>x,y</a:t>
            </a:r>
            <a:r>
              <a:rPr lang="zh-CN" altLang="en-US" dirty="0">
                <a:latin typeface="楷体" panose="02010609060101010101" pitchFamily="49" charset="-122"/>
                <a:ea typeface="楷体" panose="02010609060101010101" pitchFamily="49" charset="-122"/>
              </a:rPr>
              <a:t>所在的树的根节点是否相同</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合并</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x,y</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就是令</a:t>
            </a:r>
            <a:r>
              <a:rPr lang="en-US" altLang="zh-CN" dirty="0">
                <a:latin typeface="楷体" panose="02010609060101010101" pitchFamily="49" charset="-122"/>
                <a:ea typeface="楷体" panose="02010609060101010101" pitchFamily="49" charset="-122"/>
              </a:rPr>
              <a:t>f[y]=x</a:t>
            </a:r>
            <a:r>
              <a:rPr lang="zh-CN" altLang="en-US" dirty="0">
                <a:latin typeface="楷体" panose="02010609060101010101" pitchFamily="49" charset="-122"/>
                <a:ea typeface="楷体" panose="02010609060101010101" pitchFamily="49" charset="-122"/>
              </a:rPr>
              <a:t>的树根</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我们发现操作只需要树根信息，可以进行路径压缩</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查询操作的过程中顺便令</a:t>
            </a:r>
            <a:r>
              <a:rPr lang="en-US" altLang="zh-CN" dirty="0">
                <a:latin typeface="楷体" panose="02010609060101010101" pitchFamily="49" charset="-122"/>
                <a:ea typeface="楷体" panose="02010609060101010101" pitchFamily="49" charset="-122"/>
              </a:rPr>
              <a:t>f[x]=</a:t>
            </a:r>
            <a:r>
              <a:rPr lang="zh-CN" altLang="en-US" dirty="0">
                <a:latin typeface="楷体" panose="02010609060101010101" pitchFamily="49" charset="-122"/>
                <a:ea typeface="楷体" panose="02010609060101010101" pitchFamily="49" charset="-122"/>
              </a:rPr>
              <a:t>树根</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还可以按秩合并</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合并操作时把小集合合并到大集合</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采用路径压缩</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按秩合并的并查集，时间复杂度为</a:t>
            </a:r>
            <a:r>
              <a:rPr lang="en-US" altLang="zh-CN" dirty="0">
                <a:latin typeface="楷体" panose="02010609060101010101" pitchFamily="49" charset="-122"/>
                <a:ea typeface="楷体" panose="02010609060101010101" pitchFamily="49" charset="-122"/>
              </a:rPr>
              <a:t>O(α(N))</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7365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并查集实现</a:t>
            </a:r>
            <a:endParaRPr lang="zh-CN" altLang="en-US" dirty="0"/>
          </a:p>
        </p:txBody>
      </p:sp>
      <p:sp>
        <p:nvSpPr>
          <p:cNvPr id="4" name="文本框 3"/>
          <p:cNvSpPr txBox="1"/>
          <p:nvPr/>
        </p:nvSpPr>
        <p:spPr>
          <a:xfrm>
            <a:off x="332509" y="1575582"/>
            <a:ext cx="11734800" cy="4903200"/>
          </a:xfrm>
          <a:prstGeom prst="rect">
            <a:avLst/>
          </a:prstGeom>
          <a:noFill/>
        </p:spPr>
        <p:txBody>
          <a:bodyPr wrap="square" numCol="2" spcCol="180000" rtlCol="0">
            <a:spAutoFit/>
          </a:bodyPr>
          <a:lstStyle/>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get(</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x)</a:t>
            </a:r>
          </a:p>
          <a:p>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递归找根</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if (belong[x] &lt; 0) return x;</a:t>
            </a:r>
          </a:p>
          <a:p>
            <a:r>
              <a:rPr lang="en-US" altLang="zh-CN" sz="2800" dirty="0">
                <a:latin typeface="Times New Roman" panose="02020603050405020304" pitchFamily="18" charset="0"/>
                <a:cs typeface="Times New Roman" panose="02020603050405020304" pitchFamily="18" charset="0"/>
              </a:rPr>
              <a:t>    return belong[x] = get(belong[x]);</a:t>
            </a:r>
          </a:p>
          <a:p>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merge(</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x,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y)</a:t>
            </a:r>
          </a:p>
          <a:p>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 = get(x);</a:t>
            </a: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 = get(y);</a:t>
            </a:r>
          </a:p>
          <a:p>
            <a:r>
              <a:rPr lang="en-US" altLang="zh-CN" sz="2800" dirty="0">
                <a:latin typeface="Times New Roman" panose="02020603050405020304" pitchFamily="18" charset="0"/>
                <a:cs typeface="Times New Roman" panose="02020603050405020304" pitchFamily="18" charset="0"/>
              </a:rPr>
              <a:t>    if (</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 return;</a:t>
            </a:r>
          </a:p>
          <a:p>
            <a:r>
              <a:rPr lang="en-US" altLang="zh-CN" sz="2800" dirty="0">
                <a:latin typeface="Times New Roman" panose="02020603050405020304" pitchFamily="18" charset="0"/>
                <a:cs typeface="Times New Roman" panose="02020603050405020304" pitchFamily="18" charset="0"/>
              </a:rPr>
              <a:t>    if (belong[</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 &gt; belong[</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 swap(</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按秩合并</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belong[</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 += belong[</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belong[</a:t>
            </a:r>
            <a:r>
              <a:rPr lang="en-US" altLang="zh-CN" sz="2800" dirty="0" err="1">
                <a:latin typeface="Times New Roman" panose="02020603050405020304" pitchFamily="18" charset="0"/>
                <a:cs typeface="Times New Roman" panose="02020603050405020304" pitchFamily="18" charset="0"/>
              </a:rPr>
              <a:t>fy</a:t>
            </a:r>
            <a:r>
              <a:rPr lang="en-US" altLang="zh-CN" sz="2800" dirty="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fx</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void </a:t>
            </a:r>
            <a:r>
              <a:rPr lang="en-US" altLang="zh-CN" sz="2800" dirty="0" err="1">
                <a:latin typeface="Times New Roman" panose="02020603050405020304" pitchFamily="18" charset="0"/>
                <a:cs typeface="Times New Roman" panose="02020603050405020304" pitchFamily="18" charset="0"/>
              </a:rPr>
              <a:t>init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初始化每个集合只有一个点，负数表示根，其绝对值表示集合大小</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memset</a:t>
            </a:r>
            <a:r>
              <a:rPr lang="en-US" altLang="zh-CN" sz="2800" dirty="0">
                <a:latin typeface="Times New Roman" panose="02020603050405020304" pitchFamily="18" charset="0"/>
                <a:cs typeface="Times New Roman" panose="02020603050405020304" pitchFamily="18" charset="0"/>
              </a:rPr>
              <a:t>(belong, 0xff, </a:t>
            </a:r>
            <a:r>
              <a:rPr lang="en-US" altLang="zh-CN" sz="2800" dirty="0" err="1">
                <a:latin typeface="Times New Roman" panose="02020603050405020304" pitchFamily="18" charset="0"/>
                <a:cs typeface="Times New Roman" panose="02020603050405020304" pitchFamily="18" charset="0"/>
              </a:rPr>
              <a:t>sizeof</a:t>
            </a:r>
            <a:r>
              <a:rPr lang="en-US" altLang="zh-CN" sz="2800" dirty="0">
                <a:latin typeface="Times New Roman" panose="02020603050405020304" pitchFamily="18" charset="0"/>
                <a:cs typeface="Times New Roman" panose="02020603050405020304" pitchFamily="18" charset="0"/>
              </a:rPr>
              <a:t>(belong));</a:t>
            </a:r>
          </a:p>
          <a:p>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93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Noip2010</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关押罪犯</a:t>
            </a:r>
          </a:p>
        </p:txBody>
      </p:sp>
      <p:sp>
        <p:nvSpPr>
          <p:cNvPr id="3" name="内容占位符 2"/>
          <p:cNvSpPr>
            <a:spLocks noGrp="1"/>
          </p:cNvSpPr>
          <p:nvPr>
            <p:ph idx="1"/>
          </p:nvPr>
        </p:nvSpPr>
        <p:spPr>
          <a:xfrm>
            <a:off x="577517" y="1456658"/>
            <a:ext cx="11133220" cy="5008309"/>
          </a:xfrm>
        </p:spPr>
        <p:txBody>
          <a:bodyPr>
            <a:normAutofit/>
          </a:bodyPr>
          <a:lstStyle/>
          <a:p>
            <a:r>
              <a:rPr lang="en-US" altLang="zh-CN" dirty="0">
                <a:latin typeface="楷体" panose="02010609060101010101" pitchFamily="49" charset="-122"/>
                <a:ea typeface="楷体" panose="02010609060101010101" pitchFamily="49" charset="-122"/>
              </a:rPr>
              <a:t>S </a:t>
            </a:r>
            <a:r>
              <a:rPr lang="zh-CN" altLang="en-US" dirty="0">
                <a:latin typeface="楷体" panose="02010609060101010101" pitchFamily="49" charset="-122"/>
                <a:ea typeface="楷体" panose="02010609060101010101" pitchFamily="49" charset="-122"/>
              </a:rPr>
              <a:t>城现有两座监狱，一共关押着</a:t>
            </a:r>
            <a:r>
              <a:rPr lang="en-US" altLang="zh-CN" dirty="0">
                <a:latin typeface="楷体" panose="02010609060101010101" pitchFamily="49" charset="-122"/>
                <a:ea typeface="楷体" panose="02010609060101010101" pitchFamily="49" charset="-122"/>
              </a:rPr>
              <a:t>N </a:t>
            </a:r>
            <a:r>
              <a:rPr lang="zh-CN" altLang="en-US" dirty="0">
                <a:latin typeface="楷体" panose="02010609060101010101" pitchFamily="49" charset="-122"/>
                <a:ea typeface="楷体" panose="02010609060101010101" pitchFamily="49" charset="-122"/>
              </a:rPr>
              <a:t>名罪犯，编号分别为</a:t>
            </a:r>
            <a:r>
              <a:rPr lang="en-US" altLang="zh-CN" dirty="0">
                <a:latin typeface="楷体" panose="02010609060101010101" pitchFamily="49" charset="-122"/>
                <a:ea typeface="楷体" panose="02010609060101010101" pitchFamily="49" charset="-122"/>
              </a:rPr>
              <a:t>1~N</a:t>
            </a:r>
            <a:r>
              <a:rPr lang="zh-CN" altLang="en-US" dirty="0">
                <a:latin typeface="楷体" panose="02010609060101010101" pitchFamily="49" charset="-122"/>
                <a:ea typeface="楷体" panose="02010609060101010101" pitchFamily="49" charset="-122"/>
              </a:rPr>
              <a:t>。他们之间的关系自然也极不和谐。很多罪犯之间甚至积怨已久，如果客观条件具备则随时可能爆发冲突。我们用“怨气值”（一个正整数值）来表示某两名罪犯之间的仇恨程度，怨气值越大，则这两名罪犯之间的积怨越多。如果两名怨气值为</a:t>
            </a:r>
            <a:r>
              <a:rPr lang="en-US" altLang="zh-CN" dirty="0">
                <a:latin typeface="楷体" panose="02010609060101010101" pitchFamily="49" charset="-122"/>
                <a:ea typeface="楷体" panose="02010609060101010101" pitchFamily="49" charset="-122"/>
              </a:rPr>
              <a:t>c </a:t>
            </a:r>
            <a:r>
              <a:rPr lang="zh-CN" altLang="en-US" dirty="0">
                <a:latin typeface="楷体" panose="02010609060101010101" pitchFamily="49" charset="-122"/>
                <a:ea typeface="楷体" panose="02010609060101010101" pitchFamily="49" charset="-122"/>
              </a:rPr>
              <a:t>的罪犯被关押在同一监狱，他们俩之间会发生摩擦，并造成影响力为</a:t>
            </a:r>
            <a:r>
              <a:rPr lang="en-US" altLang="zh-CN" dirty="0">
                <a:latin typeface="楷体" panose="02010609060101010101" pitchFamily="49" charset="-122"/>
                <a:ea typeface="楷体" panose="02010609060101010101" pitchFamily="49" charset="-122"/>
              </a:rPr>
              <a:t>c </a:t>
            </a:r>
            <a:r>
              <a:rPr lang="zh-CN" altLang="en-US" dirty="0">
                <a:latin typeface="楷体" panose="02010609060101010101" pitchFamily="49" charset="-122"/>
                <a:ea typeface="楷体" panose="02010609060101010101" pitchFamily="49" charset="-122"/>
              </a:rPr>
              <a:t>的冲突事件。</a:t>
            </a:r>
          </a:p>
          <a:p>
            <a:r>
              <a:rPr lang="zh-CN" altLang="en-US" dirty="0">
                <a:latin typeface="楷体" panose="02010609060101010101" pitchFamily="49" charset="-122"/>
                <a:ea typeface="楷体" panose="02010609060101010101" pitchFamily="49" charset="-122"/>
              </a:rPr>
              <a:t>每年年末，警察局会将本年内监狱中的所有冲突事件按影响力从大到小排成一个列表，然后上报到</a:t>
            </a:r>
            <a:r>
              <a:rPr lang="en-US" altLang="zh-CN" dirty="0">
                <a:latin typeface="楷体" panose="02010609060101010101" pitchFamily="49" charset="-122"/>
                <a:ea typeface="楷体" panose="02010609060101010101" pitchFamily="49" charset="-122"/>
              </a:rPr>
              <a:t>S </a:t>
            </a:r>
            <a:r>
              <a:rPr lang="zh-CN" altLang="en-US" dirty="0">
                <a:latin typeface="楷体" panose="02010609060101010101" pitchFamily="49" charset="-122"/>
                <a:ea typeface="楷体" panose="02010609060101010101" pitchFamily="49" charset="-122"/>
              </a:rPr>
              <a:t>城</a:t>
            </a:r>
            <a:r>
              <a:rPr lang="en-US" altLang="zh-CN" dirty="0">
                <a:latin typeface="楷体" panose="02010609060101010101" pitchFamily="49" charset="-122"/>
                <a:ea typeface="楷体" panose="02010609060101010101" pitchFamily="49" charset="-122"/>
              </a:rPr>
              <a:t>Z </a:t>
            </a:r>
            <a:r>
              <a:rPr lang="zh-CN" altLang="en-US" dirty="0">
                <a:latin typeface="楷体" panose="02010609060101010101" pitchFamily="49" charset="-122"/>
                <a:ea typeface="楷体" panose="02010609060101010101" pitchFamily="49" charset="-122"/>
              </a:rPr>
              <a:t>市长那里。公务繁忙的</a:t>
            </a:r>
            <a:r>
              <a:rPr lang="en-US" altLang="zh-CN" dirty="0">
                <a:latin typeface="楷体" panose="02010609060101010101" pitchFamily="49" charset="-122"/>
                <a:ea typeface="楷体" panose="02010609060101010101" pitchFamily="49" charset="-122"/>
              </a:rPr>
              <a:t>Z </a:t>
            </a:r>
            <a:r>
              <a:rPr lang="zh-CN" altLang="en-US" dirty="0">
                <a:latin typeface="楷体" panose="02010609060101010101" pitchFamily="49" charset="-122"/>
                <a:ea typeface="楷体" panose="02010609060101010101" pitchFamily="49" charset="-122"/>
              </a:rPr>
              <a:t>市长只会去看列表中的第一个事件的影响力，如果影响很坏，他就会考虑撤换警察局长。</a:t>
            </a:r>
          </a:p>
          <a:p>
            <a:r>
              <a:rPr lang="zh-CN" altLang="en-US" dirty="0">
                <a:latin typeface="楷体" panose="02010609060101010101" pitchFamily="49" charset="-122"/>
                <a:ea typeface="楷体" panose="02010609060101010101" pitchFamily="49" charset="-122"/>
              </a:rPr>
              <a:t>在详细考察了</a:t>
            </a:r>
            <a:r>
              <a:rPr lang="en-US" altLang="zh-CN" dirty="0">
                <a:latin typeface="楷体" panose="02010609060101010101" pitchFamily="49" charset="-122"/>
                <a:ea typeface="楷体" panose="02010609060101010101" pitchFamily="49" charset="-122"/>
              </a:rPr>
              <a:t>N </a:t>
            </a:r>
            <a:r>
              <a:rPr lang="zh-CN" altLang="en-US" dirty="0">
                <a:latin typeface="楷体" panose="02010609060101010101" pitchFamily="49" charset="-122"/>
                <a:ea typeface="楷体" panose="02010609060101010101" pitchFamily="49" charset="-122"/>
              </a:rPr>
              <a:t>名罪犯间的矛盾关系后，警察局长觉得压力巨大。他准备将罪犯们在两座监狱内重新分配，以求产生的冲突事件影响力都较小，从而保住自己的乌纱帽。假设只要处于同一监狱内的某两个罪犯间有仇恨，那么他们一定会在每年的某个时候发生摩擦。</a:t>
            </a:r>
          </a:p>
          <a:p>
            <a:r>
              <a:rPr lang="zh-CN" altLang="en-US" dirty="0">
                <a:latin typeface="楷体" panose="02010609060101010101" pitchFamily="49" charset="-122"/>
                <a:ea typeface="楷体" panose="02010609060101010101" pitchFamily="49" charset="-122"/>
              </a:rPr>
              <a:t>那么，应如何分配罪犯，才能使</a:t>
            </a:r>
            <a:r>
              <a:rPr lang="en-US" altLang="zh-CN" dirty="0">
                <a:latin typeface="楷体" panose="02010609060101010101" pitchFamily="49" charset="-122"/>
                <a:ea typeface="楷体" panose="02010609060101010101" pitchFamily="49" charset="-122"/>
              </a:rPr>
              <a:t>Z </a:t>
            </a:r>
            <a:r>
              <a:rPr lang="zh-CN" altLang="en-US" dirty="0">
                <a:latin typeface="楷体" panose="02010609060101010101" pitchFamily="49" charset="-122"/>
                <a:ea typeface="楷体" panose="02010609060101010101" pitchFamily="49" charset="-122"/>
              </a:rPr>
              <a:t>市长看到的那个冲突事件的影响力最小？这个最小值是多少？</a:t>
            </a:r>
          </a:p>
        </p:txBody>
      </p:sp>
    </p:spTree>
    <p:extLst>
      <p:ext uri="{BB962C8B-B14F-4D97-AF65-F5344CB8AC3E}">
        <p14:creationId xmlns:p14="http://schemas.microsoft.com/office/powerpoint/2010/main" val="114658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6400" y="601714"/>
            <a:ext cx="10515600" cy="1325563"/>
          </a:xfrm>
        </p:spPr>
        <p:txBody>
          <a:bodyPr/>
          <a:lstStyle/>
          <a:p>
            <a:r>
              <a:rPr lang="en-US" altLang="zh-CN" dirty="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46162" y="1927277"/>
            <a:ext cx="10515600" cy="4670474"/>
          </a:xfrm>
        </p:spPr>
        <p:txBody>
          <a:bodyPr>
            <a:normAutofit/>
          </a:bodyPr>
          <a:lstStyle/>
          <a:p>
            <a:r>
              <a:rPr lang="zh-CN" altLang="en-US" dirty="0">
                <a:latin typeface="楷体" panose="02010609060101010101" pitchFamily="49" charset="-122"/>
                <a:ea typeface="楷体" panose="02010609060101010101" pitchFamily="49" charset="-122"/>
              </a:rPr>
              <a:t>线性表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数组、链表、栈、队列</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树形数据结构</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并查集、二叉搜索树、线段树、树状数组、堆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字符串处理相关的数据结构</a:t>
            </a:r>
            <a:endParaRPr lang="en-US" altLang="zh-CN" dirty="0">
              <a:latin typeface="楷体" panose="02010609060101010101" pitchFamily="49" charset="-122"/>
              <a:ea typeface="楷体" panose="02010609060101010101" pitchFamily="49" charset="-122"/>
            </a:endParaRPr>
          </a:p>
          <a:p>
            <a:pPr lvl="1"/>
            <a:r>
              <a:rPr lang="en-US" altLang="zh-CN" dirty="0" err="1">
                <a:latin typeface="Times New Roman" panose="02020603050405020304" pitchFamily="18" charset="0"/>
                <a:ea typeface="楷体" panose="02010609060101010101" pitchFamily="49" charset="-122"/>
                <a:cs typeface="Times New Roman" panose="02020603050405020304" pitchFamily="18" charset="0"/>
              </a:rPr>
              <a:t>Trie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Hash</a:t>
            </a:r>
          </a:p>
          <a:p>
            <a:r>
              <a:rPr lang="zh-CN" altLang="en-US" dirty="0">
                <a:latin typeface="楷体" panose="02010609060101010101" pitchFamily="49" charset="-122"/>
                <a:ea typeface="楷体" panose="02010609060101010101" pitchFamily="49" charset="-122"/>
              </a:rPr>
              <a:t>其他</a:t>
            </a:r>
            <a:endParaRPr lang="en-US" altLang="zh-CN" dirty="0">
              <a:latin typeface="楷体" panose="02010609060101010101" pitchFamily="49" charset="-122"/>
              <a:ea typeface="楷体" panose="02010609060101010101" pitchFamily="49" charset="-122"/>
            </a:endParaRPr>
          </a:p>
          <a:p>
            <a:pPr lvl="1"/>
            <a:r>
              <a:rPr lang="en-US" altLang="zh-CN" dirty="0" err="1">
                <a:latin typeface="楷体" panose="02010609060101010101" pitchFamily="49" charset="-122"/>
                <a:ea typeface="楷体" panose="02010609060101010101" pitchFamily="49" charset="-122"/>
              </a:rPr>
              <a:t>st</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可持久化线段树</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STL</a:t>
            </a:r>
          </a:p>
        </p:txBody>
      </p:sp>
    </p:spTree>
    <p:extLst>
      <p:ext uri="{BB962C8B-B14F-4D97-AF65-F5344CB8AC3E}">
        <p14:creationId xmlns:p14="http://schemas.microsoft.com/office/powerpoint/2010/main" val="29882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楷体" panose="02010609060101010101" pitchFamily="49" charset="-122"/>
                <a:ea typeface="楷体" panose="02010609060101010101" pitchFamily="49" charset="-122"/>
              </a:rPr>
              <a:t>食物链</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r>
              <a:rPr lang="en-US" altLang="zh-CN" dirty="0">
                <a:latin typeface="楷体" panose="02010609060101010101" pitchFamily="49" charset="-122"/>
                <a:ea typeface="楷体" panose="02010609060101010101" pitchFamily="49" charset="-122"/>
                <a:hlinkClick r:id="rId3"/>
              </a:rPr>
              <a:t>http://poj.org/problem?id=1182</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三类动物</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构成食物链循环，告诉两个动物的关系（同类或天敌），判断那个关系是和前面已有的冲突</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1845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二叉搜索树</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BST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内容占位符 2"/>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二叉搜索树又称二叉排序树，它或者是一棵空树，或者是具有下列性质的二叉树： </a:t>
            </a:r>
          </a:p>
          <a:p>
            <a:r>
              <a:rPr lang="zh-CN" altLang="en-US" dirty="0">
                <a:latin typeface="楷体" panose="02010609060101010101" pitchFamily="49" charset="-122"/>
                <a:ea typeface="楷体" panose="02010609060101010101" pitchFamily="49" charset="-122"/>
              </a:rPr>
              <a:t>若它的左子树不空，则左子树上所有结点的值均小于它的根结点的值；</a:t>
            </a:r>
          </a:p>
          <a:p>
            <a:r>
              <a:rPr lang="zh-CN" altLang="en-US" dirty="0">
                <a:latin typeface="楷体" panose="02010609060101010101" pitchFamily="49" charset="-122"/>
                <a:ea typeface="楷体" panose="02010609060101010101" pitchFamily="49" charset="-122"/>
              </a:rPr>
              <a:t>若它的右子树不空，则右子树上所有结点的值均大于它的根结点的值； </a:t>
            </a:r>
          </a:p>
          <a:p>
            <a:r>
              <a:rPr lang="zh-CN" altLang="en-US" dirty="0">
                <a:latin typeface="楷体" panose="02010609060101010101" pitchFamily="49" charset="-122"/>
                <a:ea typeface="楷体" panose="02010609060101010101" pitchFamily="49" charset="-122"/>
              </a:rPr>
              <a:t>它的左、右子树也分别为二叉排序树。</a:t>
            </a:r>
          </a:p>
          <a:p>
            <a:r>
              <a:rPr lang="zh-CN" altLang="en-US" dirty="0">
                <a:latin typeface="楷体" panose="02010609060101010101" pitchFamily="49" charset="-122"/>
                <a:ea typeface="楷体" panose="02010609060101010101" pitchFamily="49" charset="-122"/>
              </a:rPr>
              <a:t>二叉搜索树是平衡树的基础（若有多余时间再补充）</a:t>
            </a:r>
          </a:p>
          <a:p>
            <a:r>
              <a:rPr lang="zh-CN" altLang="en-US" dirty="0">
                <a:latin typeface="楷体" panose="02010609060101010101" pitchFamily="49" charset="-122"/>
                <a:ea typeface="楷体" panose="02010609060101010101" pitchFamily="49" charset="-122"/>
              </a:rPr>
              <a:t>最重要的性质：其前序遍历是所有节点排序后的结果，也是其名称的由来</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0931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二叉搜索树实现</a:t>
            </a:r>
            <a:endParaRPr lang="zh-CN" altLang="en-US" dirty="0"/>
          </a:p>
        </p:txBody>
      </p:sp>
      <p:sp>
        <p:nvSpPr>
          <p:cNvPr id="4" name="文本框 3"/>
          <p:cNvSpPr txBox="1"/>
          <p:nvPr/>
        </p:nvSpPr>
        <p:spPr>
          <a:xfrm>
            <a:off x="838200" y="1381192"/>
            <a:ext cx="10515600" cy="4524315"/>
          </a:xfrm>
          <a:prstGeom prst="rect">
            <a:avLst/>
          </a:prstGeom>
          <a:noFill/>
        </p:spPr>
        <p:txBody>
          <a:bodyPr wrap="square" numCol="2" rtlCol="0">
            <a:spAutoFit/>
          </a:bodyPr>
          <a:lstStyle/>
          <a:p>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key;</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*left, *right;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v)</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key = v;</a:t>
            </a:r>
          </a:p>
          <a:p>
            <a:r>
              <a:rPr lang="en-US" altLang="zh-CN" sz="2400" dirty="0">
                <a:latin typeface="Times New Roman" panose="02020603050405020304" pitchFamily="18" charset="0"/>
                <a:cs typeface="Times New Roman" panose="02020603050405020304" pitchFamily="18" charset="0"/>
              </a:rPr>
              <a:t>        left = right = NULL;</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}*root = NULL;</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insert(</a:t>
            </a:r>
            <a:r>
              <a:rPr lang="en-US" altLang="zh-CN" sz="2400" b="1" dirty="0" err="1">
                <a:latin typeface="Times New Roman" panose="02020603050405020304" pitchFamily="18" charset="0"/>
                <a:cs typeface="Times New Roman" panose="02020603050405020304" pitchFamily="18" charset="0"/>
              </a:rPr>
              <a:t>T_t</a:t>
            </a:r>
            <a:r>
              <a:rPr lang="en-US" altLang="zh-CN" sz="2400" b="1" dirty="0">
                <a:latin typeface="Times New Roman" panose="02020603050405020304" pitchFamily="18" charset="0"/>
                <a:cs typeface="Times New Roman" panose="02020603050405020304" pitchFamily="18" charset="0"/>
              </a:rPr>
              <a:t>* &amp;P,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v)</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if (P == NULL)</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 = new </a:t>
            </a:r>
            <a:r>
              <a:rPr lang="en-US" altLang="zh-CN" sz="2400" b="1" dirty="0" err="1">
                <a:latin typeface="Times New Roman" panose="02020603050405020304" pitchFamily="18" charset="0"/>
                <a:cs typeface="Times New Roman" panose="02020603050405020304" pitchFamily="18" charset="0"/>
              </a:rPr>
              <a:t>T_t</a:t>
            </a:r>
            <a:r>
              <a:rPr lang="en-US" altLang="zh-CN" sz="2400" b="1" dirty="0">
                <a:latin typeface="Times New Roman" panose="02020603050405020304" pitchFamily="18" charset="0"/>
                <a:cs typeface="Times New Roman" panose="02020603050405020304" pitchFamily="18" charset="0"/>
              </a:rPr>
              <a:t>(v);</a:t>
            </a:r>
          </a:p>
          <a:p>
            <a:r>
              <a:rPr lang="en-US" altLang="zh-CN" sz="2400" dirty="0">
                <a:latin typeface="Times New Roman" panose="02020603050405020304" pitchFamily="18" charset="0"/>
                <a:cs typeface="Times New Roman" panose="02020603050405020304" pitchFamily="18" charset="0"/>
              </a:rPr>
              <a:t>        return;</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if (v &lt; P-&gt;key)</a:t>
            </a:r>
          </a:p>
          <a:p>
            <a:r>
              <a:rPr lang="en-US" altLang="zh-CN" sz="2400" dirty="0">
                <a:latin typeface="Times New Roman" panose="02020603050405020304" pitchFamily="18" charset="0"/>
                <a:cs typeface="Times New Roman" panose="02020603050405020304" pitchFamily="18" charset="0"/>
              </a:rPr>
              <a:t>        insert(P-&gt;left, v);</a:t>
            </a:r>
          </a:p>
          <a:p>
            <a:r>
              <a:rPr lang="en-US" altLang="zh-CN" sz="2400" dirty="0">
                <a:latin typeface="Times New Roman" panose="02020603050405020304" pitchFamily="18" charset="0"/>
                <a:cs typeface="Times New Roman" panose="02020603050405020304" pitchFamily="18" charset="0"/>
              </a:rPr>
              <a:t>    else</a:t>
            </a:r>
          </a:p>
          <a:p>
            <a:r>
              <a:rPr lang="en-US" altLang="zh-CN" sz="2400" dirty="0">
                <a:latin typeface="Times New Roman" panose="02020603050405020304" pitchFamily="18" charset="0"/>
                <a:cs typeface="Times New Roman" panose="02020603050405020304" pitchFamily="18" charset="0"/>
              </a:rPr>
              <a:t>        insert(P-&gt;right, v);</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38200" y="5905507"/>
            <a:ext cx="10415954" cy="830997"/>
          </a:xfrm>
          <a:prstGeom prst="rect">
            <a:avLst/>
          </a:prstGeom>
          <a:noFill/>
        </p:spPr>
        <p:txBody>
          <a:bodyPr wrap="square" rtlCol="0">
            <a:spAutoFit/>
          </a:bodyPr>
          <a:lstStyle/>
          <a:p>
            <a:r>
              <a:rPr lang="zh-CN" altLang="en-US" sz="2400" b="1" dirty="0"/>
              <a:t>删除部分自行脑补，主要步骤为：先找到要删除的点，若该点为叶子，直接删除；若该点不是叶子，则找其前驱或后继替换它</a:t>
            </a:r>
          </a:p>
        </p:txBody>
      </p:sp>
    </p:spTree>
    <p:extLst>
      <p:ext uri="{BB962C8B-B14F-4D97-AF65-F5344CB8AC3E}">
        <p14:creationId xmlns:p14="http://schemas.microsoft.com/office/powerpoint/2010/main" val="2024483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二叉搜索树</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BST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p>
        </p:txBody>
      </p:sp>
      <p:sp>
        <p:nvSpPr>
          <p:cNvPr id="3" name="内容占位符 2"/>
          <p:cNvSpPr>
            <a:spLocks noGrp="1"/>
          </p:cNvSpPr>
          <p:nvPr>
            <p:ph idx="1"/>
          </p:nvPr>
        </p:nvSpPr>
        <p:spPr/>
        <p:txBody>
          <a:bodyPr/>
          <a:lstStyle/>
          <a:p>
            <a:r>
              <a:rPr lang="zh-CN" altLang="en-US" dirty="0"/>
              <a:t>一般用处不大，因为容易变得不平衡，但其进化版本平衡树是除线段树以外的最重要的数据结构</a:t>
            </a:r>
            <a:endParaRPr lang="en-US" altLang="zh-CN" dirty="0"/>
          </a:p>
          <a:p>
            <a:r>
              <a:rPr lang="zh-CN" altLang="en-US" dirty="0"/>
              <a:t>若没有太多的修改操作，可以先对数组排序再建立一棵比较平衡的</a:t>
            </a:r>
            <a:r>
              <a:rPr lang="en-US" altLang="zh-CN" dirty="0"/>
              <a:t>BST</a:t>
            </a:r>
          </a:p>
          <a:p>
            <a:r>
              <a:rPr lang="zh-CN" altLang="en-US" dirty="0"/>
              <a:t>迫不得已时，可以设一个不平衡阈值，一旦太过不平衡，则撤销整棵树重构</a:t>
            </a:r>
          </a:p>
        </p:txBody>
      </p:sp>
    </p:spTree>
    <p:extLst>
      <p:ext uri="{BB962C8B-B14F-4D97-AF65-F5344CB8AC3E}">
        <p14:creationId xmlns:p14="http://schemas.microsoft.com/office/powerpoint/2010/main" val="279784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最大（最小）堆是一棵每一个节点的键值都不小于（大于）其孩子（如果存在）的键值的完全二叉树。下面分别是最大堆和最小堆的示例。</a:t>
            </a:r>
          </a:p>
          <a:p>
            <a:endParaRPr lang="zh-CN" altLang="en-US" dirty="0"/>
          </a:p>
        </p:txBody>
      </p:sp>
      <p:pic>
        <p:nvPicPr>
          <p:cNvPr id="4" name="图片 3"/>
          <p:cNvPicPr>
            <a:picLocks noChangeAspect="1"/>
          </p:cNvPicPr>
          <p:nvPr/>
        </p:nvPicPr>
        <p:blipFill>
          <a:blip r:embed="rId2"/>
          <a:stretch>
            <a:fillRect/>
          </a:stretch>
        </p:blipFill>
        <p:spPr>
          <a:xfrm>
            <a:off x="1919878" y="3720875"/>
            <a:ext cx="8352244" cy="2591025"/>
          </a:xfrm>
          <a:prstGeom prst="rect">
            <a:avLst/>
          </a:prstGeom>
        </p:spPr>
      </p:pic>
    </p:spTree>
    <p:extLst>
      <p:ext uri="{BB962C8B-B14F-4D97-AF65-F5344CB8AC3E}">
        <p14:creationId xmlns:p14="http://schemas.microsoft.com/office/powerpoint/2010/main" val="1336402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基本操作</a:t>
            </a:r>
          </a:p>
          <a:p>
            <a:pPr>
              <a:lnSpc>
                <a:spcPct val="150000"/>
              </a:lnSpc>
            </a:pPr>
            <a:r>
              <a:rPr lang="en-US" altLang="zh-CN" dirty="0">
                <a:latin typeface="楷体" panose="02010609060101010101" pitchFamily="49" charset="-122"/>
                <a:ea typeface="楷体" panose="02010609060101010101" pitchFamily="49" charset="-122"/>
              </a:rPr>
              <a:t>build  </a:t>
            </a:r>
            <a:r>
              <a:rPr lang="zh-CN" altLang="en-US" dirty="0">
                <a:latin typeface="楷体" panose="02010609060101010101" pitchFamily="49" charset="-122"/>
                <a:ea typeface="楷体" panose="02010609060101010101" pitchFamily="49" charset="-122"/>
              </a:rPr>
              <a:t>建立一个空堆（或者给定</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个数建立堆）</a:t>
            </a:r>
          </a:p>
          <a:p>
            <a:pPr>
              <a:lnSpc>
                <a:spcPct val="150000"/>
              </a:lnSpc>
            </a:pPr>
            <a:r>
              <a:rPr lang="en-US" altLang="zh-CN" dirty="0">
                <a:latin typeface="楷体" panose="02010609060101010101" pitchFamily="49" charset="-122"/>
                <a:ea typeface="楷体" panose="02010609060101010101" pitchFamily="49" charset="-122"/>
              </a:rPr>
              <a:t>insert </a:t>
            </a:r>
            <a:r>
              <a:rPr lang="zh-CN" altLang="en-US" dirty="0">
                <a:latin typeface="楷体" panose="02010609060101010101" pitchFamily="49" charset="-122"/>
                <a:ea typeface="楷体" panose="02010609060101010101" pitchFamily="49" charset="-122"/>
              </a:rPr>
              <a:t>向堆中插入一个新的元素</a:t>
            </a:r>
          </a:p>
          <a:p>
            <a:pPr>
              <a:lnSpc>
                <a:spcPct val="150000"/>
              </a:lnSpc>
            </a:pPr>
            <a:r>
              <a:rPr lang="en-US" altLang="zh-CN" dirty="0">
                <a:latin typeface="楷体" panose="02010609060101010101" pitchFamily="49" charset="-122"/>
                <a:ea typeface="楷体" panose="02010609060101010101" pitchFamily="49" charset="-122"/>
              </a:rPr>
              <a:t>top </a:t>
            </a:r>
            <a:r>
              <a:rPr lang="zh-CN" altLang="en-US" dirty="0">
                <a:latin typeface="楷体" panose="02010609060101010101" pitchFamily="49" charset="-122"/>
                <a:ea typeface="楷体" panose="02010609060101010101" pitchFamily="49" charset="-122"/>
              </a:rPr>
              <a:t>获取当前堆顶元素的值</a:t>
            </a:r>
          </a:p>
          <a:p>
            <a:pPr>
              <a:lnSpc>
                <a:spcPct val="150000"/>
              </a:lnSpc>
            </a:pPr>
            <a:r>
              <a:rPr lang="en-US" altLang="zh-CN" dirty="0">
                <a:latin typeface="楷体" panose="02010609060101010101" pitchFamily="49" charset="-122"/>
                <a:ea typeface="楷体" panose="02010609060101010101" pitchFamily="49" charset="-122"/>
              </a:rPr>
              <a:t>delete </a:t>
            </a:r>
            <a:r>
              <a:rPr lang="zh-CN" altLang="en-US" dirty="0">
                <a:latin typeface="楷体" panose="02010609060101010101" pitchFamily="49" charset="-122"/>
                <a:ea typeface="楷体" panose="02010609060101010101" pitchFamily="49" charset="-122"/>
              </a:rPr>
              <a:t>删除堆顶元素</a:t>
            </a:r>
          </a:p>
          <a:p>
            <a:pPr>
              <a:lnSpc>
                <a:spcPct val="150000"/>
              </a:lnSpc>
            </a:pPr>
            <a:r>
              <a:rPr lang="zh-CN" altLang="en-US"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insert</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delete</a:t>
            </a:r>
            <a:r>
              <a:rPr lang="zh-CN" altLang="en-US" dirty="0">
                <a:latin typeface="楷体" panose="02010609060101010101" pitchFamily="49" charset="-122"/>
                <a:ea typeface="楷体" panose="02010609060101010101" pitchFamily="49" charset="-122"/>
              </a:rPr>
              <a:t>操作要求进行完后仍然满足堆的性质</a:t>
            </a:r>
          </a:p>
          <a:p>
            <a:pPr marL="0" indent="0">
              <a:lnSpc>
                <a:spcPct val="150000"/>
              </a:lnSpc>
              <a:buNone/>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8777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插入</a:t>
            </a:r>
          </a:p>
        </p:txBody>
      </p:sp>
      <p:pic>
        <p:nvPicPr>
          <p:cNvPr id="4" name="图片 3"/>
          <p:cNvPicPr>
            <a:picLocks noChangeAspect="1"/>
          </p:cNvPicPr>
          <p:nvPr/>
        </p:nvPicPr>
        <p:blipFill>
          <a:blip r:embed="rId2"/>
          <a:stretch>
            <a:fillRect/>
          </a:stretch>
        </p:blipFill>
        <p:spPr>
          <a:xfrm>
            <a:off x="1060267" y="2293189"/>
            <a:ext cx="10071465" cy="3670110"/>
          </a:xfrm>
          <a:prstGeom prst="rect">
            <a:avLst/>
          </a:prstGeom>
        </p:spPr>
      </p:pic>
    </p:spTree>
    <p:extLst>
      <p:ext uri="{BB962C8B-B14F-4D97-AF65-F5344CB8AC3E}">
        <p14:creationId xmlns:p14="http://schemas.microsoft.com/office/powerpoint/2010/main" val="2401207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删除堆顶</a:t>
            </a:r>
          </a:p>
        </p:txBody>
      </p:sp>
      <p:pic>
        <p:nvPicPr>
          <p:cNvPr id="4" name="图片 3"/>
          <p:cNvPicPr>
            <a:picLocks noChangeAspect="1"/>
          </p:cNvPicPr>
          <p:nvPr/>
        </p:nvPicPr>
        <p:blipFill>
          <a:blip r:embed="rId2"/>
          <a:stretch>
            <a:fillRect/>
          </a:stretch>
        </p:blipFill>
        <p:spPr>
          <a:xfrm>
            <a:off x="606076" y="1598967"/>
            <a:ext cx="10979848" cy="3286029"/>
          </a:xfrm>
          <a:prstGeom prst="rect">
            <a:avLst/>
          </a:prstGeom>
        </p:spPr>
      </p:pic>
      <p:sp>
        <p:nvSpPr>
          <p:cNvPr id="5" name="文本框 4"/>
          <p:cNvSpPr txBox="1"/>
          <p:nvPr/>
        </p:nvSpPr>
        <p:spPr>
          <a:xfrm>
            <a:off x="838200" y="5610085"/>
            <a:ext cx="10415954" cy="830997"/>
          </a:xfrm>
          <a:prstGeom prst="rect">
            <a:avLst/>
          </a:prstGeom>
          <a:noFill/>
        </p:spPr>
        <p:txBody>
          <a:bodyPr wrap="square" rtlCol="0">
            <a:spAutoFit/>
          </a:bodyPr>
          <a:lstStyle/>
          <a:p>
            <a:r>
              <a:rPr lang="zh-CN" altLang="en-US" sz="2400" b="1" dirty="0"/>
              <a:t>给定</a:t>
            </a:r>
            <a:r>
              <a:rPr lang="en-US" altLang="zh-CN" sz="2400" b="1" dirty="0"/>
              <a:t>N</a:t>
            </a:r>
            <a:r>
              <a:rPr lang="zh-CN" altLang="en-US" sz="2400" b="1" dirty="0"/>
              <a:t>个数，建立堆：</a:t>
            </a:r>
            <a:r>
              <a:rPr lang="en-US" altLang="zh-CN" sz="2400" b="1" dirty="0" err="1"/>
              <a:t>i</a:t>
            </a:r>
            <a:r>
              <a:rPr lang="zh-CN" altLang="en-US" sz="2400" b="1" dirty="0"/>
              <a:t>从</a:t>
            </a:r>
            <a:r>
              <a:rPr lang="en-US" altLang="zh-CN" sz="2400" b="1" dirty="0"/>
              <a:t>n/2</a:t>
            </a:r>
            <a:r>
              <a:rPr lang="zh-CN" altLang="en-US" sz="2400" b="1" dirty="0"/>
              <a:t>递减到</a:t>
            </a:r>
            <a:r>
              <a:rPr lang="en-US" altLang="zh-CN" sz="2400" b="1" dirty="0"/>
              <a:t>1</a:t>
            </a:r>
            <a:r>
              <a:rPr lang="zh-CN" altLang="en-US" sz="2400" b="1" dirty="0"/>
              <a:t>，共执行</a:t>
            </a:r>
            <a:r>
              <a:rPr lang="en-US" altLang="zh-CN" sz="2400" b="1" dirty="0"/>
              <a:t>n/2</a:t>
            </a:r>
            <a:r>
              <a:rPr lang="zh-CN" altLang="en-US" sz="2400" b="1" dirty="0"/>
              <a:t>次</a:t>
            </a:r>
            <a:r>
              <a:rPr lang="en-US" altLang="zh-CN" sz="2400" b="1" dirty="0"/>
              <a:t>down(</a:t>
            </a:r>
            <a:r>
              <a:rPr lang="en-US" altLang="zh-CN" sz="2400" b="1" dirty="0" err="1"/>
              <a:t>i</a:t>
            </a:r>
            <a:r>
              <a:rPr lang="en-US" altLang="zh-CN" sz="2400" b="1" dirty="0"/>
              <a:t>)</a:t>
            </a:r>
            <a:r>
              <a:rPr lang="zh-CN" altLang="en-US" sz="2400" b="1" dirty="0"/>
              <a:t>操作</a:t>
            </a:r>
            <a:endParaRPr lang="en-US" altLang="zh-CN" sz="2400" b="1" dirty="0"/>
          </a:p>
          <a:p>
            <a:r>
              <a:rPr lang="zh-CN" altLang="en-US" sz="2400" b="1" dirty="0"/>
              <a:t>思考为什么？</a:t>
            </a:r>
          </a:p>
        </p:txBody>
      </p:sp>
    </p:spTree>
    <p:extLst>
      <p:ext uri="{BB962C8B-B14F-4D97-AF65-F5344CB8AC3E}">
        <p14:creationId xmlns:p14="http://schemas.microsoft.com/office/powerpoint/2010/main" val="35565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堆应用</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堆排序</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最短路径堆优化</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回顾</a:t>
            </a:r>
            <a:r>
              <a:rPr lang="en-US" altLang="zh-CN" dirty="0">
                <a:latin typeface="楷体" panose="02010609060101010101" pitchFamily="49" charset="-122"/>
                <a:ea typeface="楷体" panose="02010609060101010101" pitchFamily="49" charset="-122"/>
              </a:rPr>
              <a:t>POJ2823 Sliding Window, </a:t>
            </a:r>
            <a:r>
              <a:rPr lang="zh-CN" altLang="en-US" dirty="0">
                <a:latin typeface="楷体" panose="02010609060101010101" pitchFamily="49" charset="-122"/>
                <a:ea typeface="楷体" panose="02010609060101010101" pitchFamily="49" charset="-122"/>
              </a:rPr>
              <a:t>我们可以在扫描过程中一直维护一个大根堆和一个小根堆，同时维护堆中每个元素在原序列中的位置，如果当前堆顶元素的位置已经超出窗口范围，则弹出堆顶元素。每次取两个堆顶元素就是当前窗口最大值和最小值。</a:t>
            </a:r>
          </a:p>
          <a:p>
            <a:r>
              <a:rPr lang="zh-CN" altLang="en-US" dirty="0">
                <a:latin typeface="楷体" panose="02010609060101010101" pitchFamily="49" charset="-122"/>
                <a:ea typeface="楷体" panose="02010609060101010101" pitchFamily="49" charset="-122"/>
              </a:rPr>
              <a:t>时间复杂度：𝑂</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𝑁𝑙𝑜𝑔𝑁</a:t>
            </a:r>
            <a:r>
              <a:rPr lang="en-US" altLang="zh-CN" dirty="0">
                <a:latin typeface="楷体" panose="02010609060101010101" pitchFamily="49" charset="-122"/>
                <a:ea typeface="楷体" panose="02010609060101010101" pitchFamily="49" charset="-122"/>
              </a:rPr>
              <a:t>)</a:t>
            </a:r>
          </a:p>
          <a:p>
            <a:endParaRPr lang="zh-CN" altLang="en-US" dirty="0"/>
          </a:p>
        </p:txBody>
      </p:sp>
    </p:spTree>
    <p:extLst>
      <p:ext uri="{BB962C8B-B14F-4D97-AF65-F5344CB8AC3E}">
        <p14:creationId xmlns:p14="http://schemas.microsoft.com/office/powerpoint/2010/main" val="284569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线段树</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如图所示</a:t>
            </a:r>
          </a:p>
        </p:txBody>
      </p:sp>
      <p:pic>
        <p:nvPicPr>
          <p:cNvPr id="4" name="图片 3"/>
          <p:cNvPicPr>
            <a:picLocks noChangeAspect="1"/>
          </p:cNvPicPr>
          <p:nvPr/>
        </p:nvPicPr>
        <p:blipFill>
          <a:blip r:embed="rId2"/>
          <a:stretch>
            <a:fillRect/>
          </a:stretch>
        </p:blipFill>
        <p:spPr>
          <a:xfrm>
            <a:off x="1011870" y="2674762"/>
            <a:ext cx="10196875" cy="3555989"/>
          </a:xfrm>
          <a:prstGeom prst="rect">
            <a:avLst/>
          </a:prstGeom>
        </p:spPr>
      </p:pic>
    </p:spTree>
    <p:extLst>
      <p:ext uri="{BB962C8B-B14F-4D97-AF65-F5344CB8AC3E}">
        <p14:creationId xmlns:p14="http://schemas.microsoft.com/office/powerpoint/2010/main" val="264162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线性表</a:t>
            </a:r>
          </a:p>
        </p:txBody>
      </p:sp>
      <p:sp>
        <p:nvSpPr>
          <p:cNvPr id="3" name="内容占位符 2"/>
          <p:cNvSpPr>
            <a:spLocks noGrp="1"/>
          </p:cNvSpPr>
          <p:nvPr>
            <p:ph idx="1"/>
          </p:nvPr>
        </p:nvSpPr>
        <p:spPr>
          <a:xfrm>
            <a:off x="838199" y="1825625"/>
            <a:ext cx="11353801" cy="4709646"/>
          </a:xfrm>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数组：支持随机访问，插入删除耗时多（</a:t>
            </a:r>
            <a:r>
              <a:rPr lang="en-US" altLang="zh-CN" dirty="0">
                <a:latin typeface="楷体" panose="02010609060101010101" pitchFamily="49" charset="-122"/>
                <a:ea typeface="楷体" panose="02010609060101010101" pitchFamily="49" charset="-122"/>
              </a:rPr>
              <a:t>vector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链表：不支持随机访问，插入删除耗时少（单向、双向）</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栈：只在一端插入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删除</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访问，后进先出（</a:t>
            </a:r>
            <a:r>
              <a:rPr lang="en-US" altLang="zh-CN" dirty="0">
                <a:latin typeface="楷体" panose="02010609060101010101" pitchFamily="49" charset="-122"/>
                <a:ea typeface="楷体" panose="02010609060101010101" pitchFamily="49" charset="-122"/>
              </a:rPr>
              <a:t>LIFO</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stack</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lnSpc>
                <a:spcPct val="150000"/>
              </a:lnSpc>
            </a:pPr>
            <a:r>
              <a:rPr lang="zh-CN" altLang="en-US" dirty="0">
                <a:latin typeface="楷体" panose="02010609060101010101" pitchFamily="49" charset="-122"/>
                <a:ea typeface="楷体" panose="02010609060101010101" pitchFamily="49" charset="-122"/>
              </a:rPr>
              <a:t>三种主要操作：</a:t>
            </a:r>
            <a:r>
              <a:rPr lang="en-US" altLang="zh-CN" dirty="0">
                <a:latin typeface="楷体" panose="02010609060101010101" pitchFamily="49" charset="-122"/>
                <a:ea typeface="楷体" panose="02010609060101010101" pitchFamily="49" charset="-122"/>
              </a:rPr>
              <a:t>push, pop, top</a:t>
            </a:r>
          </a:p>
          <a:p>
            <a:pPr>
              <a:lnSpc>
                <a:spcPct val="150000"/>
              </a:lnSpc>
            </a:pPr>
            <a:r>
              <a:rPr lang="zh-CN" altLang="en-US" dirty="0">
                <a:latin typeface="楷体" panose="02010609060101010101" pitchFamily="49" charset="-122"/>
                <a:ea typeface="楷体" panose="02010609060101010101" pitchFamily="49" charset="-122"/>
              </a:rPr>
              <a:t>队列：队首只删除</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访问、队尾只插入，先进先出（</a:t>
            </a:r>
            <a:r>
              <a:rPr lang="en-US" altLang="zh-CN" dirty="0">
                <a:latin typeface="楷体" panose="02010609060101010101" pitchFamily="49" charset="-122"/>
                <a:ea typeface="楷体" panose="02010609060101010101" pitchFamily="49" charset="-122"/>
              </a:rPr>
              <a:t>FIFO</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queue</a:t>
            </a:r>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deque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lnSpc>
                <a:spcPct val="150000"/>
              </a:lnSpc>
            </a:pPr>
            <a:r>
              <a:rPr lang="zh-CN" altLang="en-US" dirty="0">
                <a:latin typeface="楷体" panose="02010609060101010101" pitchFamily="49" charset="-122"/>
                <a:ea typeface="楷体" panose="02010609060101010101" pitchFamily="49" charset="-122"/>
              </a:rPr>
              <a:t>三种主要操作：</a:t>
            </a:r>
            <a:r>
              <a:rPr lang="en-US" altLang="zh-CN" dirty="0">
                <a:latin typeface="楷体" panose="02010609060101010101" pitchFamily="49" charset="-122"/>
                <a:ea typeface="楷体" panose="02010609060101010101" pitchFamily="49" charset="-122"/>
              </a:rPr>
              <a:t>push, pop, front</a:t>
            </a:r>
          </a:p>
          <a:p>
            <a:pPr>
              <a:lnSpc>
                <a:spcPct val="150000"/>
              </a:lnSpc>
            </a:pPr>
            <a:r>
              <a:rPr lang="zh-CN" altLang="en-US" dirty="0">
                <a:latin typeface="楷体" panose="02010609060101010101" pitchFamily="49" charset="-122"/>
                <a:ea typeface="楷体" panose="02010609060101010101" pitchFamily="49" charset="-122"/>
              </a:rPr>
              <a:t>思考：选择排序、</a:t>
            </a:r>
            <a:r>
              <a:rPr lang="zh-CN" altLang="en-US" b="1" dirty="0">
                <a:latin typeface="楷体" panose="02010609060101010101" pitchFamily="49" charset="-122"/>
                <a:ea typeface="楷体" panose="02010609060101010101" pitchFamily="49" charset="-122"/>
              </a:rPr>
              <a:t>插入排序</a:t>
            </a:r>
            <a:r>
              <a:rPr lang="zh-CN" altLang="en-US" dirty="0">
                <a:latin typeface="楷体" panose="02010609060101010101" pitchFamily="49" charset="-122"/>
                <a:ea typeface="楷体" panose="02010609060101010101" pitchFamily="49" charset="-122"/>
              </a:rPr>
              <a:t>、冒泡排序、快速排序适合使用数组还是链表来实现</a:t>
            </a:r>
            <a:endParaRPr lang="en-US" altLang="zh-CN"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000" y="0"/>
            <a:ext cx="2540000" cy="2540000"/>
          </a:xfrm>
          <a:prstGeom prst="rect">
            <a:avLst/>
          </a:prstGeom>
        </p:spPr>
      </p:pic>
    </p:spTree>
    <p:extLst>
      <p:ext uri="{BB962C8B-B14F-4D97-AF65-F5344CB8AC3E}">
        <p14:creationId xmlns:p14="http://schemas.microsoft.com/office/powerpoint/2010/main" val="309403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线段树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线段树是一棵二叉树，树中的每一个结点表示了一个区间</a:t>
                </a:r>
                <a:r>
                  <a:rPr lang="en-US" altLang="zh-CN"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𝐵</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每一个叶子节点表示了一个单位区间。</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对于每一个非叶结点所表示的结点</a:t>
                </a:r>
                <a:r>
                  <a:rPr lang="en-US" altLang="zh-CN" dirty="0">
                    <a:latin typeface="楷体" panose="02010609060101010101" pitchFamily="49" charset="-122"/>
                    <a:ea typeface="楷体" panose="02010609060101010101" pitchFamily="49" charset="-122"/>
                  </a:rPr>
                  <a:t>[</a:t>
                </a:r>
                <a14:m>
                  <m:oMath xmlns:m="http://schemas.openxmlformats.org/officeDocument/2006/math">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𝐵</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，其左儿子表示的区间为</a:t>
                </a:r>
                <a:r>
                  <a:rPr lang="en-US" altLang="zh-CN" dirty="0">
                    <a:latin typeface="楷体" panose="02010609060101010101" pitchFamily="49" charset="-122"/>
                    <a:ea typeface="楷体" panose="02010609060101010101" pitchFamily="49" charset="-122"/>
                  </a:rPr>
                  <a:t>[</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2</m:t>
                        </m:r>
                      </m:den>
                    </m:f>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，右儿子表示的区间为</a:t>
                </a:r>
                <a:r>
                  <a:rPr lang="en-US" altLang="zh-CN" dirty="0">
                    <a:latin typeface="楷体" panose="02010609060101010101" pitchFamily="49" charset="-122"/>
                    <a:ea typeface="楷体" panose="02010609060101010101" pitchFamily="49" charset="-122"/>
                  </a:rPr>
                  <a: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线段树的每个节点上往往都增加了一些其他的域。在这些域中保存了某种动态维护的信息，视不同情况而定。这些域使得线段树具有极大的灵活性，可以适应不同的需求。</a:t>
                </a:r>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6656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线段树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支持区间修改，区间询问（包括但不限于求和）</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在区间修改时，没有必要每次都将叶子节点修改掉，需要在每个节点上维护一个</a:t>
                </a:r>
                <a:r>
                  <a:rPr lang="en-US" altLang="zh-CN" dirty="0" err="1">
                    <a:latin typeface="楷体" panose="02010609060101010101" pitchFamily="49" charset="-122"/>
                    <a:ea typeface="楷体" panose="02010609060101010101" pitchFamily="49" charset="-122"/>
                  </a:rPr>
                  <a:t>lazy_tag</a:t>
                </a:r>
                <a:r>
                  <a:rPr lang="zh-CN" altLang="en-US" dirty="0">
                    <a:latin typeface="楷体" panose="02010609060101010101" pitchFamily="49" charset="-122"/>
                    <a:ea typeface="楷体" panose="02010609060101010101" pitchFamily="49" charset="-122"/>
                  </a:rPr>
                  <a:t>，只有之后操作到该节点的时候才将其</a:t>
                </a:r>
                <a:r>
                  <a:rPr lang="en-US" altLang="zh-CN" dirty="0">
                    <a:latin typeface="楷体" panose="02010609060101010101" pitchFamily="49" charset="-122"/>
                    <a:ea typeface="楷体" panose="02010609060101010101" pitchFamily="49" charset="-122"/>
                  </a:rPr>
                  <a:t>pushdown. </a:t>
                </a:r>
                <a:r>
                  <a:rPr lang="zh-CN" altLang="en-US" dirty="0">
                    <a:latin typeface="楷体" panose="02010609060101010101" pitchFamily="49" charset="-122"/>
                    <a:ea typeface="楷体" panose="02010609060101010101" pitchFamily="49" charset="-122"/>
                  </a:rPr>
                  <a:t>在</a:t>
                </a:r>
                <a:r>
                  <a:rPr lang="en-US" altLang="zh-CN" dirty="0">
                    <a:latin typeface="楷体" panose="02010609060101010101" pitchFamily="49" charset="-122"/>
                    <a:ea typeface="楷体" panose="02010609060101010101" pitchFamily="49" charset="-122"/>
                  </a:rPr>
                  <a:t>pushdown</a:t>
                </a:r>
                <a:r>
                  <a:rPr lang="zh-CN" altLang="en-US" dirty="0">
                    <a:latin typeface="楷体" panose="02010609060101010101" pitchFamily="49" charset="-122"/>
                    <a:ea typeface="楷体" panose="02010609060101010101" pitchFamily="49" charset="-122"/>
                  </a:rPr>
                  <a:t>的时候也是将其加到两个儿子节点的</a:t>
                </a:r>
                <a:r>
                  <a:rPr lang="en-US" altLang="zh-CN" dirty="0" err="1">
                    <a:latin typeface="楷体" panose="02010609060101010101" pitchFamily="49" charset="-122"/>
                    <a:ea typeface="楷体" panose="02010609060101010101" pitchFamily="49" charset="-122"/>
                  </a:rPr>
                  <a:t>lazy_tag</a:t>
                </a:r>
                <a:r>
                  <a:rPr lang="zh-CN" altLang="en-US" dirty="0">
                    <a:latin typeface="楷体" panose="02010609060101010101" pitchFamily="49" charset="-122"/>
                    <a:ea typeface="楷体" panose="02010609060101010101" pitchFamily="49" charset="-122"/>
                  </a:rPr>
                  <a:t>上。</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这样，可以证明每次修改操作的时间复杂度都是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a:t>
                </a:r>
              </a:p>
              <a:p>
                <a:pPr>
                  <a:lnSpc>
                    <a:spcPct val="150000"/>
                  </a:lnSpc>
                </a:pPr>
                <a:r>
                  <a:rPr lang="zh-CN" altLang="en-US" dirty="0">
                    <a:latin typeface="楷体" panose="02010609060101010101" pitchFamily="49" charset="-122"/>
                    <a:ea typeface="楷体" panose="02010609060101010101" pitchFamily="49" charset="-122"/>
                  </a:rPr>
                  <a:t>同时，如果修改了某个节点的儿子，需要</a:t>
                </a:r>
                <a:r>
                  <a:rPr lang="en-US" altLang="zh-CN" dirty="0">
                    <a:latin typeface="楷体" panose="02010609060101010101" pitchFamily="49" charset="-122"/>
                    <a:ea typeface="楷体" panose="02010609060101010101" pitchFamily="49" charset="-122"/>
                  </a:rPr>
                  <a:t>update.</a:t>
                </a:r>
                <a:endParaRPr lang="zh-CN" altLang="en-US"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041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线段树</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建树及修改区间</a:t>
            </a:r>
          </a:p>
        </p:txBody>
      </p:sp>
      <p:pic>
        <p:nvPicPr>
          <p:cNvPr id="4" name="图片 3"/>
          <p:cNvPicPr>
            <a:picLocks noChangeAspect="1"/>
          </p:cNvPicPr>
          <p:nvPr/>
        </p:nvPicPr>
        <p:blipFill>
          <a:blip r:embed="rId2"/>
          <a:stretch>
            <a:fillRect/>
          </a:stretch>
        </p:blipFill>
        <p:spPr>
          <a:xfrm>
            <a:off x="900952" y="2879666"/>
            <a:ext cx="4010025" cy="3238500"/>
          </a:xfrm>
          <a:prstGeom prst="rect">
            <a:avLst/>
          </a:prstGeom>
        </p:spPr>
      </p:pic>
      <p:pic>
        <p:nvPicPr>
          <p:cNvPr id="5" name="图片 4"/>
          <p:cNvPicPr>
            <a:picLocks noChangeAspect="1"/>
          </p:cNvPicPr>
          <p:nvPr/>
        </p:nvPicPr>
        <p:blipFill>
          <a:blip r:embed="rId3"/>
          <a:stretch>
            <a:fillRect/>
          </a:stretch>
        </p:blipFill>
        <p:spPr>
          <a:xfrm>
            <a:off x="5132358" y="1184216"/>
            <a:ext cx="6457950" cy="4933950"/>
          </a:xfrm>
          <a:prstGeom prst="rect">
            <a:avLst/>
          </a:prstGeom>
        </p:spPr>
      </p:pic>
    </p:spTree>
    <p:extLst>
      <p:ext uri="{BB962C8B-B14F-4D97-AF65-F5344CB8AC3E}">
        <p14:creationId xmlns:p14="http://schemas.microsoft.com/office/powerpoint/2010/main" val="391723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SCOI2006</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动态最值</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题目大意</a:t>
            </a:r>
          </a:p>
          <a:p>
            <a:r>
              <a:rPr lang="zh-CN" altLang="en-US" dirty="0">
                <a:latin typeface="楷体" panose="02010609060101010101" pitchFamily="49" charset="-122"/>
                <a:ea typeface="楷体" panose="02010609060101010101" pitchFamily="49" charset="-122"/>
              </a:rPr>
              <a:t>维护数组</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，实现两个操作</a:t>
            </a:r>
          </a:p>
          <a:p>
            <a:r>
              <a:rPr lang="en-US" altLang="zh-CN" dirty="0">
                <a:latin typeface="楷体" panose="02010609060101010101" pitchFamily="49" charset="-122"/>
                <a:ea typeface="楷体" panose="02010609060101010101" pitchFamily="49" charset="-122"/>
              </a:rPr>
              <a:t>Delete(</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删除第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个数，右边元素左移</a:t>
            </a:r>
          </a:p>
          <a:p>
            <a:r>
              <a:rPr lang="en-US" altLang="zh-CN" dirty="0">
                <a:latin typeface="楷体" panose="02010609060101010101" pitchFamily="49" charset="-122"/>
                <a:ea typeface="楷体" panose="02010609060101010101" pitchFamily="49" charset="-122"/>
              </a:rPr>
              <a:t>RMQ(</a:t>
            </a:r>
            <a:r>
              <a:rPr lang="en-US" altLang="zh-CN" dirty="0" err="1">
                <a:latin typeface="楷体" panose="02010609060101010101" pitchFamily="49" charset="-122"/>
                <a:ea typeface="楷体" panose="02010609060101010101" pitchFamily="49" charset="-122"/>
              </a:rPr>
              <a:t>I,j</a:t>
            </a:r>
            <a:r>
              <a:rPr lang="en-US"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获取当前第</a:t>
            </a:r>
            <a:r>
              <a:rPr lang="en-US" altLang="zh-CN" dirty="0">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个和第</a:t>
            </a:r>
            <a:r>
              <a:rPr lang="en-US" altLang="zh-CN" dirty="0">
                <a:latin typeface="楷体" panose="02010609060101010101" pitchFamily="49" charset="-122"/>
                <a:ea typeface="楷体" panose="02010609060101010101" pitchFamily="49" charset="-122"/>
              </a:rPr>
              <a:t>j</a:t>
            </a:r>
            <a:r>
              <a:rPr lang="zh-CN" altLang="en-US" dirty="0">
                <a:latin typeface="楷体" panose="02010609060101010101" pitchFamily="49" charset="-122"/>
                <a:ea typeface="楷体" panose="02010609060101010101" pitchFamily="49" charset="-122"/>
              </a:rPr>
              <a:t>个数之间（包含</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j</a:t>
            </a:r>
            <a:r>
              <a:rPr lang="zh-CN" altLang="en-US" dirty="0">
                <a:latin typeface="楷体" panose="02010609060101010101" pitchFamily="49" charset="-122"/>
                <a:ea typeface="楷体" panose="02010609060101010101" pitchFamily="49" charset="-122"/>
              </a:rPr>
              <a:t>）的元素的最小值</a:t>
            </a:r>
          </a:p>
          <a:p>
            <a:r>
              <a:rPr lang="zh-CN" altLang="en-US" dirty="0">
                <a:latin typeface="楷体" panose="02010609060101010101" pitchFamily="49" charset="-122"/>
                <a:ea typeface="楷体" panose="02010609060101010101" pitchFamily="49" charset="-122"/>
              </a:rPr>
              <a:t>数据规模</a:t>
            </a:r>
          </a:p>
          <a:p>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的初始长度</a:t>
            </a:r>
            <a:r>
              <a:rPr lang="en-US" altLang="zh-CN" dirty="0">
                <a:latin typeface="楷体" panose="02010609060101010101" pitchFamily="49" charset="-122"/>
                <a:ea typeface="楷体" panose="02010609060101010101" pitchFamily="49" charset="-122"/>
              </a:rPr>
              <a:t>N&lt;=1000000</a:t>
            </a:r>
          </a:p>
          <a:p>
            <a:r>
              <a:rPr lang="zh-CN" altLang="en-US" dirty="0">
                <a:latin typeface="楷体" panose="02010609060101010101" pitchFamily="49" charset="-122"/>
                <a:ea typeface="楷体" panose="02010609060101010101" pitchFamily="49" charset="-122"/>
              </a:rPr>
              <a:t>操作次数</a:t>
            </a:r>
            <a:r>
              <a:rPr lang="en-US" altLang="zh-CN" dirty="0">
                <a:latin typeface="楷体" panose="02010609060101010101" pitchFamily="49" charset="-122"/>
                <a:ea typeface="楷体" panose="02010609060101010101" pitchFamily="49" charset="-122"/>
              </a:rPr>
              <a:t>M&lt;=1000000</a:t>
            </a:r>
          </a:p>
          <a:p>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5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SCOI2006</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动态最值</a:t>
            </a:r>
            <a:endParaRPr lang="zh-CN" altLang="en-US" dirty="0"/>
          </a:p>
        </p:txBody>
      </p:sp>
      <p:sp>
        <p:nvSpPr>
          <p:cNvPr id="3" name="内容占位符 2"/>
          <p:cNvSpPr>
            <a:spLocks noGrp="1"/>
          </p:cNvSpPr>
          <p:nvPr>
            <p:ph idx="1"/>
          </p:nvPr>
        </p:nvSpPr>
        <p:spPr/>
        <p:txBody>
          <a:bodyPr/>
          <a:lstStyle/>
          <a:p>
            <a:pPr>
              <a:lnSpc>
                <a:spcPct val="150000"/>
              </a:lnSpc>
            </a:pPr>
            <a:r>
              <a:rPr lang="zh-CN" altLang="en-US" b="1" dirty="0">
                <a:latin typeface="楷体" panose="02010609060101010101" pitchFamily="49" charset="-122"/>
                <a:ea typeface="楷体" panose="02010609060101010101" pitchFamily="49" charset="-122"/>
              </a:rPr>
              <a:t>题目分析</a:t>
            </a:r>
            <a:endParaRPr lang="en-US" altLang="zh-CN" b="1" dirty="0">
              <a:latin typeface="楷体" panose="02010609060101010101" pitchFamily="49" charset="-122"/>
              <a:ea typeface="楷体" panose="02010609060101010101" pitchFamily="49" charset="-122"/>
            </a:endParaRPr>
          </a:p>
          <a:p>
            <a:pPr marL="0" indent="0">
              <a:lnSpc>
                <a:spcPct val="150000"/>
              </a:lnSpc>
              <a:buNone/>
            </a:pPr>
            <a:r>
              <a:rPr lang="zh-CN" altLang="en-US" dirty="0">
                <a:latin typeface="楷体" panose="02010609060101010101" pitchFamily="49" charset="-122"/>
                <a:ea typeface="楷体" panose="02010609060101010101" pitchFamily="49" charset="-122"/>
              </a:rPr>
              <a:t>所谓删除，等价于将该元素置为</a:t>
            </a:r>
            <a:r>
              <a:rPr lang="zh-CN" altLang="en-US" b="1" dirty="0">
                <a:latin typeface="楷体" panose="02010609060101010101" pitchFamily="49" charset="-122"/>
                <a:ea typeface="楷体" panose="02010609060101010101" pitchFamily="49" charset="-122"/>
              </a:rPr>
              <a:t>无穷大</a:t>
            </a:r>
            <a:endParaRPr lang="en-US" altLang="zh-CN" b="1" dirty="0">
              <a:latin typeface="楷体" panose="02010609060101010101" pitchFamily="49" charset="-122"/>
              <a:ea typeface="楷体" panose="02010609060101010101" pitchFamily="49" charset="-122"/>
            </a:endParaRPr>
          </a:p>
          <a:p>
            <a:pPr marL="0" indent="0">
              <a:lnSpc>
                <a:spcPct val="150000"/>
              </a:lnSpc>
              <a:buNone/>
            </a:pPr>
            <a:r>
              <a:rPr lang="zh-CN" altLang="en-US" dirty="0">
                <a:latin typeface="楷体" panose="02010609060101010101" pitchFamily="49" charset="-122"/>
                <a:ea typeface="楷体" panose="02010609060101010101" pitchFamily="49" charset="-122"/>
              </a:rPr>
              <a:t>线段树除了维护基本信息外，还应当维护区间最小值信息</a:t>
            </a:r>
            <a:endParaRPr lang="en-US" altLang="zh-CN" dirty="0">
              <a:latin typeface="楷体" panose="02010609060101010101" pitchFamily="49" charset="-122"/>
              <a:ea typeface="楷体" panose="02010609060101010101" pitchFamily="49" charset="-122"/>
            </a:endParaRPr>
          </a:p>
          <a:p>
            <a:pPr marL="0" indent="0">
              <a:lnSpc>
                <a:spcPct val="150000"/>
              </a:lnSpc>
              <a:buNone/>
            </a:pPr>
            <a:r>
              <a:rPr lang="zh-CN" altLang="en-US" dirty="0">
                <a:latin typeface="楷体" panose="02010609060101010101" pitchFamily="49" charset="-122"/>
                <a:ea typeface="楷体" panose="02010609060101010101" pitchFamily="49" charset="-122"/>
              </a:rPr>
              <a:t>此外，附加地，应当维护某个原始区间内还剩多少个元素（因为线段树的下表是基于原始给定区间的）以便于确定每次询问的查询范围。</a:t>
            </a:r>
            <a:endParaRPr lang="en-US" altLang="zh-CN"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16722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POJ2528 Mayor's posters</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b="1" dirty="0">
                    <a:latin typeface="楷体" panose="02010609060101010101" pitchFamily="49" charset="-122"/>
                    <a:ea typeface="楷体" panose="02010609060101010101" pitchFamily="49" charset="-122"/>
                  </a:rPr>
                  <a:t>题目大意</a:t>
                </a:r>
                <a:endParaRPr lang="en-US" altLang="zh-CN" b="1" dirty="0">
                  <a:latin typeface="楷体" panose="02010609060101010101" pitchFamily="49" charset="-122"/>
                  <a:ea typeface="楷体" panose="02010609060101010101" pitchFamily="49" charset="-122"/>
                </a:endParaRPr>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≤100000)</m:t>
                    </m:r>
                  </m:oMath>
                </a14:m>
                <a:r>
                  <a:rPr lang="zh-CN" altLang="en-US" dirty="0">
                    <a:latin typeface="楷体" panose="02010609060101010101" pitchFamily="49" charset="-122"/>
                    <a:ea typeface="楷体" panose="02010609060101010101" pitchFamily="49" charset="-122"/>
                  </a:rPr>
                  <a:t>个人依次贴海报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给出每张海报所贴的范围</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𝑟</m:t>
                        </m:r>
                      </m:e>
                      <m:sub>
                        <m:r>
                          <a:rPr lang="en-US" altLang="zh-CN" i="1" dirty="0" err="1">
                            <a:latin typeface="Cambria Math" panose="02040503050406030204" pitchFamily="18" charset="0"/>
                          </a:rPr>
                          <m:t>𝑖</m:t>
                        </m:r>
                      </m:sub>
                    </m:sSub>
                    <m:r>
                      <a:rPr lang="zh-CN" altLang="en-US" i="1" dirty="0" smtClean="0">
                        <a:latin typeface="Cambria Math" panose="02040503050406030204" pitchFamily="18" charset="0"/>
                      </a:rPr>
                      <m:t>（</m:t>
                    </m:r>
                    <m:r>
                      <a:rPr lang="en-US" altLang="zh-CN" i="1" dirty="0">
                        <a:latin typeface="Cambria Math" panose="02040503050406030204" pitchFamily="18" charset="0"/>
                      </a:rPr>
                      <m:t>1</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i="1" dirty="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𝑟</m:t>
                        </m:r>
                      </m:e>
                      <m:sub>
                        <m:r>
                          <a:rPr lang="en-US" altLang="zh-CN" i="1" dirty="0" err="1">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10000000)</m:t>
                    </m:r>
                  </m:oMath>
                </a14:m>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求出最后还能看见多少张海报</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解题思路</a:t>
                </a:r>
                <a:endParaRPr lang="en-US" altLang="zh-CN" b="1"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离散化</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线段树（区间颜色覆盖）</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多维护该线段是否同色，如果同色是什么颜色（</a:t>
                </a:r>
                <a:r>
                  <a:rPr lang="en-US" altLang="zh-CN" dirty="0" err="1">
                    <a:latin typeface="楷体" panose="02010609060101010101" pitchFamily="49" charset="-122"/>
                    <a:ea typeface="楷体" panose="02010609060101010101" pitchFamily="49" charset="-122"/>
                  </a:rPr>
                  <a:t>lazy_Tag</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最后对每个长度为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的区间都询问一下颜色，开一个数组记录每种颜色是否出现过即可</a:t>
                </a:r>
              </a:p>
              <a:p>
                <a:pPr marL="0" indent="0">
                  <a:buNone/>
                </a:pP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727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树状数组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支持单点修改，区间求和的数据结构，其形态如图所示</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红色点表示树状数组中存储的值</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白色点表示原数组中该点的值</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较低点向较高点的连线表示求和</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单点修改：</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𝑙𝑜𝑔</m:t>
                        </m:r>
                      </m:fName>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e>
                    </m:func>
                  </m:oMath>
                </a14:m>
                <a:endParaRPr lang="en-US" altLang="zh-CN" b="0"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区间求和：</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a:rPr lang="en-US" altLang="zh-CN" i="1">
                            <a:latin typeface="Cambria Math" panose="02040503050406030204" pitchFamily="18" charset="0"/>
                          </a:rPr>
                          <m:t>𝑙𝑜𝑔</m:t>
                        </m:r>
                      </m:fName>
                      <m:e>
                        <m:r>
                          <a:rPr lang="en-US" altLang="zh-CN" i="1">
                            <a:latin typeface="Cambria Math" panose="02040503050406030204" pitchFamily="18" charset="0"/>
                          </a:rPr>
                          <m:t>𝑁</m:t>
                        </m:r>
                        <m:r>
                          <a:rPr lang="en-US" altLang="zh-CN" i="1">
                            <a:latin typeface="Cambria Math" panose="02040503050406030204" pitchFamily="18" charset="0"/>
                          </a:rPr>
                          <m:t>)</m:t>
                        </m:r>
                      </m:e>
                    </m:func>
                  </m:oMath>
                </a14:m>
                <a:endParaRPr lang="en-US" altLang="zh-CN"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6529346" y="2958598"/>
            <a:ext cx="5357851" cy="3225487"/>
          </a:xfrm>
          <a:prstGeom prst="rect">
            <a:avLst/>
          </a:prstGeom>
        </p:spPr>
      </p:pic>
    </p:spTree>
    <p:extLst>
      <p:ext uri="{BB962C8B-B14F-4D97-AF65-F5344CB8AC3E}">
        <p14:creationId xmlns:p14="http://schemas.microsoft.com/office/powerpoint/2010/main" val="70592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树状数组</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实现起来非常简单，是一种非常实用的数据结构</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err="1">
                    <a:latin typeface="楷体" panose="02010609060101010101" pitchFamily="49" charset="-122"/>
                    <a:ea typeface="楷体" panose="02010609060101010101" pitchFamily="49" charset="-122"/>
                  </a:rPr>
                  <a:t>lowbit</a:t>
                </a:r>
                <a:r>
                  <a:rPr lang="en-US" altLang="zh-CN" dirty="0">
                    <a:latin typeface="楷体" panose="02010609060101010101" pitchFamily="49" charset="-122"/>
                    <a:ea typeface="楷体" panose="02010609060101010101" pitchFamily="49" charset="-122"/>
                  </a:rPr>
                  <a:t>(X) --- </a:t>
                </a:r>
                <a:r>
                  <a:rPr lang="zh-CN" altLang="en-US" dirty="0">
                    <a:latin typeface="楷体" panose="02010609060101010101" pitchFamily="49" charset="-122"/>
                    <a:ea typeface="楷体" panose="02010609060101010101" pitchFamily="49" charset="-122"/>
                  </a:rPr>
                  <a:t>若</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的二进制表示下最低位的</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的位置为</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，则获取</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𝐾</m:t>
                        </m:r>
                      </m:sup>
                    </m:sSup>
                  </m:oMath>
                </a14:m>
                <a:r>
                  <a:rPr lang="en-US" altLang="zh-CN" dirty="0">
                    <a:latin typeface="楷体" panose="02010609060101010101" pitchFamily="49" charset="-122"/>
                    <a:ea typeface="楷体" panose="02010609060101010101" pitchFamily="49" charset="-122"/>
                  </a:rPr>
                  <a:t>. </a:t>
                </a:r>
              </a:p>
              <a:p>
                <a:pPr lvl="1">
                  <a:lnSpc>
                    <a:spcPct val="150000"/>
                  </a:lnSpc>
                </a:pPr>
                <a:r>
                  <a:rPr lang="zh-CN" altLang="en-US" dirty="0">
                    <a:latin typeface="楷体" panose="02010609060101010101" pitchFamily="49" charset="-122"/>
                    <a:ea typeface="楷体" panose="02010609060101010101" pitchFamily="49" charset="-122"/>
                  </a:rPr>
                  <a:t>如</a:t>
                </a:r>
                <a:r>
                  <a:rPr lang="en-US" altLang="zh-CN" dirty="0">
                    <a:latin typeface="楷体" panose="02010609060101010101" pitchFamily="49" charset="-122"/>
                    <a:ea typeface="楷体" panose="02010609060101010101" pitchFamily="49" charset="-122"/>
                  </a:rPr>
                  <a:t>x=10010</a:t>
                </a:r>
                <a:r>
                  <a:rPr lang="en-US" altLang="zh-CN" sz="1000"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，则</a:t>
                </a:r>
                <a:r>
                  <a:rPr lang="en-US" altLang="zh-CN" dirty="0" err="1">
                    <a:latin typeface="楷体" panose="02010609060101010101" pitchFamily="49" charset="-122"/>
                    <a:ea typeface="楷体" panose="02010609060101010101" pitchFamily="49" charset="-122"/>
                  </a:rPr>
                  <a:t>lowbit</a:t>
                </a:r>
                <a:r>
                  <a:rPr lang="en-US" altLang="zh-CN" dirty="0">
                    <a:latin typeface="楷体" panose="02010609060101010101" pitchFamily="49" charset="-122"/>
                    <a:ea typeface="楷体" panose="02010609060101010101" pitchFamily="49" charset="-122"/>
                  </a:rPr>
                  <a:t>(X)=10</a:t>
                </a:r>
                <a:r>
                  <a:rPr lang="en-US" altLang="zh-CN" sz="1000" dirty="0">
                    <a:latin typeface="楷体" panose="02010609060101010101" pitchFamily="49" charset="-122"/>
                    <a:ea typeface="楷体" panose="02010609060101010101" pitchFamily="49" charset="-122"/>
                  </a:rPr>
                  <a:t>(2)</a:t>
                </a:r>
                <a:r>
                  <a:rPr lang="en-US" altLang="zh-CN" dirty="0">
                    <a:latin typeface="楷体" panose="02010609060101010101" pitchFamily="49" charset="-122"/>
                    <a:ea typeface="楷体" panose="02010609060101010101" pitchFamily="49" charset="-122"/>
                  </a:rPr>
                  <a:t> </a:t>
                </a:r>
              </a:p>
              <a:p>
                <a:pPr lvl="1">
                  <a:lnSpc>
                    <a:spcPct val="150000"/>
                  </a:lnSpc>
                </a:pPr>
                <a:r>
                  <a:rPr lang="zh-CN" altLang="en-US" dirty="0">
                    <a:latin typeface="楷体" panose="02010609060101010101" pitchFamily="49" charset="-122"/>
                    <a:ea typeface="楷体" panose="02010609060101010101" pitchFamily="49" charset="-122"/>
                  </a:rPr>
                  <a:t>计算机当中数字的补码存储方式为我们提供了</a:t>
                </a:r>
                <a:r>
                  <a:rPr lang="en-US" altLang="zh-CN" dirty="0" err="1">
                    <a:latin typeface="楷体" panose="02010609060101010101" pitchFamily="49" charset="-122"/>
                    <a:ea typeface="楷体" panose="02010609060101010101" pitchFamily="49" charset="-122"/>
                  </a:rPr>
                  <a:t>lowbit</a:t>
                </a:r>
                <a:r>
                  <a:rPr lang="zh-CN" altLang="en-US" dirty="0">
                    <a:latin typeface="楷体" panose="02010609060101010101" pitchFamily="49" charset="-122"/>
                    <a:ea typeface="楷体" panose="02010609060101010101" pitchFamily="49" charset="-122"/>
                  </a:rPr>
                  <a:t>函数优美的公式</a:t>
                </a:r>
                <a:r>
                  <a:rPr lang="en-US" altLang="zh-CN" dirty="0" err="1">
                    <a:latin typeface="楷体" panose="02010609060101010101" pitchFamily="49" charset="-122"/>
                    <a:ea typeface="楷体" panose="02010609060101010101" pitchFamily="49" charset="-122"/>
                  </a:rPr>
                  <a:t>LOWBIT</a:t>
                </a:r>
                <a:r>
                  <a:rPr lang="en-US" altLang="zh-CN" dirty="0">
                    <a:latin typeface="楷体" panose="02010609060101010101" pitchFamily="49" charset="-122"/>
                    <a:ea typeface="楷体" panose="02010609060101010101" pitchFamily="49" charset="-122"/>
                  </a:rPr>
                  <a:t>(X)=X and (-X)</a:t>
                </a:r>
              </a:p>
              <a:p>
                <a:pPr lvl="1">
                  <a:lnSpc>
                    <a:spcPct val="150000"/>
                  </a:lnSpc>
                </a:pPr>
                <a:r>
                  <a:rPr lang="zh-CN" altLang="en-US" dirty="0">
                    <a:latin typeface="楷体" panose="02010609060101010101" pitchFamily="49" charset="-122"/>
                    <a:ea typeface="楷体" panose="02010609060101010101" pitchFamily="49" charset="-122"/>
                  </a:rPr>
                  <a:t>证明？</a:t>
                </a:r>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r="-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597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树状数组</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单点修改</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2494594" y="2925801"/>
            <a:ext cx="7436039" cy="2856432"/>
          </a:xfrm>
          <a:prstGeom prst="rect">
            <a:avLst/>
          </a:prstGeom>
        </p:spPr>
      </p:pic>
    </p:spTree>
    <p:extLst>
      <p:ext uri="{BB962C8B-B14F-4D97-AF65-F5344CB8AC3E}">
        <p14:creationId xmlns:p14="http://schemas.microsoft.com/office/powerpoint/2010/main" val="1908240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树状数组</a:t>
            </a:r>
            <a:endParaRPr lang="zh-CN" altLang="en-US" dirty="0"/>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区间</a:t>
            </a:r>
            <a:r>
              <a:rPr lang="en-US" altLang="zh-CN" dirty="0">
                <a:latin typeface="楷体" panose="02010609060101010101" pitchFamily="49" charset="-122"/>
                <a:ea typeface="楷体" panose="02010609060101010101" pitchFamily="49" charset="-122"/>
              </a:rPr>
              <a:t>[1,X]</a:t>
            </a:r>
            <a:r>
              <a:rPr lang="zh-CN" altLang="en-US" dirty="0">
                <a:latin typeface="楷体" panose="02010609060101010101" pitchFamily="49" charset="-122"/>
                <a:ea typeface="楷体" panose="02010609060101010101" pitchFamily="49" charset="-122"/>
              </a:rPr>
              <a:t>求和</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2192253" y="2892619"/>
            <a:ext cx="8282903" cy="3615757"/>
          </a:xfrm>
          <a:prstGeom prst="rect">
            <a:avLst/>
          </a:prstGeom>
        </p:spPr>
      </p:pic>
    </p:spTree>
    <p:extLst>
      <p:ext uri="{BB962C8B-B14F-4D97-AF65-F5344CB8AC3E}">
        <p14:creationId xmlns:p14="http://schemas.microsoft.com/office/powerpoint/2010/main" val="84615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双向链表实现</a:t>
            </a:r>
          </a:p>
        </p:txBody>
      </p:sp>
      <p:sp>
        <p:nvSpPr>
          <p:cNvPr id="6" name="文本框 5"/>
          <p:cNvSpPr txBox="1"/>
          <p:nvPr/>
        </p:nvSpPr>
        <p:spPr>
          <a:xfrm>
            <a:off x="838200" y="1690688"/>
            <a:ext cx="10758055" cy="4914000"/>
          </a:xfrm>
          <a:prstGeom prst="rect">
            <a:avLst/>
          </a:prstGeom>
          <a:noFill/>
        </p:spPr>
        <p:txBody>
          <a:bodyPr wrap="square" numCol="2" rtlCol="0">
            <a:spAutoFit/>
          </a:bodyPr>
          <a:lstStyle/>
          <a:p>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*next;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(NULL), next(NULL) {}</a:t>
            </a:r>
          </a:p>
          <a:p>
            <a:r>
              <a:rPr lang="en-US" altLang="zh-CN" sz="2400" dirty="0">
                <a:latin typeface="Times New Roman" panose="02020603050405020304" pitchFamily="18" charset="0"/>
                <a:cs typeface="Times New Roman" panose="02020603050405020304" pitchFamily="18" charset="0"/>
              </a:rPr>
              <a:t>}*Head;</a:t>
            </a: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把</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插入到</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的后面</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insert(</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*x, </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*y) {</a:t>
            </a:r>
          </a:p>
          <a:p>
            <a:r>
              <a:rPr lang="en-US" altLang="zh-CN" sz="2400" dirty="0">
                <a:latin typeface="Times New Roman" panose="02020603050405020304" pitchFamily="18" charset="0"/>
                <a:cs typeface="Times New Roman" panose="02020603050405020304" pitchFamily="18" charset="0"/>
              </a:rPr>
              <a:t>    y-&gt;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 x; </a:t>
            </a:r>
          </a:p>
          <a:p>
            <a:r>
              <a:rPr lang="en-US" altLang="zh-CN" sz="2400" dirty="0">
                <a:latin typeface="Times New Roman" panose="02020603050405020304" pitchFamily="18" charset="0"/>
                <a:cs typeface="Times New Roman" panose="02020603050405020304" pitchFamily="18" charset="0"/>
              </a:rPr>
              <a:t>    y-&gt;next = x -&gt; next;</a:t>
            </a:r>
          </a:p>
          <a:p>
            <a:r>
              <a:rPr lang="en-US" altLang="zh-CN" sz="2400" dirty="0">
                <a:latin typeface="Times New Roman" panose="02020603050405020304" pitchFamily="18" charset="0"/>
                <a:cs typeface="Times New Roman" panose="02020603050405020304" pitchFamily="18" charset="0"/>
              </a:rPr>
              <a:t>    y-&gt;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-&gt;next = y;</a:t>
            </a:r>
          </a:p>
          <a:p>
            <a:r>
              <a:rPr lang="en-US" altLang="zh-CN" sz="2400" dirty="0">
                <a:latin typeface="Times New Roman" panose="02020603050405020304" pitchFamily="18" charset="0"/>
                <a:cs typeface="Times New Roman" panose="02020603050405020304" pitchFamily="18" charset="0"/>
              </a:rPr>
              <a:t>    y-&gt;next-&gt;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 y;</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从双向链表中删除</a:t>
            </a:r>
            <a:r>
              <a:rPr lang="en-US" altLang="zh-CN" sz="2400" dirty="0">
                <a:latin typeface="Times New Roman" panose="02020603050405020304" pitchFamily="18" charset="0"/>
                <a:cs typeface="Times New Roman" panose="02020603050405020304" pitchFamily="18" charset="0"/>
              </a:rPr>
              <a:t>x</a:t>
            </a:r>
          </a:p>
          <a:p>
            <a:r>
              <a:rPr lang="en-US" altLang="zh-CN" sz="2400" dirty="0">
                <a:latin typeface="Times New Roman" panose="02020603050405020304" pitchFamily="18" charset="0"/>
                <a:cs typeface="Times New Roman" panose="02020603050405020304" pitchFamily="18" charset="0"/>
              </a:rPr>
              <a:t>Void delete(</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*x) {</a:t>
            </a:r>
          </a:p>
          <a:p>
            <a:r>
              <a:rPr lang="en-US" altLang="zh-CN" sz="2400" dirty="0">
                <a:latin typeface="Times New Roman" panose="02020603050405020304" pitchFamily="18" charset="0"/>
                <a:cs typeface="Times New Roman" panose="02020603050405020304" pitchFamily="18" charset="0"/>
              </a:rPr>
              <a:t>    x-&gt;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-&gt;next = x-&gt;next;</a:t>
            </a:r>
          </a:p>
          <a:p>
            <a:r>
              <a:rPr lang="en-US" altLang="zh-CN" sz="2400" dirty="0">
                <a:latin typeface="Times New Roman" panose="02020603050405020304" pitchFamily="18" charset="0"/>
                <a:cs typeface="Times New Roman" panose="02020603050405020304" pitchFamily="18" charset="0"/>
              </a:rPr>
              <a:t>    x-&gt;next-&gt;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 x-&gt;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恢复刚删除的</a:t>
            </a:r>
            <a:r>
              <a:rPr lang="en-US" altLang="zh-CN" sz="2400" dirty="0">
                <a:latin typeface="Times New Roman" panose="02020603050405020304" pitchFamily="18" charset="0"/>
                <a:cs typeface="Times New Roman" panose="02020603050405020304" pitchFamily="18" charset="0"/>
              </a:rPr>
              <a:t>x</a:t>
            </a:r>
          </a:p>
          <a:p>
            <a:r>
              <a:rPr lang="en-US" altLang="zh-CN" sz="2400" dirty="0">
                <a:latin typeface="Times New Roman" panose="02020603050405020304" pitchFamily="18" charset="0"/>
                <a:cs typeface="Times New Roman" panose="02020603050405020304" pitchFamily="18" charset="0"/>
              </a:rPr>
              <a:t>Void resume(</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 *x) {</a:t>
            </a:r>
          </a:p>
          <a:p>
            <a:r>
              <a:rPr lang="en-US" altLang="zh-CN" sz="2400" dirty="0">
                <a:latin typeface="Times New Roman" panose="02020603050405020304" pitchFamily="18" charset="0"/>
                <a:cs typeface="Times New Roman" panose="02020603050405020304" pitchFamily="18" charset="0"/>
              </a:rPr>
              <a:t>    x-&gt;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-&gt;next = x;</a:t>
            </a:r>
          </a:p>
          <a:p>
            <a:r>
              <a:rPr lang="en-US" altLang="zh-CN" sz="2400" dirty="0">
                <a:latin typeface="Times New Roman" panose="02020603050405020304" pitchFamily="18" charset="0"/>
                <a:cs typeface="Times New Roman" panose="02020603050405020304" pitchFamily="18" charset="0"/>
              </a:rPr>
              <a:t>    x-&gt;next-&gt;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 x;</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初始化双向链表</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init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Head = new </a:t>
            </a:r>
            <a:r>
              <a:rPr lang="en-US" altLang="zh-CN" sz="2400" dirty="0" err="1">
                <a:latin typeface="Times New Roman" panose="02020603050405020304" pitchFamily="18" charset="0"/>
                <a:cs typeface="Times New Roman" panose="02020603050405020304" pitchFamily="18" charset="0"/>
              </a:rPr>
              <a:t>L_t</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Head-&gt;</a:t>
            </a:r>
            <a:r>
              <a:rPr lang="en-US" altLang="zh-CN" sz="2400" dirty="0" err="1">
                <a:latin typeface="Times New Roman" panose="02020603050405020304" pitchFamily="18" charset="0"/>
                <a:cs typeface="Times New Roman" panose="02020603050405020304" pitchFamily="18" charset="0"/>
              </a:rPr>
              <a:t>prev</a:t>
            </a:r>
            <a:r>
              <a:rPr lang="en-US" altLang="zh-CN" sz="2400" dirty="0">
                <a:latin typeface="Times New Roman" panose="02020603050405020304" pitchFamily="18" charset="0"/>
                <a:cs typeface="Times New Roman" panose="02020603050405020304" pitchFamily="18" charset="0"/>
              </a:rPr>
              <a:t> = Head-&gt;next = Head;</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16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树状数组应用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50000"/>
                  </a:lnSpc>
                </a:pPr>
                <a:r>
                  <a:rPr lang="zh-CN" altLang="en-US" b="1" dirty="0">
                    <a:latin typeface="楷体" panose="02010609060101010101" pitchFamily="49" charset="-122"/>
                    <a:ea typeface="楷体" panose="02010609060101010101" pitchFamily="49" charset="-122"/>
                    <a:cs typeface="Times New Roman" panose="02020603050405020304" pitchFamily="18" charset="0"/>
                  </a:rPr>
                  <a:t>题目大意</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buNone/>
                </a:pPr>
                <a:r>
                  <a:rPr lang="zh-CN" altLang="en-US" dirty="0">
                    <a:latin typeface="楷体" panose="02010609060101010101" pitchFamily="49" charset="-122"/>
                    <a:ea typeface="楷体" panose="02010609060101010101" pitchFamily="49" charset="-122"/>
                    <a:cs typeface="Times New Roman" panose="02020603050405020304" pitchFamily="18" charset="0"/>
                  </a:rPr>
                  <a:t>任意给定一个序列</a:t>
                </a:r>
                <a:r>
                  <a:rPr lang="en-US" altLang="zh-CN" dirty="0">
                    <a:latin typeface="楷体" panose="02010609060101010101" pitchFamily="49" charset="-122"/>
                    <a:ea typeface="楷体" panose="02010609060101010101" pitchFamily="49" charset="-122"/>
                    <a:cs typeface="Times New Roman" panose="02020603050405020304" pitchFamily="18" charset="0"/>
                  </a:rPr>
                  <a:t>a</a:t>
                </a:r>
                <a:r>
                  <a:rPr lang="zh-CN" altLang="en-US" dirty="0">
                    <a:latin typeface="楷体" panose="02010609060101010101" pitchFamily="49" charset="-122"/>
                    <a:ea typeface="楷体" panose="02010609060101010101" pitchFamily="49" charset="-122"/>
                    <a:cs typeface="Times New Roman" panose="02020603050405020304" pitchFamily="18" charset="0"/>
                  </a:rPr>
                  <a:t>，求有多少对</a:t>
                </a:r>
                <a14:m>
                  <m:oMath xmlns:m="http://schemas.openxmlformats.org/officeDocument/2006/math">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e>
                    </m:d>
                    <m:r>
                      <a:rPr lang="zh-CN" altLang="en-US" i="1">
                        <a:latin typeface="Cambria Math" panose="02040503050406030204" pitchFamily="18" charset="0"/>
                        <a:cs typeface="Times New Roman" panose="02020603050405020304" pitchFamily="18" charset="0"/>
                      </a:rPr>
                      <m:t>使得</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𝑗</m:t>
                    </m:r>
                    <m:r>
                      <a:rPr lang="zh-CN" altLang="en-US" i="1">
                        <a:latin typeface="Cambria Math" panose="02040503050406030204" pitchFamily="18" charset="0"/>
                        <a:cs typeface="Times New Roman" panose="02020603050405020304" pitchFamily="18" charset="0"/>
                      </a:rPr>
                      <m:t>且</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&gt;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b="0" i="1" smtClean="0">
                            <a:latin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cs typeface="Times New Roman" panose="02020603050405020304" pitchFamily="18" charset="0"/>
                      </a:rPr>
                      <m:t>.</m:t>
                    </m:r>
                  </m:oMath>
                </a14:m>
                <a:endParaRPr lang="en-US" altLang="zh-CN" b="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zh-CN" altLang="en-US" b="1" dirty="0">
                    <a:latin typeface="楷体" panose="02010609060101010101" pitchFamily="49" charset="-122"/>
                    <a:ea typeface="楷体" panose="02010609060101010101" pitchFamily="49" charset="-122"/>
                    <a:cs typeface="Times New Roman" panose="02020603050405020304" pitchFamily="18" charset="0"/>
                  </a:rPr>
                  <a:t>解法</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50000"/>
                  </a:lnSpc>
                  <a:buNone/>
                </a:pPr>
                <a:r>
                  <a:rPr lang="zh-CN" altLang="en-US" dirty="0">
                    <a:latin typeface="楷体" panose="02010609060101010101" pitchFamily="49" charset="-122"/>
                    <a:ea typeface="楷体" panose="02010609060101010101" pitchFamily="49" charset="-122"/>
                    <a:cs typeface="Times New Roman" panose="02020603050405020304" pitchFamily="18" charset="0"/>
                  </a:rPr>
                  <a:t>首先将序列离散化，树状数组的下标即为离散化之后的数字值。然后从后向前扫描，每次利用树状数组统计比当前数小的数有多少个，加入答案。然后再将当前数字插入树状数组，即设离散化后的当前数为</a:t>
                </a:r>
                <a:r>
                  <a:rPr lang="en-US" altLang="zh-CN" dirty="0">
                    <a:latin typeface="楷体" panose="02010609060101010101" pitchFamily="49" charset="-122"/>
                    <a:ea typeface="楷体" panose="02010609060101010101" pitchFamily="49" charset="-122"/>
                    <a:cs typeface="Times New Roman" panose="02020603050405020304" pitchFamily="18" charset="0"/>
                  </a:rPr>
                  <a:t>x</a:t>
                </a:r>
                <a:r>
                  <a:rPr lang="zh-CN" altLang="en-US" dirty="0">
                    <a:latin typeface="楷体" panose="02010609060101010101" pitchFamily="49" charset="-122"/>
                    <a:ea typeface="楷体" panose="02010609060101010101" pitchFamily="49" charset="-122"/>
                    <a:cs typeface="Times New Roman" panose="02020603050405020304" pitchFamily="18" charset="0"/>
                  </a:rPr>
                  <a:t>，进行</a:t>
                </a:r>
                <a:r>
                  <a:rPr lang="en-US" altLang="zh-CN" dirty="0">
                    <a:latin typeface="楷体" panose="02010609060101010101" pitchFamily="49" charset="-122"/>
                    <a:ea typeface="楷体" panose="02010609060101010101" pitchFamily="49" charset="-122"/>
                    <a:cs typeface="Times New Roman" panose="02020603050405020304" pitchFamily="18" charset="0"/>
                  </a:rPr>
                  <a:t>modify(</a:t>
                </a:r>
                <a:r>
                  <a:rPr lang="en-US" altLang="zh-CN" dirty="0" err="1">
                    <a:latin typeface="楷体" panose="02010609060101010101" pitchFamily="49" charset="-122"/>
                    <a:ea typeface="楷体" panose="02010609060101010101" pitchFamily="49" charset="-122"/>
                    <a:cs typeface="Times New Roman" panose="02020603050405020304" pitchFamily="18" charset="0"/>
                  </a:rPr>
                  <a:t>x,1</a:t>
                </a:r>
                <a:r>
                  <a:rPr lang="en-US" altLang="zh-CN" dirty="0">
                    <a:latin typeface="楷体" panose="02010609060101010101" pitchFamily="49" charset="-122"/>
                    <a:ea typeface="楷体" panose="02010609060101010101" pitchFamily="49" charset="-122"/>
                    <a:cs typeface="Times New Roman" panose="02020603050405020304" pitchFamily="18" charset="0"/>
                  </a:rPr>
                  <a:t>)</a:t>
                </a:r>
                <a:r>
                  <a:rPr lang="zh-CN" altLang="en-US" dirty="0">
                    <a:latin typeface="楷体" panose="02010609060101010101" pitchFamily="49" charset="-122"/>
                    <a:ea typeface="楷体" panose="02010609060101010101" pitchFamily="49" charset="-122"/>
                    <a:cs typeface="Times New Roman" panose="02020603050405020304" pitchFamily="18" charset="0"/>
                  </a:rPr>
                  <a:t>操作。</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67" r="-11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4850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HDOJ2275 Number sequence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lnSpc>
                <a:spcPct val="150000"/>
              </a:lnSpc>
            </a:pPr>
            <a:r>
              <a:rPr lang="zh-CN" altLang="en-US" dirty="0">
                <a:latin typeface="楷体" panose="02010609060101010101" pitchFamily="49" charset="-122"/>
                <a:ea typeface="楷体" panose="02010609060101010101" pitchFamily="49" charset="-122"/>
              </a:rPr>
              <a:t>题目大意</a:t>
            </a:r>
          </a:p>
          <a:p>
            <a:pPr>
              <a:lnSpc>
                <a:spcPct val="150000"/>
              </a:lnSpc>
            </a:pPr>
            <a:r>
              <a:rPr lang="zh-CN" altLang="en-US" dirty="0">
                <a:latin typeface="楷体" panose="02010609060101010101" pitchFamily="49" charset="-122"/>
                <a:ea typeface="楷体" panose="02010609060101010101" pitchFamily="49" charset="-122"/>
              </a:rPr>
              <a:t>统计序列𝐴中𝐴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𝑖  </a:t>
            </a:r>
            <a:r>
              <a:rPr lang="en-US" altLang="zh-CN" dirty="0">
                <a:latin typeface="楷体" panose="02010609060101010101" pitchFamily="49" charset="-122"/>
                <a:ea typeface="楷体" panose="02010609060101010101" pitchFamily="49" charset="-122"/>
              </a:rPr>
              <a:t>&lt; </a:t>
            </a:r>
            <a:r>
              <a:rPr lang="zh-CN" altLang="en-US" dirty="0">
                <a:latin typeface="楷体" panose="02010609060101010101" pitchFamily="49" charset="-122"/>
                <a:ea typeface="楷体" panose="02010609060101010101" pitchFamily="49" charset="-122"/>
              </a:rPr>
              <a:t>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𝑗  </a:t>
            </a:r>
            <a:r>
              <a:rPr lang="en-US" altLang="zh-CN" dirty="0">
                <a:latin typeface="楷体" panose="02010609060101010101" pitchFamily="49" charset="-122"/>
                <a:ea typeface="楷体" panose="02010609060101010101" pitchFamily="49" charset="-122"/>
              </a:rPr>
              <a:t>&gt; </a:t>
            </a:r>
            <a:r>
              <a:rPr lang="zh-CN" altLang="en-US" dirty="0">
                <a:latin typeface="楷体" panose="02010609060101010101" pitchFamily="49" charset="-122"/>
                <a:ea typeface="楷体" panose="02010609060101010101" pitchFamily="49" charset="-122"/>
              </a:rPr>
              <a:t>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𝑘 （𝑖 </a:t>
            </a:r>
            <a:r>
              <a:rPr lang="en-US" altLang="zh-CN" dirty="0">
                <a:latin typeface="楷体" panose="02010609060101010101" pitchFamily="49" charset="-122"/>
                <a:ea typeface="楷体" panose="02010609060101010101" pitchFamily="49" charset="-122"/>
              </a:rPr>
              <a:t>&lt; </a:t>
            </a:r>
            <a:r>
              <a:rPr lang="zh-CN" altLang="en-US" dirty="0">
                <a:latin typeface="楷体" panose="02010609060101010101" pitchFamily="49" charset="-122"/>
                <a:ea typeface="楷体" panose="02010609060101010101" pitchFamily="49" charset="-122"/>
              </a:rPr>
              <a:t>𝑗 </a:t>
            </a:r>
            <a:r>
              <a:rPr lang="en-US" altLang="zh-CN" dirty="0">
                <a:latin typeface="楷体" panose="02010609060101010101" pitchFamily="49" charset="-122"/>
                <a:ea typeface="楷体" panose="02010609060101010101" pitchFamily="49" charset="-122"/>
              </a:rPr>
              <a:t>&lt; </a:t>
            </a:r>
            <a:r>
              <a:rPr lang="zh-CN" altLang="en-US" dirty="0">
                <a:latin typeface="楷体" panose="02010609060101010101" pitchFamily="49" charset="-122"/>
                <a:ea typeface="楷体" panose="02010609060101010101" pitchFamily="49" charset="-122"/>
              </a:rPr>
              <a:t>𝑘）的个数</a:t>
            </a:r>
            <a:r>
              <a:rPr lang="en-US" altLang="zh-CN" dirty="0">
                <a:latin typeface="楷体" panose="02010609060101010101" pitchFamily="49" charset="-122"/>
                <a:ea typeface="楷体" panose="02010609060101010101" pitchFamily="49" charset="-122"/>
              </a:rPr>
              <a:t>.</a:t>
            </a:r>
          </a:p>
          <a:p>
            <a:pPr>
              <a:lnSpc>
                <a:spcPct val="150000"/>
              </a:lnSpc>
            </a:pPr>
            <a:r>
              <a:rPr lang="zh-CN" altLang="en-US" dirty="0">
                <a:latin typeface="楷体" panose="02010609060101010101" pitchFamily="49" charset="-122"/>
                <a:ea typeface="楷体" panose="02010609060101010101" pitchFamily="49" charset="-122"/>
              </a:rPr>
              <a:t>解法</a:t>
            </a:r>
          </a:p>
          <a:p>
            <a:pPr>
              <a:lnSpc>
                <a:spcPct val="150000"/>
              </a:lnSpc>
            </a:pPr>
            <a:r>
              <a:rPr lang="zh-CN" altLang="en-US" dirty="0">
                <a:latin typeface="楷体" panose="02010609060101010101" pitchFamily="49" charset="-122"/>
                <a:ea typeface="楷体" panose="02010609060101010101" pitchFamily="49" charset="-122"/>
              </a:rPr>
              <a:t>其实就是逆序对</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顺序对问题的变种。</a:t>
            </a:r>
          </a:p>
          <a:p>
            <a:pPr>
              <a:lnSpc>
                <a:spcPct val="150000"/>
              </a:lnSpc>
            </a:pPr>
            <a:r>
              <a:rPr lang="zh-CN" altLang="en-US" dirty="0">
                <a:latin typeface="楷体" panose="02010609060101010101" pitchFamily="49" charset="-122"/>
                <a:ea typeface="楷体" panose="02010609060101010101" pitchFamily="49" charset="-122"/>
              </a:rPr>
              <a:t>分别顺序扫描和逆序扫描即可求出𝐴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𝑖  </a:t>
            </a:r>
            <a:r>
              <a:rPr lang="en-US" altLang="zh-CN" dirty="0">
                <a:latin typeface="楷体" panose="02010609060101010101" pitchFamily="49" charset="-122"/>
                <a:ea typeface="楷体" panose="02010609060101010101" pitchFamily="49" charset="-122"/>
              </a:rPr>
              <a:t>&lt; </a:t>
            </a:r>
            <a:r>
              <a:rPr lang="zh-CN" altLang="en-US" dirty="0">
                <a:latin typeface="楷体" panose="02010609060101010101" pitchFamily="49" charset="-122"/>
                <a:ea typeface="楷体" panose="02010609060101010101" pitchFamily="49" charset="-122"/>
              </a:rPr>
              <a:t>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𝑗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𝑖</a:t>
            </a:r>
            <a:r>
              <a:rPr lang="en-US" altLang="zh-CN" dirty="0">
                <a:latin typeface="楷体" panose="02010609060101010101" pitchFamily="49" charset="-122"/>
                <a:ea typeface="楷体" panose="02010609060101010101" pitchFamily="49" charset="-122"/>
              </a:rPr>
              <a:t>&lt;</a:t>
            </a:r>
            <a:r>
              <a:rPr lang="zh-CN" altLang="en-US" dirty="0">
                <a:latin typeface="楷体" panose="02010609060101010101" pitchFamily="49" charset="-122"/>
                <a:ea typeface="楷体" panose="02010609060101010101" pitchFamily="49" charset="-122"/>
              </a:rPr>
              <a:t>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和𝐴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𝑗  </a:t>
            </a:r>
            <a:r>
              <a:rPr lang="en-US" altLang="zh-CN" dirty="0">
                <a:latin typeface="楷体" panose="02010609060101010101" pitchFamily="49" charset="-122"/>
                <a:ea typeface="楷体" panose="02010609060101010101" pitchFamily="49" charset="-122"/>
              </a:rPr>
              <a:t>&gt; </a:t>
            </a:r>
            <a:r>
              <a:rPr lang="zh-CN" altLang="en-US" dirty="0">
                <a:latin typeface="楷体" panose="02010609060101010101" pitchFamily="49" charset="-122"/>
                <a:ea typeface="楷体" panose="02010609060101010101" pitchFamily="49" charset="-122"/>
              </a:rPr>
              <a:t>𝐴</a:t>
            </a:r>
            <a:r>
              <a:rPr lang="en-US" altLang="zh-CN" dirty="0">
                <a:latin typeface="楷体" panose="02010609060101010101" pitchFamily="49" charset="-122"/>
                <a:ea typeface="楷体" panose="02010609060101010101" pitchFamily="49" charset="-122"/>
              </a:rPr>
              <a:t>_</a:t>
            </a:r>
            <a:r>
              <a:rPr lang="zh-CN" altLang="en-US" dirty="0">
                <a:latin typeface="楷体" panose="02010609060101010101" pitchFamily="49" charset="-122"/>
                <a:ea typeface="楷体" panose="02010609060101010101" pitchFamily="49" charset="-122"/>
              </a:rPr>
              <a:t>𝑘 </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𝑗</a:t>
            </a:r>
            <a:r>
              <a:rPr lang="en-US" altLang="zh-CN" dirty="0">
                <a:latin typeface="楷体" panose="02010609060101010101" pitchFamily="49" charset="-122"/>
                <a:ea typeface="楷体" panose="02010609060101010101" pitchFamily="49" charset="-122"/>
              </a:rPr>
              <a:t>&lt;</a:t>
            </a:r>
            <a:r>
              <a:rPr lang="zh-CN" altLang="en-US" dirty="0">
                <a:latin typeface="楷体" panose="02010609060101010101" pitchFamily="49" charset="-122"/>
                <a:ea typeface="楷体" panose="02010609060101010101" pitchFamily="49" charset="-122"/>
              </a:rPr>
              <a:t>𝑘</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的数对数，存储下来。</a:t>
            </a:r>
          </a:p>
          <a:p>
            <a:pPr>
              <a:lnSpc>
                <a:spcPct val="150000"/>
              </a:lnSpc>
            </a:pPr>
            <a:r>
              <a:rPr lang="zh-CN" altLang="en-US" dirty="0">
                <a:latin typeface="楷体" panose="02010609060101010101" pitchFamily="49" charset="-122"/>
                <a:ea typeface="楷体" panose="02010609060101010101" pitchFamily="49" charset="-122"/>
              </a:rPr>
              <a:t>枚举每个𝑗，相乘求和即是答案。</a:t>
            </a:r>
          </a:p>
          <a:p>
            <a:pPr>
              <a:lnSpc>
                <a:spcPct val="150000"/>
              </a:lnSpc>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58142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二维树状数组</a:t>
            </a:r>
          </a:p>
        </p:txBody>
      </p:sp>
      <p:sp>
        <p:nvSpPr>
          <p:cNvPr id="3" name="内容占位符 2"/>
          <p:cNvSpPr>
            <a:spLocks noGrp="1"/>
          </p:cNvSpPr>
          <p:nvPr>
            <p:ph idx="1"/>
          </p:nvPr>
        </p:nvSpPr>
        <p:spPr/>
        <p:txBody>
          <a:bodyPr/>
          <a:lstStyle/>
          <a:p>
            <a:pPr>
              <a:lnSpc>
                <a:spcPct val="150000"/>
              </a:lnSpc>
            </a:pP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右图帮你理解二维树状数组的基本思路</a:t>
            </a:r>
          </a:p>
          <a:p>
            <a:pPr>
              <a:lnSpc>
                <a:spcPct val="150000"/>
              </a:lnSpc>
            </a:pPr>
            <a:r>
              <a:rPr lang="zh-CN" altLang="en-US" dirty="0">
                <a:latin typeface="楷体" panose="02010609060101010101" pitchFamily="49" charset="-122"/>
                <a:ea typeface="楷体" panose="02010609060101010101" pitchFamily="49" charset="-122"/>
              </a:rPr>
              <a:t>一维树状数组的自然扩展</a:t>
            </a:r>
          </a:p>
          <a:p>
            <a:pPr>
              <a:lnSpc>
                <a:spcPct val="150000"/>
              </a:lnSpc>
            </a:pPr>
            <a:r>
              <a:rPr lang="zh-CN" altLang="en-US" dirty="0">
                <a:latin typeface="楷体" panose="02010609060101010101" pitchFamily="49" charset="-122"/>
                <a:ea typeface="楷体" panose="02010609060101010101" pitchFamily="49" charset="-122"/>
              </a:rPr>
              <a:t>单点修改</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单点修改</a:t>
            </a:r>
          </a:p>
          <a:p>
            <a:pPr>
              <a:lnSpc>
                <a:spcPct val="150000"/>
              </a:lnSpc>
            </a:pPr>
            <a:r>
              <a:rPr lang="zh-CN" altLang="en-US" dirty="0">
                <a:latin typeface="楷体" panose="02010609060101010101" pitchFamily="49" charset="-122"/>
                <a:ea typeface="楷体" panose="02010609060101010101" pitchFamily="49" charset="-122"/>
              </a:rPr>
              <a:t>区间求和</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整块求和（利用容斥原理）</a:t>
            </a:r>
          </a:p>
          <a:p>
            <a:pPr>
              <a:lnSpc>
                <a:spcPct val="150000"/>
              </a:lnSpc>
            </a:pPr>
            <a:endParaRPr lang="zh-CN" altLang="en-US"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7433892" y="1657418"/>
            <a:ext cx="4345731" cy="4044135"/>
          </a:xfrm>
          <a:prstGeom prst="rect">
            <a:avLst/>
          </a:prstGeom>
        </p:spPr>
      </p:pic>
    </p:spTree>
    <p:extLst>
      <p:ext uri="{BB962C8B-B14F-4D97-AF65-F5344CB8AC3E}">
        <p14:creationId xmlns:p14="http://schemas.microsoft.com/office/powerpoint/2010/main" val="1240061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二维树状数组</a:t>
            </a:r>
          </a:p>
        </p:txBody>
      </p:sp>
      <p:pic>
        <p:nvPicPr>
          <p:cNvPr id="6" name="内容占位符 5"/>
          <p:cNvPicPr>
            <a:picLocks noGrp="1" noChangeAspect="1"/>
          </p:cNvPicPr>
          <p:nvPr>
            <p:ph idx="1"/>
          </p:nvPr>
        </p:nvPicPr>
        <p:blipFill>
          <a:blip r:embed="rId2"/>
          <a:stretch>
            <a:fillRect/>
          </a:stretch>
        </p:blipFill>
        <p:spPr>
          <a:xfrm>
            <a:off x="838200" y="1899464"/>
            <a:ext cx="6169869" cy="4270240"/>
          </a:xfrm>
          <a:prstGeom prst="rect">
            <a:avLst/>
          </a:prstGeom>
        </p:spPr>
      </p:pic>
      <p:pic>
        <p:nvPicPr>
          <p:cNvPr id="5" name="图片 4"/>
          <p:cNvPicPr>
            <a:picLocks noChangeAspect="1"/>
          </p:cNvPicPr>
          <p:nvPr/>
        </p:nvPicPr>
        <p:blipFill>
          <a:blip r:embed="rId3"/>
          <a:stretch>
            <a:fillRect/>
          </a:stretch>
        </p:blipFill>
        <p:spPr>
          <a:xfrm>
            <a:off x="7433892" y="1657418"/>
            <a:ext cx="4345731" cy="4044135"/>
          </a:xfrm>
          <a:prstGeom prst="rect">
            <a:avLst/>
          </a:prstGeom>
        </p:spPr>
      </p:pic>
    </p:spTree>
    <p:extLst>
      <p:ext uri="{BB962C8B-B14F-4D97-AF65-F5344CB8AC3E}">
        <p14:creationId xmlns:p14="http://schemas.microsoft.com/office/powerpoint/2010/main" val="1684788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可持久化线段树</a:t>
            </a:r>
          </a:p>
        </p:txBody>
      </p:sp>
      <p:sp>
        <p:nvSpPr>
          <p:cNvPr id="3" name="内容占位符 2"/>
          <p:cNvSpPr>
            <a:spLocks noGrp="1"/>
          </p:cNvSpPr>
          <p:nvPr>
            <p:ph idx="1"/>
          </p:nvPr>
        </p:nvSpPr>
        <p:spPr/>
        <p:txBody>
          <a:bodyPr>
            <a:normAutofit/>
          </a:bodyPr>
          <a:lstStyle/>
          <a:p>
            <a:r>
              <a:rPr lang="zh-CN" altLang="en-US" dirty="0">
                <a:latin typeface="楷体" panose="02010609060101010101" pitchFamily="49" charset="-122"/>
                <a:ea typeface="楷体" panose="02010609060101010101" pitchFamily="49" charset="-122"/>
              </a:rPr>
              <a:t>先给个实例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给定</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个数的数组，大小为</a:t>
            </a:r>
            <a:r>
              <a:rPr lang="en-US" altLang="zh-CN" dirty="0">
                <a:latin typeface="楷体" panose="02010609060101010101" pitchFamily="49" charset="-122"/>
                <a:ea typeface="楷体" panose="02010609060101010101" pitchFamily="49" charset="-122"/>
              </a:rPr>
              <a:t>1~n</a:t>
            </a:r>
            <a:r>
              <a:rPr lang="zh-CN" altLang="en-US" dirty="0">
                <a:latin typeface="楷体" panose="02010609060101010101" pitchFamily="49" charset="-122"/>
                <a:ea typeface="楷体" panose="02010609060101010101" pitchFamily="49" charset="-122"/>
              </a:rPr>
              <a:t>，每次询问下标在</a:t>
            </a:r>
            <a:r>
              <a:rPr lang="en-US" altLang="zh-CN" dirty="0">
                <a:latin typeface="楷体" panose="02010609060101010101" pitchFamily="49" charset="-122"/>
                <a:ea typeface="楷体" panose="02010609060101010101" pitchFamily="49" charset="-122"/>
              </a:rPr>
              <a:t>[1,X]</a:t>
            </a:r>
            <a:r>
              <a:rPr lang="zh-CN" altLang="en-US" dirty="0">
                <a:latin typeface="楷体" panose="02010609060101010101" pitchFamily="49" charset="-122"/>
                <a:ea typeface="楷体" panose="02010609060101010101" pitchFamily="49" charset="-122"/>
              </a:rPr>
              <a:t>中的第</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小数是多少，可离线</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若每次询问的下标区间为</a:t>
            </a:r>
            <a:r>
              <a:rPr lang="en-US" altLang="zh-CN" dirty="0">
                <a:latin typeface="楷体" panose="02010609060101010101" pitchFamily="49" charset="-122"/>
                <a:ea typeface="楷体" panose="02010609060101010101" pitchFamily="49" charset="-122"/>
              </a:rPr>
              <a:t>[L,R]</a:t>
            </a:r>
            <a:r>
              <a:rPr lang="zh-CN" altLang="en-US" dirty="0">
                <a:latin typeface="楷体" panose="02010609060101010101" pitchFamily="49" charset="-122"/>
                <a:ea typeface="楷体" panose="02010609060101010101" pitchFamily="49" charset="-122"/>
              </a:rPr>
              <a:t>呢？</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分析一：对于</a:t>
            </a:r>
            <a:r>
              <a:rPr lang="en-US" altLang="zh-CN" dirty="0">
                <a:latin typeface="楷体" panose="02010609060101010101" pitchFamily="49" charset="-122"/>
                <a:ea typeface="楷体" panose="02010609060101010101" pitchFamily="49" charset="-122"/>
              </a:rPr>
              <a:t>[1,X]</a:t>
            </a:r>
            <a:r>
              <a:rPr lang="zh-CN" altLang="en-US" dirty="0">
                <a:latin typeface="楷体" panose="02010609060101010101" pitchFamily="49" charset="-122"/>
                <a:ea typeface="楷体" panose="02010609060101010101" pitchFamily="49" charset="-122"/>
              </a:rPr>
              <a:t>，可按</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把询问排序，按下标顺序把数据依次插入线段树，内部节点记录子树下数据个数</a:t>
            </a:r>
            <a:r>
              <a:rPr lang="en-US" altLang="zh-CN" dirty="0" err="1">
                <a:latin typeface="楷体" panose="02010609060101010101" pitchFamily="49" charset="-122"/>
                <a:ea typeface="楷体" panose="02010609060101010101" pitchFamily="49" charset="-122"/>
              </a:rPr>
              <a:t>ct</a:t>
            </a:r>
            <a:r>
              <a:rPr lang="zh-CN" altLang="en-US" dirty="0">
                <a:latin typeface="楷体" panose="02010609060101010101" pitchFamily="49" charset="-122"/>
                <a:ea typeface="楷体" panose="02010609060101010101" pitchFamily="49" charset="-122"/>
              </a:rPr>
              <a:t>，询问时根据</a:t>
            </a:r>
            <a:r>
              <a:rPr lang="en-US" altLang="zh-CN" dirty="0" err="1">
                <a:latin typeface="楷体" panose="02010609060101010101" pitchFamily="49" charset="-122"/>
                <a:ea typeface="楷体" panose="02010609060101010101" pitchFamily="49" charset="-122"/>
              </a:rPr>
              <a:t>ct</a:t>
            </a:r>
            <a:r>
              <a:rPr lang="zh-CN" altLang="en-US" dirty="0">
                <a:latin typeface="楷体" panose="02010609060101010101" pitchFamily="49" charset="-122"/>
                <a:ea typeface="楷体" panose="02010609060101010101" pitchFamily="49" charset="-122"/>
              </a:rPr>
              <a:t>决定向左还是向右</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分析二：如果我们有</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个线段树，用</a:t>
            </a:r>
            <a:r>
              <a:rPr lang="en-US" altLang="zh-CN" dirty="0">
                <a:latin typeface="楷体" panose="02010609060101010101" pitchFamily="49" charset="-122"/>
                <a:ea typeface="楷体" panose="02010609060101010101" pitchFamily="49" charset="-122"/>
              </a:rPr>
              <a:t>[1,R]-[1,L-1]</a:t>
            </a:r>
            <a:r>
              <a:rPr lang="zh-CN" altLang="en-US" dirty="0">
                <a:latin typeface="楷体" panose="02010609060101010101" pitchFamily="49" charset="-122"/>
                <a:ea typeface="楷体" panose="02010609060101010101" pitchFamily="49" charset="-122"/>
              </a:rPr>
              <a:t>的</a:t>
            </a:r>
            <a:r>
              <a:rPr lang="en-US" altLang="zh-CN" dirty="0" err="1">
                <a:latin typeface="楷体" panose="02010609060101010101" pitchFamily="49" charset="-122"/>
                <a:ea typeface="楷体" panose="02010609060101010101" pitchFamily="49" charset="-122"/>
              </a:rPr>
              <a:t>ct</a:t>
            </a:r>
            <a:r>
              <a:rPr lang="zh-CN" altLang="en-US" dirty="0">
                <a:latin typeface="楷体" panose="02010609060101010101" pitchFamily="49" charset="-122"/>
                <a:ea typeface="楷体" panose="02010609060101010101" pitchFamily="49" charset="-122"/>
              </a:rPr>
              <a:t>来决定向左向右不就可以了？</a:t>
            </a:r>
          </a:p>
        </p:txBody>
      </p:sp>
    </p:spTree>
    <p:extLst>
      <p:ext uri="{BB962C8B-B14F-4D97-AF65-F5344CB8AC3E}">
        <p14:creationId xmlns:p14="http://schemas.microsoft.com/office/powerpoint/2010/main" val="3658542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可持久化线段树</a:t>
            </a:r>
          </a:p>
        </p:txBody>
      </p:sp>
      <p:sp>
        <p:nvSpPr>
          <p:cNvPr id="3" name="内容占位符 2"/>
          <p:cNvSpPr>
            <a:spLocks noGrp="1"/>
          </p:cNvSpPr>
          <p:nvPr>
            <p:ph idx="1"/>
          </p:nvPr>
        </p:nvSpPr>
        <p:spPr/>
        <p:txBody>
          <a:bodyPr/>
          <a:lstStyle/>
          <a:p>
            <a:pPr>
              <a:lnSpc>
                <a:spcPct val="150000"/>
              </a:lnSpc>
            </a:pPr>
            <a:r>
              <a:rPr lang="zh-CN" altLang="en-US" dirty="0">
                <a:latin typeface="楷体" panose="02010609060101010101" pitchFamily="49" charset="-122"/>
                <a:ea typeface="楷体" panose="02010609060101010101" pitchFamily="49" charset="-122"/>
              </a:rPr>
              <a:t>可持久化数据结构</a:t>
            </a:r>
            <a:r>
              <a:rPr lang="en-US" altLang="zh-CN" dirty="0">
                <a:latin typeface="楷体" panose="02010609060101010101" pitchFamily="49" charset="-122"/>
                <a:ea typeface="楷体" panose="02010609060101010101" pitchFamily="49" charset="-122"/>
              </a:rPr>
              <a:t>(Persistent data structure)</a:t>
            </a:r>
            <a:r>
              <a:rPr lang="zh-CN" altLang="en-US" dirty="0">
                <a:latin typeface="楷体" panose="02010609060101010101" pitchFamily="49" charset="-122"/>
                <a:ea typeface="楷体" panose="02010609060101010101" pitchFamily="49" charset="-122"/>
              </a:rPr>
              <a:t>就是利用函数式编程的思想使其支持询问历史版本、同时充分利用它们之间的共同数据来减少时间和空间消耗</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8896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可持久化线段树实现</a:t>
            </a:r>
            <a:endParaRPr lang="zh-CN" altLang="en-US" dirty="0"/>
          </a:p>
        </p:txBody>
      </p:sp>
      <p:sp>
        <p:nvSpPr>
          <p:cNvPr id="4" name="文本框 3"/>
          <p:cNvSpPr txBox="1"/>
          <p:nvPr/>
        </p:nvSpPr>
        <p:spPr>
          <a:xfrm>
            <a:off x="407963" y="1690688"/>
            <a:ext cx="11633982" cy="4154984"/>
          </a:xfrm>
          <a:prstGeom prst="rect">
            <a:avLst/>
          </a:prstGeom>
          <a:noFill/>
        </p:spPr>
        <p:txBody>
          <a:bodyPr wrap="square" numCol="2" rtlCol="0">
            <a:spAutoFit/>
          </a:bodyPr>
          <a:lstStyle/>
          <a:p>
            <a:r>
              <a:rPr lang="en-US" altLang="zh-CN" sz="2400" dirty="0" err="1">
                <a:latin typeface="Times New Roman" panose="02020603050405020304" pitchFamily="18" charset="0"/>
                <a:cs typeface="Times New Roman" panose="02020603050405020304" pitchFamily="18" charset="0"/>
              </a:rPr>
              <a:t>struct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*left, *right;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0;</a:t>
            </a:r>
          </a:p>
          <a:p>
            <a:r>
              <a:rPr lang="en-US" altLang="zh-CN" sz="2400" dirty="0">
                <a:latin typeface="Times New Roman" panose="02020603050405020304" pitchFamily="18" charset="0"/>
                <a:cs typeface="Times New Roman" panose="02020603050405020304" pitchFamily="18" charset="0"/>
              </a:rPr>
              <a:t>        left = right = NULL;</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}*T[</a:t>
            </a:r>
            <a:r>
              <a:rPr lang="en-US" altLang="zh-CN" sz="2400" dirty="0" err="1">
                <a:latin typeface="Times New Roman" panose="02020603050405020304" pitchFamily="18" charset="0"/>
                <a:cs typeface="Times New Roman" panose="02020603050405020304" pitchFamily="18" charset="0"/>
              </a:rPr>
              <a:t>maxn</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cin</a:t>
            </a:r>
            <a:r>
              <a:rPr lang="en-US" altLang="zh-CN" sz="2400" dirty="0">
                <a:latin typeface="Times New Roman" panose="02020603050405020304" pitchFamily="18" charset="0"/>
                <a:cs typeface="Times New Roman" panose="02020603050405020304" pitchFamily="18" charset="0"/>
              </a:rPr>
              <a:t> &gt;&gt;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t>
            </a: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1;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cin</a:t>
            </a:r>
            <a:r>
              <a:rPr lang="en-US" altLang="zh-CN" sz="2400" dirty="0">
                <a:latin typeface="Times New Roman" panose="02020603050405020304" pitchFamily="18" charset="0"/>
                <a:cs typeface="Times New Roman" panose="02020603050405020304" pitchFamily="18" charset="0"/>
              </a:rPr>
              <a:t> &gt;&gt; v;</a:t>
            </a:r>
          </a:p>
          <a:p>
            <a:r>
              <a:rPr lang="en-US" altLang="zh-CN" sz="2400" dirty="0">
                <a:latin typeface="Times New Roman" panose="02020603050405020304" pitchFamily="18" charset="0"/>
                <a:cs typeface="Times New Roman" panose="02020603050405020304" pitchFamily="18" charset="0"/>
              </a:rPr>
              <a:t>        insert(T[i-1], 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v, 1, </a:t>
            </a:r>
            <a:r>
              <a:rPr lang="en-US" altLang="zh-CN" sz="2400" dirty="0" err="1">
                <a:latin typeface="Times New Roman" panose="02020603050405020304" pitchFamily="18" charset="0"/>
                <a:cs typeface="Times New Roman" panose="02020603050405020304" pitchFamily="18" charset="0"/>
              </a:rPr>
              <a:t>maxv</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7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可持久化线段树实现</a:t>
            </a:r>
            <a:endParaRPr lang="zh-CN" altLang="en-US" dirty="0"/>
          </a:p>
        </p:txBody>
      </p:sp>
      <p:sp>
        <p:nvSpPr>
          <p:cNvPr id="4" name="文本框 3"/>
          <p:cNvSpPr txBox="1"/>
          <p:nvPr/>
        </p:nvSpPr>
        <p:spPr>
          <a:xfrm>
            <a:off x="351692" y="1423402"/>
            <a:ext cx="5753686" cy="4524315"/>
          </a:xfrm>
          <a:prstGeom prst="rect">
            <a:avLst/>
          </a:prstGeom>
          <a:noFill/>
        </p:spPr>
        <p:txBody>
          <a:bodyPr wrap="square" numCol="1" rtlCol="0">
            <a:spAutoFit/>
          </a:bodyPr>
          <a:lstStyle/>
          <a:p>
            <a:r>
              <a:rPr lang="en-US" altLang="zh-CN" sz="2400" dirty="0">
                <a:latin typeface="Times New Roman" panose="02020603050405020304" pitchFamily="18" charset="0"/>
                <a:cs typeface="Times New Roman" panose="02020603050405020304" pitchFamily="18" charset="0"/>
              </a:rPr>
              <a:t>void insert(</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*Q,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 &amp;P,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v,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l,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r)</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if (!P)</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P = new </a:t>
            </a:r>
            <a:r>
              <a:rPr lang="en-US" altLang="zh-CN" sz="2400" dirty="0" err="1">
                <a:latin typeface="Times New Roman" panose="02020603050405020304" pitchFamily="18" charset="0"/>
                <a:cs typeface="Times New Roman" panose="02020603050405020304" pitchFamily="18" charset="0"/>
              </a:rPr>
              <a:t>T_t</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if (Q)</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P-&gt;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Q-&gt;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P-&gt;left = Q-&gt;left;</a:t>
            </a:r>
          </a:p>
          <a:p>
            <a:r>
              <a:rPr lang="en-US" altLang="zh-CN" sz="2400" dirty="0">
                <a:latin typeface="Times New Roman" panose="02020603050405020304" pitchFamily="18" charset="0"/>
                <a:cs typeface="Times New Roman" panose="02020603050405020304" pitchFamily="18" charset="0"/>
              </a:rPr>
              <a:t>            P-&gt;right = Q-&gt;right;</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p>
        </p:txBody>
      </p:sp>
      <p:sp>
        <p:nvSpPr>
          <p:cNvPr id="5" name="文本框 4"/>
          <p:cNvSpPr txBox="1"/>
          <p:nvPr/>
        </p:nvSpPr>
        <p:spPr>
          <a:xfrm>
            <a:off x="4783015" y="2140853"/>
            <a:ext cx="7258931" cy="452431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    if (l == r)</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P-&gt;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Q-&gt;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+ 1;</a:t>
            </a:r>
          </a:p>
          <a:p>
            <a:r>
              <a:rPr lang="en-US" altLang="zh-CN" sz="2400" dirty="0">
                <a:latin typeface="Times New Roman" panose="02020603050405020304" pitchFamily="18" charset="0"/>
                <a:cs typeface="Times New Roman" panose="02020603050405020304" pitchFamily="18" charset="0"/>
              </a:rPr>
              <a:t>        return;</a:t>
            </a:r>
          </a:p>
          <a:p>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mid = (</a:t>
            </a:r>
            <a:r>
              <a:rPr lang="en-US" altLang="zh-CN" sz="2400" dirty="0" err="1">
                <a:latin typeface="Times New Roman" panose="02020603050405020304" pitchFamily="18" charset="0"/>
                <a:cs typeface="Times New Roman" panose="02020603050405020304" pitchFamily="18" charset="0"/>
              </a:rPr>
              <a:t>l+r</a:t>
            </a:r>
            <a:r>
              <a:rPr lang="en-US" altLang="zh-CN" sz="2400" dirty="0">
                <a:latin typeface="Times New Roman" panose="02020603050405020304" pitchFamily="18" charset="0"/>
                <a:cs typeface="Times New Roman" panose="02020603050405020304" pitchFamily="18" charset="0"/>
              </a:rPr>
              <a:t>) / 2;</a:t>
            </a:r>
          </a:p>
          <a:p>
            <a:r>
              <a:rPr lang="en-US" altLang="zh-CN" sz="2400" dirty="0">
                <a:latin typeface="Times New Roman" panose="02020603050405020304" pitchFamily="18" charset="0"/>
                <a:cs typeface="Times New Roman" panose="02020603050405020304" pitchFamily="18" charset="0"/>
              </a:rPr>
              <a:t>    if (v &lt;= mid)</a:t>
            </a:r>
          </a:p>
          <a:p>
            <a:r>
              <a:rPr lang="en-US" altLang="zh-CN" sz="2400" dirty="0">
                <a:latin typeface="Times New Roman" panose="02020603050405020304" pitchFamily="18" charset="0"/>
                <a:cs typeface="Times New Roman" panose="02020603050405020304" pitchFamily="18" charset="0"/>
              </a:rPr>
              <a:t>        insert(Q? Q-&gt;left : NULL, P-&gt;left, v, l, mid);</a:t>
            </a:r>
          </a:p>
          <a:p>
            <a:r>
              <a:rPr lang="en-US" altLang="zh-CN" sz="2400" dirty="0">
                <a:latin typeface="Times New Roman" panose="02020603050405020304" pitchFamily="18" charset="0"/>
                <a:cs typeface="Times New Roman" panose="02020603050405020304" pitchFamily="18" charset="0"/>
              </a:rPr>
              <a:t>    else</a:t>
            </a:r>
          </a:p>
          <a:p>
            <a:r>
              <a:rPr lang="en-US" altLang="zh-CN" sz="2400" dirty="0">
                <a:latin typeface="Times New Roman" panose="02020603050405020304" pitchFamily="18" charset="0"/>
                <a:cs typeface="Times New Roman" panose="02020603050405020304" pitchFamily="18" charset="0"/>
              </a:rPr>
              <a:t>        insert(Q? Q-&gt;right : NULL, P-&gt;right, v, mid+1, r);</a:t>
            </a:r>
          </a:p>
          <a:p>
            <a:r>
              <a:rPr lang="en-US" altLang="zh-CN" sz="2400" dirty="0">
                <a:latin typeface="Times New Roman" panose="02020603050405020304" pitchFamily="18" charset="0"/>
                <a:cs typeface="Times New Roman" panose="02020603050405020304" pitchFamily="18" charset="0"/>
              </a:rPr>
              <a:t>    P-&gt;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P-&gt;left-&gt;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 + P-&gt;right-&gt;</a:t>
            </a:r>
            <a:r>
              <a:rPr lang="en-US" altLang="zh-CN" sz="2400" dirty="0" err="1">
                <a:latin typeface="Times New Roman" panose="02020603050405020304" pitchFamily="18" charset="0"/>
                <a:cs typeface="Times New Roman" panose="02020603050405020304" pitchFamily="18" charset="0"/>
              </a:rPr>
              <a:t>siz</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还需特判</a:t>
            </a:r>
            <a:r>
              <a:rPr lang="en-US" altLang="zh-CN" sz="2400" dirty="0">
                <a:latin typeface="Times New Roman" panose="02020603050405020304" pitchFamily="18" charset="0"/>
                <a:cs typeface="Times New Roman" panose="02020603050405020304" pitchFamily="18" charset="0"/>
              </a:rPr>
              <a:t>null</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01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8CAB6-AC51-47A1-8E87-749BB6B8E214}"/>
              </a:ext>
            </a:extLst>
          </p:cNvPr>
          <p:cNvSpPr>
            <a:spLocks noGrp="1"/>
          </p:cNvSpPr>
          <p:nvPr>
            <p:ph type="title"/>
          </p:nvPr>
        </p:nvSpPr>
        <p:spPr/>
        <p:txBody>
          <a:bodyPr/>
          <a:lstStyle/>
          <a:p>
            <a:r>
              <a:rPr lang="en-US" altLang="zh-CN" b="1" i="0" dirty="0">
                <a:solidFill>
                  <a:srgbClr val="222226"/>
                </a:solidFill>
                <a:effectLst/>
                <a:latin typeface="PingFang SC"/>
              </a:rPr>
              <a:t>POJ2104 K-</a:t>
            </a:r>
            <a:r>
              <a:rPr lang="en-US" altLang="zh-CN" b="1" i="0" dirty="0" err="1">
                <a:solidFill>
                  <a:srgbClr val="222226"/>
                </a:solidFill>
                <a:effectLst/>
                <a:latin typeface="PingFang SC"/>
              </a:rPr>
              <a:t>th</a:t>
            </a:r>
            <a:r>
              <a:rPr lang="en-US" altLang="zh-CN" b="1" i="0" dirty="0">
                <a:solidFill>
                  <a:srgbClr val="222226"/>
                </a:solidFill>
                <a:effectLst/>
                <a:latin typeface="PingFang SC"/>
              </a:rPr>
              <a:t> number</a:t>
            </a:r>
            <a:br>
              <a:rPr lang="en-US" altLang="zh-CN" b="1" i="0" dirty="0">
                <a:solidFill>
                  <a:srgbClr val="222226"/>
                </a:solidFill>
                <a:effectLst/>
                <a:latin typeface="PingFang SC"/>
              </a:rPr>
            </a:br>
            <a:endParaRPr lang="zh-CN" altLang="en-US" dirty="0"/>
          </a:p>
        </p:txBody>
      </p:sp>
      <p:sp>
        <p:nvSpPr>
          <p:cNvPr id="3" name="内容占位符 2">
            <a:extLst>
              <a:ext uri="{FF2B5EF4-FFF2-40B4-BE49-F238E27FC236}">
                <a16:creationId xmlns:a16="http://schemas.microsoft.com/office/drawing/2014/main" id="{C40D5458-F21A-416B-B151-AF0D5C7611ED}"/>
              </a:ext>
            </a:extLst>
          </p:cNvPr>
          <p:cNvSpPr>
            <a:spLocks noGrp="1"/>
          </p:cNvSpPr>
          <p:nvPr>
            <p:ph idx="1"/>
          </p:nvPr>
        </p:nvSpPr>
        <p:spPr/>
        <p:txBody>
          <a:bodyPr/>
          <a:lstStyle/>
          <a:p>
            <a:r>
              <a:rPr lang="zh-CN" altLang="en-US" b="0" i="0" dirty="0">
                <a:solidFill>
                  <a:srgbClr val="4D4D4D"/>
                </a:solidFill>
                <a:effectLst/>
                <a:latin typeface="-apple-system"/>
              </a:rPr>
              <a:t>给</a:t>
            </a:r>
            <a:r>
              <a:rPr lang="en-US" altLang="zh-CN" b="0" i="0" dirty="0">
                <a:solidFill>
                  <a:srgbClr val="4D4D4D"/>
                </a:solidFill>
                <a:effectLst/>
                <a:latin typeface="-apple-system"/>
              </a:rPr>
              <a:t>n</a:t>
            </a:r>
            <a:r>
              <a:rPr lang="zh-CN" altLang="en-US" b="0" i="0" dirty="0">
                <a:solidFill>
                  <a:srgbClr val="4D4D4D"/>
                </a:solidFill>
                <a:effectLst/>
                <a:latin typeface="-apple-system"/>
              </a:rPr>
              <a:t>个数，</a:t>
            </a:r>
            <a:r>
              <a:rPr lang="en-US" altLang="zh-CN" b="0" i="0" dirty="0">
                <a:solidFill>
                  <a:srgbClr val="4D4D4D"/>
                </a:solidFill>
                <a:effectLst/>
                <a:latin typeface="-apple-system"/>
              </a:rPr>
              <a:t>m</a:t>
            </a:r>
            <a:r>
              <a:rPr lang="zh-CN" altLang="en-US" b="0" i="0" dirty="0">
                <a:solidFill>
                  <a:srgbClr val="4D4D4D"/>
                </a:solidFill>
                <a:effectLst/>
                <a:latin typeface="-apple-system"/>
              </a:rPr>
              <a:t>次询问</a:t>
            </a:r>
            <a:r>
              <a:rPr lang="en-US" altLang="zh-CN" b="0" i="0" dirty="0" err="1">
                <a:solidFill>
                  <a:srgbClr val="4D4D4D"/>
                </a:solidFill>
                <a:effectLst/>
                <a:latin typeface="-apple-system"/>
              </a:rPr>
              <a:t>s,t,k</a:t>
            </a:r>
            <a:r>
              <a:rPr lang="zh-CN" altLang="en-US" b="0" i="0" dirty="0">
                <a:solidFill>
                  <a:srgbClr val="4D4D4D"/>
                </a:solidFill>
                <a:effectLst/>
                <a:latin typeface="-apple-system"/>
              </a:rPr>
              <a:t>，每次问</a:t>
            </a:r>
            <a:r>
              <a:rPr lang="en-US" altLang="zh-CN" b="0" i="0" dirty="0">
                <a:solidFill>
                  <a:srgbClr val="4D4D4D"/>
                </a:solidFill>
                <a:effectLst/>
                <a:latin typeface="-apple-system"/>
              </a:rPr>
              <a:t>[s, t]</a:t>
            </a:r>
            <a:r>
              <a:rPr lang="zh-CN" altLang="en-US" b="0" i="0" dirty="0">
                <a:solidFill>
                  <a:srgbClr val="4D4D4D"/>
                </a:solidFill>
                <a:effectLst/>
                <a:latin typeface="-apple-system"/>
              </a:rPr>
              <a:t>区间的第</a:t>
            </a:r>
            <a:r>
              <a:rPr lang="en-US" altLang="zh-CN" b="0" i="0" dirty="0">
                <a:solidFill>
                  <a:srgbClr val="4D4D4D"/>
                </a:solidFill>
                <a:effectLst/>
                <a:latin typeface="-apple-system"/>
              </a:rPr>
              <a:t>k</a:t>
            </a:r>
            <a:r>
              <a:rPr lang="zh-CN" altLang="en-US" b="0" i="0" dirty="0">
                <a:solidFill>
                  <a:srgbClr val="4D4D4D"/>
                </a:solidFill>
                <a:effectLst/>
                <a:latin typeface="-apple-system"/>
              </a:rPr>
              <a:t>大数</a:t>
            </a:r>
            <a:endParaRPr lang="zh-CN" altLang="en-US" dirty="0"/>
          </a:p>
        </p:txBody>
      </p:sp>
    </p:spTree>
    <p:extLst>
      <p:ext uri="{BB962C8B-B14F-4D97-AF65-F5344CB8AC3E}">
        <p14:creationId xmlns:p14="http://schemas.microsoft.com/office/powerpoint/2010/main" val="3036031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1AFDC-91EB-4A6F-96C9-EE5E7877E41A}"/>
              </a:ext>
            </a:extLst>
          </p:cNvPr>
          <p:cNvSpPr>
            <a:spLocks noGrp="1"/>
          </p:cNvSpPr>
          <p:nvPr>
            <p:ph type="title"/>
          </p:nvPr>
        </p:nvSpPr>
        <p:spPr/>
        <p:txBody>
          <a:bodyPr/>
          <a:lstStyle/>
          <a:p>
            <a:r>
              <a:rPr lang="en-US" altLang="zh-CN" dirty="0"/>
              <a:t>SPOJ COT</a:t>
            </a:r>
            <a:endParaRPr lang="zh-CN" altLang="en-US" dirty="0"/>
          </a:p>
        </p:txBody>
      </p:sp>
      <p:sp>
        <p:nvSpPr>
          <p:cNvPr id="3" name="内容占位符 2">
            <a:extLst>
              <a:ext uri="{FF2B5EF4-FFF2-40B4-BE49-F238E27FC236}">
                <a16:creationId xmlns:a16="http://schemas.microsoft.com/office/drawing/2014/main" id="{03A8F46F-28A7-46DA-8746-8DD0EB6E369C}"/>
              </a:ext>
            </a:extLst>
          </p:cNvPr>
          <p:cNvSpPr>
            <a:spLocks noGrp="1"/>
          </p:cNvSpPr>
          <p:nvPr>
            <p:ph idx="1"/>
          </p:nvPr>
        </p:nvSpPr>
        <p:spPr/>
        <p:txBody>
          <a:bodyPr/>
          <a:lstStyle/>
          <a:p>
            <a:pPr algn="l"/>
            <a:r>
              <a:rPr lang="zh-CN" altLang="en-US" b="0" i="0" dirty="0">
                <a:effectLst/>
                <a:latin typeface="-apple-system"/>
              </a:rPr>
              <a:t>给你一棵有</a:t>
            </a:r>
            <a:r>
              <a:rPr lang="en-US" altLang="zh-CN" b="0" i="0" dirty="0">
                <a:effectLst/>
                <a:latin typeface="-apple-system"/>
              </a:rPr>
              <a:t>n</a:t>
            </a:r>
            <a:r>
              <a:rPr lang="zh-CN" altLang="en-US" b="0" i="0" dirty="0">
                <a:effectLst/>
                <a:latin typeface="-apple-system"/>
              </a:rPr>
              <a:t>个结点的树，节点编号为</a:t>
            </a:r>
            <a:r>
              <a:rPr lang="en-US" altLang="zh-CN" b="0" i="0" dirty="0">
                <a:effectLst/>
                <a:latin typeface="-apple-system"/>
              </a:rPr>
              <a:t>1~n</a:t>
            </a:r>
            <a:r>
              <a:rPr lang="zh-CN" altLang="en-US" b="0" i="0" dirty="0">
                <a:effectLst/>
                <a:latin typeface="-apple-system"/>
              </a:rPr>
              <a:t>。</a:t>
            </a:r>
          </a:p>
          <a:p>
            <a:pPr algn="l"/>
            <a:r>
              <a:rPr lang="zh-CN" altLang="en-US" b="0" i="0" dirty="0">
                <a:effectLst/>
                <a:latin typeface="-apple-system"/>
              </a:rPr>
              <a:t>每个节点都有一个权值。</a:t>
            </a:r>
          </a:p>
          <a:p>
            <a:pPr algn="l"/>
            <a:r>
              <a:rPr lang="zh-CN" altLang="en-US" b="0" i="0" dirty="0">
                <a:effectLst/>
                <a:latin typeface="-apple-system"/>
              </a:rPr>
              <a:t>要求执行以下操作：</a:t>
            </a:r>
          </a:p>
          <a:p>
            <a:pPr algn="l"/>
            <a:r>
              <a:rPr lang="en-US" altLang="zh-CN" b="0" i="0" dirty="0">
                <a:effectLst/>
                <a:latin typeface="-apple-system"/>
              </a:rPr>
              <a:t>U V K</a:t>
            </a:r>
            <a:r>
              <a:rPr lang="zh-CN" altLang="en-US" b="0" i="0" dirty="0">
                <a:effectLst/>
                <a:latin typeface="-apple-system"/>
              </a:rPr>
              <a:t>：求从节点</a:t>
            </a:r>
            <a:r>
              <a:rPr lang="en-US" altLang="zh-CN" b="0" i="0" dirty="0">
                <a:effectLst/>
                <a:latin typeface="-apple-system"/>
              </a:rPr>
              <a:t>u</a:t>
            </a:r>
            <a:r>
              <a:rPr lang="zh-CN" altLang="en-US" b="0" i="0" dirty="0">
                <a:effectLst/>
                <a:latin typeface="-apple-system"/>
              </a:rPr>
              <a:t>到节点</a:t>
            </a:r>
            <a:r>
              <a:rPr lang="en-US" altLang="zh-CN" b="0" i="0" dirty="0">
                <a:effectLst/>
                <a:latin typeface="-apple-system"/>
              </a:rPr>
              <a:t>v</a:t>
            </a:r>
            <a:r>
              <a:rPr lang="zh-CN" altLang="en-US" b="0" i="0" dirty="0">
                <a:effectLst/>
                <a:latin typeface="-apple-system"/>
              </a:rPr>
              <a:t>的第</a:t>
            </a:r>
            <a:r>
              <a:rPr lang="en-US" altLang="zh-CN" b="0" i="0" dirty="0">
                <a:effectLst/>
                <a:latin typeface="-apple-system"/>
              </a:rPr>
              <a:t>k</a:t>
            </a:r>
            <a:r>
              <a:rPr lang="zh-CN" altLang="en-US" b="0" i="0" dirty="0">
                <a:effectLst/>
                <a:latin typeface="-apple-system"/>
              </a:rPr>
              <a:t>小权值。</a:t>
            </a:r>
          </a:p>
          <a:p>
            <a:endParaRPr lang="zh-CN" altLang="en-US" dirty="0"/>
          </a:p>
        </p:txBody>
      </p:sp>
    </p:spTree>
    <p:extLst>
      <p:ext uri="{BB962C8B-B14F-4D97-AF65-F5344CB8AC3E}">
        <p14:creationId xmlns:p14="http://schemas.microsoft.com/office/powerpoint/2010/main" val="130581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线性数据结构的复杂度分析</a:t>
            </a:r>
          </a:p>
        </p:txBody>
      </p:sp>
      <p:sp>
        <p:nvSpPr>
          <p:cNvPr id="3" name="内容占位符 2"/>
          <p:cNvSpPr>
            <a:spLocks noGrp="1"/>
          </p:cNvSpPr>
          <p:nvPr>
            <p:ph idx="1"/>
          </p:nvPr>
        </p:nvSpPr>
        <p:spPr/>
        <p:txBody>
          <a:bodyPr/>
          <a:lstStyle/>
          <a:p>
            <a:pPr>
              <a:lnSpc>
                <a:spcPct val="150000"/>
              </a:lnSpc>
            </a:pPr>
            <a:r>
              <a:rPr lang="zh-CN" altLang="en-US" dirty="0">
                <a:latin typeface="楷体" panose="02010609060101010101" pitchFamily="49" charset="-122"/>
                <a:ea typeface="楷体" panose="02010609060101010101" pitchFamily="49" charset="-122"/>
              </a:rPr>
              <a:t>空间复杂度均为</a:t>
            </a:r>
            <a:r>
              <a:rPr lang="en-US" altLang="zh-CN" dirty="0">
                <a:latin typeface="楷体" panose="02010609060101010101" pitchFamily="49" charset="-122"/>
                <a:ea typeface="楷体" panose="02010609060101010101" pitchFamily="49" charset="-122"/>
              </a:rPr>
              <a:t>O(n). </a:t>
            </a:r>
            <a:r>
              <a:rPr lang="zh-CN" altLang="en-US"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为元素个数。</a:t>
            </a: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时间复杂度如下：</a:t>
            </a:r>
            <a:endParaRPr lang="en-US" altLang="zh-CN" dirty="0">
              <a:latin typeface="楷体" panose="02010609060101010101" pitchFamily="49" charset="-122"/>
              <a:ea typeface="楷体" panose="02010609060101010101" pitchFamily="49" charset="-122"/>
            </a:endParaRPr>
          </a:p>
          <a:p>
            <a:pPr>
              <a:lnSpc>
                <a:spcPct val="150000"/>
              </a:lnSpc>
            </a:pP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1234448" y="3630907"/>
            <a:ext cx="10250228" cy="2480264"/>
          </a:xfrm>
          <a:prstGeom prst="rect">
            <a:avLst/>
          </a:prstGeom>
        </p:spPr>
      </p:pic>
    </p:spTree>
    <p:extLst>
      <p:ext uri="{BB962C8B-B14F-4D97-AF65-F5344CB8AC3E}">
        <p14:creationId xmlns:p14="http://schemas.microsoft.com/office/powerpoint/2010/main" val="613754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74A55-E02A-469D-90F0-46DA44B41E03}"/>
              </a:ext>
            </a:extLst>
          </p:cNvPr>
          <p:cNvSpPr>
            <a:spLocks noGrp="1"/>
          </p:cNvSpPr>
          <p:nvPr>
            <p:ph type="title"/>
          </p:nvPr>
        </p:nvSpPr>
        <p:spPr/>
        <p:txBody>
          <a:bodyPr/>
          <a:lstStyle/>
          <a:p>
            <a:r>
              <a:rPr lang="en-US" altLang="zh-CN" dirty="0"/>
              <a:t>NOI2018 </a:t>
            </a:r>
            <a:r>
              <a:rPr lang="zh-CN" altLang="en-US" dirty="0"/>
              <a:t>归程</a:t>
            </a:r>
          </a:p>
        </p:txBody>
      </p:sp>
      <p:sp>
        <p:nvSpPr>
          <p:cNvPr id="3" name="内容占位符 2">
            <a:extLst>
              <a:ext uri="{FF2B5EF4-FFF2-40B4-BE49-F238E27FC236}">
                <a16:creationId xmlns:a16="http://schemas.microsoft.com/office/drawing/2014/main" id="{4DCEDE4A-5FC3-4DC9-AC0F-00DB2714C321}"/>
              </a:ext>
            </a:extLst>
          </p:cNvPr>
          <p:cNvSpPr>
            <a:spLocks noGrp="1"/>
          </p:cNvSpPr>
          <p:nvPr>
            <p:ph idx="1"/>
          </p:nvPr>
        </p:nvSpPr>
        <p:spPr/>
        <p:txBody>
          <a:bodyPr/>
          <a:lstStyle/>
          <a:p>
            <a:pPr algn="l"/>
            <a:r>
              <a:rPr lang="zh-CN" altLang="en-US" b="0" i="0" dirty="0">
                <a:effectLst/>
                <a:latin typeface="-apple-system"/>
              </a:rPr>
              <a:t>洛谷题解版题面：</a:t>
            </a:r>
            <a:endParaRPr lang="en-US" altLang="zh-CN" b="0" i="0" dirty="0">
              <a:effectLst/>
              <a:latin typeface="-apple-system"/>
            </a:endParaRPr>
          </a:p>
          <a:p>
            <a:pPr algn="l"/>
            <a:r>
              <a:rPr lang="en-US" altLang="zh-CN" b="0" i="0" dirty="0">
                <a:effectLst/>
                <a:latin typeface="-apple-system"/>
              </a:rPr>
              <a:t>n</a:t>
            </a:r>
            <a:r>
              <a:rPr lang="zh-CN" altLang="en-US" b="0" i="0" dirty="0">
                <a:effectLst/>
                <a:latin typeface="-apple-system"/>
              </a:rPr>
              <a:t>个点</a:t>
            </a:r>
            <a:r>
              <a:rPr lang="en-US" altLang="zh-CN" b="0" i="0" dirty="0">
                <a:effectLst/>
                <a:latin typeface="-apple-system"/>
              </a:rPr>
              <a:t>,m</a:t>
            </a:r>
            <a:r>
              <a:rPr lang="zh-CN" altLang="en-US" b="0" i="0" dirty="0">
                <a:effectLst/>
                <a:latin typeface="-apple-system"/>
              </a:rPr>
              <a:t>条边</a:t>
            </a:r>
            <a:r>
              <a:rPr lang="en-US" altLang="zh-CN" b="0" i="0" dirty="0">
                <a:effectLst/>
                <a:latin typeface="-apple-system"/>
              </a:rPr>
              <a:t>,</a:t>
            </a:r>
            <a:r>
              <a:rPr lang="zh-CN" altLang="en-US" b="0" i="0" dirty="0">
                <a:effectLst/>
                <a:latin typeface="-apple-system"/>
              </a:rPr>
              <a:t>保证图联通</a:t>
            </a:r>
            <a:r>
              <a:rPr lang="en-US" altLang="zh-CN" b="0" i="0" dirty="0">
                <a:effectLst/>
                <a:latin typeface="-apple-system"/>
              </a:rPr>
              <a:t>,</a:t>
            </a:r>
            <a:r>
              <a:rPr lang="zh-CN" altLang="en-US" b="0" i="0" dirty="0">
                <a:effectLst/>
                <a:latin typeface="-apple-system"/>
              </a:rPr>
              <a:t>每条边有两个权值</a:t>
            </a:r>
            <a:r>
              <a:rPr lang="en-US" altLang="zh-CN" b="0" i="0" dirty="0">
                <a:effectLst/>
                <a:latin typeface="-apple-system"/>
              </a:rPr>
              <a:t>,</a:t>
            </a:r>
            <a:r>
              <a:rPr lang="zh-CN" altLang="en-US" b="0" i="0" dirty="0">
                <a:effectLst/>
                <a:latin typeface="-apple-system"/>
              </a:rPr>
              <a:t>一个</a:t>
            </a:r>
            <a:r>
              <a:rPr lang="zh-CN" altLang="en-US" b="1" i="0" dirty="0">
                <a:effectLst/>
                <a:latin typeface="-apple-system"/>
              </a:rPr>
              <a:t>长度</a:t>
            </a:r>
            <a:r>
              <a:rPr lang="en-US" altLang="zh-CN" b="0" i="0" dirty="0">
                <a:effectLst/>
                <a:latin typeface="-apple-system"/>
              </a:rPr>
              <a:t>,</a:t>
            </a:r>
            <a:r>
              <a:rPr lang="zh-CN" altLang="en-US" b="0" i="0" dirty="0">
                <a:effectLst/>
                <a:latin typeface="-apple-system"/>
              </a:rPr>
              <a:t>一个</a:t>
            </a:r>
            <a:r>
              <a:rPr lang="zh-CN" altLang="en-US" b="1" i="0" dirty="0">
                <a:effectLst/>
                <a:latin typeface="-apple-system"/>
              </a:rPr>
              <a:t>海拔</a:t>
            </a:r>
            <a:r>
              <a:rPr lang="en-US" altLang="zh-CN" b="0" i="0" dirty="0">
                <a:effectLst/>
                <a:latin typeface="-apple-system"/>
              </a:rPr>
              <a:t>,</a:t>
            </a:r>
            <a:r>
              <a:rPr lang="zh-CN" altLang="en-US" b="0" i="0" dirty="0">
                <a:effectLst/>
                <a:latin typeface="-apple-system"/>
              </a:rPr>
              <a:t>多组询问</a:t>
            </a:r>
            <a:r>
              <a:rPr lang="en-US" altLang="zh-CN" b="0" i="0" dirty="0">
                <a:effectLst/>
                <a:latin typeface="-apple-system"/>
              </a:rPr>
              <a:t>,</a:t>
            </a:r>
            <a:r>
              <a:rPr lang="zh-CN" altLang="en-US" b="0" i="0" dirty="0">
                <a:effectLst/>
                <a:latin typeface="-apple-system"/>
              </a:rPr>
              <a:t>告诉你起点和水位线</a:t>
            </a:r>
            <a:r>
              <a:rPr lang="en-US" altLang="zh-CN" b="0" i="0" dirty="0">
                <a:effectLst/>
                <a:latin typeface="-apple-system"/>
              </a:rPr>
              <a:t>,</a:t>
            </a:r>
            <a:r>
              <a:rPr lang="zh-CN" altLang="en-US" b="1" i="0" dirty="0">
                <a:effectLst/>
                <a:latin typeface="-apple-system"/>
              </a:rPr>
              <a:t>小于等于</a:t>
            </a:r>
            <a:r>
              <a:rPr lang="zh-CN" altLang="en-US" b="0" i="0" dirty="0">
                <a:effectLst/>
                <a:latin typeface="-apple-system"/>
              </a:rPr>
              <a:t>水位线的边都会被淹没</a:t>
            </a:r>
            <a:r>
              <a:rPr lang="en-US" altLang="zh-CN" b="0" i="0" dirty="0">
                <a:effectLst/>
                <a:latin typeface="-apple-system"/>
              </a:rPr>
              <a:t>,</a:t>
            </a:r>
            <a:r>
              <a:rPr lang="zh-CN" altLang="en-US" b="0" i="0" dirty="0">
                <a:effectLst/>
                <a:latin typeface="-apple-system"/>
              </a:rPr>
              <a:t>只能走路</a:t>
            </a:r>
            <a:r>
              <a:rPr lang="en-US" altLang="zh-CN" b="0" i="0" dirty="0">
                <a:effectLst/>
                <a:latin typeface="-apple-system"/>
              </a:rPr>
              <a:t>,</a:t>
            </a:r>
            <a:r>
              <a:rPr lang="zh-CN" altLang="en-US" b="0" i="0" dirty="0">
                <a:effectLst/>
                <a:latin typeface="-apple-system"/>
              </a:rPr>
              <a:t>否则可以开车</a:t>
            </a:r>
            <a:r>
              <a:rPr lang="en-US" altLang="zh-CN" b="0" i="0" dirty="0">
                <a:effectLst/>
                <a:latin typeface="-apple-system"/>
              </a:rPr>
              <a:t>,</a:t>
            </a:r>
            <a:r>
              <a:rPr lang="zh-CN" altLang="en-US" b="0" i="0" dirty="0">
                <a:effectLst/>
                <a:latin typeface="-apple-system"/>
              </a:rPr>
              <a:t>问从当天起点到</a:t>
            </a:r>
            <a:r>
              <a:rPr lang="en-US" altLang="zh-CN" b="0" i="0" dirty="0">
                <a:effectLst/>
                <a:latin typeface="-apple-system"/>
              </a:rPr>
              <a:t>1</a:t>
            </a:r>
            <a:r>
              <a:rPr lang="zh-CN" altLang="en-US" b="0" i="0" dirty="0">
                <a:effectLst/>
                <a:latin typeface="-apple-system"/>
              </a:rPr>
              <a:t>号节点最少</a:t>
            </a:r>
            <a:r>
              <a:rPr lang="zh-CN" altLang="en-US" b="1" i="0" dirty="0">
                <a:effectLst/>
                <a:latin typeface="-apple-system"/>
              </a:rPr>
              <a:t>步行经过的长度</a:t>
            </a:r>
            <a:r>
              <a:rPr lang="en-US" altLang="zh-CN" b="0" i="0" dirty="0">
                <a:effectLst/>
                <a:latin typeface="-apple-system"/>
              </a:rPr>
              <a:t>,</a:t>
            </a:r>
            <a:r>
              <a:rPr lang="zh-CN" altLang="en-US" b="0" i="0" dirty="0">
                <a:effectLst/>
                <a:latin typeface="-apple-system"/>
              </a:rPr>
              <a:t>有些询问会强制在线</a:t>
            </a:r>
          </a:p>
          <a:p>
            <a:endParaRPr lang="zh-CN" altLang="en-US" dirty="0"/>
          </a:p>
        </p:txBody>
      </p:sp>
    </p:spTree>
    <p:extLst>
      <p:ext uri="{BB962C8B-B14F-4D97-AF65-F5344CB8AC3E}">
        <p14:creationId xmlns:p14="http://schemas.microsoft.com/office/powerpoint/2010/main" val="24420487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40CBA3B-BE48-403A-8BA9-85ED13108865}"/>
              </a:ext>
            </a:extLst>
          </p:cNvPr>
          <p:cNvSpPr>
            <a:spLocks noGrp="1" noChangeArrowheads="1"/>
          </p:cNvSpPr>
          <p:nvPr>
            <p:ph type="title"/>
          </p:nvPr>
        </p:nvSpPr>
        <p:spPr/>
        <p:txBody>
          <a:bodyPr/>
          <a:lstStyle/>
          <a:p>
            <a:r>
              <a:rPr lang="en-US" altLang="zh-CN"/>
              <a:t>Splay</a:t>
            </a:r>
            <a:r>
              <a:rPr lang="zh-CN" altLang="en-US"/>
              <a:t> 树</a:t>
            </a:r>
            <a:endParaRPr lang="en-US" altLang="zh-CN"/>
          </a:p>
        </p:txBody>
      </p:sp>
      <p:sp>
        <p:nvSpPr>
          <p:cNvPr id="7171" name="Rectangle 3">
            <a:extLst>
              <a:ext uri="{FF2B5EF4-FFF2-40B4-BE49-F238E27FC236}">
                <a16:creationId xmlns:a16="http://schemas.microsoft.com/office/drawing/2014/main" id="{6779DEE3-D7F5-48D2-96CF-DE521D570655}"/>
              </a:ext>
            </a:extLst>
          </p:cNvPr>
          <p:cNvSpPr>
            <a:spLocks noGrp="1" noChangeArrowheads="1"/>
          </p:cNvSpPr>
          <p:nvPr>
            <p:ph type="body" idx="1"/>
          </p:nvPr>
        </p:nvSpPr>
        <p:spPr/>
        <p:txBody>
          <a:bodyPr>
            <a:normAutofit lnSpcReduction="10000"/>
          </a:bodyPr>
          <a:lstStyle/>
          <a:p>
            <a:r>
              <a:rPr lang="en-US" altLang="zh-CN" sz="2600">
                <a:ea typeface="黑体" panose="02010609060101010101" pitchFamily="49" charset="-122"/>
              </a:rPr>
              <a:t>Splay</a:t>
            </a:r>
            <a:r>
              <a:rPr lang="zh-CN" altLang="en-US" sz="2600">
                <a:ea typeface="黑体" panose="02010609060101010101" pitchFamily="49" charset="-122"/>
              </a:rPr>
              <a:t>树</a:t>
            </a:r>
            <a:r>
              <a:rPr lang="zh-CN" altLang="en-US" sz="2600"/>
              <a:t>是二叉查找树的改进。</a:t>
            </a:r>
          </a:p>
          <a:p>
            <a:r>
              <a:rPr lang="zh-CN" altLang="en-US" sz="2600"/>
              <a:t>对</a:t>
            </a:r>
            <a:r>
              <a:rPr lang="en-US" altLang="zh-CN" sz="2600"/>
              <a:t>Splay</a:t>
            </a:r>
            <a:r>
              <a:rPr lang="zh-CN" altLang="en-US" sz="2600"/>
              <a:t>树的操作的均摊复杂度是</a:t>
            </a:r>
            <a:r>
              <a:rPr lang="en-US" altLang="zh-CN" sz="2600"/>
              <a:t>O(log</a:t>
            </a:r>
            <a:r>
              <a:rPr lang="en-US" altLang="zh-CN" sz="2600" baseline="-25000"/>
              <a:t>2</a:t>
            </a:r>
            <a:r>
              <a:rPr lang="en-US" altLang="zh-CN" sz="2600"/>
              <a:t>n)</a:t>
            </a:r>
            <a:r>
              <a:rPr lang="zh-CN" altLang="en-US" sz="2600"/>
              <a:t>。</a:t>
            </a:r>
          </a:p>
          <a:p>
            <a:r>
              <a:rPr lang="en-US" altLang="zh-CN" sz="2600"/>
              <a:t>Splay</a:t>
            </a:r>
            <a:r>
              <a:rPr lang="zh-CN" altLang="en-US" sz="2600"/>
              <a:t>树与二叉查找树一样，也具有</a:t>
            </a:r>
            <a:r>
              <a:rPr lang="zh-CN" altLang="en-US">
                <a:solidFill>
                  <a:srgbClr val="FF0000"/>
                </a:solidFill>
                <a:ea typeface="华文新魏" panose="02010800040101010101" pitchFamily="2" charset="-122"/>
              </a:rPr>
              <a:t>有序性</a:t>
            </a:r>
            <a:r>
              <a:rPr lang="zh-CN" altLang="en-US" sz="2600"/>
              <a:t>。</a:t>
            </a:r>
          </a:p>
          <a:p>
            <a:pPr>
              <a:buFont typeface="Wingdings" panose="05000000000000000000" pitchFamily="2" charset="2"/>
              <a:buNone/>
            </a:pPr>
            <a:r>
              <a:rPr lang="zh-CN" altLang="en-US" sz="2600"/>
              <a:t>    </a:t>
            </a:r>
            <a:r>
              <a:rPr lang="zh-CN" altLang="en-US" sz="2600">
                <a:solidFill>
                  <a:srgbClr val="007A77"/>
                </a:solidFill>
                <a:ea typeface="楷体_GB2312" pitchFamily="49" charset="-122"/>
              </a:rPr>
              <a:t>即</a:t>
            </a:r>
            <a:r>
              <a:rPr lang="en-US" altLang="zh-CN" sz="2600">
                <a:solidFill>
                  <a:srgbClr val="007A77"/>
                </a:solidFill>
                <a:ea typeface="楷体_GB2312" pitchFamily="49" charset="-122"/>
              </a:rPr>
              <a:t>Splay</a:t>
            </a:r>
            <a:r>
              <a:rPr lang="zh-CN" altLang="en-US" sz="2600">
                <a:solidFill>
                  <a:srgbClr val="007A77"/>
                </a:solidFill>
                <a:ea typeface="楷体_GB2312" pitchFamily="49" charset="-122"/>
              </a:rPr>
              <a:t>树中的每一个节点</a:t>
            </a:r>
            <a:r>
              <a:rPr lang="en-US" altLang="zh-CN" sz="2600">
                <a:solidFill>
                  <a:srgbClr val="007A77"/>
                </a:solidFill>
                <a:ea typeface="楷体_GB2312" pitchFamily="49" charset="-122"/>
              </a:rPr>
              <a:t>x</a:t>
            </a:r>
            <a:r>
              <a:rPr lang="zh-CN" altLang="en-US" sz="2600">
                <a:solidFill>
                  <a:srgbClr val="007A77"/>
                </a:solidFill>
                <a:ea typeface="楷体_GB2312" pitchFamily="49" charset="-122"/>
              </a:rPr>
              <a:t>都满足：该节点左子树中的每一个元素都小于</a:t>
            </a:r>
            <a:r>
              <a:rPr lang="en-US" altLang="zh-CN" sz="2600">
                <a:solidFill>
                  <a:srgbClr val="007A77"/>
                </a:solidFill>
                <a:ea typeface="楷体_GB2312" pitchFamily="49" charset="-122"/>
              </a:rPr>
              <a:t>x</a:t>
            </a:r>
            <a:r>
              <a:rPr lang="zh-CN" altLang="en-US" sz="2600">
                <a:solidFill>
                  <a:srgbClr val="007A77"/>
                </a:solidFill>
                <a:ea typeface="楷体_GB2312" pitchFamily="49" charset="-122"/>
              </a:rPr>
              <a:t>，而其右子树中的每一个元素都大于</a:t>
            </a:r>
            <a:r>
              <a:rPr lang="en-US" altLang="zh-CN" sz="2600">
                <a:solidFill>
                  <a:srgbClr val="007A77"/>
                </a:solidFill>
                <a:ea typeface="楷体_GB2312" pitchFamily="49" charset="-122"/>
              </a:rPr>
              <a:t>x</a:t>
            </a:r>
            <a:r>
              <a:rPr lang="zh-CN" altLang="en-US" sz="2600">
                <a:solidFill>
                  <a:srgbClr val="007A77"/>
                </a:solidFill>
                <a:ea typeface="楷体_GB2312" pitchFamily="49" charset="-122"/>
              </a:rPr>
              <a:t>。</a:t>
            </a:r>
          </a:p>
          <a:p>
            <a:pPr>
              <a:buFont typeface="Wingdings" panose="05000000000000000000" pitchFamily="2" charset="2"/>
              <a:buNone/>
            </a:pPr>
            <a:endParaRPr lang="zh-CN" altLang="en-US" sz="2600"/>
          </a:p>
          <a:p>
            <a:r>
              <a:rPr lang="en-US" altLang="zh-CN" sz="2600"/>
              <a:t>Splay</a:t>
            </a:r>
            <a:r>
              <a:rPr lang="zh-CN" altLang="en-US" sz="2600"/>
              <a:t>树的核心思想就是通过</a:t>
            </a:r>
            <a:r>
              <a:rPr lang="en-US" altLang="zh-CN" sz="2600"/>
              <a:t>Splay</a:t>
            </a:r>
            <a:r>
              <a:rPr lang="zh-CN" altLang="en-US" sz="2600"/>
              <a:t>操作进行</a:t>
            </a:r>
            <a:r>
              <a:rPr lang="zh-CN" altLang="en-US">
                <a:ea typeface="华文新魏" panose="02010800040101010101" pitchFamily="2" charset="-122"/>
              </a:rPr>
              <a:t>自我调整</a:t>
            </a:r>
            <a:r>
              <a:rPr lang="zh-CN" altLang="en-US" sz="2600"/>
              <a:t>，从而获得平摊较低的时间复杂度。</a:t>
            </a:r>
          </a:p>
          <a:p>
            <a:endParaRPr lang="zh-CN" altLang="en-US" sz="2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4845E61B-2D34-4445-93C7-056587723A44}"/>
              </a:ext>
            </a:extLst>
          </p:cNvPr>
          <p:cNvSpPr>
            <a:spLocks noRot="1" noChangeArrowheads="1"/>
          </p:cNvSpPr>
          <p:nvPr/>
        </p:nvSpPr>
        <p:spPr bwMode="auto">
          <a:xfrm>
            <a:off x="1847850" y="2603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900" b="1">
                <a:solidFill>
                  <a:schemeClr val="tx2"/>
                </a:solidFill>
                <a:latin typeface="Arial" panose="020B0604020202020204" pitchFamily="34" charset="0"/>
                <a:ea typeface="宋体" panose="02010600030101010101" pitchFamily="2" charset="-122"/>
              </a:defRPr>
            </a:lvl1pPr>
            <a:lvl2pPr>
              <a:defRPr sz="3900" b="1">
                <a:solidFill>
                  <a:schemeClr val="tx2"/>
                </a:solidFill>
                <a:latin typeface="Arial" panose="020B0604020202020204" pitchFamily="34" charset="0"/>
                <a:ea typeface="宋体" panose="02010600030101010101" pitchFamily="2" charset="-122"/>
              </a:defRPr>
            </a:lvl2pPr>
            <a:lvl3pPr>
              <a:defRPr sz="3900" b="1">
                <a:solidFill>
                  <a:schemeClr val="tx2"/>
                </a:solidFill>
                <a:latin typeface="Arial" panose="020B0604020202020204" pitchFamily="34" charset="0"/>
                <a:ea typeface="宋体" panose="02010600030101010101" pitchFamily="2" charset="-122"/>
              </a:defRPr>
            </a:lvl3pPr>
            <a:lvl4pPr>
              <a:defRPr sz="3900" b="1">
                <a:solidFill>
                  <a:schemeClr val="tx2"/>
                </a:solidFill>
                <a:latin typeface="Arial" panose="020B0604020202020204" pitchFamily="34" charset="0"/>
                <a:ea typeface="宋体" panose="02010600030101010101" pitchFamily="2" charset="-122"/>
              </a:defRPr>
            </a:lvl4pPr>
            <a:lvl5pPr>
              <a:defRPr sz="3900" b="1">
                <a:solidFill>
                  <a:schemeClr val="tx2"/>
                </a:solidFill>
                <a:latin typeface="Arial" panose="020B0604020202020204" pitchFamily="34" charset="0"/>
                <a:ea typeface="宋体" panose="02010600030101010101" pitchFamily="2" charset="-122"/>
              </a:defRPr>
            </a:lvl5pPr>
            <a:lvl6pPr marL="4572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en-US" altLang="zh-CN"/>
              <a:t>Splay</a:t>
            </a:r>
            <a:r>
              <a:rPr lang="zh-CN" altLang="en-US"/>
              <a:t>操作</a:t>
            </a:r>
          </a:p>
        </p:txBody>
      </p:sp>
      <p:sp>
        <p:nvSpPr>
          <p:cNvPr id="8197" name="Rectangle 5">
            <a:extLst>
              <a:ext uri="{FF2B5EF4-FFF2-40B4-BE49-F238E27FC236}">
                <a16:creationId xmlns:a16="http://schemas.microsoft.com/office/drawing/2014/main" id="{51FFF43F-E6CE-43E7-901A-90F248FEA2C8}"/>
              </a:ext>
            </a:extLst>
          </p:cNvPr>
          <p:cNvSpPr>
            <a:spLocks noRot="1" noChangeArrowheads="1"/>
          </p:cNvSpPr>
          <p:nvPr/>
        </p:nvSpPr>
        <p:spPr bwMode="auto">
          <a:xfrm>
            <a:off x="1825625" y="1905001"/>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3400">
                <a:solidFill>
                  <a:srgbClr val="6600CC"/>
                </a:solidFill>
                <a:ea typeface="仿宋_GB2312" pitchFamily="49" charset="-122"/>
              </a:rPr>
              <a:t>Splay</a:t>
            </a:r>
            <a:r>
              <a:rPr lang="zh-CN" altLang="en-US" sz="3400">
                <a:solidFill>
                  <a:srgbClr val="6600CC"/>
                </a:solidFill>
                <a:ea typeface="仿宋_GB2312" pitchFamily="49" charset="-122"/>
              </a:rPr>
              <a:t>操作</a:t>
            </a:r>
            <a:r>
              <a:rPr lang="zh-CN" altLang="en-US">
                <a:ea typeface="仿宋_GB2312" pitchFamily="49" charset="-122"/>
              </a:rPr>
              <a:t>是在保持</a:t>
            </a:r>
            <a:r>
              <a:rPr lang="en-US" altLang="zh-CN">
                <a:ea typeface="仿宋_GB2312" pitchFamily="49" charset="-122"/>
              </a:rPr>
              <a:t>Splay</a:t>
            </a:r>
            <a:r>
              <a:rPr lang="zh-CN" altLang="en-US">
                <a:ea typeface="仿宋_GB2312" pitchFamily="49" charset="-122"/>
              </a:rPr>
              <a:t>树有序性的前提下，通过一系列旋转操作将树中的元素</a:t>
            </a:r>
            <a:r>
              <a:rPr lang="en-US" altLang="zh-CN">
                <a:ea typeface="仿宋_GB2312" pitchFamily="49" charset="-122"/>
              </a:rPr>
              <a:t>x</a:t>
            </a:r>
            <a:r>
              <a:rPr lang="zh-CN" altLang="en-US">
                <a:ea typeface="仿宋_GB2312" pitchFamily="49" charset="-122"/>
              </a:rPr>
              <a:t>调整至树的根部的操作</a:t>
            </a:r>
            <a:r>
              <a:rPr lang="en-US" altLang="zh-CN">
                <a:ea typeface="仿宋_GB2312" pitchFamily="49" charset="-122"/>
              </a:rPr>
              <a:t>(Zig:</a:t>
            </a:r>
            <a:r>
              <a:rPr lang="zh-CN" altLang="en-US">
                <a:ea typeface="仿宋_GB2312" pitchFamily="49" charset="-122"/>
              </a:rPr>
              <a:t>右旋</a:t>
            </a:r>
            <a:r>
              <a:rPr lang="en-US" altLang="zh-CN">
                <a:ea typeface="仿宋_GB2312" pitchFamily="49" charset="-122"/>
              </a:rPr>
              <a:t>,Zag:</a:t>
            </a:r>
            <a:r>
              <a:rPr lang="zh-CN" altLang="en-US">
                <a:ea typeface="仿宋_GB2312" pitchFamily="49" charset="-122"/>
              </a:rPr>
              <a:t>左旋</a:t>
            </a:r>
            <a:r>
              <a:rPr lang="en-US" altLang="zh-CN">
                <a:ea typeface="仿宋_GB2312" pitchFamily="49" charset="-122"/>
              </a:rPr>
              <a:t>)</a:t>
            </a:r>
            <a:r>
              <a:rPr lang="zh-CN" altLang="en-US">
                <a:ea typeface="仿宋_GB2312" pitchFamily="49" charset="-122"/>
              </a:rPr>
              <a:t>。</a:t>
            </a:r>
          </a:p>
          <a:p>
            <a:endParaRPr lang="zh-CN" altLang="en-US">
              <a:latin typeface="仿宋_GB2312" pitchFamily="49" charset="-122"/>
              <a:ea typeface="仿宋_GB2312" pitchFamily="49" charset="-122"/>
            </a:endParaRPr>
          </a:p>
          <a:p>
            <a:r>
              <a:rPr lang="zh-CN" altLang="en-US">
                <a:solidFill>
                  <a:srgbClr val="007A77"/>
                </a:solidFill>
                <a:latin typeface="Times New Roman" panose="02020603050405020304" pitchFamily="18" charset="0"/>
                <a:ea typeface="仿宋_GB2312" pitchFamily="49" charset="-122"/>
              </a:rPr>
              <a:t>在旋转的过程中，要分三种情况分别处理：</a:t>
            </a:r>
          </a:p>
          <a:p>
            <a:pPr>
              <a:buFont typeface="Wingdings" panose="05000000000000000000" pitchFamily="2" charset="2"/>
              <a:buNone/>
            </a:pPr>
            <a:r>
              <a:rPr lang="zh-CN" altLang="en-US" sz="2600">
                <a:solidFill>
                  <a:srgbClr val="007A77"/>
                </a:solidFill>
              </a:rPr>
              <a:t>    1)</a:t>
            </a:r>
            <a:r>
              <a:rPr lang="en-US" altLang="zh-CN" sz="2600">
                <a:solidFill>
                  <a:srgbClr val="007A77"/>
                </a:solidFill>
              </a:rPr>
              <a:t>Zig </a:t>
            </a:r>
            <a:r>
              <a:rPr lang="zh-CN" altLang="en-US" sz="2600">
                <a:solidFill>
                  <a:srgbClr val="007A77"/>
                </a:solidFill>
              </a:rPr>
              <a:t>或 </a:t>
            </a:r>
            <a:r>
              <a:rPr lang="en-US" altLang="zh-CN" sz="2600">
                <a:solidFill>
                  <a:srgbClr val="007A77"/>
                </a:solidFill>
              </a:rPr>
              <a:t>Zag</a:t>
            </a:r>
          </a:p>
          <a:p>
            <a:pPr>
              <a:buFont typeface="Wingdings" panose="05000000000000000000" pitchFamily="2" charset="2"/>
              <a:buNone/>
            </a:pPr>
            <a:r>
              <a:rPr lang="en-US" altLang="zh-CN" sz="2600">
                <a:solidFill>
                  <a:srgbClr val="007A77"/>
                </a:solidFill>
              </a:rPr>
              <a:t>    2)Zig-Zig </a:t>
            </a:r>
            <a:r>
              <a:rPr lang="zh-CN" altLang="en-US" sz="2600">
                <a:solidFill>
                  <a:srgbClr val="007A77"/>
                </a:solidFill>
              </a:rPr>
              <a:t>或 </a:t>
            </a:r>
            <a:r>
              <a:rPr lang="en-US" altLang="zh-CN" sz="2600">
                <a:solidFill>
                  <a:srgbClr val="007A77"/>
                </a:solidFill>
              </a:rPr>
              <a:t>Zag-Zag</a:t>
            </a:r>
          </a:p>
          <a:p>
            <a:pPr>
              <a:buFont typeface="Wingdings" panose="05000000000000000000" pitchFamily="2" charset="2"/>
              <a:buNone/>
            </a:pPr>
            <a:r>
              <a:rPr lang="en-US" altLang="zh-CN" sz="2600">
                <a:solidFill>
                  <a:srgbClr val="007A77"/>
                </a:solidFill>
              </a:rPr>
              <a:t>    3)Zig-Zag </a:t>
            </a:r>
            <a:r>
              <a:rPr lang="zh-CN" altLang="en-US" sz="2600">
                <a:solidFill>
                  <a:srgbClr val="007A77"/>
                </a:solidFill>
              </a:rPr>
              <a:t>或 </a:t>
            </a:r>
            <a:r>
              <a:rPr lang="en-US" altLang="zh-CN" sz="2600">
                <a:solidFill>
                  <a:srgbClr val="007A77"/>
                </a:solidFill>
              </a:rPr>
              <a:t>Zag-Zig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B74FDD9E-D417-4C4C-9BAA-5D04839F1DE2}"/>
              </a:ext>
            </a:extLst>
          </p:cNvPr>
          <p:cNvSpPr>
            <a:spLocks noGrp="1" noRot="1" noChangeArrowheads="1"/>
          </p:cNvSpPr>
          <p:nvPr>
            <p:ph type="title"/>
          </p:nvPr>
        </p:nvSpPr>
        <p:spPr>
          <a:xfrm>
            <a:off x="1825625" y="609600"/>
            <a:ext cx="8540750" cy="1143000"/>
          </a:xfrm>
          <a:noFill/>
          <a:ln/>
        </p:spPr>
        <p:txBody>
          <a:bodyPr anchor="ctr"/>
          <a:lstStyle/>
          <a:p>
            <a:r>
              <a:rPr lang="en-US" altLang="zh-CN"/>
              <a:t>Splay</a:t>
            </a:r>
            <a:r>
              <a:rPr lang="zh-CN" altLang="en-US"/>
              <a:t>操作 情况</a:t>
            </a:r>
            <a:r>
              <a:rPr lang="en-US" altLang="zh-CN"/>
              <a:t>1</a:t>
            </a:r>
          </a:p>
        </p:txBody>
      </p:sp>
      <p:sp>
        <p:nvSpPr>
          <p:cNvPr id="9221" name="Rectangle 5">
            <a:extLst>
              <a:ext uri="{FF2B5EF4-FFF2-40B4-BE49-F238E27FC236}">
                <a16:creationId xmlns:a16="http://schemas.microsoft.com/office/drawing/2014/main" id="{522924AA-F4BB-4904-B14F-6FC8EC4BB810}"/>
              </a:ext>
            </a:extLst>
          </p:cNvPr>
          <p:cNvSpPr>
            <a:spLocks noGrp="1" noRot="1" noChangeArrowheads="1"/>
          </p:cNvSpPr>
          <p:nvPr>
            <p:ph type="body" sz="half" idx="1"/>
          </p:nvPr>
        </p:nvSpPr>
        <p:spPr>
          <a:xfrm>
            <a:off x="1825625" y="1905000"/>
            <a:ext cx="4940300" cy="1282700"/>
          </a:xfrm>
          <a:noFill/>
          <a:ln/>
        </p:spPr>
        <p:txBody>
          <a:bodyPr/>
          <a:lstStyle/>
          <a:p>
            <a:r>
              <a:rPr lang="en-US" altLang="zh-CN" sz="2600"/>
              <a:t>Zig</a:t>
            </a:r>
            <a:r>
              <a:rPr lang="zh-CN" altLang="en-US" sz="2600"/>
              <a:t>或</a:t>
            </a:r>
            <a:r>
              <a:rPr lang="en-US" altLang="zh-CN" sz="2600"/>
              <a:t>Zag</a:t>
            </a:r>
            <a:r>
              <a:rPr lang="zh-CN" altLang="en-US" sz="2600"/>
              <a:t>操作：</a:t>
            </a:r>
          </a:p>
          <a:p>
            <a:r>
              <a:rPr lang="zh-CN" altLang="en-US" sz="2600"/>
              <a:t>节点</a:t>
            </a:r>
            <a:r>
              <a:rPr lang="en-US" altLang="zh-CN" sz="2600"/>
              <a:t>x</a:t>
            </a:r>
            <a:r>
              <a:rPr lang="zh-CN" altLang="en-US" sz="2600"/>
              <a:t>的父节点</a:t>
            </a:r>
            <a:r>
              <a:rPr lang="en-US" altLang="zh-CN" sz="2600"/>
              <a:t>y</a:t>
            </a:r>
            <a:r>
              <a:rPr lang="zh-CN" altLang="en-US" sz="2600"/>
              <a:t>是根节点。</a:t>
            </a:r>
          </a:p>
        </p:txBody>
      </p:sp>
      <p:pic>
        <p:nvPicPr>
          <p:cNvPr id="9222" name="Picture 6">
            <a:extLst>
              <a:ext uri="{FF2B5EF4-FFF2-40B4-BE49-F238E27FC236}">
                <a16:creationId xmlns:a16="http://schemas.microsoft.com/office/drawing/2014/main" id="{21BB6FF1-2F39-4879-86D1-E549DABD1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3463926"/>
            <a:ext cx="6235700"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CB5EB7B5-61F6-47BB-9474-D9F4BBDC2F9D}"/>
              </a:ext>
            </a:extLst>
          </p:cNvPr>
          <p:cNvSpPr>
            <a:spLocks noGrp="1" noRot="1" noChangeArrowheads="1"/>
          </p:cNvSpPr>
          <p:nvPr>
            <p:ph type="title"/>
          </p:nvPr>
        </p:nvSpPr>
        <p:spPr>
          <a:xfrm>
            <a:off x="1825625" y="609600"/>
            <a:ext cx="8540750" cy="1143000"/>
          </a:xfrm>
          <a:noFill/>
          <a:ln/>
        </p:spPr>
        <p:txBody>
          <a:bodyPr anchor="ctr"/>
          <a:lstStyle/>
          <a:p>
            <a:r>
              <a:rPr lang="en-US" altLang="zh-CN"/>
              <a:t>Splay</a:t>
            </a:r>
            <a:r>
              <a:rPr lang="zh-CN" altLang="en-US"/>
              <a:t>操作</a:t>
            </a:r>
            <a:r>
              <a:rPr lang="en-US" altLang="zh-CN"/>
              <a:t> </a:t>
            </a:r>
            <a:r>
              <a:rPr lang="zh-CN" altLang="en-US"/>
              <a:t>情况</a:t>
            </a:r>
            <a:r>
              <a:rPr lang="en-US" altLang="zh-CN"/>
              <a:t>2</a:t>
            </a:r>
          </a:p>
        </p:txBody>
      </p:sp>
      <p:sp>
        <p:nvSpPr>
          <p:cNvPr id="10245" name="Rectangle 5">
            <a:extLst>
              <a:ext uri="{FF2B5EF4-FFF2-40B4-BE49-F238E27FC236}">
                <a16:creationId xmlns:a16="http://schemas.microsoft.com/office/drawing/2014/main" id="{643DF22B-495F-4F6B-9C6D-018929C06BCD}"/>
              </a:ext>
            </a:extLst>
          </p:cNvPr>
          <p:cNvSpPr>
            <a:spLocks noGrp="1" noRot="1" noChangeArrowheads="1"/>
          </p:cNvSpPr>
          <p:nvPr>
            <p:ph type="body" sz="half" idx="1"/>
          </p:nvPr>
        </p:nvSpPr>
        <p:spPr>
          <a:xfrm>
            <a:off x="1825625" y="1905000"/>
            <a:ext cx="7708900" cy="2311400"/>
          </a:xfrm>
          <a:noFill/>
          <a:ln/>
        </p:spPr>
        <p:txBody>
          <a:bodyPr/>
          <a:lstStyle/>
          <a:p>
            <a:r>
              <a:rPr lang="en-US" altLang="zh-CN" sz="2600"/>
              <a:t>Zig-Zig</a:t>
            </a:r>
            <a:r>
              <a:rPr lang="zh-CN" altLang="en-US" sz="2600"/>
              <a:t>或</a:t>
            </a:r>
            <a:r>
              <a:rPr lang="en-US" altLang="zh-CN" sz="2600"/>
              <a:t>Zag-Zag</a:t>
            </a:r>
            <a:r>
              <a:rPr lang="zh-CN" altLang="en-US" sz="2600"/>
              <a:t>操作：</a:t>
            </a:r>
          </a:p>
          <a:p>
            <a:r>
              <a:rPr lang="zh-CN" altLang="en-US" sz="2600"/>
              <a:t>    节点</a:t>
            </a:r>
            <a:r>
              <a:rPr lang="en-US" altLang="zh-CN" sz="2600"/>
              <a:t>x</a:t>
            </a:r>
            <a:r>
              <a:rPr lang="zh-CN" altLang="en-US" sz="2600"/>
              <a:t>的父节点</a:t>
            </a:r>
            <a:r>
              <a:rPr lang="en-US" altLang="zh-CN" sz="2600"/>
              <a:t>y</a:t>
            </a:r>
            <a:r>
              <a:rPr lang="zh-CN" altLang="en-US" sz="2600"/>
              <a:t>不是根节点，且</a:t>
            </a:r>
            <a:r>
              <a:rPr lang="en-US" altLang="zh-CN" sz="2600"/>
              <a:t>x</a:t>
            </a:r>
            <a:r>
              <a:rPr lang="zh-CN" altLang="en-US" sz="2600"/>
              <a:t>与</a:t>
            </a:r>
            <a:r>
              <a:rPr lang="en-US" altLang="zh-CN" sz="2600"/>
              <a:t>y</a:t>
            </a:r>
            <a:r>
              <a:rPr lang="zh-CN" altLang="en-US" sz="2600"/>
              <a:t>同时是各自父节点的左孩子或者同时是各自父节点的右孩子。 </a:t>
            </a:r>
            <a:endParaRPr lang="en-US" altLang="zh-CN" sz="2600"/>
          </a:p>
        </p:txBody>
      </p:sp>
      <p:pic>
        <p:nvPicPr>
          <p:cNvPr id="10246" name="Picture 6">
            <a:extLst>
              <a:ext uri="{FF2B5EF4-FFF2-40B4-BE49-F238E27FC236}">
                <a16:creationId xmlns:a16="http://schemas.microsoft.com/office/drawing/2014/main" id="{62A108ED-9928-46DD-9F90-19EFF0D4C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4" y="3573463"/>
            <a:ext cx="6192837" cy="231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a:extLst>
              <a:ext uri="{FF2B5EF4-FFF2-40B4-BE49-F238E27FC236}">
                <a16:creationId xmlns:a16="http://schemas.microsoft.com/office/drawing/2014/main" id="{574CF42F-3241-4155-A00A-F86B2F35DB28}"/>
              </a:ext>
            </a:extLst>
          </p:cNvPr>
          <p:cNvSpPr>
            <a:spLocks noGrp="1" noRot="1" noChangeArrowheads="1"/>
          </p:cNvSpPr>
          <p:nvPr>
            <p:ph type="title"/>
          </p:nvPr>
        </p:nvSpPr>
        <p:spPr>
          <a:xfrm>
            <a:off x="1825625" y="609600"/>
            <a:ext cx="8540750" cy="1143000"/>
          </a:xfrm>
          <a:noFill/>
          <a:ln/>
        </p:spPr>
        <p:txBody>
          <a:bodyPr anchor="ctr"/>
          <a:lstStyle/>
          <a:p>
            <a:r>
              <a:rPr lang="en-US" altLang="zh-CN" dirty="0"/>
              <a:t>Splay</a:t>
            </a:r>
            <a:r>
              <a:rPr lang="zh-CN" altLang="en-US" dirty="0"/>
              <a:t>操作 情况</a:t>
            </a:r>
            <a:r>
              <a:rPr lang="en-US" altLang="zh-CN" dirty="0"/>
              <a:t>3</a:t>
            </a:r>
            <a:endParaRPr lang="zh-CN" altLang="en-US" dirty="0"/>
          </a:p>
        </p:txBody>
      </p:sp>
      <p:sp>
        <p:nvSpPr>
          <p:cNvPr id="11269" name="Rectangle 5">
            <a:extLst>
              <a:ext uri="{FF2B5EF4-FFF2-40B4-BE49-F238E27FC236}">
                <a16:creationId xmlns:a16="http://schemas.microsoft.com/office/drawing/2014/main" id="{60F513D5-7B4D-48E3-9D9C-B7DA16E1EB6B}"/>
              </a:ext>
            </a:extLst>
          </p:cNvPr>
          <p:cNvSpPr>
            <a:spLocks noGrp="1" noRot="1" noChangeArrowheads="1"/>
          </p:cNvSpPr>
          <p:nvPr>
            <p:ph type="body" sz="half" idx="1"/>
          </p:nvPr>
        </p:nvSpPr>
        <p:spPr>
          <a:xfrm>
            <a:off x="1825625" y="1905001"/>
            <a:ext cx="8231188" cy="1966913"/>
          </a:xfrm>
          <a:noFill/>
          <a:ln/>
        </p:spPr>
        <p:txBody>
          <a:bodyPr/>
          <a:lstStyle/>
          <a:p>
            <a:r>
              <a:rPr lang="en-US" altLang="zh-CN" sz="2600"/>
              <a:t>Zig-Zag</a:t>
            </a:r>
            <a:r>
              <a:rPr lang="zh-CN" altLang="en-US" sz="2600"/>
              <a:t>或</a:t>
            </a:r>
            <a:r>
              <a:rPr lang="en-US" altLang="zh-CN" sz="2600"/>
              <a:t>Zag-Zig</a:t>
            </a:r>
            <a:r>
              <a:rPr lang="zh-CN" altLang="en-US" sz="2600"/>
              <a:t>操作：</a:t>
            </a:r>
          </a:p>
          <a:p>
            <a:r>
              <a:rPr lang="zh-CN" altLang="en-US" sz="2600"/>
              <a:t>    节点</a:t>
            </a:r>
            <a:r>
              <a:rPr lang="en-US" altLang="zh-CN" sz="2600"/>
              <a:t>x</a:t>
            </a:r>
            <a:r>
              <a:rPr lang="zh-CN" altLang="en-US" sz="2600"/>
              <a:t>的父节点</a:t>
            </a:r>
            <a:r>
              <a:rPr lang="en-US" altLang="zh-CN" sz="2600"/>
              <a:t>y</a:t>
            </a:r>
            <a:r>
              <a:rPr lang="zh-CN" altLang="en-US" sz="2600"/>
              <a:t>不是根节点，</a:t>
            </a:r>
            <a:r>
              <a:rPr lang="en-US" altLang="zh-CN" sz="2600"/>
              <a:t>x</a:t>
            </a:r>
            <a:r>
              <a:rPr lang="zh-CN" altLang="en-US" sz="2600"/>
              <a:t>与</a:t>
            </a:r>
            <a:r>
              <a:rPr lang="en-US" altLang="zh-CN" sz="2600"/>
              <a:t>y</a:t>
            </a:r>
            <a:r>
              <a:rPr lang="zh-CN" altLang="en-US" sz="2600"/>
              <a:t>中一个是其父节点的左孩子而另一个是其父节点的右孩子。 </a:t>
            </a:r>
            <a:endParaRPr lang="en-US" altLang="zh-CN" sz="2600"/>
          </a:p>
        </p:txBody>
      </p:sp>
      <p:pic>
        <p:nvPicPr>
          <p:cNvPr id="11270" name="Picture 6">
            <a:extLst>
              <a:ext uri="{FF2B5EF4-FFF2-40B4-BE49-F238E27FC236}">
                <a16:creationId xmlns:a16="http://schemas.microsoft.com/office/drawing/2014/main" id="{8CAACF4E-B06E-442B-A5F9-2BB0BAC5B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3644900"/>
            <a:ext cx="6769100"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9A9FF387-2FE8-4F99-A2D3-125EAE034CF3}"/>
              </a:ext>
            </a:extLst>
          </p:cNvPr>
          <p:cNvSpPr>
            <a:spLocks noGrp="1" noRot="1" noChangeArrowheads="1"/>
          </p:cNvSpPr>
          <p:nvPr>
            <p:ph type="title" sz="quarter"/>
          </p:nvPr>
        </p:nvSpPr>
        <p:spPr>
          <a:xfrm>
            <a:off x="1825625" y="609600"/>
            <a:ext cx="8540750" cy="1143000"/>
          </a:xfrm>
          <a:noFill/>
          <a:ln/>
        </p:spPr>
        <p:txBody>
          <a:bodyPr anchor="ctr"/>
          <a:lstStyle/>
          <a:p>
            <a:r>
              <a:rPr lang="en-US" altLang="zh-CN"/>
              <a:t>Splay</a:t>
            </a:r>
            <a:r>
              <a:rPr lang="zh-CN" altLang="en-US"/>
              <a:t>操作举例</a:t>
            </a:r>
            <a:endParaRPr lang="en-US" altLang="zh-CN"/>
          </a:p>
        </p:txBody>
      </p:sp>
      <p:pic>
        <p:nvPicPr>
          <p:cNvPr id="28677" name="Picture 5">
            <a:extLst>
              <a:ext uri="{FF2B5EF4-FFF2-40B4-BE49-F238E27FC236}">
                <a16:creationId xmlns:a16="http://schemas.microsoft.com/office/drawing/2014/main" id="{C1B452E0-1E7C-45FC-B0DD-B9B68CABA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700214"/>
            <a:ext cx="2376487"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6">
            <a:extLst>
              <a:ext uri="{FF2B5EF4-FFF2-40B4-BE49-F238E27FC236}">
                <a16:creationId xmlns:a16="http://schemas.microsoft.com/office/drawing/2014/main" id="{5197A001-7E9B-486F-BFD2-611301FA5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2492375"/>
            <a:ext cx="18002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7">
            <a:extLst>
              <a:ext uri="{FF2B5EF4-FFF2-40B4-BE49-F238E27FC236}">
                <a16:creationId xmlns:a16="http://schemas.microsoft.com/office/drawing/2014/main" id="{3A1F537F-9040-4789-BD1E-BCB84A0FA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8" y="1484313"/>
            <a:ext cx="1797050"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0" name="Text Box 8">
            <a:extLst>
              <a:ext uri="{FF2B5EF4-FFF2-40B4-BE49-F238E27FC236}">
                <a16:creationId xmlns:a16="http://schemas.microsoft.com/office/drawing/2014/main" id="{8B166423-31E8-413D-BD7F-C4697EE4F22E}"/>
              </a:ext>
            </a:extLst>
          </p:cNvPr>
          <p:cNvSpPr txBox="1">
            <a:spLocks noChangeArrowheads="1"/>
          </p:cNvSpPr>
          <p:nvPr/>
        </p:nvSpPr>
        <p:spPr bwMode="auto">
          <a:xfrm>
            <a:off x="2208214" y="1628775"/>
            <a:ext cx="160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a:t>Splay(1,S)</a:t>
            </a:r>
          </a:p>
        </p:txBody>
      </p:sp>
      <p:sp>
        <p:nvSpPr>
          <p:cNvPr id="28681" name="Text Box 9">
            <a:extLst>
              <a:ext uri="{FF2B5EF4-FFF2-40B4-BE49-F238E27FC236}">
                <a16:creationId xmlns:a16="http://schemas.microsoft.com/office/drawing/2014/main" id="{BFAD6426-6164-4B4E-99F1-E9305375ADCF}"/>
              </a:ext>
            </a:extLst>
          </p:cNvPr>
          <p:cNvSpPr txBox="1">
            <a:spLocks noChangeArrowheads="1"/>
          </p:cNvSpPr>
          <p:nvPr/>
        </p:nvSpPr>
        <p:spPr bwMode="auto">
          <a:xfrm>
            <a:off x="8380413" y="3362326"/>
            <a:ext cx="124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zh-CN" altLang="en-US"/>
          </a:p>
        </p:txBody>
      </p:sp>
      <p:pic>
        <p:nvPicPr>
          <p:cNvPr id="28682" name="Picture 10">
            <a:extLst>
              <a:ext uri="{FF2B5EF4-FFF2-40B4-BE49-F238E27FC236}">
                <a16:creationId xmlns:a16="http://schemas.microsoft.com/office/drawing/2014/main" id="{36F72565-5250-4227-BCBA-1F8DA0E69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1050" y="2349500"/>
            <a:ext cx="1238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3" name="Picture 11">
            <a:extLst>
              <a:ext uri="{FF2B5EF4-FFF2-40B4-BE49-F238E27FC236}">
                <a16:creationId xmlns:a16="http://schemas.microsoft.com/office/drawing/2014/main" id="{66C9A9EB-D776-4439-B975-7C2F4AC4C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3789363"/>
            <a:ext cx="150971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4" name="Picture 12">
            <a:extLst>
              <a:ext uri="{FF2B5EF4-FFF2-40B4-BE49-F238E27FC236}">
                <a16:creationId xmlns:a16="http://schemas.microsoft.com/office/drawing/2014/main" id="{0A243357-A492-42B5-BA3B-E4DA286537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464" y="4437063"/>
            <a:ext cx="157638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5" name="Picture 13">
            <a:extLst>
              <a:ext uri="{FF2B5EF4-FFF2-40B4-BE49-F238E27FC236}">
                <a16:creationId xmlns:a16="http://schemas.microsoft.com/office/drawing/2014/main" id="{AE37AF01-B433-4796-A4CC-137FF57645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0239" y="3716339"/>
            <a:ext cx="1303337"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C7620B-02D7-4C38-99C4-C48D57F8A55F}"/>
              </a:ext>
            </a:extLst>
          </p:cNvPr>
          <p:cNvSpPr>
            <a:spLocks noGrp="1" noChangeArrowheads="1"/>
          </p:cNvSpPr>
          <p:nvPr>
            <p:ph type="title"/>
          </p:nvPr>
        </p:nvSpPr>
        <p:spPr/>
        <p:txBody>
          <a:bodyPr/>
          <a:lstStyle/>
          <a:p>
            <a:r>
              <a:rPr lang="en-US" altLang="zh-CN" dirty="0"/>
              <a:t>Splay</a:t>
            </a:r>
            <a:r>
              <a:rPr lang="zh-CN" altLang="en-US" dirty="0"/>
              <a:t>树基本操作</a:t>
            </a:r>
            <a:endParaRPr lang="en-US" altLang="zh-CN" dirty="0"/>
          </a:p>
        </p:txBody>
      </p:sp>
      <p:sp>
        <p:nvSpPr>
          <p:cNvPr id="30723" name="Rectangle 3">
            <a:extLst>
              <a:ext uri="{FF2B5EF4-FFF2-40B4-BE49-F238E27FC236}">
                <a16:creationId xmlns:a16="http://schemas.microsoft.com/office/drawing/2014/main" id="{C94DD832-B4F3-4920-8F65-5377248E1345}"/>
              </a:ext>
            </a:extLst>
          </p:cNvPr>
          <p:cNvSpPr>
            <a:spLocks noGrp="1" noChangeArrowheads="1"/>
          </p:cNvSpPr>
          <p:nvPr>
            <p:ph type="body" idx="1"/>
          </p:nvPr>
        </p:nvSpPr>
        <p:spPr>
          <a:xfrm>
            <a:off x="1992313" y="1484314"/>
            <a:ext cx="8229600" cy="5138737"/>
          </a:xfrm>
        </p:spPr>
        <p:txBody>
          <a:bodyPr/>
          <a:lstStyle/>
          <a:p>
            <a:pPr>
              <a:lnSpc>
                <a:spcPct val="90000"/>
              </a:lnSpc>
            </a:pPr>
            <a:r>
              <a:rPr lang="zh-CN" altLang="en-US" sz="2400"/>
              <a:t>查找：与二叉排序树查找类似，只是查找结束后要将找到的元素通过</a:t>
            </a:r>
            <a:r>
              <a:rPr lang="en-US" altLang="zh-CN" sz="2400"/>
              <a:t>Splay</a:t>
            </a:r>
            <a:r>
              <a:rPr lang="zh-CN" altLang="en-US" sz="2400"/>
              <a:t>操作旋转到根。</a:t>
            </a:r>
          </a:p>
          <a:p>
            <a:pPr>
              <a:lnSpc>
                <a:spcPct val="90000"/>
              </a:lnSpc>
            </a:pPr>
            <a:endParaRPr lang="zh-CN" altLang="en-US" sz="2400"/>
          </a:p>
          <a:p>
            <a:pPr>
              <a:lnSpc>
                <a:spcPct val="90000"/>
              </a:lnSpc>
            </a:pPr>
            <a:r>
              <a:rPr lang="zh-CN" altLang="en-US" sz="2400"/>
              <a:t>插入：用查找过程找到要插入的位置，进行插入。然后将新元素旋转到根。</a:t>
            </a:r>
          </a:p>
          <a:p>
            <a:pPr>
              <a:lnSpc>
                <a:spcPct val="90000"/>
              </a:lnSpc>
            </a:pPr>
            <a:endParaRPr lang="zh-CN" altLang="en-US" sz="2400"/>
          </a:p>
          <a:p>
            <a:pPr>
              <a:lnSpc>
                <a:spcPct val="90000"/>
              </a:lnSpc>
            </a:pPr>
            <a:r>
              <a:rPr lang="zh-CN" altLang="en-US" sz="2400"/>
              <a:t>删除：首先在树中找到要删除的元素，将他转到根节点并删去，这样原来的树就分裂成了两棵树，然后将左子树中拥有最大关键字的那一个元素转到根，由于它是左子树中的最大元素，所以他不存在有儿子，这样只要把原来的右子树作为他的右子树，就重新合并成了一棵树。</a:t>
            </a:r>
          </a:p>
          <a:p>
            <a:pPr>
              <a:lnSpc>
                <a:spcPct val="90000"/>
              </a:lnSpc>
            </a:pPr>
            <a:endParaRPr lang="zh-CN" altLang="en-US" sz="2400"/>
          </a:p>
          <a:p>
            <a:pPr>
              <a:lnSpc>
                <a:spcPct val="90000"/>
              </a:lnSpc>
            </a:pPr>
            <a:r>
              <a:rPr lang="zh-CN" altLang="en-US" sz="2400"/>
              <a:t>可见在</a:t>
            </a:r>
            <a:r>
              <a:rPr lang="en-US" altLang="zh-CN" sz="2400"/>
              <a:t>Splay</a:t>
            </a:r>
            <a:r>
              <a:rPr lang="zh-CN" altLang="en-US" sz="2400"/>
              <a:t>树的基本操作中，处处要用到</a:t>
            </a:r>
            <a:r>
              <a:rPr lang="en-US" altLang="zh-CN" sz="2400"/>
              <a:t>Splay</a:t>
            </a:r>
            <a:r>
              <a:rPr lang="zh-CN" altLang="en-US" sz="2400"/>
              <a:t>旋转操作！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82516-662D-4F5D-8D68-BA6C5F45DC6B}"/>
              </a:ext>
            </a:extLst>
          </p:cNvPr>
          <p:cNvSpPr>
            <a:spLocks noGrp="1"/>
          </p:cNvSpPr>
          <p:nvPr>
            <p:ph type="title"/>
          </p:nvPr>
        </p:nvSpPr>
        <p:spPr/>
        <p:txBody>
          <a:bodyPr/>
          <a:lstStyle/>
          <a:p>
            <a:r>
              <a:rPr lang="zh-CN" altLang="en-US" dirty="0"/>
              <a:t>替罪羊树</a:t>
            </a:r>
          </a:p>
        </p:txBody>
      </p:sp>
      <p:sp>
        <p:nvSpPr>
          <p:cNvPr id="3" name="内容占位符 2">
            <a:extLst>
              <a:ext uri="{FF2B5EF4-FFF2-40B4-BE49-F238E27FC236}">
                <a16:creationId xmlns:a16="http://schemas.microsoft.com/office/drawing/2014/main" id="{87366460-7776-4E12-A059-4EE63AC7C846}"/>
              </a:ext>
            </a:extLst>
          </p:cNvPr>
          <p:cNvSpPr>
            <a:spLocks noGrp="1"/>
          </p:cNvSpPr>
          <p:nvPr>
            <p:ph idx="1"/>
          </p:nvPr>
        </p:nvSpPr>
        <p:spPr/>
        <p:txBody>
          <a:bodyPr/>
          <a:lstStyle/>
          <a:p>
            <a:pPr eaLnBrk="1" hangingPunct="1"/>
            <a:r>
              <a:rPr lang="zh-CN" altLang="en-US" sz="1800" dirty="0">
                <a:latin typeface="华文楷体" panose="02010600040101010101" pitchFamily="2" charset="-122"/>
                <a:ea typeface="华文楷体" panose="02010600040101010101" pitchFamily="2" charset="-122"/>
              </a:rPr>
              <a:t>相比普通的二叉树，那些具有平衡功能的二叉树的节点要</a:t>
            </a:r>
            <a:r>
              <a:rPr lang="zh-CN" altLang="en-US" sz="1800" dirty="0">
                <a:solidFill>
                  <a:srgbClr val="170CA4"/>
                </a:solidFill>
                <a:latin typeface="华文楷体" panose="02010600040101010101" pitchFamily="2" charset="-122"/>
                <a:ea typeface="华文楷体" panose="02010600040101010101" pitchFamily="2" charset="-122"/>
              </a:rPr>
              <a:t>花费更多的内存开销</a:t>
            </a:r>
            <a:r>
              <a:rPr lang="zh-CN" altLang="en-US" sz="1800" dirty="0">
                <a:latin typeface="华文楷体" panose="02010600040101010101" pitchFamily="2" charset="-122"/>
                <a:ea typeface="华文楷体" panose="02010600040101010101" pitchFamily="2" charset="-122"/>
              </a:rPr>
              <a:t>，如</a:t>
            </a:r>
            <a:r>
              <a:rPr lang="en-US" altLang="zh-CN" sz="1800" dirty="0">
                <a:solidFill>
                  <a:srgbClr val="170CA4"/>
                </a:solidFill>
                <a:latin typeface="华文楷体" panose="02010600040101010101" pitchFamily="2" charset="-122"/>
                <a:ea typeface="华文楷体" panose="02010600040101010101" pitchFamily="2" charset="-122"/>
              </a:rPr>
              <a:t>AVL</a:t>
            </a:r>
            <a:r>
              <a:rPr lang="zh-CN" altLang="en-US" sz="1800" dirty="0">
                <a:solidFill>
                  <a:srgbClr val="170CA4"/>
                </a:solidFill>
                <a:latin typeface="华文楷体" panose="02010600040101010101" pitchFamily="2" charset="-122"/>
                <a:ea typeface="华文楷体" panose="02010600040101010101" pitchFamily="2" charset="-122"/>
              </a:rPr>
              <a:t>树</a:t>
            </a:r>
            <a:r>
              <a:rPr lang="zh-CN" altLang="en-US" sz="1800" dirty="0">
                <a:latin typeface="华文楷体" panose="02010600040101010101" pitchFamily="2" charset="-122"/>
                <a:ea typeface="华文楷体" panose="02010600040101010101" pitchFamily="2" charset="-122"/>
              </a:rPr>
              <a:t>存储</a:t>
            </a:r>
            <a:r>
              <a:rPr lang="zh-CN" altLang="en-US" sz="1800" dirty="0">
                <a:solidFill>
                  <a:srgbClr val="170CA4"/>
                </a:solidFill>
                <a:latin typeface="华文楷体" panose="02010600040101010101" pitchFamily="2" charset="-122"/>
                <a:ea typeface="华文楷体" panose="02010600040101010101" pitchFamily="2" charset="-122"/>
              </a:rPr>
              <a:t>平衡因子</a:t>
            </a:r>
            <a:r>
              <a:rPr lang="zh-CN" altLang="en-US" sz="1800" dirty="0">
                <a:latin typeface="华文楷体" panose="02010600040101010101" pitchFamily="2" charset="-122"/>
                <a:ea typeface="华文楷体" panose="02010600040101010101" pitchFamily="2" charset="-122"/>
              </a:rPr>
              <a:t>，</a:t>
            </a:r>
            <a:r>
              <a:rPr lang="zh-CN" altLang="en-US" sz="1800" dirty="0">
                <a:solidFill>
                  <a:srgbClr val="170CA4"/>
                </a:solidFill>
                <a:latin typeface="华文楷体" panose="02010600040101010101" pitchFamily="2" charset="-122"/>
                <a:ea typeface="华文楷体" panose="02010600040101010101" pitchFamily="2" charset="-122"/>
              </a:rPr>
              <a:t>红黑树</a:t>
            </a:r>
            <a:r>
              <a:rPr lang="zh-CN" altLang="en-US" sz="1800" dirty="0">
                <a:latin typeface="华文楷体" panose="02010600040101010101" pitchFamily="2" charset="-122"/>
                <a:ea typeface="华文楷体" panose="02010600040101010101" pitchFamily="2" charset="-122"/>
              </a:rPr>
              <a:t>存储</a:t>
            </a:r>
            <a:r>
              <a:rPr lang="zh-CN" altLang="en-US" sz="1800" dirty="0">
                <a:solidFill>
                  <a:srgbClr val="170CA4"/>
                </a:solidFill>
                <a:latin typeface="华文楷体" panose="02010600040101010101" pitchFamily="2" charset="-122"/>
                <a:ea typeface="华文楷体" panose="02010600040101010101" pitchFamily="2" charset="-122"/>
              </a:rPr>
              <a:t>颜色</a:t>
            </a:r>
            <a:r>
              <a:rPr lang="zh-CN" altLang="en-US"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a:p>
            <a:pPr eaLnBrk="1" hangingPunct="1"/>
            <a:endParaRPr lang="en-US" altLang="zh-CN" sz="1800" dirty="0">
              <a:latin typeface="华文楷体" panose="02010600040101010101" pitchFamily="2" charset="-122"/>
              <a:ea typeface="华文楷体" panose="02010600040101010101" pitchFamily="2" charset="-122"/>
            </a:endParaRPr>
          </a:p>
          <a:p>
            <a:pPr eaLnBrk="1" hangingPunct="1"/>
            <a:r>
              <a:rPr lang="zh-CN" altLang="en-US" sz="1800" dirty="0">
                <a:latin typeface="华文楷体" panose="02010600040101010101" pitchFamily="2" charset="-122"/>
                <a:ea typeface="华文楷体" panose="02010600040101010101" pitchFamily="2" charset="-122"/>
              </a:rPr>
              <a:t>替罪羊树（除根节点外）</a:t>
            </a:r>
            <a:r>
              <a:rPr lang="zh-CN" altLang="en-US" sz="1800" dirty="0">
                <a:solidFill>
                  <a:srgbClr val="170CA4"/>
                </a:solidFill>
                <a:latin typeface="华文楷体" panose="02010600040101010101" pitchFamily="2" charset="-122"/>
                <a:ea typeface="华文楷体" panose="02010600040101010101" pitchFamily="2" charset="-122"/>
              </a:rPr>
              <a:t>无需存储额外</a:t>
            </a:r>
            <a:r>
              <a:rPr lang="zh-CN" altLang="en-US" sz="1800" dirty="0">
                <a:latin typeface="华文楷体" panose="02010600040101010101" pitchFamily="2" charset="-122"/>
                <a:ea typeface="华文楷体" panose="02010600040101010101" pitchFamily="2" charset="-122"/>
              </a:rPr>
              <a:t>的信息，相比别的平衡树</a:t>
            </a:r>
            <a:r>
              <a:rPr lang="zh-CN" altLang="en-US" sz="1800" dirty="0">
                <a:solidFill>
                  <a:srgbClr val="170CA4"/>
                </a:solidFill>
                <a:latin typeface="华文楷体" panose="02010600040101010101" pitchFamily="2" charset="-122"/>
                <a:ea typeface="华文楷体" panose="02010600040101010101" pitchFamily="2" charset="-122"/>
              </a:rPr>
              <a:t>减少</a:t>
            </a:r>
            <a:r>
              <a:rPr lang="zh-CN" altLang="en-US" sz="1800" dirty="0">
                <a:latin typeface="华文楷体" panose="02010600040101010101" pitchFamily="2" charset="-122"/>
                <a:ea typeface="华文楷体" panose="02010600040101010101" pitchFamily="2" charset="-122"/>
              </a:rPr>
              <a:t>了</a:t>
            </a:r>
            <a:r>
              <a:rPr lang="zh-CN" altLang="en-US" sz="1800" dirty="0">
                <a:solidFill>
                  <a:srgbClr val="170CA4"/>
                </a:solidFill>
                <a:latin typeface="华文楷体" panose="02010600040101010101" pitchFamily="2" charset="-122"/>
                <a:ea typeface="华文楷体" panose="02010600040101010101" pitchFamily="2" charset="-122"/>
              </a:rPr>
              <a:t>内存开销，</a:t>
            </a:r>
            <a:r>
              <a:rPr lang="zh-CN" altLang="en-US" sz="1800" dirty="0">
                <a:solidFill>
                  <a:srgbClr val="FF0000"/>
                </a:solidFill>
                <a:latin typeface="华文楷体" panose="02010600040101010101" pitchFamily="2" charset="-122"/>
                <a:ea typeface="华文楷体" panose="02010600040101010101" pitchFamily="2" charset="-122"/>
              </a:rPr>
              <a:t>并且时间复杂度相同。</a:t>
            </a:r>
            <a:endParaRPr lang="en-US" altLang="zh-CN" sz="1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46085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
            <a:extLst>
              <a:ext uri="{FF2B5EF4-FFF2-40B4-BE49-F238E27FC236}">
                <a16:creationId xmlns:a16="http://schemas.microsoft.com/office/drawing/2014/main" id="{831CDDD5-AFF2-4F08-84CD-72E1A08B60B4}"/>
              </a:ext>
            </a:extLst>
          </p:cNvPr>
          <p:cNvSpPr txBox="1">
            <a:spLocks noChangeArrowheads="1"/>
          </p:cNvSpPr>
          <p:nvPr/>
        </p:nvSpPr>
        <p:spPr bwMode="auto">
          <a:xfrm>
            <a:off x="1738314" y="214314"/>
            <a:ext cx="892968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D61708"/>
                </a:solidFill>
                <a:latin typeface="华文楷体" panose="02010600040101010101" pitchFamily="2" charset="-122"/>
                <a:ea typeface="华文楷体" panose="02010600040101010101" pitchFamily="2" charset="-122"/>
              </a:rPr>
              <a:t>替罪羊树</a:t>
            </a:r>
            <a:r>
              <a:rPr lang="en-US" altLang="zh-CN" sz="2800">
                <a:solidFill>
                  <a:srgbClr val="D61708"/>
                </a:solidFill>
                <a:latin typeface="华文楷体" panose="02010600040101010101" pitchFamily="2" charset="-122"/>
                <a:ea typeface="华文楷体" panose="02010600040101010101" pitchFamily="2" charset="-122"/>
              </a:rPr>
              <a:t>(scapegoat  tree)</a:t>
            </a:r>
            <a:r>
              <a:rPr lang="zh-CN" altLang="en-US" sz="3600">
                <a:solidFill>
                  <a:srgbClr val="D61708"/>
                </a:solidFill>
                <a:latin typeface="华文楷体" panose="02010600040101010101" pitchFamily="2" charset="-122"/>
                <a:ea typeface="华文楷体" panose="02010600040101010101" pitchFamily="2" charset="-122"/>
              </a:rPr>
              <a:t>的定义：</a:t>
            </a:r>
            <a:endParaRPr lang="en-US" altLang="zh-CN" sz="3600">
              <a:solidFill>
                <a:srgbClr val="D61708"/>
              </a:solidFill>
              <a:latin typeface="华文楷体" panose="02010600040101010101" pitchFamily="2" charset="-122"/>
              <a:ea typeface="华文楷体" panose="02010600040101010101" pitchFamily="2" charset="-122"/>
            </a:endParaRPr>
          </a:p>
          <a:p>
            <a:pPr eaLnBrk="1" hangingPunct="1"/>
            <a:r>
              <a:rPr lang="zh-CN" altLang="en-US" sz="2400">
                <a:solidFill>
                  <a:srgbClr val="170CA4"/>
                </a:solidFill>
                <a:latin typeface="华文楷体" panose="02010600040101010101" pitchFamily="2" charset="-122"/>
                <a:ea typeface="华文楷体" panose="02010600040101010101" pitchFamily="2" charset="-122"/>
              </a:rPr>
              <a:t>高度平衡</a:t>
            </a:r>
            <a:r>
              <a:rPr lang="zh-CN" altLang="en-US" sz="2400">
                <a:latin typeface="华文楷体" panose="02010600040101010101" pitchFamily="2" charset="-122"/>
                <a:ea typeface="华文楷体" panose="02010600040101010101" pitchFamily="2" charset="-122"/>
              </a:rPr>
              <a:t>与</a:t>
            </a:r>
            <a:r>
              <a:rPr lang="zh-CN" altLang="en-US" sz="2400">
                <a:solidFill>
                  <a:srgbClr val="170CA4"/>
                </a:solidFill>
                <a:latin typeface="华文楷体" panose="02010600040101010101" pitchFamily="2" charset="-122"/>
                <a:ea typeface="华文楷体" panose="02010600040101010101" pitchFamily="2" charset="-122"/>
              </a:rPr>
              <a:t>重量平衡</a:t>
            </a:r>
            <a:r>
              <a:rPr lang="zh-CN" altLang="en-US" sz="2400">
                <a:latin typeface="华文楷体" panose="02010600040101010101" pitchFamily="2" charset="-122"/>
                <a:ea typeface="华文楷体" panose="02010600040101010101" pitchFamily="2" charset="-122"/>
              </a:rPr>
              <a:t>的结合</a:t>
            </a:r>
            <a:endParaRPr lang="en-US" altLang="zh-CN" sz="240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Char char="l"/>
            </a:pPr>
            <a:r>
              <a:rPr lang="zh-CN" altLang="en-US" sz="2400">
                <a:latin typeface="华文楷体" panose="02010600040101010101" pitchFamily="2" charset="-122"/>
                <a:ea typeface="华文楷体" panose="02010600040101010101" pitchFamily="2" charset="-122"/>
              </a:rPr>
              <a:t>是一种</a:t>
            </a:r>
            <a:r>
              <a:rPr lang="zh-CN" altLang="en-US" sz="2400">
                <a:solidFill>
                  <a:srgbClr val="D61708"/>
                </a:solidFill>
                <a:latin typeface="华文楷体" panose="02010600040101010101" pitchFamily="2" charset="-122"/>
                <a:ea typeface="华文楷体" panose="02010600040101010101" pitchFamily="2" charset="-122"/>
              </a:rPr>
              <a:t>二叉排序树</a:t>
            </a:r>
          </a:p>
          <a:p>
            <a:pPr eaLnBrk="1" hangingPunct="1">
              <a:buClr>
                <a:schemeClr val="tx1"/>
              </a:buClr>
              <a:buFont typeface="Wingdings" panose="05000000000000000000" pitchFamily="2" charset="2"/>
              <a:buChar char="l"/>
            </a:pPr>
            <a:r>
              <a:rPr lang="zh-CN" altLang="en-US" sz="2400">
                <a:solidFill>
                  <a:srgbClr val="CC0000"/>
                </a:solidFill>
                <a:latin typeface="华文楷体" panose="02010600040101010101" pitchFamily="2" charset="-122"/>
                <a:ea typeface="华文楷体" panose="02010600040101010101" pitchFamily="2" charset="-122"/>
              </a:rPr>
              <a:t>根节点</a:t>
            </a:r>
            <a:r>
              <a:rPr lang="zh-CN" altLang="en-US" sz="2400">
                <a:latin typeface="华文楷体" panose="02010600040101010101" pitchFamily="2" charset="-122"/>
                <a:ea typeface="华文楷体" panose="02010600040101010101" pitchFamily="2" charset="-122"/>
              </a:rPr>
              <a:t>存储了树的结点</a:t>
            </a:r>
            <a:r>
              <a:rPr lang="zh-CN" altLang="en-US" sz="2400">
                <a:solidFill>
                  <a:srgbClr val="CC0000"/>
                </a:solidFill>
                <a:latin typeface="华文楷体" panose="02010600040101010101" pitchFamily="2" charset="-122"/>
                <a:ea typeface="华文楷体" panose="02010600040101010101" pitchFamily="2" charset="-122"/>
              </a:rPr>
              <a:t>总个数</a:t>
            </a:r>
            <a:r>
              <a:rPr lang="en-US" altLang="zh-CN" sz="2400">
                <a:solidFill>
                  <a:srgbClr val="CC0000"/>
                </a:solidFill>
                <a:latin typeface="华文楷体" panose="02010600040101010101" pitchFamily="2" charset="-122"/>
                <a:ea typeface="华文楷体" panose="02010600040101010101" pitchFamily="2" charset="-122"/>
              </a:rPr>
              <a:t>n</a:t>
            </a:r>
            <a:r>
              <a:rPr lang="zh-CN" altLang="en-US" sz="2400">
                <a:latin typeface="华文楷体" panose="02010600040101010101" pitchFamily="2" charset="-122"/>
                <a:ea typeface="华文楷体" panose="02010600040101010101" pitchFamily="2" charset="-122"/>
              </a:rPr>
              <a:t>和</a:t>
            </a:r>
            <a:r>
              <a:rPr lang="zh-CN" altLang="en-US" sz="2400">
                <a:solidFill>
                  <a:srgbClr val="CC0000"/>
                </a:solidFill>
                <a:latin typeface="华文楷体" panose="02010600040101010101" pitchFamily="2" charset="-122"/>
                <a:ea typeface="华文楷体" panose="02010600040101010101" pitchFamily="2" charset="-122"/>
              </a:rPr>
              <a:t>上次重建后</a:t>
            </a:r>
            <a:r>
              <a:rPr lang="zh-CN" altLang="en-US" sz="2400">
                <a:latin typeface="华文楷体" panose="02010600040101010101" pitchFamily="2" charset="-122"/>
                <a:ea typeface="华文楷体" panose="02010600040101010101" pitchFamily="2" charset="-122"/>
              </a:rPr>
              <a:t>的结点个数</a:t>
            </a:r>
            <a:r>
              <a:rPr lang="en-US" altLang="zh-CN" sz="2400">
                <a:solidFill>
                  <a:srgbClr val="CC0000"/>
                </a:solidFill>
                <a:latin typeface="华文楷体" panose="02010600040101010101" pitchFamily="2" charset="-122"/>
                <a:ea typeface="华文楷体" panose="02010600040101010101" pitchFamily="2" charset="-122"/>
              </a:rPr>
              <a:t>n</a:t>
            </a:r>
            <a:r>
              <a:rPr lang="zh-CN" altLang="en-US" sz="2400" baseline="-25000">
                <a:solidFill>
                  <a:srgbClr val="CC0000"/>
                </a:solidFill>
                <a:latin typeface="华文楷体" panose="02010600040101010101" pitchFamily="2" charset="-122"/>
                <a:ea typeface="华文楷体" panose="02010600040101010101" pitchFamily="2" charset="-122"/>
              </a:rPr>
              <a:t>上次</a:t>
            </a:r>
          </a:p>
          <a:p>
            <a:pPr eaLnBrk="1" hangingPunct="1">
              <a:buFont typeface="Wingdings" panose="05000000000000000000" pitchFamily="2" charset="2"/>
              <a:buChar char="l"/>
            </a:pPr>
            <a:r>
              <a:rPr lang="zh-CN" altLang="en-US" sz="2400">
                <a:latin typeface="华文楷体" panose="02010600040101010101" pitchFamily="2" charset="-122"/>
                <a:ea typeface="华文楷体" panose="02010600040101010101" pitchFamily="2" charset="-122"/>
              </a:rPr>
              <a:t>总能保证</a:t>
            </a:r>
            <a:r>
              <a:rPr lang="zh-CN" altLang="en-US" sz="2400">
                <a:solidFill>
                  <a:srgbClr val="D61708"/>
                </a:solidFill>
                <a:latin typeface="华文楷体" panose="02010600040101010101" pitchFamily="2" charset="-122"/>
                <a:ea typeface="华文楷体" panose="02010600040101010101" pitchFamily="2" charset="-122"/>
              </a:rPr>
              <a:t>宽松的</a:t>
            </a:r>
            <a:r>
              <a:rPr lang="en-US" altLang="zh-CN" sz="2400">
                <a:solidFill>
                  <a:srgbClr val="D61708"/>
                </a:solidFill>
                <a:latin typeface="Calibri" panose="020F0502020204030204" pitchFamily="34" charset="0"/>
              </a:rPr>
              <a:t>α</a:t>
            </a:r>
            <a:r>
              <a:rPr lang="zh-CN" altLang="en-US" sz="2400">
                <a:solidFill>
                  <a:srgbClr val="D61708"/>
                </a:solidFill>
                <a:latin typeface="Calibri" panose="020F0502020204030204" pitchFamily="34" charset="0"/>
              </a:rPr>
              <a:t>高度平衡</a:t>
            </a:r>
            <a:endParaRPr lang="en-US" altLang="zh-CN" sz="2400">
              <a:solidFill>
                <a:srgbClr val="D61708"/>
              </a:solidFill>
              <a:latin typeface="Calibri" panose="020F0502020204030204" pitchFamily="34" charset="0"/>
            </a:endParaRPr>
          </a:p>
          <a:p>
            <a:pPr eaLnBrk="1" hangingPunct="1"/>
            <a:r>
              <a:rPr lang="en-US" altLang="zh-CN" sz="2400">
                <a:solidFill>
                  <a:srgbClr val="D61708"/>
                </a:solidFill>
                <a:latin typeface="Calibri" panose="020F0502020204030204" pitchFamily="34" charset="0"/>
              </a:rPr>
              <a:t>     </a:t>
            </a:r>
            <a:r>
              <a:rPr lang="zh-CN" altLang="en-US" sz="2400">
                <a:latin typeface="Calibri" panose="020F0502020204030204" pitchFamily="34" charset="0"/>
              </a:rPr>
              <a:t>即</a:t>
            </a:r>
            <a:r>
              <a:rPr lang="en-US" altLang="zh-CN" sz="2400">
                <a:solidFill>
                  <a:srgbClr val="D61708"/>
                </a:solidFill>
                <a:latin typeface="华文楷体" panose="02010600040101010101" pitchFamily="2" charset="-122"/>
                <a:ea typeface="华文楷体" panose="02010600040101010101" pitchFamily="2" charset="-122"/>
              </a:rPr>
              <a:t>h&lt;=h</a:t>
            </a:r>
            <a:r>
              <a:rPr lang="en-US" altLang="zh-CN" sz="2400" baseline="-25000">
                <a:solidFill>
                  <a:srgbClr val="D61708"/>
                </a:solidFill>
                <a:latin typeface="华文楷体" panose="02010600040101010101" pitchFamily="2" charset="-122"/>
                <a:ea typeface="华文楷体" panose="02010600040101010101" pitchFamily="2" charset="-122"/>
              </a:rPr>
              <a:t>α</a:t>
            </a:r>
            <a:r>
              <a:rPr lang="en-US" altLang="zh-CN" sz="2400">
                <a:solidFill>
                  <a:srgbClr val="D61708"/>
                </a:solidFill>
                <a:latin typeface="华文楷体" panose="02010600040101010101" pitchFamily="2" charset="-122"/>
                <a:ea typeface="华文楷体" panose="02010600040101010101" pitchFamily="2" charset="-122"/>
              </a:rPr>
              <a:t>+1</a:t>
            </a:r>
            <a:r>
              <a:rPr lang="en-US" altLang="zh-CN" sz="2400">
                <a:latin typeface="Calibri" panose="020F0502020204030204" pitchFamily="34" charset="0"/>
              </a:rPr>
              <a:t>(</a:t>
            </a:r>
            <a:r>
              <a:rPr lang="en-US" altLang="zh-CN" sz="2400">
                <a:latin typeface="华文楷体" panose="02010600040101010101" pitchFamily="2" charset="-122"/>
                <a:ea typeface="华文楷体" panose="02010600040101010101" pitchFamily="2" charset="-122"/>
              </a:rPr>
              <a:t>h</a:t>
            </a:r>
            <a:r>
              <a:rPr lang="en-US" altLang="zh-CN" sz="2400" baseline="-25000">
                <a:latin typeface="华文楷体" panose="02010600040101010101" pitchFamily="2" charset="-122"/>
                <a:ea typeface="华文楷体" panose="02010600040101010101" pitchFamily="2" charset="-122"/>
              </a:rPr>
              <a:t>α</a:t>
            </a:r>
            <a:r>
              <a:rPr lang="en-US" altLang="zh-CN" sz="2400">
                <a:latin typeface="华文楷体" panose="02010600040101010101" pitchFamily="2" charset="-122"/>
                <a:ea typeface="华文楷体" panose="02010600040101010101" pitchFamily="2" charset="-122"/>
              </a:rPr>
              <a:t>=</a:t>
            </a:r>
            <a:r>
              <a:rPr lang="en-US" altLang="zh-CN" sz="3200" baseline="-25000">
                <a:solidFill>
                  <a:srgbClr val="D61708"/>
                </a:solidFill>
                <a:latin typeface="华文楷体" panose="02010600040101010101" pitchFamily="2" charset="-122"/>
                <a:ea typeface="华文楷体" panose="02010600040101010101" pitchFamily="2" charset="-122"/>
              </a:rPr>
              <a:t> </a:t>
            </a:r>
            <a:r>
              <a:rPr lang="en-US" altLang="zh-CN" sz="3200" baseline="-25000">
                <a:latin typeface="华文楷体" panose="02010600040101010101" pitchFamily="2" charset="-122"/>
                <a:ea typeface="华文楷体" panose="02010600040101010101" pitchFamily="2" charset="-122"/>
              </a:rPr>
              <a:t>└</a:t>
            </a:r>
            <a:r>
              <a:rPr lang="en-US" altLang="zh-CN" sz="2400">
                <a:latin typeface="华文楷体" panose="02010600040101010101" pitchFamily="2" charset="-122"/>
                <a:ea typeface="华文楷体" panose="02010600040101010101" pitchFamily="2" charset="-122"/>
              </a:rPr>
              <a:t>log</a:t>
            </a:r>
            <a:r>
              <a:rPr lang="en-US" altLang="zh-CN" sz="2400" baseline="-25000">
                <a:latin typeface="华文楷体" panose="02010600040101010101" pitchFamily="2" charset="-122"/>
                <a:ea typeface="华文楷体" panose="02010600040101010101" pitchFamily="2" charset="-122"/>
              </a:rPr>
              <a:t>1/ α </a:t>
            </a:r>
            <a:r>
              <a:rPr lang="en-US" altLang="zh-CN" sz="2400">
                <a:latin typeface="华文楷体" panose="02010600040101010101" pitchFamily="2" charset="-122"/>
                <a:ea typeface="华文楷体" panose="02010600040101010101" pitchFamily="2" charset="-122"/>
              </a:rPr>
              <a:t>n</a:t>
            </a:r>
            <a:r>
              <a:rPr lang="en-US" altLang="zh-CN" sz="3200" baseline="-25000">
                <a:latin typeface="华文楷体" panose="02010600040101010101" pitchFamily="2" charset="-122"/>
                <a:ea typeface="华文楷体" panose="02010600040101010101" pitchFamily="2" charset="-122"/>
              </a:rPr>
              <a:t>┘</a:t>
            </a:r>
            <a:r>
              <a:rPr lang="en-US" altLang="zh-CN" sz="2400">
                <a:latin typeface="Calibri" panose="020F0502020204030204" pitchFamily="34" charset="0"/>
              </a:rPr>
              <a:t>)</a:t>
            </a:r>
          </a:p>
          <a:p>
            <a:pPr eaLnBrk="1" hangingPunct="1"/>
            <a:endParaRPr lang="zh-CN" altLang="en-US" sz="2000">
              <a:latin typeface="Calibri" panose="020F0502020204030204" pitchFamily="34" charset="0"/>
            </a:endParaRPr>
          </a:p>
        </p:txBody>
      </p:sp>
      <p:sp>
        <p:nvSpPr>
          <p:cNvPr id="31805" name="TextBox 7">
            <a:extLst>
              <a:ext uri="{FF2B5EF4-FFF2-40B4-BE49-F238E27FC236}">
                <a16:creationId xmlns:a16="http://schemas.microsoft.com/office/drawing/2014/main" id="{3B6A8764-E0AE-48A1-88D8-3982AFB7E438}"/>
              </a:ext>
            </a:extLst>
          </p:cNvPr>
          <p:cNvSpPr txBox="1">
            <a:spLocks noChangeArrowheads="1"/>
          </p:cNvSpPr>
          <p:nvPr/>
        </p:nvSpPr>
        <p:spPr bwMode="auto">
          <a:xfrm>
            <a:off x="2279651" y="5876925"/>
            <a:ext cx="1914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latin typeface="华文楷体" panose="02010600040101010101" pitchFamily="2" charset="-122"/>
                <a:ea typeface="华文楷体" panose="02010600040101010101" pitchFamily="2" charset="-122"/>
              </a:rPr>
              <a:t>α=0.55</a:t>
            </a:r>
            <a:endParaRPr lang="zh-CN" altLang="en-US" sz="3200">
              <a:latin typeface="华文楷体" panose="02010600040101010101" pitchFamily="2" charset="-122"/>
              <a:ea typeface="华文楷体" panose="02010600040101010101" pitchFamily="2" charset="-122"/>
            </a:endParaRPr>
          </a:p>
        </p:txBody>
      </p:sp>
      <p:sp>
        <p:nvSpPr>
          <p:cNvPr id="31812" name="Oval 68">
            <a:extLst>
              <a:ext uri="{FF2B5EF4-FFF2-40B4-BE49-F238E27FC236}">
                <a16:creationId xmlns:a16="http://schemas.microsoft.com/office/drawing/2014/main" id="{AA6756CC-C083-4F6F-8603-156DF733AB66}"/>
              </a:ext>
            </a:extLst>
          </p:cNvPr>
          <p:cNvSpPr>
            <a:spLocks noChangeArrowheads="1"/>
          </p:cNvSpPr>
          <p:nvPr/>
        </p:nvSpPr>
        <p:spPr bwMode="auto">
          <a:xfrm>
            <a:off x="2854325" y="3502025"/>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5</a:t>
            </a:r>
            <a:endParaRPr lang="en-US" altLang="zh-CN"/>
          </a:p>
        </p:txBody>
      </p:sp>
      <p:sp>
        <p:nvSpPr>
          <p:cNvPr id="31813" name="Oval 69">
            <a:extLst>
              <a:ext uri="{FF2B5EF4-FFF2-40B4-BE49-F238E27FC236}">
                <a16:creationId xmlns:a16="http://schemas.microsoft.com/office/drawing/2014/main" id="{58BA9B5D-6E79-4999-979F-76511E4BB8B5}"/>
              </a:ext>
            </a:extLst>
          </p:cNvPr>
          <p:cNvSpPr>
            <a:spLocks noChangeArrowheads="1"/>
          </p:cNvSpPr>
          <p:nvPr/>
        </p:nvSpPr>
        <p:spPr bwMode="auto">
          <a:xfrm>
            <a:off x="3790950" y="4149725"/>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7</a:t>
            </a:r>
            <a:endParaRPr lang="en-US" altLang="zh-CN"/>
          </a:p>
        </p:txBody>
      </p:sp>
      <p:sp>
        <p:nvSpPr>
          <p:cNvPr id="31815" name="Oval 71">
            <a:extLst>
              <a:ext uri="{FF2B5EF4-FFF2-40B4-BE49-F238E27FC236}">
                <a16:creationId xmlns:a16="http://schemas.microsoft.com/office/drawing/2014/main" id="{D36121AA-EBF6-407A-B79D-58F168BDB1D0}"/>
              </a:ext>
            </a:extLst>
          </p:cNvPr>
          <p:cNvSpPr>
            <a:spLocks noChangeArrowheads="1"/>
          </p:cNvSpPr>
          <p:nvPr/>
        </p:nvSpPr>
        <p:spPr bwMode="auto">
          <a:xfrm>
            <a:off x="1919288" y="4149725"/>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3</a:t>
            </a:r>
            <a:endParaRPr lang="en-US" altLang="zh-CN"/>
          </a:p>
        </p:txBody>
      </p:sp>
      <p:sp>
        <p:nvSpPr>
          <p:cNvPr id="31816" name="Oval 72">
            <a:extLst>
              <a:ext uri="{FF2B5EF4-FFF2-40B4-BE49-F238E27FC236}">
                <a16:creationId xmlns:a16="http://schemas.microsoft.com/office/drawing/2014/main" id="{72113D17-5A7B-4D6B-9E8E-A4EA2A8DC97A}"/>
              </a:ext>
            </a:extLst>
          </p:cNvPr>
          <p:cNvSpPr>
            <a:spLocks noChangeArrowheads="1"/>
          </p:cNvSpPr>
          <p:nvPr/>
        </p:nvSpPr>
        <p:spPr bwMode="auto">
          <a:xfrm>
            <a:off x="3287713" y="5013325"/>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6</a:t>
            </a:r>
            <a:endParaRPr lang="en-US" altLang="zh-CN"/>
          </a:p>
        </p:txBody>
      </p:sp>
      <p:sp>
        <p:nvSpPr>
          <p:cNvPr id="31817" name="Oval 73">
            <a:extLst>
              <a:ext uri="{FF2B5EF4-FFF2-40B4-BE49-F238E27FC236}">
                <a16:creationId xmlns:a16="http://schemas.microsoft.com/office/drawing/2014/main" id="{253FD3CB-A9A3-4CCD-A960-80411D6DCAB3}"/>
              </a:ext>
            </a:extLst>
          </p:cNvPr>
          <p:cNvSpPr>
            <a:spLocks noChangeArrowheads="1"/>
          </p:cNvSpPr>
          <p:nvPr/>
        </p:nvSpPr>
        <p:spPr bwMode="auto">
          <a:xfrm>
            <a:off x="4727575" y="4870450"/>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8</a:t>
            </a:r>
            <a:endParaRPr lang="en-US" altLang="zh-CN"/>
          </a:p>
        </p:txBody>
      </p:sp>
      <p:sp>
        <p:nvSpPr>
          <p:cNvPr id="31818" name="Line 74">
            <a:extLst>
              <a:ext uri="{FF2B5EF4-FFF2-40B4-BE49-F238E27FC236}">
                <a16:creationId xmlns:a16="http://schemas.microsoft.com/office/drawing/2014/main" id="{A1C0CB88-9AFD-4B8D-9604-90678863BBA3}"/>
              </a:ext>
            </a:extLst>
          </p:cNvPr>
          <p:cNvSpPr>
            <a:spLocks noChangeShapeType="1"/>
          </p:cNvSpPr>
          <p:nvPr/>
        </p:nvSpPr>
        <p:spPr bwMode="auto">
          <a:xfrm flipH="1">
            <a:off x="2279651" y="3789363"/>
            <a:ext cx="57467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0" name="Line 76">
            <a:extLst>
              <a:ext uri="{FF2B5EF4-FFF2-40B4-BE49-F238E27FC236}">
                <a16:creationId xmlns:a16="http://schemas.microsoft.com/office/drawing/2014/main" id="{6D9E375C-EF9D-41B2-B7C7-46D923BDBB6A}"/>
              </a:ext>
            </a:extLst>
          </p:cNvPr>
          <p:cNvSpPr>
            <a:spLocks noChangeShapeType="1"/>
          </p:cNvSpPr>
          <p:nvPr/>
        </p:nvSpPr>
        <p:spPr bwMode="auto">
          <a:xfrm>
            <a:off x="3359151" y="3862389"/>
            <a:ext cx="576263"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1" name="Line 77">
            <a:extLst>
              <a:ext uri="{FF2B5EF4-FFF2-40B4-BE49-F238E27FC236}">
                <a16:creationId xmlns:a16="http://schemas.microsoft.com/office/drawing/2014/main" id="{4B309E78-CB9D-4353-B2EE-685E58BDCC02}"/>
              </a:ext>
            </a:extLst>
          </p:cNvPr>
          <p:cNvSpPr>
            <a:spLocks noChangeShapeType="1"/>
          </p:cNvSpPr>
          <p:nvPr/>
        </p:nvSpPr>
        <p:spPr bwMode="auto">
          <a:xfrm>
            <a:off x="4295776" y="4510088"/>
            <a:ext cx="57467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2" name="Line 78">
            <a:extLst>
              <a:ext uri="{FF2B5EF4-FFF2-40B4-BE49-F238E27FC236}">
                <a16:creationId xmlns:a16="http://schemas.microsoft.com/office/drawing/2014/main" id="{CFCAC5C2-24B2-472F-A3B7-B1C5A72BFF16}"/>
              </a:ext>
            </a:extLst>
          </p:cNvPr>
          <p:cNvSpPr>
            <a:spLocks noChangeShapeType="1"/>
          </p:cNvSpPr>
          <p:nvPr/>
        </p:nvSpPr>
        <p:spPr bwMode="auto">
          <a:xfrm flipH="1">
            <a:off x="3575051" y="4510089"/>
            <a:ext cx="360363"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3" name="Oval 79">
            <a:extLst>
              <a:ext uri="{FF2B5EF4-FFF2-40B4-BE49-F238E27FC236}">
                <a16:creationId xmlns:a16="http://schemas.microsoft.com/office/drawing/2014/main" id="{FBB85DF2-26A0-4E1A-95DC-6368E7BE6BA6}"/>
              </a:ext>
            </a:extLst>
          </p:cNvPr>
          <p:cNvSpPr>
            <a:spLocks noChangeArrowheads="1"/>
          </p:cNvSpPr>
          <p:nvPr/>
        </p:nvSpPr>
        <p:spPr bwMode="auto">
          <a:xfrm>
            <a:off x="5554663" y="5589588"/>
            <a:ext cx="558800" cy="431800"/>
          </a:xfrm>
          <a:prstGeom prst="ellipse">
            <a:avLst/>
          </a:prstGeom>
          <a:solidFill>
            <a:srgbClr val="FFFFCC"/>
          </a:solidFill>
          <a:ln w="38100" cap="sq">
            <a:solidFill>
              <a:srgbClr val="170CA4"/>
            </a:solidFill>
            <a:round/>
            <a:headEnd/>
            <a:tailEnd/>
          </a:ln>
        </p:spPr>
        <p:txBody>
          <a:bodyPr wrap="none" anchor="ct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a:latin typeface="Times New Roman" panose="02020603050405020304" pitchFamily="18" charset="0"/>
              </a:rPr>
              <a:t>9</a:t>
            </a:r>
            <a:endParaRPr lang="en-US" altLang="zh-CN"/>
          </a:p>
        </p:txBody>
      </p:sp>
      <p:sp>
        <p:nvSpPr>
          <p:cNvPr id="31824" name="Line 80">
            <a:extLst>
              <a:ext uri="{FF2B5EF4-FFF2-40B4-BE49-F238E27FC236}">
                <a16:creationId xmlns:a16="http://schemas.microsoft.com/office/drawing/2014/main" id="{39562A71-51B5-45B8-8152-70E0711FC127}"/>
              </a:ext>
            </a:extLst>
          </p:cNvPr>
          <p:cNvSpPr>
            <a:spLocks noChangeShapeType="1"/>
          </p:cNvSpPr>
          <p:nvPr/>
        </p:nvSpPr>
        <p:spPr bwMode="auto">
          <a:xfrm>
            <a:off x="5267325" y="5230813"/>
            <a:ext cx="43180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82">
            <a:extLst>
              <a:ext uri="{FF2B5EF4-FFF2-40B4-BE49-F238E27FC236}">
                <a16:creationId xmlns:a16="http://schemas.microsoft.com/office/drawing/2014/main" id="{378960C1-1C77-4021-8185-3BFA4AEC6EF8}"/>
              </a:ext>
            </a:extLst>
          </p:cNvPr>
          <p:cNvSpPr txBox="1">
            <a:spLocks noChangeArrowheads="1"/>
          </p:cNvSpPr>
          <p:nvPr/>
        </p:nvSpPr>
        <p:spPr bwMode="auto">
          <a:xfrm>
            <a:off x="6167438" y="3357563"/>
            <a:ext cx="4500562"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华文楷体" panose="02010600040101010101" pitchFamily="2" charset="-122"/>
                <a:ea typeface="华文楷体" panose="02010600040101010101" pitchFamily="2" charset="-122"/>
              </a:rPr>
              <a:t>h </a:t>
            </a:r>
            <a:r>
              <a:rPr lang="en-US" altLang="zh-CN" sz="2800" baseline="-25000">
                <a:latin typeface="华文楷体" panose="02010600040101010101" pitchFamily="2" charset="-122"/>
                <a:ea typeface="华文楷体" panose="02010600040101010101" pitchFamily="2" charset="-122"/>
              </a:rPr>
              <a:t>α</a:t>
            </a:r>
            <a:r>
              <a:rPr lang="en-US" altLang="zh-CN" sz="2800">
                <a:latin typeface="华文楷体" panose="02010600040101010101" pitchFamily="2" charset="-122"/>
                <a:ea typeface="华文楷体" panose="02010600040101010101" pitchFamily="2" charset="-122"/>
              </a:rPr>
              <a:t>= </a:t>
            </a:r>
            <a:r>
              <a:rPr lang="en-US" altLang="zh-CN" sz="2800" baseline="-25000">
                <a:latin typeface="华文楷体" panose="02010600040101010101" pitchFamily="2" charset="-122"/>
                <a:ea typeface="华文楷体" panose="02010600040101010101" pitchFamily="2" charset="-122"/>
              </a:rPr>
              <a:t>└ </a:t>
            </a:r>
            <a:r>
              <a:rPr lang="en-US" altLang="zh-CN" sz="2800">
                <a:latin typeface="华文楷体" panose="02010600040101010101" pitchFamily="2" charset="-122"/>
                <a:ea typeface="华文楷体" panose="02010600040101010101" pitchFamily="2" charset="-122"/>
              </a:rPr>
              <a:t>log</a:t>
            </a:r>
            <a:r>
              <a:rPr lang="en-US" altLang="zh-CN" sz="2800" baseline="-25000">
                <a:latin typeface="华文楷体" panose="02010600040101010101" pitchFamily="2" charset="-122"/>
                <a:ea typeface="华文楷体" panose="02010600040101010101" pitchFamily="2" charset="-122"/>
              </a:rPr>
              <a:t>1/ 0.55</a:t>
            </a:r>
            <a:r>
              <a:rPr lang="en-US" altLang="zh-CN" sz="2800">
                <a:latin typeface="华文楷体" panose="02010600040101010101" pitchFamily="2" charset="-122"/>
                <a:ea typeface="华文楷体" panose="02010600040101010101" pitchFamily="2" charset="-122"/>
              </a:rPr>
              <a:t> 6</a:t>
            </a:r>
            <a:r>
              <a:rPr lang="en-US" altLang="zh-CN" sz="2800" baseline="-25000">
                <a:latin typeface="华文楷体" panose="02010600040101010101" pitchFamily="2" charset="-122"/>
                <a:ea typeface="华文楷体" panose="02010600040101010101" pitchFamily="2" charset="-122"/>
              </a:rPr>
              <a:t> ┘ </a:t>
            </a:r>
            <a:r>
              <a:rPr lang="en-US" altLang="zh-CN" sz="2800">
                <a:latin typeface="华文楷体" panose="02010600040101010101" pitchFamily="2" charset="-122"/>
                <a:ea typeface="华文楷体" panose="02010600040101010101" pitchFamily="2" charset="-122"/>
              </a:rPr>
              <a:t>=2</a:t>
            </a:r>
          </a:p>
          <a:p>
            <a:pPr eaLnBrk="1" hangingPunct="1">
              <a:spcBef>
                <a:spcPct val="50000"/>
              </a:spcBef>
            </a:pPr>
            <a:r>
              <a:rPr lang="en-US" altLang="zh-CN" sz="2800">
                <a:latin typeface="华文楷体" panose="02010600040101010101" pitchFamily="2" charset="-122"/>
                <a:ea typeface="华文楷体" panose="02010600040101010101" pitchFamily="2" charset="-122"/>
              </a:rPr>
              <a:t>h=3</a:t>
            </a:r>
            <a:r>
              <a:rPr lang="en-US" altLang="zh-CN" sz="2800">
                <a:solidFill>
                  <a:srgbClr val="FF0000"/>
                </a:solidFill>
                <a:latin typeface="华文楷体" panose="02010600040101010101" pitchFamily="2" charset="-122"/>
                <a:ea typeface="华文楷体" panose="02010600040101010101" pitchFamily="2" charset="-122"/>
              </a:rPr>
              <a:t>     </a:t>
            </a:r>
          </a:p>
          <a:p>
            <a:pPr eaLnBrk="1" hangingPunct="1">
              <a:spcBef>
                <a:spcPct val="50000"/>
              </a:spcBef>
            </a:pPr>
            <a:r>
              <a:rPr lang="zh-CN" altLang="en-US" sz="2800">
                <a:latin typeface="华文楷体" panose="02010600040101010101" pitchFamily="2" charset="-122"/>
                <a:ea typeface="华文楷体" panose="02010600040101010101" pitchFamily="2" charset="-122"/>
              </a:rPr>
              <a:t>满足</a:t>
            </a:r>
            <a:r>
              <a:rPr lang="en-US" altLang="zh-CN" sz="2800">
                <a:solidFill>
                  <a:srgbClr val="D61708"/>
                </a:solidFill>
                <a:latin typeface="华文楷体" panose="02010600040101010101" pitchFamily="2" charset="-122"/>
                <a:ea typeface="华文楷体" panose="02010600040101010101" pitchFamily="2" charset="-122"/>
              </a:rPr>
              <a:t>h&lt;=h α+1</a:t>
            </a:r>
          </a:p>
          <a:p>
            <a:pPr eaLnBrk="1" hangingPunct="1">
              <a:spcBef>
                <a:spcPct val="50000"/>
              </a:spcBef>
            </a:pPr>
            <a:r>
              <a:rPr lang="zh-CN" altLang="en-US" sz="2800">
                <a:solidFill>
                  <a:srgbClr val="170CA4"/>
                </a:solidFill>
                <a:latin typeface="华文楷体" panose="02010600040101010101" pitchFamily="2" charset="-122"/>
                <a:ea typeface="华文楷体" panose="02010600040101010101" pitchFamily="2" charset="-122"/>
              </a:rPr>
              <a:t>是一棵宽松</a:t>
            </a:r>
            <a:r>
              <a:rPr lang="en-US" altLang="zh-CN" sz="2800">
                <a:solidFill>
                  <a:srgbClr val="170CA4"/>
                </a:solidFill>
                <a:latin typeface="华文楷体" panose="02010600040101010101" pitchFamily="2" charset="-122"/>
                <a:ea typeface="华文楷体" panose="02010600040101010101" pitchFamily="2" charset="-122"/>
              </a:rPr>
              <a:t>0.55</a:t>
            </a:r>
            <a:r>
              <a:rPr lang="zh-CN" altLang="en-US" sz="2800">
                <a:solidFill>
                  <a:srgbClr val="170CA4"/>
                </a:solidFill>
                <a:latin typeface="华文楷体" panose="02010600040101010101" pitchFamily="2" charset="-122"/>
                <a:ea typeface="华文楷体" panose="02010600040101010101" pitchFamily="2" charset="-122"/>
              </a:rPr>
              <a:t>高度平衡树</a:t>
            </a:r>
            <a:endParaRPr lang="en-US" altLang="zh-CN" sz="2800">
              <a:solidFill>
                <a:srgbClr val="170CA4"/>
              </a:solidFill>
              <a:latin typeface="华文楷体" panose="02010600040101010101" pitchFamily="2" charset="-122"/>
              <a:ea typeface="华文楷体" panose="02010600040101010101" pitchFamily="2" charset="-122"/>
            </a:endParaRPr>
          </a:p>
          <a:p>
            <a:pPr eaLnBrk="1" hangingPunct="1">
              <a:spcBef>
                <a:spcPct val="50000"/>
              </a:spcBef>
            </a:pPr>
            <a:r>
              <a:rPr lang="zh-CN" altLang="en-US" sz="2800">
                <a:solidFill>
                  <a:srgbClr val="170CA4"/>
                </a:solidFill>
                <a:latin typeface="华文楷体" panose="02010600040101010101" pitchFamily="2" charset="-122"/>
                <a:ea typeface="华文楷体" panose="02010600040101010101" pitchFamily="2" charset="-122"/>
              </a:rPr>
              <a:t>是一棵替罪羊树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5">
                                            <p:txEl>
                                              <p:pRg st="1" end="1"/>
                                            </p:txEl>
                                          </p:spTgt>
                                        </p:tgtEl>
                                        <p:attrNameLst>
                                          <p:attrName>style.visibility</p:attrName>
                                        </p:attrNameLst>
                                      </p:cBhvr>
                                      <p:to>
                                        <p:strVal val="visible"/>
                                      </p:to>
                                    </p:set>
                                    <p:animEffect transition="in" filter="blinds(horizontal)">
                                      <p:cBhvr>
                                        <p:cTn id="7" dur="500"/>
                                        <p:tgtEl>
                                          <p:spTgt spid="3174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5">
                                            <p:txEl>
                                              <p:pRg st="2" end="2"/>
                                            </p:txEl>
                                          </p:spTgt>
                                        </p:tgtEl>
                                        <p:attrNameLst>
                                          <p:attrName>style.visibility</p:attrName>
                                        </p:attrNameLst>
                                      </p:cBhvr>
                                      <p:to>
                                        <p:strVal val="visible"/>
                                      </p:to>
                                    </p:set>
                                    <p:animEffect transition="in" filter="blinds(horizontal)">
                                      <p:cBhvr>
                                        <p:cTn id="12" dur="500"/>
                                        <p:tgtEl>
                                          <p:spTgt spid="3174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45">
                                            <p:txEl>
                                              <p:pRg st="3" end="3"/>
                                            </p:txEl>
                                          </p:spTgt>
                                        </p:tgtEl>
                                        <p:attrNameLst>
                                          <p:attrName>style.visibility</p:attrName>
                                        </p:attrNameLst>
                                      </p:cBhvr>
                                      <p:to>
                                        <p:strVal val="visible"/>
                                      </p:to>
                                    </p:set>
                                    <p:animEffect transition="in" filter="blinds(horizontal)">
                                      <p:cBhvr>
                                        <p:cTn id="17" dur="500"/>
                                        <p:tgtEl>
                                          <p:spTgt spid="3174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745">
                                            <p:txEl>
                                              <p:pRg st="4" end="4"/>
                                            </p:txEl>
                                          </p:spTgt>
                                        </p:tgtEl>
                                        <p:attrNameLst>
                                          <p:attrName>style.visibility</p:attrName>
                                        </p:attrNameLst>
                                      </p:cBhvr>
                                      <p:to>
                                        <p:strVal val="visible"/>
                                      </p:to>
                                    </p:set>
                                    <p:animEffect transition="in" filter="blinds(horizontal)">
                                      <p:cBhvr>
                                        <p:cTn id="22" dur="500"/>
                                        <p:tgtEl>
                                          <p:spTgt spid="3174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745">
                                            <p:txEl>
                                              <p:pRg st="5" end="5"/>
                                            </p:txEl>
                                          </p:spTgt>
                                        </p:tgtEl>
                                        <p:attrNameLst>
                                          <p:attrName>style.visibility</p:attrName>
                                        </p:attrNameLst>
                                      </p:cBhvr>
                                      <p:to>
                                        <p:strVal val="visible"/>
                                      </p:to>
                                    </p:set>
                                    <p:animEffect transition="in" filter="blinds(horizontal)">
                                      <p:cBhvr>
                                        <p:cTn id="25" dur="500"/>
                                        <p:tgtEl>
                                          <p:spTgt spid="3174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805"/>
                                        </p:tgtEl>
                                        <p:attrNameLst>
                                          <p:attrName>style.visibility</p:attrName>
                                        </p:attrNameLst>
                                      </p:cBhvr>
                                      <p:to>
                                        <p:strVal val="visible"/>
                                      </p:to>
                                    </p:set>
                                    <p:animEffect transition="in" filter="blinds(horizontal)">
                                      <p:cBhvr>
                                        <p:cTn id="30" dur="500"/>
                                        <p:tgtEl>
                                          <p:spTgt spid="3180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1812"/>
                                        </p:tgtEl>
                                        <p:attrNameLst>
                                          <p:attrName>style.visibility</p:attrName>
                                        </p:attrNameLst>
                                      </p:cBhvr>
                                      <p:to>
                                        <p:strVal val="visible"/>
                                      </p:to>
                                    </p:set>
                                    <p:animEffect transition="in" filter="blinds(horizontal)">
                                      <p:cBhvr>
                                        <p:cTn id="33" dur="500"/>
                                        <p:tgtEl>
                                          <p:spTgt spid="318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1813"/>
                                        </p:tgtEl>
                                        <p:attrNameLst>
                                          <p:attrName>style.visibility</p:attrName>
                                        </p:attrNameLst>
                                      </p:cBhvr>
                                      <p:to>
                                        <p:strVal val="visible"/>
                                      </p:to>
                                    </p:set>
                                    <p:animEffect transition="in" filter="blinds(horizontal)">
                                      <p:cBhvr>
                                        <p:cTn id="36" dur="500"/>
                                        <p:tgtEl>
                                          <p:spTgt spid="318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815"/>
                                        </p:tgtEl>
                                        <p:attrNameLst>
                                          <p:attrName>style.visibility</p:attrName>
                                        </p:attrNameLst>
                                      </p:cBhvr>
                                      <p:to>
                                        <p:strVal val="visible"/>
                                      </p:to>
                                    </p:set>
                                    <p:animEffect transition="in" filter="blinds(horizontal)">
                                      <p:cBhvr>
                                        <p:cTn id="39" dur="500"/>
                                        <p:tgtEl>
                                          <p:spTgt spid="318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1816"/>
                                        </p:tgtEl>
                                        <p:attrNameLst>
                                          <p:attrName>style.visibility</p:attrName>
                                        </p:attrNameLst>
                                      </p:cBhvr>
                                      <p:to>
                                        <p:strVal val="visible"/>
                                      </p:to>
                                    </p:set>
                                    <p:animEffect transition="in" filter="blinds(horizontal)">
                                      <p:cBhvr>
                                        <p:cTn id="42" dur="500"/>
                                        <p:tgtEl>
                                          <p:spTgt spid="318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1817"/>
                                        </p:tgtEl>
                                        <p:attrNameLst>
                                          <p:attrName>style.visibility</p:attrName>
                                        </p:attrNameLst>
                                      </p:cBhvr>
                                      <p:to>
                                        <p:strVal val="visible"/>
                                      </p:to>
                                    </p:set>
                                    <p:animEffect transition="in" filter="blinds(horizontal)">
                                      <p:cBhvr>
                                        <p:cTn id="45" dur="500"/>
                                        <p:tgtEl>
                                          <p:spTgt spid="31817"/>
                                        </p:tgtEl>
                                      </p:cBhvr>
                                    </p:animEffect>
                                  </p:childTnLst>
                                </p:cTn>
                              </p:par>
                              <p:par>
                                <p:cTn id="46" presetID="3" presetClass="entr" presetSubtype="10" fill="hold" nodeType="withEffect">
                                  <p:stCondLst>
                                    <p:cond delay="0"/>
                                  </p:stCondLst>
                                  <p:childTnLst>
                                    <p:set>
                                      <p:cBhvr>
                                        <p:cTn id="47" dur="1" fill="hold">
                                          <p:stCondLst>
                                            <p:cond delay="0"/>
                                          </p:stCondLst>
                                        </p:cTn>
                                        <p:tgtEl>
                                          <p:spTgt spid="31818"/>
                                        </p:tgtEl>
                                        <p:attrNameLst>
                                          <p:attrName>style.visibility</p:attrName>
                                        </p:attrNameLst>
                                      </p:cBhvr>
                                      <p:to>
                                        <p:strVal val="visible"/>
                                      </p:to>
                                    </p:set>
                                    <p:animEffect transition="in" filter="blinds(horizontal)">
                                      <p:cBhvr>
                                        <p:cTn id="48" dur="500"/>
                                        <p:tgtEl>
                                          <p:spTgt spid="31818"/>
                                        </p:tgtEl>
                                      </p:cBhvr>
                                    </p:animEffect>
                                  </p:childTnLst>
                                </p:cTn>
                              </p:par>
                              <p:par>
                                <p:cTn id="49" presetID="3" presetClass="entr" presetSubtype="10" fill="hold" nodeType="withEffect">
                                  <p:stCondLst>
                                    <p:cond delay="0"/>
                                  </p:stCondLst>
                                  <p:childTnLst>
                                    <p:set>
                                      <p:cBhvr>
                                        <p:cTn id="50" dur="1" fill="hold">
                                          <p:stCondLst>
                                            <p:cond delay="0"/>
                                          </p:stCondLst>
                                        </p:cTn>
                                        <p:tgtEl>
                                          <p:spTgt spid="31820"/>
                                        </p:tgtEl>
                                        <p:attrNameLst>
                                          <p:attrName>style.visibility</p:attrName>
                                        </p:attrNameLst>
                                      </p:cBhvr>
                                      <p:to>
                                        <p:strVal val="visible"/>
                                      </p:to>
                                    </p:set>
                                    <p:animEffect transition="in" filter="blinds(horizontal)">
                                      <p:cBhvr>
                                        <p:cTn id="51" dur="500"/>
                                        <p:tgtEl>
                                          <p:spTgt spid="31820"/>
                                        </p:tgtEl>
                                      </p:cBhvr>
                                    </p:animEffect>
                                  </p:childTnLst>
                                </p:cTn>
                              </p:par>
                              <p:par>
                                <p:cTn id="52" presetID="3" presetClass="entr" presetSubtype="10" fill="hold" nodeType="withEffect">
                                  <p:stCondLst>
                                    <p:cond delay="0"/>
                                  </p:stCondLst>
                                  <p:childTnLst>
                                    <p:set>
                                      <p:cBhvr>
                                        <p:cTn id="53" dur="1" fill="hold">
                                          <p:stCondLst>
                                            <p:cond delay="0"/>
                                          </p:stCondLst>
                                        </p:cTn>
                                        <p:tgtEl>
                                          <p:spTgt spid="31821"/>
                                        </p:tgtEl>
                                        <p:attrNameLst>
                                          <p:attrName>style.visibility</p:attrName>
                                        </p:attrNameLst>
                                      </p:cBhvr>
                                      <p:to>
                                        <p:strVal val="visible"/>
                                      </p:to>
                                    </p:set>
                                    <p:animEffect transition="in" filter="blinds(horizontal)">
                                      <p:cBhvr>
                                        <p:cTn id="54" dur="500"/>
                                        <p:tgtEl>
                                          <p:spTgt spid="31821"/>
                                        </p:tgtEl>
                                      </p:cBhvr>
                                    </p:animEffect>
                                  </p:childTnLst>
                                </p:cTn>
                              </p:par>
                              <p:par>
                                <p:cTn id="55" presetID="3" presetClass="entr" presetSubtype="10" fill="hold" nodeType="withEffect">
                                  <p:stCondLst>
                                    <p:cond delay="0"/>
                                  </p:stCondLst>
                                  <p:childTnLst>
                                    <p:set>
                                      <p:cBhvr>
                                        <p:cTn id="56" dur="1" fill="hold">
                                          <p:stCondLst>
                                            <p:cond delay="0"/>
                                          </p:stCondLst>
                                        </p:cTn>
                                        <p:tgtEl>
                                          <p:spTgt spid="31822"/>
                                        </p:tgtEl>
                                        <p:attrNameLst>
                                          <p:attrName>style.visibility</p:attrName>
                                        </p:attrNameLst>
                                      </p:cBhvr>
                                      <p:to>
                                        <p:strVal val="visible"/>
                                      </p:to>
                                    </p:set>
                                    <p:animEffect transition="in" filter="blinds(horizontal)">
                                      <p:cBhvr>
                                        <p:cTn id="57" dur="500"/>
                                        <p:tgtEl>
                                          <p:spTgt spid="3182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1823"/>
                                        </p:tgtEl>
                                        <p:attrNameLst>
                                          <p:attrName>style.visibility</p:attrName>
                                        </p:attrNameLst>
                                      </p:cBhvr>
                                      <p:to>
                                        <p:strVal val="visible"/>
                                      </p:to>
                                    </p:set>
                                    <p:animEffect transition="in" filter="blinds(horizontal)">
                                      <p:cBhvr>
                                        <p:cTn id="60" dur="500"/>
                                        <p:tgtEl>
                                          <p:spTgt spid="31823"/>
                                        </p:tgtEl>
                                      </p:cBhvr>
                                    </p:animEffect>
                                  </p:childTnLst>
                                </p:cTn>
                              </p:par>
                              <p:par>
                                <p:cTn id="61" presetID="3" presetClass="entr" presetSubtype="10" fill="hold" nodeType="withEffect">
                                  <p:stCondLst>
                                    <p:cond delay="0"/>
                                  </p:stCondLst>
                                  <p:childTnLst>
                                    <p:set>
                                      <p:cBhvr>
                                        <p:cTn id="62" dur="1" fill="hold">
                                          <p:stCondLst>
                                            <p:cond delay="0"/>
                                          </p:stCondLst>
                                        </p:cTn>
                                        <p:tgtEl>
                                          <p:spTgt spid="31824"/>
                                        </p:tgtEl>
                                        <p:attrNameLst>
                                          <p:attrName>style.visibility</p:attrName>
                                        </p:attrNameLst>
                                      </p:cBhvr>
                                      <p:to>
                                        <p:strVal val="visible"/>
                                      </p:to>
                                    </p:set>
                                    <p:animEffect transition="in" filter="blinds(horizontal)">
                                      <p:cBhvr>
                                        <p:cTn id="63" dur="500"/>
                                        <p:tgtEl>
                                          <p:spTgt spid="3182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05" grpId="0"/>
      <p:bldP spid="31812" grpId="0" animBg="1"/>
      <p:bldP spid="31813" grpId="0" animBg="1"/>
      <p:bldP spid="31815" grpId="0" animBg="1"/>
      <p:bldP spid="31816" grpId="0" animBg="1"/>
      <p:bldP spid="31817" grpId="0" animBg="1"/>
      <p:bldP spid="31823"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例：音乐会的等待</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b="1" dirty="0">
                    <a:latin typeface="楷体" panose="02010609060101010101" pitchFamily="49" charset="-122"/>
                    <a:ea typeface="楷体" panose="02010609060101010101" pitchFamily="49" charset="-122"/>
                  </a:rPr>
                  <a:t>题目大意</a:t>
                </a:r>
                <a:endParaRPr lang="en-US" altLang="zh-CN" b="1"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个人排成一列，对于队列中任意两个人</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，如果他们相邻或者他俩中间没有人比</a:t>
                </a:r>
                <a:r>
                  <a:rPr lang="en-US" altLang="zh-CN" b="1" u="sng" dirty="0">
                    <a:latin typeface="楷体" panose="02010609060101010101" pitchFamily="49" charset="-122"/>
                    <a:ea typeface="楷体" panose="02010609060101010101" pitchFamily="49" charset="-122"/>
                  </a:rPr>
                  <a:t>A</a:t>
                </a:r>
                <a:r>
                  <a:rPr lang="zh-CN" altLang="en-US" b="1" u="sng" dirty="0">
                    <a:latin typeface="楷体" panose="02010609060101010101" pitchFamily="49" charset="-122"/>
                    <a:ea typeface="楷体" panose="02010609060101010101" pitchFamily="49" charset="-122"/>
                  </a:rPr>
                  <a:t>或</a:t>
                </a:r>
                <a:r>
                  <a:rPr lang="en-US" altLang="zh-CN" b="1" u="sng"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高，那么他们是相互看的见的，求整个队列中有多少对人相互看得见。</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≤500,000)</m:t>
                    </m:r>
                  </m:oMath>
                </a14:m>
                <a:endParaRPr lang="en-US" altLang="zh-CN"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题目分析</a:t>
                </a:r>
                <a:endParaRPr lang="en-US" altLang="zh-CN" b="1"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算法</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：枚举每一对人，暴力检查他俩中间最高的人是否比他俩都高   </a:t>
                </a:r>
                <a:r>
                  <a:rPr lang="en-US" altLang="zh-CN" dirty="0">
                    <a:latin typeface="楷体" panose="02010609060101010101" pitchFamily="49" charset="-122"/>
                    <a:ea typeface="楷体" panose="02010609060101010101" pitchFamily="49" charset="-122"/>
                  </a:rPr>
                  <a:t>---</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算法</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：在算法</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的基础上，对于</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a,b</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两个人，可以利用</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A,B</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的信息</a:t>
                </a:r>
                <a:r>
                  <a:rPr lang="en-US" altLang="zh-CN" dirty="0">
                    <a:latin typeface="楷体" panose="02010609060101010101" pitchFamily="49" charset="-122"/>
                    <a:ea typeface="楷体" panose="02010609060101010101" pitchFamily="49" charset="-122"/>
                  </a:rPr>
                  <a:t>O(1)</a:t>
                </a:r>
                <a:r>
                  <a:rPr lang="zh-CN" altLang="en-US" dirty="0">
                    <a:latin typeface="楷体" panose="02010609060101010101" pitchFamily="49" charset="-122"/>
                    <a:ea typeface="楷体" panose="02010609060101010101" pitchFamily="49" charset="-122"/>
                  </a:rPr>
                  <a:t>判断 </a:t>
                </a:r>
                <a:r>
                  <a:rPr lang="en-US" altLang="zh-CN" dirty="0">
                    <a:latin typeface="楷体" panose="02010609060101010101" pitchFamily="49" charset="-122"/>
                    <a:ea typeface="楷体" panose="02010609060101010101" pitchFamily="49" charset="-122"/>
                  </a:rPr>
                  <a:t>---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e>
                    </m:d>
                  </m:oMath>
                </a14:m>
                <a:endParaRPr lang="en-US" altLang="zh-CN" b="0"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算法</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：利用栈的性质 </a:t>
                </a:r>
                <a:r>
                  <a:rPr lang="en-US" altLang="zh-CN" dirty="0">
                    <a:latin typeface="楷体" panose="02010609060101010101" pitchFamily="49" charset="-122"/>
                    <a:ea typeface="楷体" panose="02010609060101010101" pitchFamily="49" charset="-122"/>
                  </a:rPr>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67" t="-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6463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ED5DE-628A-4ABE-B8B1-7CF3969BD6EE}"/>
              </a:ext>
            </a:extLst>
          </p:cNvPr>
          <p:cNvSpPr>
            <a:spLocks noGrp="1"/>
          </p:cNvSpPr>
          <p:nvPr>
            <p:ph type="title"/>
          </p:nvPr>
        </p:nvSpPr>
        <p:spPr/>
        <p:txBody>
          <a:bodyPr/>
          <a:lstStyle/>
          <a:p>
            <a:r>
              <a:rPr lang="en-US" altLang="zh-CN" dirty="0"/>
              <a:t>POJ3580 </a:t>
            </a:r>
            <a:r>
              <a:rPr lang="en-US" altLang="zh-CN" dirty="0" err="1"/>
              <a:t>SuperMemo</a:t>
            </a:r>
            <a:endParaRPr lang="zh-CN" altLang="en-US" dirty="0"/>
          </a:p>
        </p:txBody>
      </p:sp>
      <p:sp>
        <p:nvSpPr>
          <p:cNvPr id="3" name="内容占位符 2">
            <a:extLst>
              <a:ext uri="{FF2B5EF4-FFF2-40B4-BE49-F238E27FC236}">
                <a16:creationId xmlns:a16="http://schemas.microsoft.com/office/drawing/2014/main" id="{7B387B78-F6BB-468E-96B1-3DB412539701}"/>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给定初始长度为</a:t>
            </a:r>
            <a:r>
              <a:rPr lang="en-US" altLang="zh-CN" sz="1800" b="0" i="0" u="none" strike="noStrike" baseline="0" dirty="0">
                <a:latin typeface="EURM10"/>
                <a:ea typeface="宋体" panose="02010600030101010101" pitchFamily="2" charset="-122"/>
              </a:rPr>
              <a:t>n </a:t>
            </a:r>
            <a:r>
              <a:rPr lang="zh-CN" altLang="en-US" sz="1800" b="0" i="0" u="none" strike="noStrike" baseline="0" dirty="0">
                <a:latin typeface="宋体" panose="02010600030101010101" pitchFamily="2" charset="-122"/>
                <a:ea typeface="宋体" panose="02010600030101010101" pitchFamily="2" charset="-122"/>
              </a:rPr>
              <a:t>的序列，有</a:t>
            </a:r>
            <a:r>
              <a:rPr lang="en-US" altLang="zh-CN" sz="1800" b="0" i="0" u="none" strike="noStrike" baseline="0" dirty="0">
                <a:latin typeface="EURM10"/>
                <a:ea typeface="宋体" panose="02010600030101010101" pitchFamily="2" charset="-122"/>
              </a:rPr>
              <a:t>q</a:t>
            </a:r>
            <a:r>
              <a:rPr lang="zh-CN" altLang="en-US" sz="1800" b="0" i="0" u="none" strike="noStrike" baseline="0" dirty="0">
                <a:latin typeface="宋体" panose="02010600030101010101" pitchFamily="2" charset="-122"/>
                <a:ea typeface="宋体" panose="02010600030101010101" pitchFamily="2" charset="-122"/>
              </a:rPr>
              <a:t>次操作，操作有六种：</a:t>
            </a:r>
          </a:p>
          <a:p>
            <a:pPr lvl="1"/>
            <a:r>
              <a:rPr lang="zh-CN" altLang="en-US" b="0" i="0" u="none" strike="noStrike" baseline="0" dirty="0">
                <a:latin typeface="宋体" panose="02010600030101010101" pitchFamily="2" charset="-122"/>
                <a:ea typeface="宋体" panose="02010600030101010101" pitchFamily="2" charset="-122"/>
              </a:rPr>
              <a:t>区间</a:t>
            </a:r>
            <a:r>
              <a:rPr lang="en-US" altLang="zh-CN" b="0" i="0" u="none" strike="noStrike" baseline="0" dirty="0">
                <a:latin typeface="EUFM10"/>
                <a:ea typeface="宋体" panose="02010600030101010101" pitchFamily="2" charset="-122"/>
              </a:rPr>
              <a:t>+</a:t>
            </a:r>
            <a:r>
              <a:rPr lang="en-US" altLang="zh-CN" b="0" i="0" u="none" strike="noStrike" baseline="0" dirty="0">
                <a:latin typeface="EURM10"/>
                <a:ea typeface="宋体" panose="02010600030101010101" pitchFamily="2" charset="-122"/>
              </a:rPr>
              <a:t>k </a:t>
            </a:r>
            <a:r>
              <a:rPr lang="zh-CN" altLang="en-US" b="0" i="0" u="none" strike="noStrike" baseline="0" dirty="0">
                <a:latin typeface="宋体" panose="02010600030101010101" pitchFamily="2" charset="-122"/>
                <a:ea typeface="宋体" panose="02010600030101010101" pitchFamily="2" charset="-122"/>
              </a:rPr>
              <a:t>；</a:t>
            </a:r>
          </a:p>
          <a:p>
            <a:pPr lvl="1"/>
            <a:r>
              <a:rPr lang="zh-CN" altLang="en-US" b="0" i="0" u="none" strike="noStrike" baseline="0" dirty="0">
                <a:latin typeface="宋体" panose="02010600030101010101" pitchFamily="2" charset="-122"/>
                <a:ea typeface="宋体" panose="02010600030101010101" pitchFamily="2" charset="-122"/>
              </a:rPr>
              <a:t>区间翻转；</a:t>
            </a:r>
          </a:p>
          <a:p>
            <a:pPr lvl="1"/>
            <a:r>
              <a:rPr lang="zh-CN" altLang="en-US" b="0" i="0" u="none" strike="noStrike" baseline="0" dirty="0">
                <a:latin typeface="宋体" panose="02010600030101010101" pitchFamily="2" charset="-122"/>
                <a:ea typeface="宋体" panose="02010600030101010101" pitchFamily="2" charset="-122"/>
              </a:rPr>
              <a:t>区间旋转；</a:t>
            </a:r>
          </a:p>
          <a:p>
            <a:pPr lvl="1"/>
            <a:r>
              <a:rPr lang="zh-CN" altLang="en-US" b="0" i="0" u="none" strike="noStrike" baseline="0" dirty="0">
                <a:latin typeface="宋体" panose="02010600030101010101" pitchFamily="2" charset="-122"/>
                <a:ea typeface="宋体" panose="02010600030101010101" pitchFamily="2" charset="-122"/>
              </a:rPr>
              <a:t>插入单个元素；</a:t>
            </a:r>
          </a:p>
          <a:p>
            <a:pPr lvl="1"/>
            <a:r>
              <a:rPr lang="zh-CN" altLang="en-US" b="0" i="0" u="none" strike="noStrike" baseline="0" dirty="0">
                <a:latin typeface="宋体" panose="02010600030101010101" pitchFamily="2" charset="-122"/>
                <a:ea typeface="宋体" panose="02010600030101010101" pitchFamily="2" charset="-122"/>
              </a:rPr>
              <a:t>删除单个元素；</a:t>
            </a:r>
          </a:p>
          <a:p>
            <a:pPr lvl="1"/>
            <a:r>
              <a:rPr lang="zh-CN" altLang="en-US" b="0" i="0" u="none" strike="noStrike" baseline="0" dirty="0">
                <a:latin typeface="宋体" panose="02010600030101010101" pitchFamily="2" charset="-122"/>
                <a:ea typeface="宋体" panose="02010600030101010101" pitchFamily="2" charset="-122"/>
              </a:rPr>
              <a:t>询问区间最小值。</a:t>
            </a:r>
            <a:endParaRPr lang="zh-CN" altLang="en-US" dirty="0"/>
          </a:p>
        </p:txBody>
      </p:sp>
    </p:spTree>
    <p:extLst>
      <p:ext uri="{BB962C8B-B14F-4D97-AF65-F5344CB8AC3E}">
        <p14:creationId xmlns:p14="http://schemas.microsoft.com/office/powerpoint/2010/main" val="1185493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A0A13-0F3E-496B-8965-12C41EFC05D8}"/>
              </a:ext>
            </a:extLst>
          </p:cNvPr>
          <p:cNvSpPr>
            <a:spLocks noGrp="1"/>
          </p:cNvSpPr>
          <p:nvPr>
            <p:ph type="title"/>
          </p:nvPr>
        </p:nvSpPr>
        <p:spPr/>
        <p:txBody>
          <a:bodyPr/>
          <a:lstStyle/>
          <a:p>
            <a:r>
              <a:rPr lang="en-US" altLang="zh-CN" dirty="0"/>
              <a:t>NOI2005 </a:t>
            </a:r>
            <a:r>
              <a:rPr lang="zh-CN" altLang="en-US" dirty="0"/>
              <a:t>维修数列</a:t>
            </a:r>
          </a:p>
        </p:txBody>
      </p:sp>
      <p:sp>
        <p:nvSpPr>
          <p:cNvPr id="3" name="内容占位符 2">
            <a:extLst>
              <a:ext uri="{FF2B5EF4-FFF2-40B4-BE49-F238E27FC236}">
                <a16:creationId xmlns:a16="http://schemas.microsoft.com/office/drawing/2014/main" id="{C3ABF39D-8495-45BD-B557-B07B430F07B1}"/>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给定初始长度为</a:t>
            </a:r>
            <a:r>
              <a:rPr lang="en-US" altLang="zh-CN" sz="1800" b="0" i="0" u="none" strike="noStrike" baseline="0" dirty="0">
                <a:latin typeface="EURM10"/>
                <a:ea typeface="宋体" panose="02010600030101010101" pitchFamily="2" charset="-122"/>
              </a:rPr>
              <a:t>n </a:t>
            </a:r>
            <a:r>
              <a:rPr lang="zh-CN" altLang="en-US" sz="1800" b="0" i="0" u="none" strike="noStrike" baseline="0" dirty="0">
                <a:latin typeface="宋体" panose="02010600030101010101" pitchFamily="2" charset="-122"/>
                <a:ea typeface="宋体" panose="02010600030101010101" pitchFamily="2" charset="-122"/>
              </a:rPr>
              <a:t>的序列，有</a:t>
            </a:r>
            <a:r>
              <a:rPr lang="en-US" altLang="zh-CN" sz="1800" b="0" i="0" u="none" strike="noStrike" baseline="0" dirty="0">
                <a:latin typeface="EURM10"/>
                <a:ea typeface="宋体" panose="02010600030101010101" pitchFamily="2" charset="-122"/>
              </a:rPr>
              <a:t>q</a:t>
            </a:r>
            <a:r>
              <a:rPr lang="zh-CN" altLang="en-US" sz="1800" b="0" i="0" u="none" strike="noStrike" baseline="0" dirty="0">
                <a:latin typeface="宋体" panose="02010600030101010101" pitchFamily="2" charset="-122"/>
                <a:ea typeface="宋体" panose="02010600030101010101" pitchFamily="2" charset="-122"/>
              </a:rPr>
              <a:t>次操作，操作有六种：</a:t>
            </a:r>
          </a:p>
          <a:p>
            <a:pPr lvl="1"/>
            <a:r>
              <a:rPr lang="zh-CN" altLang="en-US" b="0" i="0" u="none" strike="noStrike" baseline="0" dirty="0">
                <a:latin typeface="宋体" panose="02010600030101010101" pitchFamily="2" charset="-122"/>
                <a:ea typeface="宋体" panose="02010600030101010101" pitchFamily="2" charset="-122"/>
              </a:rPr>
              <a:t>插入一段元素；</a:t>
            </a:r>
          </a:p>
          <a:p>
            <a:pPr lvl="1"/>
            <a:r>
              <a:rPr lang="zh-CN" altLang="en-US" b="0" i="0" u="none" strike="noStrike" baseline="0" dirty="0">
                <a:latin typeface="宋体" panose="02010600030101010101" pitchFamily="2" charset="-122"/>
                <a:ea typeface="宋体" panose="02010600030101010101" pitchFamily="2" charset="-122"/>
              </a:rPr>
              <a:t>删除一段元素；</a:t>
            </a:r>
          </a:p>
          <a:p>
            <a:pPr lvl="1"/>
            <a:r>
              <a:rPr lang="zh-CN" altLang="en-US" b="0" i="0" u="none" strike="noStrike" baseline="0" dirty="0">
                <a:latin typeface="宋体" panose="02010600030101010101" pitchFamily="2" charset="-122"/>
                <a:ea typeface="宋体" panose="02010600030101010101" pitchFamily="2" charset="-122"/>
              </a:rPr>
              <a:t>区间赋值；</a:t>
            </a:r>
          </a:p>
          <a:p>
            <a:pPr lvl="1"/>
            <a:r>
              <a:rPr lang="zh-CN" altLang="en-US" b="0" i="0" u="none" strike="noStrike" baseline="0" dirty="0">
                <a:latin typeface="宋体" panose="02010600030101010101" pitchFamily="2" charset="-122"/>
                <a:ea typeface="宋体" panose="02010600030101010101" pitchFamily="2" charset="-122"/>
              </a:rPr>
              <a:t>区间翻转；</a:t>
            </a:r>
          </a:p>
          <a:p>
            <a:pPr lvl="1"/>
            <a:r>
              <a:rPr lang="zh-CN" altLang="en-US" b="0" i="0" u="none" strike="noStrike" baseline="0" dirty="0">
                <a:latin typeface="宋体" panose="02010600030101010101" pitchFamily="2" charset="-122"/>
                <a:ea typeface="宋体" panose="02010600030101010101" pitchFamily="2" charset="-122"/>
              </a:rPr>
              <a:t>询问区间和；</a:t>
            </a:r>
          </a:p>
          <a:p>
            <a:pPr lvl="1"/>
            <a:r>
              <a:rPr lang="zh-CN" altLang="en-US" b="0" i="0" u="none" strike="noStrike" baseline="0" dirty="0">
                <a:latin typeface="宋体" panose="02010600030101010101" pitchFamily="2" charset="-122"/>
                <a:ea typeface="宋体" panose="02010600030101010101" pitchFamily="2" charset="-122"/>
              </a:rPr>
              <a:t>询问区间最大子段和。</a:t>
            </a:r>
            <a:endParaRPr lang="zh-CN" altLang="en-US" dirty="0"/>
          </a:p>
        </p:txBody>
      </p:sp>
    </p:spTree>
    <p:extLst>
      <p:ext uri="{BB962C8B-B14F-4D97-AF65-F5344CB8AC3E}">
        <p14:creationId xmlns:p14="http://schemas.microsoft.com/office/powerpoint/2010/main" val="2225116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26A48-1F8A-407F-8C40-E122D78FF725}"/>
              </a:ext>
            </a:extLst>
          </p:cNvPr>
          <p:cNvSpPr>
            <a:spLocks noGrp="1"/>
          </p:cNvSpPr>
          <p:nvPr>
            <p:ph type="title"/>
          </p:nvPr>
        </p:nvSpPr>
        <p:spPr/>
        <p:txBody>
          <a:bodyPr/>
          <a:lstStyle/>
          <a:p>
            <a:r>
              <a:rPr lang="en-US" altLang="zh-CN" dirty="0"/>
              <a:t>ZOJ2112 Dynamic Rankings</a:t>
            </a:r>
            <a:endParaRPr lang="zh-CN" altLang="en-US" dirty="0"/>
          </a:p>
        </p:txBody>
      </p:sp>
      <p:sp>
        <p:nvSpPr>
          <p:cNvPr id="3" name="内容占位符 2">
            <a:extLst>
              <a:ext uri="{FF2B5EF4-FFF2-40B4-BE49-F238E27FC236}">
                <a16:creationId xmlns:a16="http://schemas.microsoft.com/office/drawing/2014/main" id="{08FFAF06-BDA8-4C65-92DF-DB236D404147}"/>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给定长度为</a:t>
            </a:r>
            <a:r>
              <a:rPr lang="en-US" altLang="zh-CN" sz="1800" b="0" i="0" u="none" strike="noStrike" baseline="0" dirty="0">
                <a:latin typeface="EURM10"/>
                <a:ea typeface="宋体" panose="02010600030101010101" pitchFamily="2" charset="-122"/>
              </a:rPr>
              <a:t>n </a:t>
            </a:r>
            <a:r>
              <a:rPr lang="zh-CN" altLang="en-US" sz="1800" b="0" i="0" u="none" strike="noStrike" baseline="0" dirty="0">
                <a:latin typeface="宋体" panose="02010600030101010101" pitchFamily="2" charset="-122"/>
                <a:ea typeface="宋体" panose="02010600030101010101" pitchFamily="2" charset="-122"/>
              </a:rPr>
              <a:t>的序列，有</a:t>
            </a:r>
            <a:r>
              <a:rPr lang="en-US" altLang="zh-CN" sz="1800" b="0" i="0" u="none" strike="noStrike" baseline="0" dirty="0">
                <a:latin typeface="EURM10"/>
                <a:ea typeface="宋体" panose="02010600030101010101" pitchFamily="2" charset="-122"/>
              </a:rPr>
              <a:t>q </a:t>
            </a:r>
            <a:r>
              <a:rPr lang="zh-CN" altLang="en-US" sz="1800" b="0" i="0" u="none" strike="noStrike" baseline="0" dirty="0">
                <a:latin typeface="宋体" panose="02010600030101010101" pitchFamily="2" charset="-122"/>
                <a:ea typeface="宋体" panose="02010600030101010101" pitchFamily="2" charset="-122"/>
              </a:rPr>
              <a:t>次操作，操作有两种：</a:t>
            </a:r>
          </a:p>
          <a:p>
            <a:pPr lvl="1"/>
            <a:r>
              <a:rPr lang="zh-CN" altLang="en-US" b="0" i="0" u="none" strike="noStrike" baseline="0" dirty="0">
                <a:latin typeface="宋体" panose="02010600030101010101" pitchFamily="2" charset="-122"/>
                <a:ea typeface="宋体" panose="02010600030101010101" pitchFamily="2" charset="-122"/>
              </a:rPr>
              <a:t>修改单个元素；</a:t>
            </a:r>
          </a:p>
          <a:p>
            <a:pPr lvl="1"/>
            <a:r>
              <a:rPr lang="zh-CN" altLang="en-US" b="0" i="0" u="none" strike="noStrike" baseline="0" dirty="0">
                <a:latin typeface="宋体" panose="02010600030101010101" pitchFamily="2" charset="-122"/>
                <a:ea typeface="宋体" panose="02010600030101010101" pitchFamily="2" charset="-122"/>
              </a:rPr>
              <a:t>求区间第</a:t>
            </a:r>
            <a:r>
              <a:rPr lang="en-US" altLang="zh-CN" b="0" i="0" u="none" strike="noStrike" baseline="0" dirty="0">
                <a:latin typeface="EURM10"/>
                <a:ea typeface="宋体" panose="02010600030101010101" pitchFamily="2" charset="-122"/>
              </a:rPr>
              <a:t>k </a:t>
            </a:r>
            <a:r>
              <a:rPr lang="zh-CN" altLang="en-US" b="0" i="0" u="none" strike="noStrike" baseline="0" dirty="0">
                <a:latin typeface="宋体" panose="02010600030101010101" pitchFamily="2" charset="-122"/>
                <a:ea typeface="宋体" panose="02010600030101010101" pitchFamily="2" charset="-122"/>
              </a:rPr>
              <a:t>大的元素。</a:t>
            </a:r>
            <a:endParaRPr lang="zh-CN" altLang="en-US" dirty="0"/>
          </a:p>
        </p:txBody>
      </p:sp>
    </p:spTree>
    <p:extLst>
      <p:ext uri="{BB962C8B-B14F-4D97-AF65-F5344CB8AC3E}">
        <p14:creationId xmlns:p14="http://schemas.microsoft.com/office/powerpoint/2010/main" val="3440346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13BD2-1238-4B19-A02F-3554621D0C09}"/>
              </a:ext>
            </a:extLst>
          </p:cNvPr>
          <p:cNvSpPr>
            <a:spLocks noGrp="1"/>
          </p:cNvSpPr>
          <p:nvPr>
            <p:ph type="title"/>
          </p:nvPr>
        </p:nvSpPr>
        <p:spPr/>
        <p:txBody>
          <a:bodyPr/>
          <a:lstStyle/>
          <a:p>
            <a:r>
              <a:rPr lang="en-US" altLang="zh-CN" dirty="0"/>
              <a:t>JSOI2008 </a:t>
            </a:r>
            <a:r>
              <a:rPr lang="zh-CN" altLang="en-US" dirty="0"/>
              <a:t>火星人</a:t>
            </a:r>
          </a:p>
        </p:txBody>
      </p:sp>
      <p:sp>
        <p:nvSpPr>
          <p:cNvPr id="3" name="内容占位符 2">
            <a:extLst>
              <a:ext uri="{FF2B5EF4-FFF2-40B4-BE49-F238E27FC236}">
                <a16:creationId xmlns:a16="http://schemas.microsoft.com/office/drawing/2014/main" id="{735BD82A-D65E-4DB4-B9B0-271C7DBFC205}"/>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给定长度为</a:t>
            </a:r>
            <a:r>
              <a:rPr lang="en-US" altLang="zh-CN" sz="1800" b="0" i="0" u="none" strike="noStrike" baseline="0" dirty="0">
                <a:latin typeface="EURM10"/>
                <a:ea typeface="宋体" panose="02010600030101010101" pitchFamily="2" charset="-122"/>
              </a:rPr>
              <a:t>n </a:t>
            </a:r>
            <a:r>
              <a:rPr lang="zh-CN" altLang="en-US" sz="1800" b="0" i="0" u="none" strike="noStrike" baseline="0" dirty="0">
                <a:latin typeface="宋体" panose="02010600030101010101" pitchFamily="2" charset="-122"/>
                <a:ea typeface="宋体" panose="02010600030101010101" pitchFamily="2" charset="-122"/>
              </a:rPr>
              <a:t>的字符串，有</a:t>
            </a:r>
            <a:r>
              <a:rPr lang="en-US" altLang="zh-CN" sz="1800" b="0" i="0" u="none" strike="noStrike" baseline="0" dirty="0">
                <a:latin typeface="EURM10"/>
                <a:ea typeface="宋体" panose="02010600030101010101" pitchFamily="2" charset="-122"/>
              </a:rPr>
              <a:t>q </a:t>
            </a:r>
            <a:r>
              <a:rPr lang="zh-CN" altLang="en-US" sz="1800" b="0" i="0" u="none" strike="noStrike" baseline="0" dirty="0">
                <a:latin typeface="宋体" panose="02010600030101010101" pitchFamily="2" charset="-122"/>
                <a:ea typeface="宋体" panose="02010600030101010101" pitchFamily="2" charset="-122"/>
              </a:rPr>
              <a:t>次操作，操作有三种：</a:t>
            </a:r>
          </a:p>
          <a:p>
            <a:pPr lvl="1"/>
            <a:r>
              <a:rPr lang="zh-CN" altLang="en-US" b="0" i="0" u="none" strike="noStrike" baseline="0" dirty="0">
                <a:latin typeface="宋体" panose="02010600030101010101" pitchFamily="2" charset="-122"/>
                <a:ea typeface="宋体" panose="02010600030101010101" pitchFamily="2" charset="-122"/>
              </a:rPr>
              <a:t>修改单个字符；</a:t>
            </a:r>
          </a:p>
          <a:p>
            <a:pPr lvl="1"/>
            <a:r>
              <a:rPr lang="zh-CN" altLang="en-US" b="0" i="0" u="none" strike="noStrike" baseline="0" dirty="0">
                <a:latin typeface="宋体" panose="02010600030101010101" pitchFamily="2" charset="-122"/>
                <a:ea typeface="宋体" panose="02010600030101010101" pitchFamily="2" charset="-122"/>
              </a:rPr>
              <a:t>插入单个字符；</a:t>
            </a:r>
          </a:p>
          <a:p>
            <a:pPr lvl="1"/>
            <a:r>
              <a:rPr lang="zh-CN" altLang="en-US" b="0" i="0" u="none" strike="noStrike" baseline="0" dirty="0">
                <a:latin typeface="宋体" panose="02010600030101010101" pitchFamily="2" charset="-122"/>
                <a:ea typeface="宋体" panose="02010600030101010101" pitchFamily="2" charset="-122"/>
              </a:rPr>
              <a:t>查询两个位置开始的后缀的</a:t>
            </a:r>
            <a:r>
              <a:rPr lang="en-US" altLang="zh-CN" b="0" i="0" u="none" strike="noStrike" baseline="0" dirty="0">
                <a:latin typeface="宋体" panose="02010600030101010101" pitchFamily="2" charset="-122"/>
                <a:ea typeface="宋体" panose="02010600030101010101" pitchFamily="2" charset="-122"/>
              </a:rPr>
              <a:t>LCP</a:t>
            </a:r>
            <a:r>
              <a:rPr lang="zh-CN" altLang="en-US" b="0" i="0" u="none" strike="noStrike" baseline="0" dirty="0">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2951695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B6FCF-2941-4D91-956A-761892090E2B}"/>
              </a:ext>
            </a:extLst>
          </p:cNvPr>
          <p:cNvSpPr>
            <a:spLocks noGrp="1"/>
          </p:cNvSpPr>
          <p:nvPr>
            <p:ph type="ctrTitle"/>
          </p:nvPr>
        </p:nvSpPr>
        <p:spPr/>
        <p:txBody>
          <a:bodyPr/>
          <a:lstStyle/>
          <a:p>
            <a:r>
              <a:rPr lang="zh-CN" altLang="en-US" dirty="0"/>
              <a:t>题目选讲</a:t>
            </a:r>
          </a:p>
        </p:txBody>
      </p:sp>
      <p:sp>
        <p:nvSpPr>
          <p:cNvPr id="3" name="副标题 2">
            <a:extLst>
              <a:ext uri="{FF2B5EF4-FFF2-40B4-BE49-F238E27FC236}">
                <a16:creationId xmlns:a16="http://schemas.microsoft.com/office/drawing/2014/main" id="{F12728A5-56C7-43D2-8C30-935FC3ABF6D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917107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ea typeface="楷体" panose="02010609060101010101" pitchFamily="49" charset="-122"/>
                <a:cs typeface="Times New Roman" panose="02020603050405020304" pitchFamily="18" charset="0"/>
              </a:rPr>
              <a:t>Poj2376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Cleaning Shifts</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838200" y="1825624"/>
            <a:ext cx="10515600" cy="4755285"/>
          </a:xfrm>
        </p:spPr>
        <p:txBody>
          <a:bodyPr>
            <a:normAutofit/>
          </a:bodyPr>
          <a:lstStyle/>
          <a:p>
            <a:r>
              <a:rPr lang="zh-CN" altLang="en-US" b="1" dirty="0">
                <a:latin typeface="楷体" panose="02010609060101010101" pitchFamily="49" charset="-122"/>
                <a:ea typeface="楷体" panose="02010609060101010101" pitchFamily="49" charset="-122"/>
              </a:rPr>
              <a:t>题目大意</a:t>
            </a:r>
            <a:endParaRPr lang="en-US" altLang="zh-CN" b="1"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给定一个待覆盖区间</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l,r</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，以及</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个可以用来覆盖的小区间段。使用每个小区间段有一个代价，问覆盖整个大区间的最小代价。</a:t>
            </a:r>
            <a:endParaRPr lang="en-US" altLang="zh-CN"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题目解法</a:t>
            </a:r>
            <a:endParaRPr lang="en-US" altLang="zh-CN" b="1"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首先把小区间段按照右端点递增排序。设</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表示覆盖区间上</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之前的部分所需的最小代价。</a:t>
            </a:r>
          </a:p>
          <a:p>
            <a:pPr marL="0" indent="0">
              <a:buNone/>
            </a:pPr>
            <a:r>
              <a:rPr lang="zh-CN" altLang="en-US" dirty="0">
                <a:latin typeface="楷体" panose="02010609060101010101" pitchFamily="49" charset="-122"/>
                <a:ea typeface="楷体" panose="02010609060101010101" pitchFamily="49" charset="-122"/>
              </a:rPr>
              <a:t>依次枚举每个小区间段，若当前的小区间段为</a:t>
            </a:r>
            <a:r>
              <a:rPr lang="en-US" altLang="zh-CN" dirty="0">
                <a:latin typeface="楷体" panose="02010609060101010101" pitchFamily="49" charset="-122"/>
                <a:ea typeface="楷体" panose="02010609060101010101" pitchFamily="49" charset="-122"/>
              </a:rPr>
              <a:t>[t1,t2]</a:t>
            </a:r>
            <a:r>
              <a:rPr lang="zh-CN" altLang="en-US" dirty="0">
                <a:latin typeface="楷体" panose="02010609060101010101" pitchFamily="49" charset="-122"/>
                <a:ea typeface="楷体" panose="02010609060101010101" pitchFamily="49" charset="-122"/>
              </a:rPr>
              <a:t>，代价为</a:t>
            </a:r>
            <a:r>
              <a:rPr lang="en-US" altLang="zh-CN" dirty="0">
                <a:latin typeface="楷体" panose="02010609060101010101" pitchFamily="49" charset="-122"/>
                <a:ea typeface="楷体" panose="02010609060101010101" pitchFamily="49" charset="-122"/>
              </a:rPr>
              <a:t>s</a:t>
            </a:r>
            <a:r>
              <a:rPr lang="zh-CN" altLang="en-US" dirty="0">
                <a:latin typeface="楷体" panose="02010609060101010101" pitchFamily="49" charset="-122"/>
                <a:ea typeface="楷体" panose="02010609060101010101" pitchFamily="49" charset="-122"/>
              </a:rPr>
              <a:t>。</a:t>
            </a:r>
          </a:p>
          <a:p>
            <a:pPr marL="0" indent="0">
              <a:buNone/>
            </a:pPr>
            <a:r>
              <a:rPr lang="en-US" altLang="zh-CN" dirty="0">
                <a:latin typeface="楷体" panose="02010609060101010101" pitchFamily="49" charset="-122"/>
                <a:ea typeface="楷体" panose="02010609060101010101" pitchFamily="49" charset="-122"/>
              </a:rPr>
              <a:t>f[t2]=min(f[t2],min{f[t1-1 … t2]}+s)</a:t>
            </a:r>
          </a:p>
          <a:p>
            <a:pPr marL="0" indent="0">
              <a:buNone/>
            </a:pPr>
            <a:r>
              <a:rPr lang="zh-CN" altLang="en-US" dirty="0">
                <a:latin typeface="楷体" panose="02010609060101010101" pitchFamily="49" charset="-122"/>
                <a:ea typeface="楷体" panose="02010609060101010101" pitchFamily="49" charset="-122"/>
              </a:rPr>
              <a:t>由于我们事先进行了排序，</a:t>
            </a:r>
            <a:r>
              <a:rPr lang="en-US" altLang="zh-CN" dirty="0">
                <a:latin typeface="楷体" panose="02010609060101010101" pitchFamily="49" charset="-122"/>
                <a:ea typeface="楷体" panose="02010609060101010101" pitchFamily="49" charset="-122"/>
              </a:rPr>
              <a:t>t2</a:t>
            </a:r>
            <a:r>
              <a:rPr lang="zh-CN" altLang="en-US" dirty="0">
                <a:latin typeface="楷体" panose="02010609060101010101" pitchFamily="49" charset="-122"/>
                <a:ea typeface="楷体" panose="02010609060101010101" pitchFamily="49" charset="-122"/>
              </a:rPr>
              <a:t>是单调递增的，所以</a:t>
            </a:r>
            <a:r>
              <a:rPr lang="en-US" altLang="zh-CN" dirty="0">
                <a:latin typeface="楷体" panose="02010609060101010101" pitchFamily="49" charset="-122"/>
                <a:ea typeface="楷体" panose="02010609060101010101" pitchFamily="49" charset="-122"/>
              </a:rPr>
              <a:t>min{f[t1-1 ~ t2]}</a:t>
            </a:r>
            <a:r>
              <a:rPr lang="zh-CN" altLang="en-US" dirty="0">
                <a:latin typeface="楷体" panose="02010609060101010101" pitchFamily="49" charset="-122"/>
                <a:ea typeface="楷体" panose="02010609060101010101" pitchFamily="49" charset="-122"/>
              </a:rPr>
              <a:t>是在已知区间上的一个</a:t>
            </a:r>
            <a:r>
              <a:rPr lang="en-US" altLang="zh-CN" dirty="0">
                <a:latin typeface="楷体" panose="02010609060101010101" pitchFamily="49" charset="-122"/>
                <a:ea typeface="楷体" panose="02010609060101010101" pitchFamily="49" charset="-122"/>
              </a:rPr>
              <a:t>RMQ</a:t>
            </a:r>
            <a:r>
              <a:rPr lang="zh-CN" altLang="en-US" dirty="0">
                <a:latin typeface="楷体" panose="02010609060101010101" pitchFamily="49" charset="-122"/>
                <a:ea typeface="楷体" panose="02010609060101010101" pitchFamily="49" charset="-122"/>
              </a:rPr>
              <a:t>问题。</a:t>
            </a:r>
          </a:p>
          <a:p>
            <a:pPr marL="0" indent="0">
              <a:buNone/>
            </a:pPr>
            <a:r>
              <a:rPr lang="zh-CN" altLang="en-US" dirty="0">
                <a:latin typeface="楷体" panose="02010609060101010101" pitchFamily="49" charset="-122"/>
                <a:ea typeface="楷体" panose="02010609060101010101" pitchFamily="49" charset="-122"/>
              </a:rPr>
              <a:t>也就是每次我们询问</a:t>
            </a:r>
            <a:r>
              <a:rPr lang="en-US" altLang="zh-CN" dirty="0">
                <a:latin typeface="楷体" panose="02010609060101010101" pitchFamily="49" charset="-122"/>
                <a:ea typeface="楷体" panose="02010609060101010101" pitchFamily="49" charset="-122"/>
              </a:rPr>
              <a:t>[t1-1,t2]</a:t>
            </a:r>
            <a:r>
              <a:rPr lang="zh-CN" altLang="en-US" dirty="0">
                <a:latin typeface="楷体" panose="02010609060101010101" pitchFamily="49" charset="-122"/>
                <a:ea typeface="楷体" panose="02010609060101010101" pitchFamily="49" charset="-122"/>
              </a:rPr>
              <a:t>上</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数组的最小值来更新</a:t>
            </a:r>
            <a:r>
              <a:rPr lang="en-US" altLang="zh-CN" dirty="0">
                <a:latin typeface="楷体" panose="02010609060101010101" pitchFamily="49" charset="-122"/>
                <a:ea typeface="楷体" panose="02010609060101010101" pitchFamily="49" charset="-122"/>
              </a:rPr>
              <a:t>f[t2]</a:t>
            </a:r>
            <a:r>
              <a:rPr lang="zh-CN" altLang="en-US" dirty="0">
                <a:latin typeface="楷体" panose="02010609060101010101" pitchFamily="49" charset="-122"/>
                <a:ea typeface="楷体" panose="02010609060101010101" pitchFamily="49" charset="-122"/>
              </a:rPr>
              <a:t>。</a:t>
            </a:r>
          </a:p>
          <a:p>
            <a:pPr marL="0" indent="0">
              <a:buNone/>
            </a:pPr>
            <a:r>
              <a:rPr lang="zh-CN" altLang="en-US" dirty="0">
                <a:latin typeface="楷体" panose="02010609060101010101" pitchFamily="49" charset="-122"/>
                <a:ea typeface="楷体" panose="02010609060101010101" pitchFamily="49" charset="-122"/>
              </a:rPr>
              <a:t>区间询问</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单点修改</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直接使用线段树解决。</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89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ea typeface="楷体" panose="02010609060101010101" pitchFamily="49" charset="-122"/>
                <a:cs typeface="Times New Roman" panose="02020603050405020304" pitchFamily="18" charset="0"/>
              </a:rPr>
              <a:t>Poj2374 Fence Obstacle Course</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a:xfrm>
            <a:off x="644234" y="1510144"/>
            <a:ext cx="11242966" cy="5347855"/>
          </a:xfrm>
        </p:spPr>
        <p:txBody>
          <a:bodyPr>
            <a:normAutofit/>
          </a:bodyPr>
          <a:lstStyle/>
          <a:p>
            <a:pPr>
              <a:lnSpc>
                <a:spcPct val="120000"/>
              </a:lnSpc>
            </a:pPr>
            <a:r>
              <a:rPr lang="zh-CN" altLang="en-US" b="1" dirty="0">
                <a:latin typeface="楷体" panose="02010609060101010101" pitchFamily="49" charset="-122"/>
                <a:ea typeface="楷体" panose="02010609060101010101" pitchFamily="49" charset="-122"/>
              </a:rPr>
              <a:t>题目大意</a:t>
            </a:r>
            <a:endParaRPr lang="en-US" altLang="zh-CN" b="1" dirty="0">
              <a:latin typeface="楷体" panose="02010609060101010101" pitchFamily="49" charset="-122"/>
              <a:ea typeface="楷体" panose="02010609060101010101" pitchFamily="49" charset="-122"/>
            </a:endParaRPr>
          </a:p>
          <a:p>
            <a:pPr marL="0" indent="0">
              <a:lnSpc>
                <a:spcPct val="120000"/>
              </a:lnSpc>
              <a:buNone/>
            </a:pPr>
            <a:r>
              <a:rPr lang="zh-CN" altLang="en-US" dirty="0">
                <a:latin typeface="楷体" panose="02010609060101010101" pitchFamily="49" charset="-122"/>
                <a:ea typeface="楷体" panose="02010609060101010101" pitchFamily="49" charset="-122"/>
              </a:rPr>
              <a:t>有</a:t>
            </a:r>
            <a:r>
              <a:rPr lang="en-US" altLang="zh-CN" dirty="0">
                <a:latin typeface="楷体" panose="02010609060101010101" pitchFamily="49" charset="-122"/>
                <a:ea typeface="楷体" panose="02010609060101010101" pitchFamily="49" charset="-122"/>
              </a:rPr>
              <a:t>n(&lt;=50000)</a:t>
            </a:r>
            <a:r>
              <a:rPr lang="zh-CN" altLang="en-US" dirty="0">
                <a:latin typeface="楷体" panose="02010609060101010101" pitchFamily="49" charset="-122"/>
                <a:ea typeface="楷体" panose="02010609060101010101" pitchFamily="49" charset="-122"/>
              </a:rPr>
              <a:t>个台阶，平行于</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轴且在同一平面</a:t>
            </a:r>
            <a:r>
              <a:rPr lang="en-US" altLang="zh-CN" dirty="0" err="1">
                <a:latin typeface="楷体" panose="02010609060101010101" pitchFamily="49" charset="-122"/>
                <a:ea typeface="楷体" panose="02010609060101010101" pitchFamily="49" charset="-122"/>
              </a:rPr>
              <a:t>xOy</a:t>
            </a:r>
            <a:r>
              <a:rPr lang="zh-CN" altLang="en-US" dirty="0">
                <a:latin typeface="楷体" panose="02010609060101010101" pitchFamily="49" charset="-122"/>
                <a:ea typeface="楷体" panose="02010609060101010101" pitchFamily="49" charset="-122"/>
              </a:rPr>
              <a:t>内，高度依次为</a:t>
            </a:r>
            <a:r>
              <a:rPr lang="en-US" altLang="zh-CN" dirty="0" err="1">
                <a:latin typeface="楷体" panose="02010609060101010101" pitchFamily="49" charset="-122"/>
                <a:ea typeface="楷体" panose="02010609060101010101" pitchFamily="49" charset="-122"/>
              </a:rPr>
              <a:t>1~n</a:t>
            </a:r>
            <a:r>
              <a:rPr lang="zh-CN" altLang="en-US" dirty="0">
                <a:latin typeface="楷体" panose="02010609060101010101" pitchFamily="49" charset="-122"/>
                <a:ea typeface="楷体" panose="02010609060101010101" pitchFamily="49" charset="-122"/>
              </a:rPr>
              <a:t>，读入这</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个台阶的左右端点，要从第一个台阶上指定的位置</a:t>
            </a:r>
            <a:r>
              <a:rPr lang="en-US" altLang="zh-CN" dirty="0">
                <a:latin typeface="楷体" panose="02010609060101010101" pitchFamily="49" charset="-122"/>
                <a:ea typeface="楷体" panose="02010609060101010101" pitchFamily="49" charset="-122"/>
              </a:rPr>
              <a:t>S</a:t>
            </a:r>
            <a:r>
              <a:rPr lang="zh-CN" altLang="en-US" dirty="0">
                <a:latin typeface="楷体" panose="02010609060101010101" pitchFamily="49" charset="-122"/>
                <a:ea typeface="楷体" panose="02010609060101010101" pitchFamily="49" charset="-122"/>
              </a:rPr>
              <a:t>到达地面上（高度为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坐标原点，每次可以从当前台阶的最左端或者最右端竖直跳下，做自由落体运动，直到碰到下面的某一个台阶或者地面，问在</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方向上移动的步数总和的最小值。</a:t>
            </a:r>
          </a:p>
        </p:txBody>
      </p:sp>
    </p:spTree>
    <p:extLst>
      <p:ext uri="{BB962C8B-B14F-4D97-AF65-F5344CB8AC3E}">
        <p14:creationId xmlns:p14="http://schemas.microsoft.com/office/powerpoint/2010/main" val="1524403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Poj2374 Fence Obstacle Course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5424055" cy="4664687"/>
          </a:xfrm>
        </p:spPr>
      </p:pic>
      <p:sp>
        <p:nvSpPr>
          <p:cNvPr id="5" name="文本框 4"/>
          <p:cNvSpPr txBox="1"/>
          <p:nvPr/>
        </p:nvSpPr>
        <p:spPr>
          <a:xfrm>
            <a:off x="6719455" y="2009349"/>
            <a:ext cx="5209309" cy="3970318"/>
          </a:xfrm>
          <a:prstGeom prst="rect">
            <a:avLst/>
          </a:prstGeom>
          <a:noFill/>
        </p:spPr>
        <p:txBody>
          <a:bodyPr wrap="square" rtlCol="0">
            <a:spAutoFit/>
          </a:bodyPr>
          <a:lstStyle/>
          <a:p>
            <a:pPr>
              <a:lnSpc>
                <a:spcPct val="150000"/>
              </a:lnSpc>
            </a:pPr>
            <a:r>
              <a:rPr lang="zh-CN" altLang="en-US" sz="2800" dirty="0">
                <a:latin typeface="Times New Roman" panose="02020603050405020304" pitchFamily="18" charset="0"/>
                <a:cs typeface="Times New Roman" panose="02020603050405020304" pitchFamily="18" charset="0"/>
              </a:rPr>
              <a:t>从</a:t>
            </a:r>
            <a:r>
              <a:rPr lang="en-US" altLang="zh-CN" sz="2800"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出发向右走一单位到达（</a:t>
            </a:r>
            <a:r>
              <a:rPr lang="en-US" altLang="zh-CN" sz="2800" dirty="0">
                <a:latin typeface="Times New Roman" panose="02020603050405020304" pitchFamily="18" charset="0"/>
                <a:cs typeface="Times New Roman" panose="02020603050405020304" pitchFamily="18" charset="0"/>
              </a:rPr>
              <a:t>1,4</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lnSpc>
                <a:spcPct val="150000"/>
              </a:lnSpc>
            </a:pPr>
            <a:r>
              <a:rPr lang="zh-CN" altLang="en-US" sz="2800" dirty="0">
                <a:latin typeface="Times New Roman" panose="02020603050405020304" pitchFamily="18" charset="0"/>
                <a:cs typeface="Times New Roman" panose="02020603050405020304" pitchFamily="18" charset="0"/>
              </a:rPr>
              <a:t>然后跳下来，绕过围栏</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，直接到（</a:t>
            </a:r>
            <a:r>
              <a:rPr lang="en-US" altLang="zh-CN" sz="2800" dirty="0">
                <a:latin typeface="Times New Roman" panose="02020603050405020304" pitchFamily="18" charset="0"/>
                <a:cs typeface="Times New Roman" panose="02020603050405020304" pitchFamily="18" charset="0"/>
              </a:rPr>
              <a:t>1,2</a:t>
            </a:r>
            <a:r>
              <a:rPr lang="zh-CN" altLang="en-US" sz="2800" dirty="0">
                <a:latin typeface="Times New Roman" panose="02020603050405020304" pitchFamily="18" charset="0"/>
                <a:cs typeface="Times New Roman" panose="02020603050405020304" pitchFamily="18" charset="0"/>
              </a:rPr>
              <a:t>），再向右走一单位到达（</a:t>
            </a:r>
            <a:r>
              <a:rPr lang="en-US" altLang="zh-CN" sz="2800" dirty="0">
                <a:latin typeface="Times New Roman" panose="02020603050405020304" pitchFamily="18" charset="0"/>
                <a:cs typeface="Times New Roman" panose="02020603050405020304" pitchFamily="18" charset="0"/>
              </a:rPr>
              <a:t>2,2</a:t>
            </a:r>
            <a:r>
              <a:rPr lang="zh-CN" altLang="en-US" sz="2800" dirty="0">
                <a:latin typeface="Times New Roman" panose="02020603050405020304" pitchFamily="18" charset="0"/>
                <a:cs typeface="Times New Roman" panose="02020603050405020304" pitchFamily="18" charset="0"/>
              </a:rPr>
              <a:t>），再往下跳，到达</a:t>
            </a:r>
            <a:r>
              <a:rPr lang="en-US" altLang="zh-CN" sz="2800" dirty="0">
                <a:latin typeface="Times New Roman" panose="02020603050405020304" pitchFamily="18" charset="0"/>
                <a:cs typeface="Times New Roman" panose="02020603050405020304" pitchFamily="18" charset="0"/>
              </a:rPr>
              <a:t>Barn</a:t>
            </a:r>
            <a:r>
              <a:rPr lang="zh-CN" altLang="en-US" sz="2800" dirty="0">
                <a:latin typeface="Times New Roman" panose="02020603050405020304" pitchFamily="18" charset="0"/>
                <a:cs typeface="Times New Roman" panose="02020603050405020304" pitchFamily="18" charset="0"/>
              </a:rPr>
              <a:t>，向左走两单位到达原点，共走四单位路程</a:t>
            </a:r>
          </a:p>
        </p:txBody>
      </p:sp>
    </p:spTree>
    <p:extLst>
      <p:ext uri="{BB962C8B-B14F-4D97-AF65-F5344CB8AC3E}">
        <p14:creationId xmlns:p14="http://schemas.microsoft.com/office/powerpoint/2010/main" val="1871048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Poj2374 Fence Obstacle Course</a:t>
            </a: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pPr>
                  <a:lnSpc>
                    <a:spcPct val="120000"/>
                  </a:lnSpc>
                </a:pPr>
                <a:r>
                  <a:rPr lang="zh-CN" altLang="en-US" b="1" dirty="0">
                    <a:latin typeface="楷体" panose="02010609060101010101" pitchFamily="49" charset="-122"/>
                    <a:ea typeface="楷体" panose="02010609060101010101" pitchFamily="49" charset="-122"/>
                  </a:rPr>
                  <a:t>题目解法</a:t>
                </a:r>
                <a:endParaRPr lang="en-US" altLang="zh-CN" b="1" dirty="0">
                  <a:latin typeface="楷体" panose="02010609060101010101" pitchFamily="49" charset="-122"/>
                  <a:ea typeface="楷体" panose="02010609060101010101" pitchFamily="49" charset="-122"/>
                </a:endParaRPr>
              </a:p>
              <a:p>
                <a:pPr>
                  <a:lnSpc>
                    <a:spcPct val="120000"/>
                  </a:lnSpc>
                </a:pP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i,0</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表示从起点</a:t>
                </a:r>
                <a:r>
                  <a:rPr lang="en-US" altLang="zh-CN" dirty="0">
                    <a:latin typeface="楷体" panose="02010609060101010101" pitchFamily="49" charset="-122"/>
                    <a:ea typeface="楷体" panose="02010609060101010101" pitchFamily="49" charset="-122"/>
                  </a:rPr>
                  <a:t>S</a:t>
                </a:r>
                <a:r>
                  <a:rPr lang="zh-CN" altLang="en-US" dirty="0">
                    <a:latin typeface="楷体" panose="02010609060101010101" pitchFamily="49" charset="-122"/>
                    <a:ea typeface="楷体" panose="02010609060101010101" pitchFamily="49" charset="-122"/>
                  </a:rPr>
                  <a:t>到达第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个台阶左边的最少移动步数，</a:t>
                </a: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i,1</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表示从起点</a:t>
                </a:r>
                <a:r>
                  <a:rPr lang="en-US" altLang="zh-CN" dirty="0">
                    <a:latin typeface="楷体" panose="02010609060101010101" pitchFamily="49" charset="-122"/>
                    <a:ea typeface="楷体" panose="02010609060101010101" pitchFamily="49" charset="-122"/>
                  </a:rPr>
                  <a:t>S</a:t>
                </a:r>
                <a:r>
                  <a:rPr lang="zh-CN" altLang="en-US" dirty="0">
                    <a:latin typeface="楷体" panose="02010609060101010101" pitchFamily="49" charset="-122"/>
                    <a:ea typeface="楷体" panose="02010609060101010101" pitchFamily="49" charset="-122"/>
                  </a:rPr>
                  <a:t>到达第</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个台阶右边的最少步数。</a:t>
                </a:r>
              </a:p>
              <a:p>
                <a:pPr>
                  <a:lnSpc>
                    <a:spcPct val="120000"/>
                  </a:lnSpc>
                </a:pP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i,0</a:t>
                </a:r>
                <a:r>
                  <a:rPr lang="en-US" altLang="zh-CN" dirty="0">
                    <a:latin typeface="楷体" panose="02010609060101010101" pitchFamily="49" charset="-122"/>
                    <a:ea typeface="楷体" panose="02010609060101010101" pitchFamily="49" charset="-122"/>
                  </a:rPr>
                  <a:t>]:=min(f[</a:t>
                </a:r>
                <a:r>
                  <a:rPr lang="en-US" altLang="zh-CN" dirty="0" err="1">
                    <a:latin typeface="楷体" panose="02010609060101010101" pitchFamily="49" charset="-122"/>
                    <a:ea typeface="楷体" panose="02010609060101010101" pitchFamily="49" charset="-122"/>
                  </a:rPr>
                  <a:t>j,0</a:t>
                </a:r>
                <a:r>
                  <a:rPr lang="en-US" altLang="zh-CN" dirty="0">
                    <a:latin typeface="楷体" panose="02010609060101010101" pitchFamily="49" charset="-122"/>
                    <a:ea typeface="楷体" panose="02010609060101010101" pitchFamily="49" charset="-122"/>
                  </a:rPr>
                  <a:t>]+abs(a[</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]-a[j]),f[</a:t>
                </a:r>
                <a:r>
                  <a:rPr lang="en-US" altLang="zh-CN" dirty="0" err="1">
                    <a:latin typeface="楷体" panose="02010609060101010101" pitchFamily="49" charset="-122"/>
                    <a:ea typeface="楷体" panose="02010609060101010101" pitchFamily="49" charset="-122"/>
                  </a:rPr>
                  <a:t>j,1</a:t>
                </a:r>
                <a:r>
                  <a:rPr lang="en-US" altLang="zh-CN" dirty="0">
                    <a:latin typeface="楷体" panose="02010609060101010101" pitchFamily="49" charset="-122"/>
                    <a:ea typeface="楷体" panose="02010609060101010101" pitchFamily="49" charset="-122"/>
                  </a:rPr>
                  <a:t>]+abs(a[</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]-b[j]));</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f[</a:t>
                </a:r>
                <a:r>
                  <a:rPr lang="en-US" altLang="zh-CN" dirty="0" err="1">
                    <a:latin typeface="楷体" panose="02010609060101010101" pitchFamily="49" charset="-122"/>
                    <a:ea typeface="楷体" panose="02010609060101010101" pitchFamily="49" charset="-122"/>
                  </a:rPr>
                  <a:t>i,1</a:t>
                </a:r>
                <a:r>
                  <a:rPr lang="en-US" altLang="zh-CN" dirty="0">
                    <a:latin typeface="楷体" panose="02010609060101010101" pitchFamily="49" charset="-122"/>
                    <a:ea typeface="楷体" panose="02010609060101010101" pitchFamily="49" charset="-122"/>
                  </a:rPr>
                  <a:t>]:=min(f[</a:t>
                </a:r>
                <a:r>
                  <a:rPr lang="en-US" altLang="zh-CN" dirty="0" err="1">
                    <a:latin typeface="楷体" panose="02010609060101010101" pitchFamily="49" charset="-122"/>
                    <a:ea typeface="楷体" panose="02010609060101010101" pitchFamily="49" charset="-122"/>
                  </a:rPr>
                  <a:t>j,0</a:t>
                </a:r>
                <a:r>
                  <a:rPr lang="en-US" altLang="zh-CN" dirty="0">
                    <a:latin typeface="楷体" panose="02010609060101010101" pitchFamily="49" charset="-122"/>
                    <a:ea typeface="楷体" panose="02010609060101010101" pitchFamily="49" charset="-122"/>
                  </a:rPr>
                  <a:t>]+abs(b[</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]-a[j]),f[</a:t>
                </a:r>
                <a:r>
                  <a:rPr lang="en-US" altLang="zh-CN" dirty="0" err="1">
                    <a:latin typeface="楷体" panose="02010609060101010101" pitchFamily="49" charset="-122"/>
                    <a:ea typeface="楷体" panose="02010609060101010101" pitchFamily="49" charset="-122"/>
                  </a:rPr>
                  <a:t>j,1</a:t>
                </a:r>
                <a:r>
                  <a:rPr lang="en-US" altLang="zh-CN" dirty="0">
                    <a:latin typeface="楷体" panose="02010609060101010101" pitchFamily="49" charset="-122"/>
                    <a:ea typeface="楷体" panose="02010609060101010101" pitchFamily="49" charset="-122"/>
                  </a:rPr>
                  <a:t>]+abs(b[</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]-b[j]));</a:t>
                </a:r>
                <a:br>
                  <a:rPr lang="en-US" altLang="zh-CN"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其中</a:t>
                </a:r>
                <a:r>
                  <a:rPr lang="en-US" altLang="zh-CN" dirty="0">
                    <a:latin typeface="楷体" panose="02010609060101010101" pitchFamily="49" charset="-122"/>
                    <a:ea typeface="楷体" panose="02010609060101010101" pitchFamily="49" charset="-122"/>
                  </a:rPr>
                  <a:t>0&lt;=j&lt;=</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且</a:t>
                </a:r>
                <a:r>
                  <a:rPr lang="en-US" altLang="zh-CN" dirty="0">
                    <a:latin typeface="楷体" panose="02010609060101010101" pitchFamily="49" charset="-122"/>
                    <a:ea typeface="楷体" panose="02010609060101010101" pitchFamily="49" charset="-122"/>
                  </a:rPr>
                  <a:t>J</a:t>
                </a:r>
                <a:r>
                  <a:rPr lang="zh-CN" altLang="en-US" dirty="0">
                    <a:latin typeface="楷体" panose="02010609060101010101" pitchFamily="49" charset="-122"/>
                    <a:ea typeface="楷体" panose="02010609060101010101" pitchFamily="49" charset="-122"/>
                  </a:rPr>
                  <a:t>能转移到</a:t>
                </a:r>
                <a:r>
                  <a:rPr lang="en-US" altLang="zh-CN" dirty="0">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为各台阶左右端点。时间复杂度：</a:t>
                </a:r>
                <a:r>
                  <a:rPr lang="en-US" altLang="zh-CN" dirty="0">
                    <a:latin typeface="楷体" panose="02010609060101010101" pitchFamily="49" charset="-122"/>
                    <a:ea typeface="楷体" panose="02010609060101010101" pitchFamily="49" charset="-122"/>
                  </a:rPr>
                  <a:t>O(</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𝑁</m:t>
                        </m:r>
                      </m:e>
                      <m:sup>
                        <m:r>
                          <a:rPr lang="en-US" altLang="zh-CN" i="1" dirty="0">
                            <a:latin typeface="Cambria Math" panose="02040503050406030204" pitchFamily="18" charset="0"/>
                          </a:rPr>
                          <m:t>2</m:t>
                        </m:r>
                      </m:sup>
                    </m:sSup>
                  </m:oMath>
                </a14:m>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a:p>
                <a:pPr>
                  <a:lnSpc>
                    <a:spcPct val="120000"/>
                  </a:lnSpc>
                </a:pPr>
                <a:r>
                  <a:rPr lang="zh-CN" altLang="en-US" dirty="0">
                    <a:latin typeface="楷体" panose="02010609060101010101" pitchFamily="49" charset="-122"/>
                    <a:ea typeface="楷体" panose="02010609060101010101" pitchFamily="49" charset="-122"/>
                  </a:rPr>
                  <a:t>若从下往上转移，只需要考虑从某一台阶左或右端下落会落到哪一个台阶上，用线段树维护。转移后把新台阶插入线段树。时间复杂度</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r>
                          <a:rPr lang="en-US" altLang="zh-CN" i="1" dirty="0" err="1">
                            <a:latin typeface="Cambria Math" panose="02040503050406030204" pitchFamily="18" charset="0"/>
                          </a:rPr>
                          <m:t>𝑁𝑙𝑜𝑔𝑁</m:t>
                        </m:r>
                      </m:e>
                    </m:d>
                    <m:r>
                      <a:rPr lang="en-US" altLang="zh-CN" dirty="0">
                        <a:latin typeface="Cambria Math" panose="02040503050406030204" pitchFamily="18" charset="0"/>
                      </a:rPr>
                      <m:t>.</m:t>
                    </m:r>
                  </m:oMath>
                </a14:m>
                <a:endParaRPr lang="zh-CN" altLang="en-US" dirty="0">
                  <a:latin typeface="楷体" panose="02010609060101010101" pitchFamily="49" charset="-122"/>
                  <a:ea typeface="楷体" panose="02010609060101010101" pitchFamily="49" charset="-122"/>
                </a:endParaRPr>
              </a:p>
              <a:p>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142" t="-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34965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08BD5-1CE5-429C-A472-A501E21423A5}"/>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AC78C255-254C-4974-B949-886436F36486}"/>
              </a:ext>
            </a:extLst>
          </p:cNvPr>
          <p:cNvSpPr>
            <a:spLocks noGrp="1"/>
          </p:cNvSpPr>
          <p:nvPr>
            <p:ph idx="1"/>
          </p:nvPr>
        </p:nvSpPr>
        <p:spPr/>
        <p:txBody>
          <a:bodyPr>
            <a:normAutofit/>
          </a:bodyPr>
          <a:lstStyle/>
          <a:p>
            <a:pPr algn="l"/>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对于⼀个序列维护以下操作</a:t>
            </a:r>
            <a:r>
              <a:rPr lang="en-US" altLang="zh-CN" sz="2400" b="0" i="0" u="none" strike="noStrike" baseline="0" dirty="0">
                <a:solidFill>
                  <a:srgbClr val="000000"/>
                </a:solidFill>
                <a:latin typeface="LMSans10-Regular-Identity-H"/>
                <a:ea typeface="华文楷体" panose="02010600040101010101" pitchFamily="2" charset="-122"/>
              </a:rPr>
              <a:t>:</a:t>
            </a:r>
          </a:p>
          <a:p>
            <a:pPr lvl="1"/>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修改某个</a:t>
            </a:r>
            <a:r>
              <a:rPr lang="en-US" altLang="zh-CN" sz="2000" b="0" i="0" u="none" strike="noStrike" baseline="0" dirty="0">
                <a:solidFill>
                  <a:srgbClr val="000000"/>
                </a:solidFill>
                <a:latin typeface="LMSans10-Regular-Identity-H"/>
                <a:ea typeface="华文楷体" panose="02010600040101010101" pitchFamily="2" charset="-122"/>
              </a:rPr>
              <a:t>a[</a:t>
            </a:r>
            <a:r>
              <a:rPr lang="en-US" altLang="zh-CN" sz="2000" b="0" i="0" u="none" strike="noStrike" baseline="0" dirty="0" err="1">
                <a:solidFill>
                  <a:srgbClr val="000000"/>
                </a:solidFill>
                <a:latin typeface="LMSans10-Regular-Identity-H"/>
                <a:ea typeface="华文楷体" panose="02010600040101010101" pitchFamily="2" charset="-122"/>
              </a:rPr>
              <a:t>i</a:t>
            </a:r>
            <a:r>
              <a:rPr lang="en-US" altLang="zh-CN" sz="2000" b="0" i="0" u="none" strike="noStrike" baseline="0" dirty="0">
                <a:solidFill>
                  <a:srgbClr val="000000"/>
                </a:solidFill>
                <a:latin typeface="LMSans10-Regular-Identity-H"/>
                <a:ea typeface="华文楷体" panose="02010600040101010101" pitchFamily="2" charset="-122"/>
              </a:rPr>
              <a:t>] </a:t>
            </a:r>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的值</a:t>
            </a:r>
          </a:p>
          <a:p>
            <a:pPr lvl="1"/>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输⼊</a:t>
            </a:r>
            <a:r>
              <a:rPr lang="en-US" altLang="zh-CN" sz="2000" b="0" i="0" u="none" strike="noStrike" baseline="0" dirty="0" err="1">
                <a:solidFill>
                  <a:srgbClr val="000000"/>
                </a:solidFill>
                <a:latin typeface="LMSans10-Regular-Identity-H"/>
                <a:ea typeface="华文楷体" panose="02010600040101010101" pitchFamily="2" charset="-122"/>
              </a:rPr>
              <a:t>l,r</a:t>
            </a:r>
            <a:r>
              <a:rPr lang="en-US" altLang="zh-CN" sz="2000" b="0" i="0" u="none" strike="noStrike" baseline="0" dirty="0">
                <a:solidFill>
                  <a:srgbClr val="000000"/>
                </a:solidFill>
                <a:latin typeface="LMSans10-Regular-Identity-H"/>
                <a:ea typeface="华文楷体" panose="02010600040101010101" pitchFamily="2" charset="-122"/>
              </a:rPr>
              <a:t>, </a:t>
            </a:r>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选出区间</a:t>
            </a:r>
            <a:r>
              <a:rPr lang="en-US" altLang="zh-CN" sz="2000" b="0" i="0" u="none" strike="noStrike" baseline="0" dirty="0">
                <a:solidFill>
                  <a:srgbClr val="000000"/>
                </a:solidFill>
                <a:latin typeface="LMSans10-Regular-Identity-H"/>
                <a:ea typeface="华文楷体" panose="02010600040101010101" pitchFamily="2" charset="-122"/>
              </a:rPr>
              <a:t>[</a:t>
            </a:r>
            <a:r>
              <a:rPr lang="en-US" altLang="zh-CN" sz="2000" b="0" i="0" u="none" strike="noStrike" baseline="0" dirty="0" err="1">
                <a:solidFill>
                  <a:srgbClr val="000000"/>
                </a:solidFill>
                <a:latin typeface="LMSans10-Regular-Identity-H"/>
                <a:ea typeface="华文楷体" panose="02010600040101010101" pitchFamily="2" charset="-122"/>
              </a:rPr>
              <a:t>l,r</a:t>
            </a:r>
            <a:r>
              <a:rPr lang="en-US" altLang="zh-CN" sz="2000" b="0" i="0" u="none" strike="noStrike" baseline="0" dirty="0">
                <a:solidFill>
                  <a:srgbClr val="000000"/>
                </a:solidFill>
                <a:latin typeface="LMSans10-Regular-Identity-H"/>
                <a:ea typeface="华文楷体" panose="02010600040101010101" pitchFamily="2" charset="-122"/>
              </a:rPr>
              <a:t>] </a:t>
            </a:r>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中的所有</a:t>
            </a:r>
            <a:r>
              <a:rPr lang="en-US" altLang="zh-CN" sz="2000" b="0" i="0" u="none" strike="noStrike" baseline="0" dirty="0">
                <a:solidFill>
                  <a:srgbClr val="000000"/>
                </a:solidFill>
                <a:latin typeface="LMSans10-Regular-Identity-H"/>
                <a:ea typeface="华文楷体" panose="02010600040101010101" pitchFamily="2" charset="-122"/>
              </a:rPr>
              <a:t>a[</a:t>
            </a:r>
            <a:r>
              <a:rPr lang="en-US" altLang="zh-CN" sz="2000" b="0" i="0" u="none" strike="noStrike" baseline="0" dirty="0" err="1">
                <a:solidFill>
                  <a:srgbClr val="000000"/>
                </a:solidFill>
                <a:latin typeface="LMSans10-Regular-Identity-H"/>
                <a:ea typeface="华文楷体" panose="02010600040101010101" pitchFamily="2" charset="-122"/>
              </a:rPr>
              <a:t>i</a:t>
            </a:r>
            <a:r>
              <a:rPr lang="en-US" altLang="zh-CN" sz="2000" b="0" i="0" u="none" strike="noStrike" baseline="0" dirty="0">
                <a:solidFill>
                  <a:srgbClr val="000000"/>
                </a:solidFill>
                <a:latin typeface="LMSans10-Regular-Identity-H"/>
                <a:ea typeface="华文楷体" panose="02010600040101010101" pitchFamily="2" charset="-122"/>
              </a:rPr>
              <a:t>], </a:t>
            </a:r>
            <a:r>
              <a:rPr lang="zh-CN" altLang="en-US" sz="2000" b="0" i="0" u="none" strike="noStrike" baseline="0" dirty="0">
                <a:solidFill>
                  <a:srgbClr val="000000"/>
                </a:solidFill>
                <a:latin typeface="华文楷体" panose="02010600040101010101" pitchFamily="2" charset="-122"/>
                <a:ea typeface="华文楷体" panose="02010600040101010101" pitchFamily="2" charset="-122"/>
              </a:rPr>
              <a:t>问他们两两之差的和是</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多少</a:t>
            </a:r>
            <a:r>
              <a:rPr lang="en-US" altLang="zh-CN" sz="2400" b="0" i="0" u="none" strike="noStrike" baseline="0" dirty="0">
                <a:solidFill>
                  <a:srgbClr val="000000"/>
                </a:solidFill>
                <a:latin typeface="LMSans10-Regular-Identity-H"/>
                <a:ea typeface="华文楷体" panose="02010600040101010101" pitchFamily="2" charset="-122"/>
              </a:rPr>
              <a:t>,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差的平⽅和是多少</a:t>
            </a:r>
            <a:r>
              <a:rPr lang="en-US" altLang="zh-CN" sz="2400" b="0" i="0" u="none" strike="noStrike" baseline="0" dirty="0">
                <a:solidFill>
                  <a:srgbClr val="000000"/>
                </a:solidFill>
                <a:latin typeface="LMSans10-Regular-Identity-H"/>
                <a:ea typeface="华文楷体" panose="02010600040101010101" pitchFamily="2" charset="-122"/>
              </a:rPr>
              <a:t>.</a:t>
            </a:r>
          </a:p>
          <a:p>
            <a:pPr algn="l"/>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答案</a:t>
            </a:r>
            <a:r>
              <a:rPr lang="en-US" altLang="zh-CN" sz="2400" b="0" i="0" u="none" strike="noStrike" baseline="0" dirty="0">
                <a:solidFill>
                  <a:srgbClr val="000000"/>
                </a:solidFill>
                <a:latin typeface="LMSans10-Regular-Identity-H"/>
                <a:ea typeface="华文楷体" panose="02010600040101010101" pitchFamily="2" charset="-122"/>
              </a:rPr>
              <a:t>mod </a:t>
            </a:r>
            <a:r>
              <a:rPr lang="en-US" altLang="zh-CN" sz="2400" b="0" i="0" u="none" strike="noStrike" baseline="0" dirty="0">
                <a:solidFill>
                  <a:srgbClr val="000000"/>
                </a:solidFill>
                <a:latin typeface="CMR10"/>
                <a:ea typeface="华文楷体" panose="02010600040101010101" pitchFamily="2" charset="-122"/>
              </a:rPr>
              <a:t>10^</a:t>
            </a:r>
            <a:r>
              <a:rPr lang="en-US" altLang="zh-CN" sz="2400" b="0" i="0" u="none" strike="noStrike" baseline="0" dirty="0">
                <a:solidFill>
                  <a:srgbClr val="000000"/>
                </a:solidFill>
                <a:latin typeface="CMR8"/>
                <a:ea typeface="华文楷体" panose="02010600040101010101" pitchFamily="2" charset="-122"/>
              </a:rPr>
              <a:t>9 </a:t>
            </a:r>
            <a:r>
              <a:rPr lang="en-US" altLang="zh-CN" sz="2400" b="0" i="0" u="none" strike="noStrike" baseline="0" dirty="0">
                <a:solidFill>
                  <a:srgbClr val="000000"/>
                </a:solidFill>
                <a:latin typeface="CMR10"/>
                <a:ea typeface="华文楷体" panose="02010600040101010101" pitchFamily="2" charset="-122"/>
              </a:rPr>
              <a:t>+ 7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输出</a:t>
            </a:r>
            <a:endParaRPr lang="zh-CN" altLang="en-US" sz="2400" dirty="0"/>
          </a:p>
        </p:txBody>
      </p:sp>
    </p:spTree>
    <p:extLst>
      <p:ext uri="{BB962C8B-B14F-4D97-AF65-F5344CB8AC3E}">
        <p14:creationId xmlns:p14="http://schemas.microsoft.com/office/powerpoint/2010/main" val="225670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例：音乐会的等待</a:t>
            </a:r>
          </a:p>
        </p:txBody>
      </p:sp>
      <p:sp>
        <p:nvSpPr>
          <p:cNvPr id="3" name="内容占位符 2"/>
          <p:cNvSpPr>
            <a:spLocks noGrp="1"/>
          </p:cNvSpPr>
          <p:nvPr>
            <p:ph idx="1"/>
          </p:nvPr>
        </p:nvSpPr>
        <p:spPr/>
        <p:txBody>
          <a:bodyPr/>
          <a:lstStyle/>
          <a:p>
            <a:pPr>
              <a:lnSpc>
                <a:spcPct val="150000"/>
              </a:lnSpc>
            </a:pPr>
            <a:endParaRPr lang="en-US" altLang="zh-CN"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以序列</a:t>
            </a:r>
            <a:r>
              <a:rPr lang="en-US" altLang="zh-CN" dirty="0">
                <a:latin typeface="楷体" panose="02010609060101010101" pitchFamily="49" charset="-122"/>
                <a:ea typeface="楷体" panose="02010609060101010101" pitchFamily="49" charset="-122"/>
              </a:rPr>
              <a:t>8,8,6,4,2,3,7</a:t>
            </a:r>
            <a:r>
              <a:rPr lang="zh-CN" altLang="en-US" dirty="0">
                <a:latin typeface="楷体" panose="02010609060101010101" pitchFamily="49" charset="-122"/>
                <a:ea typeface="楷体" panose="02010609060101010101" pitchFamily="49" charset="-122"/>
              </a:rPr>
              <a:t>为例</a:t>
            </a:r>
          </a:p>
          <a:p>
            <a:pPr>
              <a:lnSpc>
                <a:spcPct val="150000"/>
              </a:lnSpc>
            </a:pPr>
            <a:r>
              <a:rPr lang="zh-CN" altLang="en-US" dirty="0">
                <a:latin typeface="楷体" panose="02010609060101010101" pitchFamily="49" charset="-122"/>
                <a:ea typeface="楷体" panose="02010609060101010101" pitchFamily="49" charset="-122"/>
              </a:rPr>
              <a:t>考虑前五个人，如图右上</a:t>
            </a:r>
          </a:p>
          <a:p>
            <a:pPr>
              <a:lnSpc>
                <a:spcPct val="150000"/>
              </a:lnSpc>
            </a:pPr>
            <a:r>
              <a:rPr lang="zh-CN" altLang="en-US" dirty="0">
                <a:latin typeface="楷体" panose="02010609060101010101" pitchFamily="49" charset="-122"/>
                <a:ea typeface="楷体" panose="02010609060101010101" pitchFamily="49" charset="-122"/>
              </a:rPr>
              <a:t>考虑加入身高为</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的人，如图右下</a:t>
            </a:r>
          </a:p>
          <a:p>
            <a:pPr>
              <a:lnSpc>
                <a:spcPct val="150000"/>
              </a:lnSpc>
            </a:pPr>
            <a:r>
              <a:rPr lang="zh-CN" altLang="en-US" dirty="0">
                <a:latin typeface="楷体" panose="02010609060101010101" pitchFamily="49" charset="-122"/>
                <a:ea typeface="楷体" panose="02010609060101010101" pitchFamily="49" charset="-122"/>
              </a:rPr>
              <a:t>于是，身高为</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的人再也无法被后面的人看见</a:t>
            </a:r>
          </a:p>
          <a:p>
            <a:pPr>
              <a:lnSpc>
                <a:spcPct val="150000"/>
              </a:lnSpc>
            </a:pPr>
            <a:endParaRPr lang="zh-CN" altLang="en-US"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8539466" y="1863079"/>
            <a:ext cx="3127519" cy="3346994"/>
          </a:xfrm>
          <a:prstGeom prst="rect">
            <a:avLst/>
          </a:prstGeom>
        </p:spPr>
      </p:pic>
    </p:spTree>
    <p:extLst>
      <p:ext uri="{BB962C8B-B14F-4D97-AF65-F5344CB8AC3E}">
        <p14:creationId xmlns:p14="http://schemas.microsoft.com/office/powerpoint/2010/main" val="271926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ED1CB-4238-490E-A9E2-D6EF7982A0B2}"/>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20DD46E7-DDF3-47AB-B5AA-F0D849383E42}"/>
              </a:ext>
            </a:extLst>
          </p:cNvPr>
          <p:cNvSpPr>
            <a:spLocks noGrp="1"/>
          </p:cNvSpPr>
          <p:nvPr>
            <p:ph idx="1"/>
          </p:nvPr>
        </p:nvSpPr>
        <p:spPr/>
        <p:txBody>
          <a:bodyPr>
            <a:normAutofit/>
          </a:bodyPr>
          <a:lstStyle/>
          <a:p>
            <a:pPr algn="l"/>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给出</a:t>
            </a:r>
            <a:r>
              <a:rPr lang="en-US" altLang="zh-CN" sz="2800" b="0" i="0" u="none" strike="noStrike" baseline="0" dirty="0">
                <a:solidFill>
                  <a:srgbClr val="000000"/>
                </a:solidFill>
                <a:latin typeface="LMSans10-Regular-Identity-H"/>
                <a:ea typeface="华文楷体" panose="02010600040101010101" pitchFamily="2" charset="-122"/>
              </a:rPr>
              <a:t>A[], </a:t>
            </a:r>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要求支持</a:t>
            </a:r>
            <a:r>
              <a:rPr lang="en-US" altLang="zh-CN" sz="2800" b="0" i="0" u="none" strike="noStrike" baseline="0" dirty="0">
                <a:solidFill>
                  <a:srgbClr val="000000"/>
                </a:solidFill>
                <a:latin typeface="LMSans10-Regular-Identity-H"/>
                <a:ea typeface="华文楷体" panose="02010600040101010101" pitchFamily="2" charset="-122"/>
              </a:rPr>
              <a:t>:</a:t>
            </a:r>
          </a:p>
          <a:p>
            <a:pPr lvl="1"/>
            <a:r>
              <a:rPr lang="en-US" altLang="zh-CN" sz="2400" b="0" i="0" u="none" strike="noStrike" baseline="0" dirty="0">
                <a:solidFill>
                  <a:srgbClr val="000000"/>
                </a:solidFill>
                <a:latin typeface="LMSans10-Regular-Identity-H"/>
                <a:ea typeface="华文楷体" panose="02010600040101010101" pitchFamily="2" charset="-122"/>
              </a:rPr>
              <a:t>A[x]=y</a:t>
            </a:r>
          </a:p>
          <a:p>
            <a:pPr lvl="1"/>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询问</a:t>
            </a:r>
            <a:r>
              <a:rPr lang="en-US" altLang="zh-CN" sz="2800" b="0" i="0" u="none" strike="noStrike" baseline="0" dirty="0">
                <a:solidFill>
                  <a:srgbClr val="000000"/>
                </a:solidFill>
                <a:latin typeface="LMSans10-Regular-Identity-H"/>
                <a:ea typeface="华文楷体" panose="02010600040101010101" pitchFamily="2" charset="-122"/>
              </a:rPr>
              <a:t>A[</a:t>
            </a:r>
            <a:r>
              <a:rPr lang="en-US" altLang="zh-CN" sz="2800" b="0" i="0" u="none" strike="noStrike" baseline="0" dirty="0" err="1">
                <a:solidFill>
                  <a:srgbClr val="000000"/>
                </a:solidFill>
                <a:latin typeface="LMSans10-Regular-Identity-H"/>
                <a:ea typeface="华文楷体" panose="02010600040101010101" pitchFamily="2" charset="-122"/>
              </a:rPr>
              <a:t>x..y</a:t>
            </a:r>
            <a:r>
              <a:rPr lang="en-US" altLang="zh-CN" sz="2800" b="0" i="0" u="none" strike="noStrike" baseline="0" dirty="0">
                <a:solidFill>
                  <a:srgbClr val="000000"/>
                </a:solidFill>
                <a:latin typeface="LMSans10-Regular-Identity-H"/>
                <a:ea typeface="华文楷体" panose="02010600040101010101" pitchFamily="2" charset="-122"/>
              </a:rPr>
              <a:t>] </a:t>
            </a:r>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的最⼤⼦段和</a:t>
            </a:r>
            <a:endParaRPr lang="zh-CN" altLang="en-US" sz="2400" dirty="0"/>
          </a:p>
        </p:txBody>
      </p:sp>
    </p:spTree>
    <p:extLst>
      <p:ext uri="{BB962C8B-B14F-4D97-AF65-F5344CB8AC3E}">
        <p14:creationId xmlns:p14="http://schemas.microsoft.com/office/powerpoint/2010/main" val="34981330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ABEA2-A706-4BD8-BB60-C80B17007E43}"/>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E94118E2-57FE-40EB-8199-5AA1141AFDA7}"/>
              </a:ext>
            </a:extLst>
          </p:cNvPr>
          <p:cNvSpPr>
            <a:spLocks noGrp="1"/>
          </p:cNvSpPr>
          <p:nvPr>
            <p:ph idx="1"/>
          </p:nvPr>
        </p:nvSpPr>
        <p:spPr/>
        <p:txBody>
          <a:bodyPr>
            <a:normAutofit/>
          </a:bodyPr>
          <a:lstStyle/>
          <a:p>
            <a:pPr algn="l"/>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对长度为</a:t>
            </a:r>
            <a:r>
              <a:rPr lang="en-US" altLang="zh-CN" sz="2800" b="0" i="0" u="none" strike="noStrike" baseline="0" dirty="0">
                <a:solidFill>
                  <a:srgbClr val="000000"/>
                </a:solidFill>
                <a:latin typeface="LMSans10-Regular-Identity-H"/>
                <a:ea typeface="华文楷体" panose="02010600040101010101" pitchFamily="2" charset="-122"/>
              </a:rPr>
              <a:t>n </a:t>
            </a:r>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的数列进⾏</a:t>
            </a:r>
            <a:r>
              <a:rPr lang="en-US" altLang="zh-CN" sz="2800" b="0" i="0" u="none" strike="noStrike" baseline="0" dirty="0">
                <a:solidFill>
                  <a:srgbClr val="000000"/>
                </a:solidFill>
                <a:latin typeface="LMSans10-Regular-Identity-H"/>
                <a:ea typeface="华文楷体" panose="02010600040101010101" pitchFamily="2" charset="-122"/>
              </a:rPr>
              <a:t>m </a:t>
            </a:r>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次操作</a:t>
            </a:r>
            <a:r>
              <a:rPr lang="en-US" altLang="zh-CN" sz="2800" b="0" i="0" u="none" strike="noStrike" baseline="0" dirty="0">
                <a:solidFill>
                  <a:srgbClr val="000000"/>
                </a:solidFill>
                <a:latin typeface="LMSans10-Regular-Identity-H"/>
                <a:ea typeface="华文楷体" panose="02010600040101010101" pitchFamily="2" charset="-122"/>
              </a:rPr>
              <a:t>, </a:t>
            </a:r>
            <a:r>
              <a:rPr lang="zh-CN" altLang="en-US" sz="2800" b="0" i="0" u="none" strike="noStrike" baseline="0" dirty="0">
                <a:solidFill>
                  <a:srgbClr val="000000"/>
                </a:solidFill>
                <a:latin typeface="华文楷体" panose="02010600040101010101" pitchFamily="2" charset="-122"/>
                <a:ea typeface="华文楷体" panose="02010600040101010101" pitchFamily="2" charset="-122"/>
              </a:rPr>
              <a:t>操作为</a:t>
            </a:r>
            <a:r>
              <a:rPr lang="en-US" altLang="zh-CN" sz="2800" b="0" i="0" u="none" strike="noStrike" baseline="0" dirty="0">
                <a:solidFill>
                  <a:srgbClr val="000000"/>
                </a:solidFill>
                <a:latin typeface="LMSans10-Regular-Identity-H"/>
                <a:ea typeface="华文楷体" panose="02010600040101010101" pitchFamily="2" charset="-122"/>
              </a:rPr>
              <a:t>:</a:t>
            </a:r>
          </a:p>
          <a:p>
            <a:pPr lvl="1"/>
            <a:r>
              <a:rPr lang="en-US" altLang="zh-CN" sz="2400" b="0" i="0" u="none" strike="noStrike" baseline="0" dirty="0">
                <a:solidFill>
                  <a:srgbClr val="000000"/>
                </a:solidFill>
                <a:latin typeface="LMSans10-Regular-Identity-H"/>
                <a:ea typeface="华文楷体" panose="02010600040101010101" pitchFamily="2" charset="-122"/>
              </a:rPr>
              <a:t>a[</a:t>
            </a:r>
            <a:r>
              <a:rPr lang="en-US" altLang="zh-CN" sz="2400" b="0" i="0" u="none" strike="noStrike" baseline="0" dirty="0" err="1">
                <a:solidFill>
                  <a:srgbClr val="000000"/>
                </a:solidFill>
                <a:latin typeface="LMSans10-Regular-Identity-H"/>
                <a:ea typeface="华文楷体" panose="02010600040101010101" pitchFamily="2" charset="-122"/>
              </a:rPr>
              <a:t>l..r</a:t>
            </a:r>
            <a:r>
              <a:rPr lang="en-US" altLang="zh-CN" sz="2400" b="0" i="0" u="none" strike="noStrike" baseline="0" dirty="0">
                <a:solidFill>
                  <a:srgbClr val="000000"/>
                </a:solidFill>
                <a:latin typeface="LMSans10-Regular-Identity-H"/>
                <a:ea typeface="华文楷体" panose="02010600040101010101" pitchFamily="2" charset="-122"/>
              </a:rPr>
              <a:t>]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每⼀项都加⼀个常数</a:t>
            </a:r>
            <a:r>
              <a:rPr lang="en-US" altLang="zh-CN" sz="2400" b="0" i="0" u="none" strike="noStrike" baseline="0" dirty="0">
                <a:solidFill>
                  <a:srgbClr val="000000"/>
                </a:solidFill>
                <a:latin typeface="LMSans10-Regular-Identity-H"/>
                <a:ea typeface="华文楷体" panose="02010600040101010101" pitchFamily="2" charset="-122"/>
              </a:rPr>
              <a:t>C,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其中</a:t>
            </a:r>
            <a:r>
              <a:rPr lang="en-US" altLang="zh-CN" sz="2400" b="0" i="0" u="none" strike="noStrike" baseline="0" dirty="0">
                <a:solidFill>
                  <a:srgbClr val="000000"/>
                </a:solidFill>
                <a:latin typeface="CMR10"/>
                <a:ea typeface="华文楷体" panose="02010600040101010101" pitchFamily="2" charset="-122"/>
              </a:rPr>
              <a:t>0&lt;</a:t>
            </a:r>
            <a:r>
              <a:rPr lang="en-US" altLang="zh-CN" sz="2400" b="0" i="1" u="none" strike="noStrike" baseline="0" dirty="0">
                <a:solidFill>
                  <a:srgbClr val="000000"/>
                </a:solidFill>
                <a:latin typeface="LMSans10-Oblique-Identity-H"/>
                <a:ea typeface="华文楷体" panose="02010600040101010101" pitchFamily="2" charset="-122"/>
              </a:rPr>
              <a:t>C&lt;</a:t>
            </a:r>
            <a:r>
              <a:rPr lang="en-US" altLang="zh-CN" sz="2400" b="0" i="0" u="none" strike="noStrike" baseline="0" dirty="0">
                <a:solidFill>
                  <a:srgbClr val="000000"/>
                </a:solidFill>
                <a:latin typeface="CMR10"/>
                <a:ea typeface="华文楷体" panose="02010600040101010101" pitchFamily="2" charset="-122"/>
              </a:rPr>
              <a:t>10^</a:t>
            </a:r>
            <a:r>
              <a:rPr lang="en-US" altLang="zh-CN" sz="2400" b="0" i="0" u="none" strike="noStrike" baseline="0" dirty="0">
                <a:solidFill>
                  <a:srgbClr val="000000"/>
                </a:solidFill>
                <a:latin typeface="CMR7"/>
                <a:ea typeface="华文楷体" panose="02010600040101010101" pitchFamily="2" charset="-122"/>
              </a:rPr>
              <a:t>11</a:t>
            </a:r>
          </a:p>
          <a:p>
            <a:pPr lvl="1"/>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求</a:t>
            </a:r>
            <a:r>
              <a:rPr lang="en-US" altLang="zh-CN" sz="2400" b="0" i="0" u="none" strike="noStrike" baseline="0" dirty="0">
                <a:solidFill>
                  <a:srgbClr val="000000"/>
                </a:solidFill>
                <a:latin typeface="LMSans10-Regular-Identity-H"/>
                <a:ea typeface="华文楷体" panose="02010600040101010101" pitchFamily="2" charset="-122"/>
              </a:rPr>
              <a:t>F[a[l]]+F[a[l+1]]+...F[a[r]] mod 10000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的余数</a:t>
            </a:r>
          </a:p>
          <a:p>
            <a:pPr lvl="1"/>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其中</a:t>
            </a:r>
            <a:r>
              <a:rPr lang="en-US" altLang="zh-CN" sz="2400" b="0" i="0" u="none" strike="noStrike" baseline="0" dirty="0">
                <a:solidFill>
                  <a:srgbClr val="000000"/>
                </a:solidFill>
                <a:latin typeface="LMSans10-Regular-Identity-H"/>
                <a:ea typeface="华文楷体" panose="02010600040101010101" pitchFamily="2" charset="-122"/>
              </a:rPr>
              <a:t>F[</a:t>
            </a:r>
            <a:r>
              <a:rPr lang="en-US" altLang="zh-CN" sz="2400" b="0" i="0" u="none" strike="noStrike" baseline="0" dirty="0" err="1">
                <a:solidFill>
                  <a:srgbClr val="000000"/>
                </a:solidFill>
                <a:latin typeface="LMSans10-Regular-Identity-H"/>
                <a:ea typeface="华文楷体" panose="02010600040101010101" pitchFamily="2" charset="-122"/>
              </a:rPr>
              <a:t>i</a:t>
            </a:r>
            <a:r>
              <a:rPr lang="en-US" altLang="zh-CN" sz="2400" b="0" i="0" u="none" strike="noStrike" baseline="0" dirty="0">
                <a:solidFill>
                  <a:srgbClr val="000000"/>
                </a:solidFill>
                <a:latin typeface="LMSans10-Regular-Identity-H"/>
                <a:ea typeface="华文楷体" panose="02010600040101010101" pitchFamily="2" charset="-122"/>
              </a:rPr>
              <a:t>]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表示斐波那契数列</a:t>
            </a:r>
            <a:r>
              <a:rPr lang="en-US" altLang="zh-CN" sz="2400" b="0" i="0" u="none" strike="noStrike" baseline="0" dirty="0">
                <a:solidFill>
                  <a:srgbClr val="000000"/>
                </a:solidFill>
                <a:latin typeface="LMSans10-Regular-Identity-H"/>
                <a:ea typeface="华文楷体" panose="02010600040101010101" pitchFamily="2" charset="-122"/>
              </a:rPr>
              <a:t>. </a:t>
            </a:r>
            <a:r>
              <a:rPr lang="zh-CN" altLang="en-US" sz="2400" b="0" i="0" u="none" strike="noStrike" baseline="0" dirty="0">
                <a:solidFill>
                  <a:srgbClr val="000000"/>
                </a:solidFill>
                <a:latin typeface="华文楷体" panose="02010600040101010101" pitchFamily="2" charset="-122"/>
                <a:ea typeface="华文楷体" panose="02010600040101010101" pitchFamily="2" charset="-122"/>
              </a:rPr>
              <a:t>即</a:t>
            </a:r>
            <a:r>
              <a:rPr lang="en-US" altLang="zh-CN" sz="2400" b="0" i="0" u="none" strike="noStrike" baseline="0" dirty="0">
                <a:solidFill>
                  <a:srgbClr val="000000"/>
                </a:solidFill>
                <a:latin typeface="LMSans10-Regular-Identity-H"/>
                <a:ea typeface="华文楷体" panose="02010600040101010101" pitchFamily="2" charset="-122"/>
              </a:rPr>
              <a:t>F[0]=F[1]=1,</a:t>
            </a:r>
            <a:r>
              <a:rPr lang="pt-BR" altLang="zh-CN" sz="2800" b="0" i="0" u="none" strike="noStrike" baseline="0" dirty="0">
                <a:solidFill>
                  <a:srgbClr val="000000"/>
                </a:solidFill>
                <a:latin typeface="LMSans10-Regular-Identity-H"/>
                <a:ea typeface="华文楷体" panose="02010600040101010101" pitchFamily="2" charset="-122"/>
              </a:rPr>
              <a:t>F[n+2]=F[n+1]+F[n].</a:t>
            </a:r>
          </a:p>
        </p:txBody>
      </p:sp>
    </p:spTree>
    <p:extLst>
      <p:ext uri="{BB962C8B-B14F-4D97-AF65-F5344CB8AC3E}">
        <p14:creationId xmlns:p14="http://schemas.microsoft.com/office/powerpoint/2010/main" val="2213321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8710F-6BDA-4559-8CEE-719CF8AB4E0F}"/>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3D7BB5-4B23-44EB-8351-34D074398679}"/>
                  </a:ext>
                </a:extLst>
              </p:cNvPr>
              <p:cNvSpPr>
                <a:spLocks noGrp="1"/>
              </p:cNvSpPr>
              <p:nvPr>
                <p:ph idx="1"/>
              </p:nvPr>
            </p:nvSpPr>
            <p:spPr/>
            <p:txBody>
              <a:bodyPr/>
              <a:lstStyle/>
              <a:p>
                <a:r>
                  <a:rPr lang="zh-CN" altLang="en-US" dirty="0"/>
                  <a:t>求</a:t>
                </a:r>
                <a:r>
                  <a:rPr lang="en-US" altLang="zh-CN" dirty="0"/>
                  <a:t>A[] </a:t>
                </a:r>
                <a:r>
                  <a:rPr lang="zh-CN" altLang="en-US" dirty="0"/>
                  <a:t>的⼀个最长⼦序列</a:t>
                </a:r>
                <a:r>
                  <a:rPr lang="en-US" altLang="zh-CN" dirty="0"/>
                  <a:t>B[], </a:t>
                </a:r>
                <a:r>
                  <a:rPr lang="zh-CN" altLang="en-US" dirty="0"/>
                  <a:t>满⾜</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𝐵</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𝐵</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i="1" dirty="0" smtClean="0">
                        <a:latin typeface="Cambria Math" panose="02040503050406030204" pitchFamily="18" charset="0"/>
                      </a:rPr>
                      <m:t>𝑑</m:t>
                    </m:r>
                  </m:oMath>
                </a14:m>
                <a:r>
                  <a:rPr lang="en-US" altLang="zh-CN" dirty="0"/>
                  <a:t>, </a:t>
                </a:r>
                <a:r>
                  <a:rPr lang="zh-CN" altLang="en-US" dirty="0"/>
                  <a:t>输出长度即可</a:t>
                </a:r>
                <a:endParaRPr lang="en-US" altLang="zh-CN" dirty="0"/>
              </a:p>
              <a:p>
                <a:endParaRPr lang="en-US" altLang="zh-CN" dirty="0"/>
              </a:p>
              <a:p>
                <a:pPr algn="l"/>
                <a:r>
                  <a:rPr lang="pl-PL" altLang="zh-CN" sz="1800" b="0" i="0" u="none" strike="noStrike" baseline="0" dirty="0">
                    <a:solidFill>
                      <a:srgbClr val="000000"/>
                    </a:solidFill>
                    <a:latin typeface="LMSans10-Regular-Identity-H"/>
                  </a:rPr>
                  <a:t>DP: </a:t>
                </a:r>
                <a14:m>
                  <m:oMath xmlns:m="http://schemas.openxmlformats.org/officeDocument/2006/math">
                    <m:r>
                      <a:rPr lang="pl-PL" altLang="zh-CN" sz="1800" b="0" i="1" u="none" strike="noStrike" baseline="0" dirty="0" smtClean="0">
                        <a:solidFill>
                          <a:srgbClr val="000000"/>
                        </a:solidFill>
                        <a:latin typeface="Cambria Math" panose="02040503050406030204" pitchFamily="18" charset="0"/>
                      </a:rPr>
                      <m:t>𝑓</m:t>
                    </m:r>
                    <m:r>
                      <a:rPr lang="pl-PL" altLang="zh-CN" sz="1800" b="0" i="1" u="none" strike="noStrike" baseline="0" dirty="0" smtClean="0">
                        <a:solidFill>
                          <a:srgbClr val="000000"/>
                        </a:solidFill>
                        <a:latin typeface="Cambria Math" panose="02040503050406030204" pitchFamily="18" charset="0"/>
                      </a:rPr>
                      <m:t>[</m:t>
                    </m:r>
                    <m:r>
                      <a:rPr lang="pl-PL" altLang="zh-CN" sz="1800" b="0" i="1" u="none" strike="noStrike" baseline="0" dirty="0" smtClean="0">
                        <a:solidFill>
                          <a:srgbClr val="000000"/>
                        </a:solidFill>
                        <a:latin typeface="Cambria Math" panose="02040503050406030204" pitchFamily="18" charset="0"/>
                      </a:rPr>
                      <m:t>𝑖</m:t>
                    </m:r>
                    <m:r>
                      <a:rPr lang="pl-PL" altLang="zh-CN" sz="1800" b="0" i="1" u="none" strike="noStrike" baseline="0" dirty="0" smtClean="0">
                        <a:solidFill>
                          <a:srgbClr val="000000"/>
                        </a:solidFill>
                        <a:latin typeface="Cambria Math" panose="02040503050406030204" pitchFamily="18" charset="0"/>
                      </a:rPr>
                      <m:t>] = </m:t>
                    </m:r>
                    <m:r>
                      <m:rPr>
                        <m:sty m:val="p"/>
                      </m:rPr>
                      <a:rPr lang="pl-PL" altLang="zh-CN" sz="1800" b="0" i="1" u="none" strike="noStrike" baseline="0" dirty="0" smtClean="0">
                        <a:solidFill>
                          <a:srgbClr val="000000"/>
                        </a:solidFill>
                        <a:latin typeface="Cambria Math" panose="02040503050406030204" pitchFamily="18" charset="0"/>
                      </a:rPr>
                      <m:t>max</m:t>
                    </m:r>
                    <m:r>
                      <a:rPr lang="en-US" altLang="zh-CN" sz="1800" b="0" i="1" u="none" strike="noStrike" baseline="0"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𝑓</m:t>
                    </m:r>
                    <m:r>
                      <a:rPr lang="en-US" altLang="zh-CN" i="1" dirty="0">
                        <a:solidFill>
                          <a:srgbClr val="000000"/>
                        </a:solidFill>
                        <a:latin typeface="Cambria Math" panose="02040503050406030204" pitchFamily="18" charset="0"/>
                      </a:rPr>
                      <m:t>[</m:t>
                    </m:r>
                    <m:r>
                      <a:rPr lang="pl-PL" altLang="zh-CN" sz="1800" b="0" i="1" u="none" strike="noStrike" baseline="0" dirty="0" smtClean="0">
                        <a:solidFill>
                          <a:srgbClr val="000000"/>
                        </a:solidFill>
                        <a:latin typeface="Cambria Math" panose="02040503050406030204" pitchFamily="18" charset="0"/>
                      </a:rPr>
                      <m:t>𝑗</m:t>
                    </m:r>
                    <m:r>
                      <a:rPr lang="pl-PL" altLang="zh-CN" sz="1800" b="0" i="1" u="none" strike="noStrike" baseline="0" dirty="0" smtClean="0">
                        <a:solidFill>
                          <a:srgbClr val="000000"/>
                        </a:solidFill>
                        <a:latin typeface="Cambria Math" panose="02040503050406030204" pitchFamily="18" charset="0"/>
                      </a:rPr>
                      <m:t>]|1&lt;</m:t>
                    </m:r>
                    <m:r>
                      <a:rPr lang="pl-PL" altLang="zh-CN" sz="1800" b="0" i="1" u="none" strike="noStrike" baseline="0" dirty="0" smtClean="0">
                        <a:solidFill>
                          <a:srgbClr val="000000"/>
                        </a:solidFill>
                        <a:latin typeface="Cambria Math" panose="02040503050406030204" pitchFamily="18" charset="0"/>
                      </a:rPr>
                      <m:t>𝑗</m:t>
                    </m:r>
                    <m:r>
                      <a:rPr lang="pl-PL" altLang="zh-CN" sz="1800" b="0" i="1" u="none" strike="noStrike" baseline="0" dirty="0" smtClean="0">
                        <a:solidFill>
                          <a:srgbClr val="000000"/>
                        </a:solidFill>
                        <a:latin typeface="Cambria Math" panose="02040503050406030204" pitchFamily="18" charset="0"/>
                      </a:rPr>
                      <m:t> &lt; </m:t>
                    </m:r>
                    <m:r>
                      <a:rPr lang="pl-PL" altLang="zh-CN" sz="1800" b="0" i="1" u="none" strike="noStrike" baseline="0" dirty="0" smtClean="0">
                        <a:solidFill>
                          <a:srgbClr val="000000"/>
                        </a:solidFill>
                        <a:latin typeface="Cambria Math" panose="02040503050406030204" pitchFamily="18" charset="0"/>
                      </a:rPr>
                      <m:t>𝑖</m:t>
                    </m:r>
                    <m:r>
                      <a:rPr lang="pl-PL" altLang="zh-CN" sz="1800" b="0" i="1" u="none" strike="noStrike" baseline="0" dirty="0" smtClean="0">
                        <a:solidFill>
                          <a:srgbClr val="000000"/>
                        </a:solidFill>
                        <a:latin typeface="Cambria Math" panose="02040503050406030204" pitchFamily="18" charset="0"/>
                      </a:rPr>
                      <m:t>; </m:t>
                    </m:r>
                    <m:d>
                      <m:dPr>
                        <m:begChr m:val="|"/>
                        <m:endChr m:val="|"/>
                        <m:ctrlPr>
                          <a:rPr lang="en-US" altLang="zh-CN" sz="1800" b="0" i="1" u="none" strike="noStrike" baseline="0" dirty="0" smtClean="0">
                            <a:solidFill>
                              <a:srgbClr val="000000"/>
                            </a:solidFill>
                            <a:latin typeface="Cambria Math" panose="02040503050406030204" pitchFamily="18" charset="0"/>
                          </a:rPr>
                        </m:ctrlPr>
                      </m:dPr>
                      <m:e>
                        <m:r>
                          <a:rPr lang="pl-PL" altLang="zh-CN" sz="1800" b="0" i="1" u="none" strike="noStrike" baseline="0" dirty="0" smtClean="0">
                            <a:solidFill>
                              <a:srgbClr val="000000"/>
                            </a:solidFill>
                            <a:latin typeface="Cambria Math" panose="02040503050406030204" pitchFamily="18" charset="0"/>
                          </a:rPr>
                          <m:t>𝑎</m:t>
                        </m:r>
                        <m:d>
                          <m:dPr>
                            <m:begChr m:val="["/>
                            <m:endChr m:val="]"/>
                            <m:ctrlPr>
                              <a:rPr lang="pl-PL" altLang="zh-CN" sz="1800" b="0" i="1" u="none" strike="noStrike" baseline="0" dirty="0" smtClean="0">
                                <a:solidFill>
                                  <a:srgbClr val="000000"/>
                                </a:solidFill>
                                <a:latin typeface="Cambria Math" panose="02040503050406030204" pitchFamily="18" charset="0"/>
                              </a:rPr>
                            </m:ctrlPr>
                          </m:dPr>
                          <m:e>
                            <m:r>
                              <a:rPr lang="pl-PL" altLang="zh-CN" sz="1800" b="0" i="1" u="none" strike="noStrike" baseline="0" dirty="0" smtClean="0">
                                <a:solidFill>
                                  <a:srgbClr val="000000"/>
                                </a:solidFill>
                                <a:latin typeface="Cambria Math" panose="02040503050406030204" pitchFamily="18" charset="0"/>
                              </a:rPr>
                              <m:t>𝑗</m:t>
                            </m:r>
                          </m:e>
                        </m:d>
                        <m:r>
                          <a:rPr lang="en-US" altLang="zh-CN" sz="1800" b="0" i="1" u="none" strike="noStrike" baseline="0" dirty="0" smtClean="0">
                            <a:solidFill>
                              <a:srgbClr val="000000"/>
                            </a:solidFill>
                            <a:latin typeface="Cambria Math" panose="02040503050406030204" pitchFamily="18" charset="0"/>
                          </a:rPr>
                          <m:t>−</m:t>
                        </m:r>
                        <m:r>
                          <a:rPr lang="pl-PL" altLang="zh-CN" sz="1800" b="0" i="1" u="none" strike="noStrike" baseline="0" dirty="0" smtClean="0">
                            <a:solidFill>
                              <a:srgbClr val="000000"/>
                            </a:solidFill>
                            <a:latin typeface="Cambria Math" panose="02040503050406030204" pitchFamily="18" charset="0"/>
                          </a:rPr>
                          <m:t>𝑎</m:t>
                        </m:r>
                        <m:d>
                          <m:dPr>
                            <m:begChr m:val="["/>
                            <m:endChr m:val="]"/>
                            <m:ctrlPr>
                              <a:rPr lang="pl-PL" altLang="zh-CN" sz="1800" b="0" i="1" u="none" strike="noStrike" baseline="0" dirty="0" smtClean="0">
                                <a:solidFill>
                                  <a:srgbClr val="000000"/>
                                </a:solidFill>
                                <a:latin typeface="Cambria Math" panose="02040503050406030204" pitchFamily="18" charset="0"/>
                              </a:rPr>
                            </m:ctrlPr>
                          </m:dPr>
                          <m:e>
                            <m:r>
                              <a:rPr lang="pl-PL" altLang="zh-CN" sz="1800" b="0" i="1" u="none" strike="noStrike" baseline="0" dirty="0" smtClean="0">
                                <a:solidFill>
                                  <a:srgbClr val="000000"/>
                                </a:solidFill>
                                <a:latin typeface="Cambria Math" panose="02040503050406030204" pitchFamily="18" charset="0"/>
                              </a:rPr>
                              <m:t>𝑖</m:t>
                            </m:r>
                          </m:e>
                        </m:d>
                      </m:e>
                    </m:d>
                    <m:r>
                      <a:rPr lang="en-US" altLang="zh-CN" sz="1800" b="0" i="1" u="none" strike="noStrike" baseline="0" dirty="0" smtClean="0">
                        <a:solidFill>
                          <a:srgbClr val="000000"/>
                        </a:solidFill>
                        <a:latin typeface="Cambria Math" panose="02040503050406030204" pitchFamily="18" charset="0"/>
                      </a:rPr>
                      <m:t>≤</m:t>
                    </m:r>
                    <m:r>
                      <a:rPr lang="pl-PL" altLang="zh-CN" sz="1800" b="0" i="1" u="none" strike="noStrike" baseline="0" dirty="0" smtClean="0">
                        <a:solidFill>
                          <a:srgbClr val="000000"/>
                        </a:solidFill>
                        <a:latin typeface="Cambria Math" panose="02040503050406030204" pitchFamily="18" charset="0"/>
                      </a:rPr>
                      <m:t>𝑑</m:t>
                    </m:r>
                    <m:r>
                      <a:rPr lang="en-US" altLang="zh-CN" i="1" dirty="0">
                        <a:solidFill>
                          <a:srgbClr val="000000"/>
                        </a:solidFill>
                        <a:latin typeface="Cambria Math" panose="02040503050406030204" pitchFamily="18" charset="0"/>
                      </a:rPr>
                      <m:t>}</m:t>
                    </m:r>
                    <m:r>
                      <a:rPr lang="pl-PL" altLang="zh-CN" sz="1800" b="0" i="1" u="none" strike="noStrike" baseline="0" dirty="0" smtClean="0">
                        <a:solidFill>
                          <a:srgbClr val="000000"/>
                        </a:solidFill>
                        <a:latin typeface="Cambria Math" panose="02040503050406030204" pitchFamily="18" charset="0"/>
                      </a:rPr>
                      <m:t> + 1</m:t>
                    </m:r>
                  </m:oMath>
                </a14:m>
                <a:endParaRPr lang="pl-PL" altLang="zh-CN" sz="1800" b="0" i="0" u="none" strike="noStrike" baseline="0" dirty="0">
                  <a:solidFill>
                    <a:srgbClr val="000000"/>
                  </a:solidFill>
                  <a:latin typeface="CMR10"/>
                </a:endParaRPr>
              </a:p>
              <a:p>
                <a:pPr algn="l"/>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按照</a:t>
                </a:r>
                <a:r>
                  <a:rPr lang="en-US" altLang="zh-CN" sz="1800" b="0" i="0" u="none" strike="noStrike" baseline="0" dirty="0">
                    <a:solidFill>
                      <a:srgbClr val="000000"/>
                    </a:solidFill>
                    <a:latin typeface="LMSans10-Regular-Identity-H"/>
                    <a:ea typeface="华文楷体" panose="02010600040101010101" pitchFamily="2" charset="-122"/>
                  </a:rPr>
                  <a:t>A[] </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排序</a:t>
                </a:r>
                <a:r>
                  <a:rPr lang="en-US" altLang="zh-CN" sz="1800" b="0" i="0" u="none" strike="noStrike" baseline="0" dirty="0">
                    <a:solidFill>
                      <a:srgbClr val="000000"/>
                    </a:solidFill>
                    <a:latin typeface="LMSans10-Regular-Identity-H"/>
                    <a:ea typeface="华文楷体" panose="02010600040101010101" pitchFamily="2" charset="-122"/>
                  </a:rPr>
                  <a:t>, </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线段树中存</a:t>
                </a:r>
                <a:r>
                  <a:rPr lang="en-US" altLang="zh-CN" sz="1800" b="0" i="0" u="none" strike="noStrike" baseline="0" dirty="0">
                    <a:solidFill>
                      <a:srgbClr val="000000"/>
                    </a:solidFill>
                    <a:latin typeface="LMSans10-Regular-Identity-H"/>
                    <a:ea typeface="华文楷体" panose="02010600040101010101" pitchFamily="2" charset="-122"/>
                  </a:rPr>
                  <a:t>f[], </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维护区间最⼤值</a:t>
                </a:r>
              </a:p>
              <a:p>
                <a:pPr algn="l"/>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思路</a:t>
                </a:r>
                <a:r>
                  <a:rPr lang="en-US" altLang="zh-CN" sz="1800" b="0" i="0" u="none" strike="noStrike" baseline="0" dirty="0">
                    <a:solidFill>
                      <a:srgbClr val="000000"/>
                    </a:solidFill>
                    <a:latin typeface="LMSans10-Regular-Identity-H"/>
                    <a:ea typeface="华文楷体" panose="02010600040101010101" pitchFamily="2" charset="-122"/>
                  </a:rPr>
                  <a:t>: </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按顺序枚举右端点</a:t>
                </a:r>
                <a:r>
                  <a:rPr lang="en-US" altLang="zh-CN" sz="1800" b="0" i="0" u="none" strike="noStrike" baseline="0" dirty="0">
                    <a:solidFill>
                      <a:srgbClr val="000000"/>
                    </a:solidFill>
                    <a:latin typeface="LMSans10-Regular-Identity-H"/>
                    <a:ea typeface="华文楷体" panose="02010600040101010101" pitchFamily="2" charset="-122"/>
                  </a:rPr>
                  <a:t>, </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查询答案</a:t>
                </a:r>
                <a:r>
                  <a:rPr lang="en-US" altLang="zh-CN" sz="1800" b="0" i="0" u="none" strike="noStrike" baseline="0" dirty="0">
                    <a:solidFill>
                      <a:srgbClr val="000000"/>
                    </a:solidFill>
                    <a:latin typeface="LMSans10-Regular-Identity-H"/>
                    <a:ea typeface="华文楷体" panose="02010600040101010101" pitchFamily="2" charset="-122"/>
                  </a:rPr>
                  <a:t>/</a:t>
                </a:r>
                <a:r>
                  <a:rPr lang="zh-CN" altLang="en-US" sz="1800" b="0" i="0" u="none" strike="noStrike" baseline="0" dirty="0">
                    <a:solidFill>
                      <a:srgbClr val="000000"/>
                    </a:solidFill>
                    <a:latin typeface="华文楷体" panose="02010600040101010101" pitchFamily="2" charset="-122"/>
                    <a:ea typeface="华文楷体" panose="02010600040101010101" pitchFamily="2" charset="-122"/>
                  </a:rPr>
                  <a:t>左端点</a:t>
                </a:r>
                <a:endParaRPr lang="zh-CN" altLang="en-US" dirty="0"/>
              </a:p>
            </p:txBody>
          </p:sp>
        </mc:Choice>
        <mc:Fallback>
          <p:sp>
            <p:nvSpPr>
              <p:cNvPr id="3" name="内容占位符 2">
                <a:extLst>
                  <a:ext uri="{FF2B5EF4-FFF2-40B4-BE49-F238E27FC236}">
                    <a16:creationId xmlns:a16="http://schemas.microsoft.com/office/drawing/2014/main" id="{923D7BB5-4B23-44EB-8351-34D074398679}"/>
                  </a:ext>
                </a:extLst>
              </p:cNvPr>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92885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EFC1D-0552-44FA-9E99-C0B6F96EC0C2}"/>
              </a:ext>
            </a:extLst>
          </p:cNvPr>
          <p:cNvSpPr>
            <a:spLocks noGrp="1"/>
          </p:cNvSpPr>
          <p:nvPr>
            <p:ph type="title"/>
          </p:nvPr>
        </p:nvSpPr>
        <p:spPr/>
        <p:txBody>
          <a:bodyPr/>
          <a:lstStyle/>
          <a:p>
            <a:r>
              <a:rPr lang="fr-FR" altLang="zh-CN" dirty="0"/>
              <a:t>CodeForces</a:t>
            </a:r>
            <a:br>
              <a:rPr lang="fr-FR" altLang="zh-CN" dirty="0"/>
            </a:br>
            <a:r>
              <a:rPr lang="fr-FR" altLang="zh-CN" dirty="0"/>
              <a:t>242E XOR on segment</a:t>
            </a:r>
            <a:endParaRPr lang="zh-CN" altLang="en-US" dirty="0"/>
          </a:p>
        </p:txBody>
      </p:sp>
      <p:sp>
        <p:nvSpPr>
          <p:cNvPr id="3" name="内容占位符 2">
            <a:extLst>
              <a:ext uri="{FF2B5EF4-FFF2-40B4-BE49-F238E27FC236}">
                <a16:creationId xmlns:a16="http://schemas.microsoft.com/office/drawing/2014/main" id="{08D4B0E6-9D80-4D45-B336-0ED32BB124B2}"/>
              </a:ext>
            </a:extLst>
          </p:cNvPr>
          <p:cNvSpPr>
            <a:spLocks noGrp="1"/>
          </p:cNvSpPr>
          <p:nvPr>
            <p:ph idx="1"/>
          </p:nvPr>
        </p:nvSpPr>
        <p:spPr/>
        <p:txBody>
          <a:bodyPr/>
          <a:lstStyle/>
          <a:p>
            <a:pPr marL="0" indent="0" algn="l">
              <a:buNone/>
            </a:pPr>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给出</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个数</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𝑚</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个操作，操作有两种：</a:t>
            </a:r>
          </a:p>
          <a:p>
            <a:r>
              <a:rPr lang="en-US" altLang="zh-CN" sz="1800" b="0" i="0" u="none" strike="noStrike" baseline="0" dirty="0">
                <a:solidFill>
                  <a:srgbClr val="404040"/>
                </a:solidFill>
                <a:latin typeface="Calibri" panose="020F0502020204030204" pitchFamily="34" charset="0"/>
                <a:ea typeface="宋体" panose="02010600030101010101" pitchFamily="2" charset="-122"/>
              </a:rPr>
              <a:t>1. </a:t>
            </a:r>
            <a:r>
              <a:rPr lang="zh-CN" altLang="en-US" sz="1800" b="0" i="0" u="none" strike="noStrike" baseline="0" dirty="0">
                <a:solidFill>
                  <a:srgbClr val="404040"/>
                </a:solidFill>
                <a:latin typeface="宋体" panose="02010600030101010101" pitchFamily="2" charset="-122"/>
                <a:ea typeface="宋体" panose="02010600030101010101" pitchFamily="2" charset="-122"/>
              </a:rPr>
              <a:t>将 </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𝑎𝑟</a:t>
            </a:r>
            <a:r>
              <a:rPr lang="zh-CN" altLang="en-US" sz="1800" b="0" i="0" u="none" strike="noStrike" baseline="0" dirty="0">
                <a:solidFill>
                  <a:srgbClr val="404040"/>
                </a:solidFill>
                <a:latin typeface="宋体" panose="02010600030101010101" pitchFamily="2" charset="-122"/>
                <a:ea typeface="宋体" panose="02010600030101010101" pitchFamily="2" charset="-122"/>
              </a:rPr>
              <a:t>同时异或</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𝑐</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en-US" altLang="zh-CN" sz="1800" b="0" i="0" u="none" strike="noStrike" baseline="0" dirty="0">
                <a:solidFill>
                  <a:srgbClr val="404040"/>
                </a:solidFill>
                <a:latin typeface="Calibri" panose="020F0502020204030204" pitchFamily="34" charset="0"/>
                <a:ea typeface="宋体" panose="02010600030101010101" pitchFamily="2" charset="-122"/>
              </a:rPr>
              <a:t>2. </a:t>
            </a:r>
            <a:r>
              <a:rPr lang="zh-CN" altLang="en-US" sz="1800" b="0" i="0" u="none" strike="noStrike" baseline="0" dirty="0">
                <a:solidFill>
                  <a:srgbClr val="404040"/>
                </a:solidFill>
                <a:latin typeface="宋体" panose="02010600030101010101" pitchFamily="2" charset="-122"/>
                <a:ea typeface="宋体" panose="02010600030101010101" pitchFamily="2" charset="-122"/>
              </a:rPr>
              <a:t>求 </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𝑎𝑟</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endParaRPr lang="en-US" altLang="zh-CN" sz="1800" b="0" i="0" u="none" strike="noStrike" baseline="0" dirty="0">
              <a:solidFill>
                <a:srgbClr val="404040"/>
              </a:solidFill>
              <a:latin typeface="宋体" panose="02010600030101010101" pitchFamily="2" charset="-122"/>
              <a:ea typeface="宋体" panose="02010600030101010101" pitchFamily="2" charset="-122"/>
            </a:endParaRPr>
          </a:p>
          <a:p>
            <a:r>
              <a:rPr lang="en-US" altLang="zh-CN" sz="1800" b="0" i="0" u="none" strike="noStrike" baseline="0" dirty="0">
                <a:solidFill>
                  <a:srgbClr val="404040"/>
                </a:solidFill>
                <a:latin typeface="宋体" panose="02010600030101010101" pitchFamily="2" charset="-122"/>
                <a:ea typeface="宋体" panose="02010600030101010101" pitchFamily="2" charset="-122"/>
              </a:rPr>
              <a:t>Ai&lt;=1e6</a:t>
            </a:r>
            <a:endParaRPr lang="zh-CN" altLang="en-US" sz="1800" b="0" i="0" u="none" strike="noStrike" baseline="0" dirty="0">
              <a:solidFill>
                <a:srgbClr val="404040"/>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5894483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DF50D-BE9C-4404-972B-07C884AFE18B}"/>
              </a:ext>
            </a:extLst>
          </p:cNvPr>
          <p:cNvSpPr>
            <a:spLocks noGrp="1"/>
          </p:cNvSpPr>
          <p:nvPr>
            <p:ph type="title"/>
          </p:nvPr>
        </p:nvSpPr>
        <p:spPr/>
        <p:txBody>
          <a:bodyPr/>
          <a:lstStyle/>
          <a:p>
            <a:r>
              <a:rPr lang="en-US" altLang="zh-CN" dirty="0" err="1"/>
              <a:t>CodeForces</a:t>
            </a:r>
            <a:br>
              <a:rPr lang="en-US" altLang="zh-CN" dirty="0"/>
            </a:br>
            <a:r>
              <a:rPr lang="en-US" altLang="zh-CN" dirty="0"/>
              <a:t>Gym 100739A Queries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2161904-B14C-4AD3-922D-376A11DA7E13}"/>
                  </a:ext>
                </a:extLst>
              </p:cNvPr>
              <p:cNvSpPr>
                <a:spLocks noGrp="1"/>
              </p:cNvSpPr>
              <p:nvPr>
                <p:ph idx="1"/>
              </p:nvPr>
            </p:nvSpPr>
            <p:spPr/>
            <p:txBody>
              <a:bodyPr/>
              <a:lstStyle/>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给一个长度为</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的序列，有</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𝑚</a:t>
                </a:r>
                <a:r>
                  <a:rPr lang="zh-CN" altLang="en-US" sz="1800" b="0" i="0" u="none" strike="noStrike" baseline="0" dirty="0">
                    <a:solidFill>
                      <a:srgbClr val="404040"/>
                    </a:solidFill>
                    <a:latin typeface="宋体" panose="02010600030101010101" pitchFamily="2" charset="-122"/>
                    <a:ea typeface="宋体" panose="02010600030101010101" pitchFamily="2" charset="-122"/>
                  </a:rPr>
                  <a:t>次操作，要求支持两种操作：</a:t>
                </a:r>
              </a:p>
              <a:p>
                <a:r>
                  <a:rPr lang="en-US" altLang="zh-CN" sz="1800" b="0" i="0" u="none" strike="noStrike" baseline="0" dirty="0">
                    <a:solidFill>
                      <a:srgbClr val="404040"/>
                    </a:solidFill>
                    <a:latin typeface="Calibri" panose="020F0502020204030204" pitchFamily="34" charset="0"/>
                    <a:ea typeface="宋体" panose="02010600030101010101" pitchFamily="2" charset="-122"/>
                  </a:rPr>
                  <a:t>1. </a:t>
                </a:r>
                <a:r>
                  <a:rPr lang="zh-CN" altLang="en-US" sz="1800" b="0" i="0" u="none" strike="noStrike" baseline="0" dirty="0">
                    <a:solidFill>
                      <a:srgbClr val="404040"/>
                    </a:solidFill>
                    <a:latin typeface="宋体" panose="02010600030101010101" pitchFamily="2" charset="-122"/>
                    <a:ea typeface="宋体" panose="02010600030101010101" pitchFamily="2" charset="-122"/>
                  </a:rPr>
                  <a:t>单点修改为</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𝑥</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en-US" altLang="zh-CN" sz="1800" b="0" i="0" u="none" strike="noStrike" baseline="0" dirty="0">
                    <a:solidFill>
                      <a:srgbClr val="404040"/>
                    </a:solidFill>
                    <a:latin typeface="Calibri" panose="020F0502020204030204" pitchFamily="34" charset="0"/>
                    <a:ea typeface="宋体" panose="02010600030101010101" pitchFamily="2" charset="-122"/>
                  </a:rPr>
                  <a:t>2. </a:t>
                </a:r>
                <a:r>
                  <a:rPr lang="zh-CN" altLang="en-US" sz="1800" b="0" i="0" u="none" strike="noStrike" baseline="0" dirty="0">
                    <a:solidFill>
                      <a:srgbClr val="404040"/>
                    </a:solidFill>
                    <a:latin typeface="宋体" panose="02010600030101010101" pitchFamily="2" charset="-122"/>
                    <a:ea typeface="宋体" panose="02010600030101010101" pitchFamily="2" charset="-122"/>
                  </a:rPr>
                  <a:t>求区间</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的所有子区间</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的异或和，即求</a:t>
                </a:r>
              </a:p>
              <a:p>
                <a14:m>
                  <m:oMath xmlns:m="http://schemas.openxmlformats.org/officeDocument/2006/math">
                    <m:nary>
                      <m:naryPr>
                        <m:chr m:val="∑"/>
                        <m:supHide m:val="on"/>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naryPr>
                      <m:sub>
                        <m:d>
                          <m:d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dPr>
                          <m:e>
                            <m:sSup>
                              <m:sSup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sSupPr>
                              <m:e>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𝑙</m:t>
                                </m:r>
                              </m:e>
                              <m:sup>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sup>
                            </m:sSup>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sSup>
                              <m:sSup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sSupPr>
                              <m:e>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𝑟</m:t>
                                </m:r>
                              </m:e>
                              <m:sup>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sup>
                            </m:sSup>
                          </m:e>
                        </m:d>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d>
                          <m:d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dPr>
                          <m:e>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𝑙</m:t>
                            </m:r>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𝑟</m:t>
                            </m:r>
                          </m:e>
                        </m:d>
                      </m:sub>
                      <m:sup/>
                      <m:e>
                        <m:sSubSup>
                          <m:sSubSupPr>
                            <m:ctrlPr>
                              <a:rPr lang="en-US" altLang="zh-CN" i="1" dirty="0">
                                <a:solidFill>
                                  <a:srgbClr val="404040"/>
                                </a:solidFill>
                                <a:latin typeface="Cambria Math" panose="02040503050406030204" pitchFamily="18" charset="0"/>
                                <a:ea typeface="宋体" panose="02010600030101010101" pitchFamily="2" charset="-122"/>
                              </a:rPr>
                            </m:ctrlPr>
                          </m:sSubSupPr>
                          <m:e>
                            <m:r>
                              <a:rPr lang="zh-CN" altLang="si-LK" i="1" dirty="0">
                                <a:solidFill>
                                  <a:srgbClr val="404040"/>
                                </a:solidFill>
                                <a:latin typeface="Cambria Math" panose="02040503050406030204" pitchFamily="18" charset="0"/>
                                <a:ea typeface="宋体" panose="02010600030101010101" pitchFamily="2" charset="-122"/>
                              </a:rPr>
                              <m:t>𝑎</m:t>
                            </m:r>
                          </m:e>
                          <m:sub>
                            <m:r>
                              <a:rPr lang="zh-CN" altLang="si-LK" i="1" dirty="0">
                                <a:solidFill>
                                  <a:srgbClr val="404040"/>
                                </a:solidFill>
                                <a:latin typeface="Cambria Math" panose="02040503050406030204" pitchFamily="18" charset="0"/>
                                <a:ea typeface="宋体" panose="02010600030101010101" pitchFamily="2" charset="-122"/>
                              </a:rPr>
                              <m:t>𝑙</m:t>
                            </m:r>
                          </m:sub>
                          <m:sup>
                            <m:r>
                              <a:rPr lang="si-LK" altLang="zh-CN" i="1" dirty="0">
                                <a:solidFill>
                                  <a:srgbClr val="404040"/>
                                </a:solidFill>
                                <a:latin typeface="Cambria Math" panose="02040503050406030204" pitchFamily="18" charset="0"/>
                                <a:ea typeface="宋体" panose="02010600030101010101" pitchFamily="2" charset="-122"/>
                              </a:rPr>
                              <m:t>′</m:t>
                            </m:r>
                          </m:sup>
                        </m:sSubSup>
                        <m:r>
                          <m:rPr>
                            <m:sty m:val="p"/>
                          </m:rPr>
                          <a:rPr lang="en-US" altLang="zh-CN" i="1" dirty="0" err="1">
                            <a:solidFill>
                              <a:srgbClr val="404040"/>
                            </a:solidFill>
                            <a:latin typeface="Cambria Math" panose="02040503050406030204" pitchFamily="18" charset="0"/>
                            <a:ea typeface="宋体" panose="02010600030101010101" pitchFamily="2" charset="-122"/>
                          </a:rPr>
                          <m:t>xor</m:t>
                        </m:r>
                        <m:sSub>
                          <m:sSubPr>
                            <m:ctrlPr>
                              <a:rPr lang="en-US" altLang="zh-CN" b="0" i="1" dirty="0" smtClean="0">
                                <a:solidFill>
                                  <a:srgbClr val="404040"/>
                                </a:solidFill>
                                <a:latin typeface="Cambria Math" panose="02040503050406030204" pitchFamily="18" charset="0"/>
                                <a:ea typeface="宋体" panose="02010600030101010101" pitchFamily="2" charset="-122"/>
                              </a:rPr>
                            </m:ctrlPr>
                          </m:sSubPr>
                          <m:e>
                            <m:r>
                              <a:rPr lang="en-US" altLang="zh-CN" b="0" i="1" dirty="0" smtClean="0">
                                <a:solidFill>
                                  <a:srgbClr val="404040"/>
                                </a:solidFill>
                                <a:latin typeface="Cambria Math" panose="02040503050406030204" pitchFamily="18" charset="0"/>
                                <a:ea typeface="宋体" panose="02010600030101010101" pitchFamily="2" charset="-122"/>
                              </a:rPr>
                              <m:t>𝑎</m:t>
                            </m:r>
                          </m:e>
                          <m:sub>
                            <m:sSup>
                              <m:sSupPr>
                                <m:ctrlPr>
                                  <a:rPr lang="en-US" altLang="zh-CN" b="0" i="1" dirty="0" smtClean="0">
                                    <a:solidFill>
                                      <a:srgbClr val="404040"/>
                                    </a:solidFill>
                                    <a:latin typeface="Cambria Math" panose="02040503050406030204" pitchFamily="18" charset="0"/>
                                    <a:ea typeface="宋体" panose="02010600030101010101" pitchFamily="2" charset="-122"/>
                                  </a:rPr>
                                </m:ctrlPr>
                              </m:sSupPr>
                              <m:e>
                                <m:r>
                                  <a:rPr lang="zh-CN" altLang="en-US" i="1" dirty="0">
                                    <a:solidFill>
                                      <a:srgbClr val="404040"/>
                                    </a:solidFill>
                                    <a:latin typeface="Cambria Math" panose="02040503050406030204" pitchFamily="18" charset="0"/>
                                    <a:ea typeface="宋体" panose="02010600030101010101" pitchFamily="2" charset="-122"/>
                                  </a:rPr>
                                  <m:t>𝑙</m:t>
                                </m:r>
                              </m:e>
                              <m:sup>
                                <m:r>
                                  <a:rPr lang="en-US" altLang="zh-CN" i="1" dirty="0">
                                    <a:solidFill>
                                      <a:srgbClr val="404040"/>
                                    </a:solidFill>
                                    <a:latin typeface="Cambria Math" panose="02040503050406030204" pitchFamily="18" charset="0"/>
                                    <a:ea typeface="宋体" panose="02010600030101010101" pitchFamily="2" charset="-122"/>
                                  </a:rPr>
                                  <m:t>′</m:t>
                                </m:r>
                              </m:sup>
                            </m:sSup>
                            <m:r>
                              <a:rPr lang="en-US" altLang="zh-CN" i="1" dirty="0">
                                <a:solidFill>
                                  <a:srgbClr val="404040"/>
                                </a:solidFill>
                                <a:latin typeface="Cambria Math" panose="02040503050406030204" pitchFamily="18" charset="0"/>
                                <a:ea typeface="宋体" panose="02010600030101010101" pitchFamily="2" charset="-122"/>
                              </a:rPr>
                              <m:t>+</m:t>
                            </m:r>
                            <m:r>
                              <a:rPr lang="en-US" altLang="zh-CN" i="1" dirty="0">
                                <a:solidFill>
                                  <a:srgbClr val="404040"/>
                                </a:solidFill>
                                <a:latin typeface="Cambria Math" panose="02040503050406030204" pitchFamily="18" charset="0"/>
                                <a:ea typeface="宋体" panose="02010600030101010101" pitchFamily="2" charset="-122"/>
                              </a:rPr>
                              <m:t>1</m:t>
                            </m:r>
                          </m:sub>
                        </m:sSub>
                        <m:r>
                          <a:rPr lang="en-US" altLang="zh-CN" i="1" dirty="0">
                            <a:solidFill>
                              <a:srgbClr val="404040"/>
                            </a:solidFill>
                            <a:latin typeface="Cambria Math" panose="02040503050406030204" pitchFamily="18" charset="0"/>
                            <a:ea typeface="宋体" panose="02010600030101010101" pitchFamily="2" charset="-122"/>
                          </a:rPr>
                          <m:t>𝑥𝑜𝑟</m:t>
                        </m:r>
                        <m:r>
                          <a:rPr lang="en-US" altLang="zh-CN" i="1" dirty="0">
                            <a:solidFill>
                              <a:srgbClr val="404040"/>
                            </a:solidFill>
                            <a:latin typeface="Cambria Math" panose="02040503050406030204" pitchFamily="18" charset="0"/>
                            <a:ea typeface="宋体" panose="02010600030101010101" pitchFamily="2" charset="-122"/>
                          </a:rPr>
                          <m:t>…</m:t>
                        </m:r>
                        <m:r>
                          <m:rPr>
                            <m:sty m:val="p"/>
                          </m:rPr>
                          <a:rPr lang="en-US" altLang="zh-CN" i="1" dirty="0" err="1">
                            <a:solidFill>
                              <a:srgbClr val="404040"/>
                            </a:solidFill>
                            <a:latin typeface="Cambria Math" panose="02040503050406030204" pitchFamily="18" charset="0"/>
                            <a:ea typeface="宋体" panose="02010600030101010101" pitchFamily="2" charset="-122"/>
                          </a:rPr>
                          <m:t>xor</m:t>
                        </m:r>
                        <m:r>
                          <a:rPr lang="en-US" altLang="zh-CN" b="0" i="1" dirty="0" smtClean="0">
                            <a:solidFill>
                              <a:srgbClr val="404040"/>
                            </a:solidFill>
                            <a:latin typeface="Cambria Math" panose="02040503050406030204" pitchFamily="18" charset="0"/>
                            <a:ea typeface="宋体" panose="02010600030101010101" pitchFamily="2" charset="-122"/>
                          </a:rPr>
                          <m:t> </m:t>
                        </m:r>
                        <m:sSub>
                          <m:sSubPr>
                            <m:ctrlPr>
                              <a:rPr lang="en-US" altLang="zh-CN" b="0" i="1" dirty="0" smtClean="0">
                                <a:solidFill>
                                  <a:srgbClr val="404040"/>
                                </a:solidFill>
                                <a:latin typeface="Cambria Math" panose="02040503050406030204" pitchFamily="18" charset="0"/>
                                <a:ea typeface="宋体" panose="02010600030101010101" pitchFamily="2" charset="-122"/>
                              </a:rPr>
                            </m:ctrlPr>
                          </m:sSubPr>
                          <m:e>
                            <m:r>
                              <a:rPr lang="zh-CN" altLang="en-US" i="1" dirty="0">
                                <a:solidFill>
                                  <a:srgbClr val="404040"/>
                                </a:solidFill>
                                <a:latin typeface="Cambria Math" panose="02040503050406030204" pitchFamily="18" charset="0"/>
                                <a:ea typeface="宋体" panose="02010600030101010101" pitchFamily="2" charset="-122"/>
                              </a:rPr>
                              <m:t>𝑎</m:t>
                            </m:r>
                          </m:e>
                          <m:sub>
                            <m:sSup>
                              <m:sSupPr>
                                <m:ctrlPr>
                                  <a:rPr lang="en-US" altLang="zh-CN" i="1" dirty="0">
                                    <a:solidFill>
                                      <a:srgbClr val="404040"/>
                                    </a:solidFill>
                                    <a:latin typeface="Cambria Math" panose="02040503050406030204" pitchFamily="18" charset="0"/>
                                    <a:ea typeface="宋体" panose="02010600030101010101" pitchFamily="2" charset="-122"/>
                                  </a:rPr>
                                </m:ctrlPr>
                              </m:sSupPr>
                              <m:e>
                                <m:r>
                                  <a:rPr lang="zh-CN" altLang="en-US" i="1" dirty="0">
                                    <a:solidFill>
                                      <a:srgbClr val="404040"/>
                                    </a:solidFill>
                                    <a:latin typeface="Cambria Math" panose="02040503050406030204" pitchFamily="18" charset="0"/>
                                    <a:ea typeface="宋体" panose="02010600030101010101" pitchFamily="2" charset="-122"/>
                                  </a:rPr>
                                  <m:t>𝑟</m:t>
                                </m:r>
                              </m:e>
                              <m:sup>
                                <m:r>
                                  <a:rPr lang="en-US" altLang="zh-CN" i="1" dirty="0">
                                    <a:solidFill>
                                      <a:srgbClr val="404040"/>
                                    </a:solidFill>
                                    <a:latin typeface="Cambria Math" panose="02040503050406030204" pitchFamily="18" charset="0"/>
                                    <a:ea typeface="宋体" panose="02010600030101010101" pitchFamily="2" charset="-122"/>
                                  </a:rPr>
                                  <m:t>′</m:t>
                                </m:r>
                              </m:sup>
                            </m:sSup>
                          </m:sub>
                        </m:sSub>
                        <m:r>
                          <m:rPr>
                            <m:nor/>
                          </m:rPr>
                          <a:rPr lang="en-US" altLang="zh-CN" dirty="0">
                            <a:solidFill>
                              <a:srgbClr val="404040"/>
                            </a:solidFill>
                            <a:latin typeface="Cambria Math" panose="02040503050406030204" pitchFamily="18" charset="0"/>
                            <a:ea typeface="宋体" panose="02010600030101010101" pitchFamily="2" charset="-122"/>
                          </a:rPr>
                          <m:t> </m:t>
                        </m:r>
                      </m:e>
                    </m:nary>
                  </m:oMath>
                </a14:m>
                <a:endParaRPr lang="en-US" altLang="zh-CN" sz="1800" b="0" i="0" u="none" strike="noStrike" baseline="0" dirty="0">
                  <a:solidFill>
                    <a:srgbClr val="404040"/>
                  </a:solidFill>
                  <a:latin typeface="Cambria Math" panose="02040503050406030204" pitchFamily="18" charset="0"/>
                  <a:ea typeface="宋体" panose="02010600030101010101" pitchFamily="2" charset="-122"/>
                </a:endParaRPr>
              </a:p>
              <a:p>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𝑚≤</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10^5,0≤</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𝑎𝑖</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𝑥≤</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1000</a:t>
                </a:r>
              </a:p>
              <a:p>
                <a:endParaRPr lang="zh-CN" altLang="en-US" dirty="0"/>
              </a:p>
            </p:txBody>
          </p:sp>
        </mc:Choice>
        <mc:Fallback>
          <p:sp>
            <p:nvSpPr>
              <p:cNvPr id="3" name="内容占位符 2">
                <a:extLst>
                  <a:ext uri="{FF2B5EF4-FFF2-40B4-BE49-F238E27FC236}">
                    <a16:creationId xmlns:a16="http://schemas.microsoft.com/office/drawing/2014/main" id="{22161904-B14C-4AD3-922D-376A11DA7E13}"/>
                  </a:ext>
                </a:extLst>
              </p:cNvPr>
              <p:cNvSpPr>
                <a:spLocks noGrp="1" noRot="1" noChangeAspect="1" noMove="1" noResize="1" noEditPoints="1" noAdjustHandles="1" noChangeArrowheads="1" noChangeShapeType="1" noTextEdit="1"/>
              </p:cNvSpPr>
              <p:nvPr>
                <p:ph idx="1"/>
              </p:nvPr>
            </p:nvSpPr>
            <p:spPr>
              <a:blipFill>
                <a:blip r:embed="rId2"/>
                <a:stretch>
                  <a:fillRect l="-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86856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80538-710C-4ECD-8EE8-BD35839EB5CB}"/>
              </a:ext>
            </a:extLst>
          </p:cNvPr>
          <p:cNvSpPr>
            <a:spLocks noGrp="1"/>
          </p:cNvSpPr>
          <p:nvPr>
            <p:ph type="title"/>
          </p:nvPr>
        </p:nvSpPr>
        <p:spPr/>
        <p:txBody>
          <a:bodyPr>
            <a:normAutofit/>
          </a:bodyPr>
          <a:lstStyle/>
          <a:p>
            <a:r>
              <a:rPr lang="fr-FR" altLang="zh-CN" dirty="0"/>
              <a:t>HDU 1024 Max Sum Plus</a:t>
            </a:r>
            <a:br>
              <a:rPr lang="fr-FR" altLang="zh-CN" dirty="0"/>
            </a:br>
            <a:r>
              <a:rPr lang="fr-FR" altLang="zh-CN" dirty="0"/>
              <a:t>Plus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B3E1D5B-07DC-41BE-AC32-36AC237A0CE4}"/>
                  </a:ext>
                </a:extLst>
              </p:cNvPr>
              <p:cNvSpPr>
                <a:spLocks noGrp="1"/>
              </p:cNvSpPr>
              <p:nvPr>
                <p:ph idx="1"/>
              </p:nvPr>
            </p:nvSpPr>
            <p:spPr/>
            <p:txBody>
              <a:bodyPr/>
              <a:lstStyle/>
              <a:p>
                <a:r>
                  <a:rPr lang="zh-CN" altLang="en-US" dirty="0"/>
                  <a:t>给出一列数</a:t>
                </a:r>
                <a14:m>
                  <m:oMath xmlns:m="http://schemas.openxmlformats.org/officeDocument/2006/math">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a</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r>
                  <a:rPr lang="zh-CN" altLang="en-US" dirty="0"/>
                  <a:t>，从中选出 𝑚个互不相交的子段，使得和最大，求这个最大值。</a:t>
                </a:r>
              </a:p>
            </p:txBody>
          </p:sp>
        </mc:Choice>
        <mc:Fallback>
          <p:sp>
            <p:nvSpPr>
              <p:cNvPr id="3" name="内容占位符 2">
                <a:extLst>
                  <a:ext uri="{FF2B5EF4-FFF2-40B4-BE49-F238E27FC236}">
                    <a16:creationId xmlns:a16="http://schemas.microsoft.com/office/drawing/2014/main" id="{0B3E1D5B-07DC-41BE-AC32-36AC237A0CE4}"/>
                  </a:ext>
                </a:extLst>
              </p:cNvPr>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0467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E99BE4-F34C-46F4-A171-B51693BB7725}"/>
              </a:ext>
            </a:extLst>
          </p:cNvPr>
          <p:cNvSpPr>
            <a:spLocks noGrp="1"/>
          </p:cNvSpPr>
          <p:nvPr>
            <p:ph type="title"/>
          </p:nvPr>
        </p:nvSpPr>
        <p:spPr/>
        <p:txBody>
          <a:bodyPr/>
          <a:lstStyle/>
          <a:p>
            <a:r>
              <a:rPr lang="en-US" altLang="zh-CN" dirty="0"/>
              <a:t>BZOJ 3638 k</a:t>
            </a:r>
            <a:br>
              <a:rPr lang="en-US" altLang="zh-CN" dirty="0"/>
            </a:br>
            <a:r>
              <a:rPr lang="en-US" altLang="zh-CN" dirty="0"/>
              <a:t>maximum subsequences sum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B0E565-4DCB-43CF-899C-D4A964826545}"/>
                  </a:ext>
                </a:extLst>
              </p:cNvPr>
              <p:cNvSpPr>
                <a:spLocks noGrp="1"/>
              </p:cNvSpPr>
              <p:nvPr>
                <p:ph idx="1"/>
              </p:nvPr>
            </p:nvSpPr>
            <p:spPr/>
            <p:txBody>
              <a:bodyPr/>
              <a:lstStyle/>
              <a:p>
                <a:r>
                  <a:rPr lang="zh-CN" altLang="en-US" dirty="0"/>
                  <a:t>给一列数</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，有 𝑚个操作，要求支持两种操作：</a:t>
                </a:r>
              </a:p>
              <a:p>
                <a:r>
                  <a:rPr lang="en-US" altLang="zh-CN" dirty="0"/>
                  <a:t>1.</a:t>
                </a:r>
                <a:r>
                  <a:rPr lang="zh-CN" altLang="en-US" dirty="0"/>
                  <a:t>修改某个数的值；</a:t>
                </a:r>
              </a:p>
              <a:p>
                <a:r>
                  <a:rPr lang="en-US" altLang="zh-CN" dirty="0"/>
                  <a:t>2.</a:t>
                </a:r>
                <a:r>
                  <a:rPr lang="zh-CN" altLang="en-US" dirty="0"/>
                  <a:t>读入 𝑙</a:t>
                </a:r>
                <a:r>
                  <a:rPr lang="en-US" altLang="zh-CN" dirty="0"/>
                  <a:t>,</a:t>
                </a:r>
                <a:r>
                  <a:rPr lang="zh-CN" altLang="en-US" dirty="0"/>
                  <a:t>𝑟</a:t>
                </a:r>
                <a:r>
                  <a:rPr lang="en-US" altLang="zh-CN" dirty="0"/>
                  <a:t>,</a:t>
                </a:r>
                <a:r>
                  <a:rPr lang="zh-CN" altLang="en-US" dirty="0"/>
                  <a:t>𝑘，在 𝑙</a:t>
                </a:r>
                <a:r>
                  <a:rPr lang="en-US" altLang="zh-CN" dirty="0"/>
                  <a:t>,</a:t>
                </a:r>
                <a:r>
                  <a:rPr lang="zh-CN" altLang="en-US" dirty="0"/>
                  <a:t>𝑟中选取至多 𝑘个不相交的子段，使这 𝑘个子段和最大，求最大值。</a:t>
                </a:r>
              </a:p>
              <a:p>
                <a:r>
                  <a:rPr lang="en-US" altLang="zh-CN" dirty="0"/>
                  <a:t>1≤</a:t>
                </a:r>
                <a:r>
                  <a:rPr lang="zh-CN" altLang="en-US" dirty="0"/>
                  <a:t>𝑛≤</a:t>
                </a:r>
                <a:r>
                  <a:rPr lang="en-US" altLang="zh-CN" dirty="0"/>
                  <a:t>10^5,1≤</a:t>
                </a:r>
                <a:r>
                  <a:rPr lang="zh-CN" altLang="en-US" dirty="0"/>
                  <a:t>𝑚≤</a:t>
                </a:r>
                <a:r>
                  <a:rPr lang="en-US" altLang="zh-CN" dirty="0"/>
                  <a:t>10^5,</a:t>
                </a:r>
                <a:r>
                  <a:rPr lang="zh-CN" altLang="en-US" dirty="0"/>
                  <a:t>𝑎𝑖≤</a:t>
                </a:r>
                <a:r>
                  <a:rPr lang="en-US" altLang="zh-CN" dirty="0"/>
                  <a:t>500,1≤</a:t>
                </a:r>
                <a:r>
                  <a:rPr lang="zh-CN" altLang="en-US" dirty="0"/>
                  <a:t>𝑘≤</a:t>
                </a:r>
                <a:r>
                  <a:rPr lang="en-US" altLang="zh-CN" dirty="0"/>
                  <a:t>20</a:t>
                </a:r>
                <a:endParaRPr lang="zh-CN" altLang="en-US" dirty="0"/>
              </a:p>
            </p:txBody>
          </p:sp>
        </mc:Choice>
        <mc:Fallback>
          <p:sp>
            <p:nvSpPr>
              <p:cNvPr id="3" name="内容占位符 2">
                <a:extLst>
                  <a:ext uri="{FF2B5EF4-FFF2-40B4-BE49-F238E27FC236}">
                    <a16:creationId xmlns:a16="http://schemas.microsoft.com/office/drawing/2014/main" id="{09B0E565-4DCB-43CF-899C-D4A964826545}"/>
                  </a:ext>
                </a:extLst>
              </p:cNvPr>
              <p:cNvSpPr>
                <a:spLocks noGrp="1" noRot="1" noChangeAspect="1" noMove="1" noResize="1" noEditPoints="1" noAdjustHandles="1" noChangeArrowheads="1" noChangeShapeType="1" noTextEdit="1"/>
              </p:cNvSpPr>
              <p:nvPr>
                <p:ph idx="1"/>
              </p:nvPr>
            </p:nvSpPr>
            <p:spPr>
              <a:blipFill>
                <a:blip r:embed="rId2"/>
                <a:stretch>
                  <a:fillRect l="-479" t="-1129" r="-13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17892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D1259-BBE6-4BF3-BE2A-1B0696EB18D5}"/>
              </a:ext>
            </a:extLst>
          </p:cNvPr>
          <p:cNvSpPr>
            <a:spLocks noGrp="1"/>
          </p:cNvSpPr>
          <p:nvPr>
            <p:ph type="title"/>
          </p:nvPr>
        </p:nvSpPr>
        <p:spPr/>
        <p:txBody>
          <a:bodyPr>
            <a:normAutofit/>
          </a:bodyPr>
          <a:lstStyle/>
          <a:p>
            <a:r>
              <a:rPr lang="en-US" altLang="zh-CN" dirty="0" err="1"/>
              <a:t>CodeForces</a:t>
            </a:r>
            <a:br>
              <a:rPr lang="en-US" altLang="zh-CN" dirty="0"/>
            </a:br>
            <a:r>
              <a:rPr lang="en-US" altLang="zh-CN" dirty="0"/>
              <a:t>877E </a:t>
            </a:r>
            <a:r>
              <a:rPr lang="en-US" altLang="zh-CN" dirty="0" err="1"/>
              <a:t>Danil</a:t>
            </a:r>
            <a:r>
              <a:rPr lang="en-US" altLang="zh-CN" dirty="0"/>
              <a:t> and a Part time Job</a:t>
            </a:r>
            <a:endParaRPr lang="zh-CN" altLang="en-US" dirty="0"/>
          </a:p>
        </p:txBody>
      </p:sp>
      <p:sp>
        <p:nvSpPr>
          <p:cNvPr id="3" name="内容占位符 2">
            <a:extLst>
              <a:ext uri="{FF2B5EF4-FFF2-40B4-BE49-F238E27FC236}">
                <a16:creationId xmlns:a16="http://schemas.microsoft.com/office/drawing/2014/main" id="{660DCA95-88E0-41F8-9F4F-78C98BBC7234}"/>
              </a:ext>
            </a:extLst>
          </p:cNvPr>
          <p:cNvSpPr>
            <a:spLocks noGrp="1"/>
          </p:cNvSpPr>
          <p:nvPr>
            <p:ph idx="1"/>
          </p:nvPr>
        </p:nvSpPr>
        <p:spPr/>
        <p:txBody>
          <a:bodyPr/>
          <a:lstStyle/>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给一棵</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个节点的树，每个节点有一个灯，有亮的灯也有灭的灯。</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有</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𝑚</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个操作，操作有两种：</a:t>
            </a:r>
          </a:p>
          <a:p>
            <a:pPr lvl="1"/>
            <a:r>
              <a:rPr lang="en-US" altLang="zh-CN" b="0" i="0" u="none" strike="noStrike" baseline="0" dirty="0">
                <a:solidFill>
                  <a:srgbClr val="404040"/>
                </a:solidFill>
                <a:latin typeface="Calibri" panose="020F0502020204030204" pitchFamily="34" charset="0"/>
                <a:ea typeface="宋体" panose="02010600030101010101" pitchFamily="2" charset="-122"/>
              </a:rPr>
              <a:t>1 </a:t>
            </a:r>
            <a:r>
              <a:rPr lang="zh-CN" altLang="en-US" b="0" i="0" u="none" strike="noStrike" baseline="0" dirty="0">
                <a:solidFill>
                  <a:srgbClr val="404040"/>
                </a:solidFill>
                <a:latin typeface="宋体" panose="02010600030101010101" pitchFamily="2" charset="-122"/>
                <a:ea typeface="宋体" panose="02010600030101010101" pitchFamily="2" charset="-122"/>
              </a:rPr>
              <a:t>将</a:t>
            </a:r>
            <a:r>
              <a:rPr lang="zh-CN" altLang="en-US" b="0" i="0" u="none" strike="noStrike" baseline="0" dirty="0">
                <a:solidFill>
                  <a:srgbClr val="404040"/>
                </a:solidFill>
                <a:latin typeface="Cambria Math" panose="02040503050406030204" pitchFamily="18" charset="0"/>
                <a:ea typeface="宋体" panose="02010600030101010101" pitchFamily="2" charset="-122"/>
              </a:rPr>
              <a:t>𝑥</a:t>
            </a:r>
            <a:r>
              <a:rPr lang="zh-CN" altLang="en-US" b="0" i="0" u="none" strike="noStrike" baseline="0" dirty="0">
                <a:solidFill>
                  <a:srgbClr val="404040"/>
                </a:solidFill>
                <a:latin typeface="宋体" panose="02010600030101010101" pitchFamily="2" charset="-122"/>
                <a:ea typeface="宋体" panose="02010600030101010101" pitchFamily="2" charset="-122"/>
              </a:rPr>
              <a:t>及其子树的灯变成相反状态（亮变暗，暗变亮）；</a:t>
            </a:r>
          </a:p>
          <a:p>
            <a:pPr lvl="1"/>
            <a:r>
              <a:rPr lang="en-US" altLang="zh-CN" b="0" i="0" u="none" strike="noStrike" baseline="0" dirty="0">
                <a:solidFill>
                  <a:srgbClr val="404040"/>
                </a:solidFill>
                <a:latin typeface="Calibri" panose="020F0502020204030204" pitchFamily="34" charset="0"/>
                <a:ea typeface="宋体" panose="02010600030101010101" pitchFamily="2" charset="-122"/>
              </a:rPr>
              <a:t>2 </a:t>
            </a:r>
            <a:r>
              <a:rPr lang="zh-CN" altLang="en-US" b="0" i="0" u="none" strike="noStrike" baseline="0" dirty="0">
                <a:solidFill>
                  <a:srgbClr val="404040"/>
                </a:solidFill>
                <a:latin typeface="宋体" panose="02010600030101010101" pitchFamily="2" charset="-122"/>
                <a:ea typeface="宋体" panose="02010600030101010101" pitchFamily="2" charset="-122"/>
              </a:rPr>
              <a:t>统计</a:t>
            </a:r>
            <a:r>
              <a:rPr lang="zh-CN" altLang="en-US" b="0" i="0" u="none" strike="noStrike" baseline="0" dirty="0">
                <a:solidFill>
                  <a:srgbClr val="404040"/>
                </a:solidFill>
                <a:latin typeface="Cambria Math" panose="02040503050406030204" pitchFamily="18" charset="0"/>
                <a:ea typeface="宋体" panose="02010600030101010101" pitchFamily="2" charset="-122"/>
              </a:rPr>
              <a:t>𝑥</a:t>
            </a:r>
            <a:r>
              <a:rPr lang="zh-CN" altLang="en-US" b="0" i="0" u="none" strike="noStrike" baseline="0" dirty="0">
                <a:solidFill>
                  <a:srgbClr val="404040"/>
                </a:solidFill>
                <a:latin typeface="宋体" panose="02010600030101010101" pitchFamily="2" charset="-122"/>
                <a:ea typeface="宋体" panose="02010600030101010101" pitchFamily="2" charset="-122"/>
              </a:rPr>
              <a:t>及其子树有多少个灯是亮的。</a:t>
            </a:r>
          </a:p>
          <a:p>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2×10^5,1≤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𝑞≤</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2×10^5</a:t>
            </a:r>
          </a:p>
          <a:p>
            <a:endParaRPr lang="zh-CN" altLang="en-US" dirty="0"/>
          </a:p>
        </p:txBody>
      </p:sp>
    </p:spTree>
    <p:extLst>
      <p:ext uri="{BB962C8B-B14F-4D97-AF65-F5344CB8AC3E}">
        <p14:creationId xmlns:p14="http://schemas.microsoft.com/office/powerpoint/2010/main" val="16789119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F012E-6EDB-4720-99A7-DDBDD068B1EE}"/>
              </a:ext>
            </a:extLst>
          </p:cNvPr>
          <p:cNvSpPr>
            <a:spLocks noGrp="1"/>
          </p:cNvSpPr>
          <p:nvPr>
            <p:ph type="title"/>
          </p:nvPr>
        </p:nvSpPr>
        <p:spPr/>
        <p:txBody>
          <a:bodyPr/>
          <a:lstStyle/>
          <a:p>
            <a:r>
              <a:rPr lang="en-US" altLang="zh-CN" dirty="0"/>
              <a:t>BZOJ 3252</a:t>
            </a:r>
            <a:br>
              <a:rPr lang="en-US" altLang="zh-CN" dirty="0"/>
            </a:br>
            <a:r>
              <a:rPr lang="zh-CN" altLang="en-US" dirty="0"/>
              <a:t>攻略</a:t>
            </a:r>
          </a:p>
        </p:txBody>
      </p:sp>
      <p:sp>
        <p:nvSpPr>
          <p:cNvPr id="3" name="内容占位符 2">
            <a:extLst>
              <a:ext uri="{FF2B5EF4-FFF2-40B4-BE49-F238E27FC236}">
                <a16:creationId xmlns:a16="http://schemas.microsoft.com/office/drawing/2014/main" id="{30719D75-D2F1-4676-B63D-3D514EB3D603}"/>
              </a:ext>
            </a:extLst>
          </p:cNvPr>
          <p:cNvSpPr>
            <a:spLocks noGrp="1"/>
          </p:cNvSpPr>
          <p:nvPr>
            <p:ph idx="1"/>
          </p:nvPr>
        </p:nvSpPr>
        <p:spPr/>
        <p:txBody>
          <a:bodyPr/>
          <a:lstStyle/>
          <a:p>
            <a:r>
              <a:rPr lang="zh-CN" altLang="en-US" dirty="0"/>
              <a:t>给出一棵 𝑛个节点的树，根节点为 </a:t>
            </a:r>
            <a:r>
              <a:rPr lang="en-US" altLang="zh-CN" dirty="0"/>
              <a:t>1</a:t>
            </a:r>
            <a:r>
              <a:rPr lang="zh-CN" altLang="en-US" dirty="0"/>
              <a:t>号节点，每个点有一个价值 𝑤𝑖。</a:t>
            </a:r>
          </a:p>
          <a:p>
            <a:r>
              <a:rPr lang="zh-CN" altLang="en-US" dirty="0"/>
              <a:t>要求选出 𝑘 条从 </a:t>
            </a:r>
            <a:r>
              <a:rPr lang="en-US" altLang="zh-CN" dirty="0"/>
              <a:t>1</a:t>
            </a:r>
            <a:r>
              <a:rPr lang="zh-CN" altLang="en-US" dirty="0"/>
              <a:t>号节点到叶子的路径，使得这些路径并的价值和最大。</a:t>
            </a:r>
          </a:p>
        </p:txBody>
      </p:sp>
    </p:spTree>
    <p:extLst>
      <p:ext uri="{BB962C8B-B14F-4D97-AF65-F5344CB8AC3E}">
        <p14:creationId xmlns:p14="http://schemas.microsoft.com/office/powerpoint/2010/main" val="3911155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8061E-DC07-439F-8433-F7368CCB6501}"/>
              </a:ext>
            </a:extLst>
          </p:cNvPr>
          <p:cNvSpPr>
            <a:spLocks noGrp="1"/>
          </p:cNvSpPr>
          <p:nvPr>
            <p:ph type="title"/>
          </p:nvPr>
        </p:nvSpPr>
        <p:spPr/>
        <p:txBody>
          <a:bodyPr/>
          <a:lstStyle/>
          <a:p>
            <a:r>
              <a:rPr lang="zh-CN" altLang="en-US" dirty="0"/>
              <a:t>例题：平面扫描</a:t>
            </a:r>
          </a:p>
        </p:txBody>
      </p:sp>
      <p:sp>
        <p:nvSpPr>
          <p:cNvPr id="3" name="内容占位符 2">
            <a:extLst>
              <a:ext uri="{FF2B5EF4-FFF2-40B4-BE49-F238E27FC236}">
                <a16:creationId xmlns:a16="http://schemas.microsoft.com/office/drawing/2014/main" id="{0EF51D2B-A5AE-42AE-B20C-3E54EB8B44B9}"/>
              </a:ext>
            </a:extLst>
          </p:cNvPr>
          <p:cNvSpPr>
            <a:spLocks noGrp="1"/>
          </p:cNvSpPr>
          <p:nvPr>
            <p:ph idx="1"/>
          </p:nvPr>
        </p:nvSpPr>
        <p:spPr/>
        <p:txBody>
          <a:bodyPr/>
          <a:lstStyle/>
          <a:p>
            <a:r>
              <a:rPr lang="zh-CN" altLang="en-US" dirty="0"/>
              <a:t>一个平面上有𝑛个矩形，给出每个矩形所在位置，求所有矩形面积并。</a:t>
            </a:r>
          </a:p>
          <a:p>
            <a:r>
              <a:rPr lang="en-US" altLang="zh-CN" dirty="0"/>
              <a:t>1≤</a:t>
            </a:r>
            <a:r>
              <a:rPr lang="zh-CN" altLang="en-US" dirty="0"/>
              <a:t>𝑛≤</a:t>
            </a:r>
            <a:r>
              <a:rPr lang="en-US" altLang="zh-CN" dirty="0"/>
              <a:t>10^5</a:t>
            </a:r>
            <a:endParaRPr lang="zh-CN" altLang="en-US" dirty="0"/>
          </a:p>
        </p:txBody>
      </p:sp>
    </p:spTree>
    <p:extLst>
      <p:ext uri="{BB962C8B-B14F-4D97-AF65-F5344CB8AC3E}">
        <p14:creationId xmlns:p14="http://schemas.microsoft.com/office/powerpoint/2010/main" val="181601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例：音乐会的等待</a:t>
            </a: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结合栈的性质，我们可以维护一个单调栈，从左向右依次扫描，扫描到</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时，我们希望栈里保存的是</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之前，能够和</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相互看到的人。</a:t>
            </a:r>
          </a:p>
          <a:p>
            <a:r>
              <a:rPr lang="zh-CN" altLang="en-US" dirty="0">
                <a:latin typeface="楷体" panose="02010609060101010101" pitchFamily="49" charset="-122"/>
                <a:ea typeface="楷体" panose="02010609060101010101" pitchFamily="49" charset="-122"/>
              </a:rPr>
              <a:t>栈的单调性：单调递减</a:t>
            </a:r>
          </a:p>
          <a:p>
            <a:r>
              <a:rPr lang="zh-CN" altLang="en-US" dirty="0">
                <a:latin typeface="楷体" panose="02010609060101010101" pitchFamily="49" charset="-122"/>
                <a:ea typeface="楷体" panose="02010609060101010101" pitchFamily="49" charset="-122"/>
              </a:rPr>
              <a:t>每次将栈中元素个数加入答案，并将</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入栈。</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入栈是必须的，所以，为了维护栈的单调性，必须将某些栈中的元素弹出，即这些元素所代表的人是会被</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挡住，无法与</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后面的任何人相互看见的。</a:t>
            </a:r>
          </a:p>
          <a:p>
            <a:r>
              <a:rPr lang="zh-CN" altLang="en-US" dirty="0">
                <a:latin typeface="楷体" panose="02010609060101010101" pitchFamily="49" charset="-122"/>
                <a:ea typeface="楷体" panose="02010609060101010101" pitchFamily="49" charset="-122"/>
              </a:rPr>
              <a:t>时间复杂度：</a:t>
            </a:r>
            <a:r>
              <a:rPr lang="en-US" altLang="zh-CN" dirty="0">
                <a:latin typeface="楷体" panose="02010609060101010101" pitchFamily="49" charset="-122"/>
                <a:ea typeface="楷体" panose="02010609060101010101" pitchFamily="49" charset="-122"/>
              </a:rPr>
              <a:t>O(N) --- </a:t>
            </a:r>
            <a:r>
              <a:rPr lang="zh-CN" altLang="en-US" dirty="0">
                <a:latin typeface="楷体" panose="02010609060101010101" pitchFamily="49" charset="-122"/>
                <a:ea typeface="楷体" panose="02010609060101010101" pitchFamily="49" charset="-122"/>
              </a:rPr>
              <a:t>每个元素最多入栈一次出栈一次</a:t>
            </a:r>
          </a:p>
          <a:p>
            <a:r>
              <a:rPr lang="zh-CN" altLang="en-US" dirty="0">
                <a:latin typeface="楷体" panose="02010609060101010101" pitchFamily="49" charset="-122"/>
                <a:ea typeface="楷体" panose="02010609060101010101" pitchFamily="49" charset="-122"/>
              </a:rPr>
              <a:t>细节：不要忘记使用</a:t>
            </a:r>
            <a:r>
              <a:rPr lang="en-US" altLang="zh-CN" dirty="0">
                <a:latin typeface="楷体" panose="02010609060101010101" pitchFamily="49" charset="-122"/>
                <a:ea typeface="楷体" panose="02010609060101010101" pitchFamily="49" charset="-122"/>
              </a:rPr>
              <a:t>64</a:t>
            </a:r>
            <a:r>
              <a:rPr lang="zh-CN" altLang="en-US" dirty="0">
                <a:latin typeface="楷体" panose="02010609060101010101" pitchFamily="49" charset="-122"/>
                <a:ea typeface="楷体" panose="02010609060101010101" pitchFamily="49" charset="-122"/>
              </a:rPr>
              <a:t>位整数！</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𝟓𝟎𝟎</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𝟎𝟎𝟎</a:t>
            </a:r>
            <a:r>
              <a:rPr lang="en-US" altLang="zh-CN" dirty="0">
                <a:latin typeface="楷体" panose="02010609060101010101" pitchFamily="49" charset="-122"/>
                <a:ea typeface="楷体" panose="02010609060101010101" pitchFamily="49" charset="-122"/>
              </a:rPr>
              <a:t>)</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819057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C77BE-18B8-46C4-A911-BBF2C28C786F}"/>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0FB08A54-34F1-481E-9027-EF72DA60F1A8}"/>
              </a:ext>
            </a:extLst>
          </p:cNvPr>
          <p:cNvSpPr>
            <a:spLocks noGrp="1"/>
          </p:cNvSpPr>
          <p:nvPr>
            <p:ph idx="1"/>
          </p:nvPr>
        </p:nvSpPr>
        <p:spPr/>
        <p:txBody>
          <a:bodyPr/>
          <a:lstStyle/>
          <a:p>
            <a:r>
              <a:rPr lang="zh-CN" altLang="en-US" dirty="0"/>
              <a:t>给出一棵树，求有多少点对𝑢</a:t>
            </a:r>
            <a:r>
              <a:rPr lang="en-US" altLang="zh-CN" dirty="0"/>
              <a:t>,</a:t>
            </a:r>
            <a:r>
              <a:rPr lang="zh-CN" altLang="en-US" dirty="0"/>
              <a:t>𝑣满足其路径上不存在两个点 𝑎</a:t>
            </a:r>
            <a:r>
              <a:rPr lang="en-US" altLang="zh-CN" dirty="0"/>
              <a:t>,</a:t>
            </a:r>
            <a:r>
              <a:rPr lang="zh-CN" altLang="en-US" dirty="0"/>
              <a:t>𝑏使得 𝑎</a:t>
            </a:r>
            <a:r>
              <a:rPr lang="en-US" altLang="zh-CN" dirty="0"/>
              <a:t>=</a:t>
            </a:r>
            <a:r>
              <a:rPr lang="zh-CN" altLang="en-US" dirty="0"/>
              <a:t>𝑘𝑏或 𝑏</a:t>
            </a:r>
            <a:r>
              <a:rPr lang="en-US" altLang="zh-CN" dirty="0"/>
              <a:t>=</a:t>
            </a:r>
            <a:r>
              <a:rPr lang="zh-CN" altLang="en-US" dirty="0"/>
              <a:t>𝑘𝑎。</a:t>
            </a:r>
          </a:p>
          <a:p>
            <a:r>
              <a:rPr lang="zh-CN" altLang="en-US" dirty="0"/>
              <a:t>其中𝑘为正整数。</a:t>
            </a:r>
          </a:p>
        </p:txBody>
      </p:sp>
    </p:spTree>
    <p:extLst>
      <p:ext uri="{BB962C8B-B14F-4D97-AF65-F5344CB8AC3E}">
        <p14:creationId xmlns:p14="http://schemas.microsoft.com/office/powerpoint/2010/main" val="2604004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B9850-8534-4FE8-9396-BC996B4700FC}"/>
              </a:ext>
            </a:extLst>
          </p:cNvPr>
          <p:cNvSpPr>
            <a:spLocks noGrp="1"/>
          </p:cNvSpPr>
          <p:nvPr>
            <p:ph type="title"/>
          </p:nvPr>
        </p:nvSpPr>
        <p:spPr/>
        <p:txBody>
          <a:bodyPr/>
          <a:lstStyle/>
          <a:p>
            <a:r>
              <a:rPr lang="de-DE" altLang="zh-CN" dirty="0"/>
              <a:t>HAOI 2015 T2</a:t>
            </a:r>
            <a:endParaRPr lang="zh-CN" altLang="en-US" dirty="0"/>
          </a:p>
        </p:txBody>
      </p:sp>
      <p:sp>
        <p:nvSpPr>
          <p:cNvPr id="3" name="内容占位符 2">
            <a:extLst>
              <a:ext uri="{FF2B5EF4-FFF2-40B4-BE49-F238E27FC236}">
                <a16:creationId xmlns:a16="http://schemas.microsoft.com/office/drawing/2014/main" id="{ACF13C83-A0A4-4CE6-B857-C93AC0F6B9D2}"/>
              </a:ext>
            </a:extLst>
          </p:cNvPr>
          <p:cNvSpPr>
            <a:spLocks noGrp="1"/>
          </p:cNvSpPr>
          <p:nvPr>
            <p:ph idx="1"/>
          </p:nvPr>
        </p:nvSpPr>
        <p:spPr/>
        <p:txBody>
          <a:bodyPr/>
          <a:lstStyle/>
          <a:p>
            <a:r>
              <a:rPr lang="zh-CN" altLang="en-US" dirty="0"/>
              <a:t>有一棵 𝑛个点的树， 𝑞次操作，每个点有点权， </a:t>
            </a:r>
            <a:r>
              <a:rPr lang="en-US" altLang="zh-CN" dirty="0"/>
              <a:t>1 </a:t>
            </a:r>
            <a:r>
              <a:rPr lang="zh-CN" altLang="en-US" dirty="0"/>
              <a:t>号点为根。</a:t>
            </a:r>
          </a:p>
          <a:p>
            <a:r>
              <a:rPr lang="zh-CN" altLang="en-US" dirty="0"/>
              <a:t>操作如下：</a:t>
            </a:r>
          </a:p>
          <a:p>
            <a:pPr lvl="1"/>
            <a:r>
              <a:rPr lang="en-US" altLang="zh-CN" dirty="0"/>
              <a:t>1. </a:t>
            </a:r>
            <a:r>
              <a:rPr lang="zh-CN" altLang="en-US" dirty="0"/>
              <a:t>修改点权；</a:t>
            </a:r>
          </a:p>
          <a:p>
            <a:pPr lvl="1"/>
            <a:r>
              <a:rPr lang="en-US" altLang="zh-CN" dirty="0"/>
              <a:t>2. </a:t>
            </a:r>
            <a:r>
              <a:rPr lang="zh-CN" altLang="en-US" dirty="0"/>
              <a:t>修改子树内所有点权；</a:t>
            </a:r>
          </a:p>
          <a:p>
            <a:pPr lvl="1"/>
            <a:r>
              <a:rPr lang="en-US" altLang="zh-CN" dirty="0"/>
              <a:t>3.</a:t>
            </a:r>
            <a:r>
              <a:rPr lang="zh-CN" altLang="en-US" dirty="0"/>
              <a:t>询问点到根路径点权和。</a:t>
            </a:r>
          </a:p>
        </p:txBody>
      </p:sp>
    </p:spTree>
    <p:extLst>
      <p:ext uri="{BB962C8B-B14F-4D97-AF65-F5344CB8AC3E}">
        <p14:creationId xmlns:p14="http://schemas.microsoft.com/office/powerpoint/2010/main" val="3057602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D7104-0415-472E-935B-15D170901340}"/>
              </a:ext>
            </a:extLst>
          </p:cNvPr>
          <p:cNvSpPr>
            <a:spLocks noGrp="1"/>
          </p:cNvSpPr>
          <p:nvPr>
            <p:ph type="title"/>
          </p:nvPr>
        </p:nvSpPr>
        <p:spPr/>
        <p:txBody>
          <a:bodyPr>
            <a:normAutofit/>
          </a:bodyPr>
          <a:lstStyle/>
          <a:p>
            <a:r>
              <a:rPr lang="en-US" altLang="zh-CN" dirty="0"/>
              <a:t>BZOJ 3211 </a:t>
            </a:r>
            <a:r>
              <a:rPr lang="zh-CN" altLang="en-US" dirty="0"/>
              <a:t>花神游历各国</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ECF3C9D-E386-4A32-A11B-D9152FED73FC}"/>
                  </a:ext>
                </a:extLst>
              </p:cNvPr>
              <p:cNvSpPr>
                <a:spLocks noGrp="1"/>
              </p:cNvSpPr>
              <p:nvPr>
                <p:ph idx="1"/>
              </p:nvPr>
            </p:nvSpPr>
            <p:spPr/>
            <p:txBody>
              <a:bodyPr>
                <a:normAutofit/>
              </a:bodyPr>
              <a:lstStyle/>
              <a:p>
                <a:r>
                  <a:rPr lang="zh-CN" altLang="en-US" sz="2400" dirty="0"/>
                  <a:t>有一个 𝑛个数的序列 </a:t>
                </a:r>
                <a14:m>
                  <m:oMath xmlns:m="http://schemas.openxmlformats.org/officeDocument/2006/math">
                    <m:d>
                      <m:dPr>
                        <m:begChr m:val="{"/>
                        <m:endChr m:val="}"/>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𝑎</m:t>
                            </m:r>
                          </m:e>
                          <m:sub>
                            <m:r>
                              <a:rPr lang="zh-CN" altLang="en-US" sz="2400" i="1" dirty="0" smtClean="0">
                                <a:latin typeface="Cambria Math" panose="02040503050406030204" pitchFamily="18" charset="0"/>
                              </a:rPr>
                              <m:t>𝑛</m:t>
                            </m:r>
                          </m:sub>
                        </m:sSub>
                      </m:e>
                    </m:d>
                  </m:oMath>
                </a14:m>
                <a:r>
                  <a:rPr lang="zh-CN" altLang="en-US" sz="2400" dirty="0"/>
                  <a:t>，要求实现两种操作</a:t>
                </a:r>
              </a:p>
              <a:p>
                <a:pPr lvl="1"/>
                <a:r>
                  <a:rPr lang="en-US" altLang="zh-CN" sz="2000" dirty="0"/>
                  <a:t>1.</a:t>
                </a:r>
                <a:r>
                  <a:rPr lang="zh-CN" altLang="en-US" sz="2000" dirty="0"/>
                  <a:t>将 </a:t>
                </a:r>
                <a14:m>
                  <m:oMath xmlns:m="http://schemas.openxmlformats.org/officeDocument/2006/math">
                    <m:sSub>
                      <m:sSubPr>
                        <m:ctrlPr>
                          <a:rPr lang="en-US" altLang="zh-CN" sz="2000" b="0" i="1" dirty="0" smtClean="0">
                            <a:latin typeface="Cambria Math" panose="02040503050406030204" pitchFamily="18" charset="0"/>
                          </a:rPr>
                        </m:ctrlPr>
                      </m:sSubPr>
                      <m:e>
                        <m:r>
                          <a:rPr lang="zh-CN" altLang="en-US" sz="2000" i="1" dirty="0" smtClean="0">
                            <a:latin typeface="Cambria Math" panose="02040503050406030204" pitchFamily="18" charset="0"/>
                          </a:rPr>
                          <m:t>𝑎</m:t>
                        </m:r>
                      </m:e>
                      <m:sub>
                        <m:r>
                          <a:rPr lang="zh-CN" altLang="en-US" sz="2000" i="1" dirty="0" smtClean="0">
                            <a:latin typeface="Cambria Math" panose="02040503050406030204" pitchFamily="18" charset="0"/>
                          </a:rPr>
                          <m:t>𝑥</m:t>
                        </m:r>
                      </m:sub>
                    </m:sSub>
                    <m:r>
                      <a:rPr lang="en-US" altLang="zh-CN" sz="2000" b="0" i="1" dirty="0" smtClean="0">
                        <a:latin typeface="Cambria Math" panose="02040503050406030204" pitchFamily="18" charset="0"/>
                      </a:rPr>
                      <m:t>(</m:t>
                    </m:r>
                    <m:r>
                      <a:rPr lang="zh-CN" altLang="en-US" sz="2000" i="1" dirty="0" smtClean="0">
                        <a:latin typeface="Cambria Math" panose="02040503050406030204" pitchFamily="18" charset="0"/>
                      </a:rPr>
                      <m:t>𝑙</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𝑥</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𝑟</m:t>
                    </m:r>
                    <m:r>
                      <a:rPr lang="en-US" altLang="zh-CN" sz="2000" b="0" i="1" dirty="0" smtClean="0">
                        <a:latin typeface="Cambria Math" panose="02040503050406030204" pitchFamily="18" charset="0"/>
                      </a:rPr>
                      <m:t>)</m:t>
                    </m:r>
                  </m:oMath>
                </a14:m>
                <a:r>
                  <a:rPr lang="zh-CN" altLang="en-US" sz="2000" dirty="0"/>
                  <a:t>改为 </a:t>
                </a:r>
                <a14:m>
                  <m:oMath xmlns:m="http://schemas.openxmlformats.org/officeDocument/2006/math">
                    <m:rad>
                      <m:radPr>
                        <m:degHide m:val="on"/>
                        <m:ctrlPr>
                          <a:rPr lang="en-US" altLang="zh-CN" sz="2000" b="0" i="1" smtClean="0">
                            <a:latin typeface="Cambria Math" panose="02040503050406030204" pitchFamily="18" charset="0"/>
                          </a:rPr>
                        </m:ctrlPr>
                      </m:radPr>
                      <m:deg/>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𝑥</m:t>
                            </m:r>
                          </m:sub>
                        </m:sSub>
                      </m:e>
                    </m:rad>
                  </m:oMath>
                </a14:m>
                <a:endParaRPr lang="zh-CN" altLang="en-US" sz="2000" dirty="0"/>
              </a:p>
              <a:p>
                <a:pPr lvl="1"/>
                <a:r>
                  <a:rPr lang="en-US" altLang="zh-CN" sz="2000" dirty="0"/>
                  <a:t>2.</a:t>
                </a:r>
                <a:r>
                  <a:rPr lang="zh-CN" altLang="en-US" sz="2000" dirty="0"/>
                  <a:t>查询 </a:t>
                </a:r>
                <a14:m>
                  <m:oMath xmlns:m="http://schemas.openxmlformats.org/officeDocument/2006/math">
                    <m:nary>
                      <m:naryPr>
                        <m:chr m:val="∑"/>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𝑙</m:t>
                        </m:r>
                      </m:sub>
                      <m:sup>
                        <m:r>
                          <a:rPr lang="en-US" altLang="zh-CN" sz="2000" b="0" i="1" dirty="0" smtClean="0">
                            <a:latin typeface="Cambria Math" panose="02040503050406030204" pitchFamily="18" charset="0"/>
                          </a:rPr>
                          <m:t>𝑟</m:t>
                        </m:r>
                      </m:sup>
                      <m:e>
                        <m:sSub>
                          <m:sSubPr>
                            <m:ctrlPr>
                              <a:rPr lang="en-US" altLang="zh-CN" sz="2000" b="0" i="1" dirty="0" smtClean="0">
                                <a:latin typeface="Cambria Math" panose="02040503050406030204" pitchFamily="18" charset="0"/>
                              </a:rPr>
                            </m:ctrlPr>
                          </m:sSubPr>
                          <m:e>
                            <m:r>
                              <m:rPr>
                                <m:sty m:val="p"/>
                              </m:rPr>
                              <a:rPr lang="en-US" altLang="zh-CN" sz="2000" i="1" dirty="0">
                                <a:latin typeface="Cambria Math" panose="02040503050406030204" pitchFamily="18" charset="0"/>
                              </a:rPr>
                              <m:t>a</m:t>
                            </m:r>
                          </m:e>
                          <m:sub>
                            <m:r>
                              <a:rPr lang="en-US" altLang="zh-CN" sz="2000" b="0" i="1" dirty="0" smtClean="0">
                                <a:latin typeface="Cambria Math" panose="02040503050406030204" pitchFamily="18" charset="0"/>
                              </a:rPr>
                              <m:t>𝑖</m:t>
                            </m:r>
                          </m:sub>
                        </m:sSub>
                      </m:e>
                    </m:nary>
                  </m:oMath>
                </a14:m>
                <a:r>
                  <a:rPr lang="zh-CN" altLang="en-US" sz="2000" dirty="0"/>
                  <a:t>的值。</a:t>
                </a:r>
              </a:p>
            </p:txBody>
          </p:sp>
        </mc:Choice>
        <mc:Fallback>
          <p:sp>
            <p:nvSpPr>
              <p:cNvPr id="3" name="内容占位符 2">
                <a:extLst>
                  <a:ext uri="{FF2B5EF4-FFF2-40B4-BE49-F238E27FC236}">
                    <a16:creationId xmlns:a16="http://schemas.microsoft.com/office/drawing/2014/main" id="{8ECF3C9D-E386-4A32-A11B-D9152FED73FC}"/>
                  </a:ext>
                </a:extLst>
              </p:cNvPr>
              <p:cNvSpPr>
                <a:spLocks noGrp="1" noRot="1" noChangeAspect="1" noMove="1" noResize="1" noEditPoints="1" noAdjustHandles="1" noChangeArrowheads="1" noChangeShapeType="1" noTextEdit="1"/>
              </p:cNvSpPr>
              <p:nvPr>
                <p:ph idx="1"/>
              </p:nvPr>
            </p:nvSpPr>
            <p:spPr>
              <a:blipFill>
                <a:blip r:embed="rId2"/>
                <a:stretch>
                  <a:fillRect l="-958" t="-1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95313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24AD3-D81D-4447-AAAC-5AC65F4ED51C}"/>
              </a:ext>
            </a:extLst>
          </p:cNvPr>
          <p:cNvSpPr>
            <a:spLocks noGrp="1"/>
          </p:cNvSpPr>
          <p:nvPr>
            <p:ph type="title"/>
          </p:nvPr>
        </p:nvSpPr>
        <p:spPr/>
        <p:txBody>
          <a:bodyPr/>
          <a:lstStyle/>
          <a:p>
            <a:r>
              <a:rPr lang="en-US" altLang="zh-CN" dirty="0"/>
              <a:t>HDU 5828</a:t>
            </a:r>
            <a:br>
              <a:rPr lang="en-US" altLang="zh-CN" dirty="0"/>
            </a:br>
            <a:r>
              <a:rPr lang="en-US" altLang="zh-CN" dirty="0" err="1"/>
              <a:t>Rikka</a:t>
            </a:r>
            <a:r>
              <a:rPr lang="en-US" altLang="zh-CN" dirty="0"/>
              <a:t> with Sequence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0037C3-1AF6-4F32-ACF6-3FD3B1413223}"/>
                  </a:ext>
                </a:extLst>
              </p:cNvPr>
              <p:cNvSpPr>
                <a:spLocks noGrp="1"/>
              </p:cNvSpPr>
              <p:nvPr>
                <p:ph idx="1"/>
              </p:nvPr>
            </p:nvSpPr>
            <p:spPr/>
            <p:txBody>
              <a:bodyPr>
                <a:normAutofit/>
              </a:bodyPr>
              <a:lstStyle/>
              <a:p>
                <a:r>
                  <a:rPr lang="zh-CN" altLang="en-US" sz="2400" dirty="0"/>
                  <a:t>有一个 𝑛个数的序列 </a:t>
                </a:r>
                <a14:m>
                  <m:oMath xmlns:m="http://schemas.openxmlformats.org/officeDocument/2006/math">
                    <m:d>
                      <m:dPr>
                        <m:begChr m:val="{"/>
                        <m:endChr m:val="}"/>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𝑎</m:t>
                            </m:r>
                          </m:e>
                          <m:sub>
                            <m:r>
                              <a:rPr lang="zh-CN" altLang="en-US" sz="2400" i="1" dirty="0" smtClean="0">
                                <a:latin typeface="Cambria Math" panose="02040503050406030204" pitchFamily="18" charset="0"/>
                              </a:rPr>
                              <m:t>𝑛</m:t>
                            </m:r>
                          </m:sub>
                        </m:sSub>
                      </m:e>
                    </m:d>
                  </m:oMath>
                </a14:m>
                <a:r>
                  <a:rPr lang="zh-CN" altLang="en-US" sz="2400" dirty="0"/>
                  <a:t>，要求实现两种操作</a:t>
                </a:r>
              </a:p>
              <a:p>
                <a:pPr lvl="1"/>
                <a:r>
                  <a:rPr lang="en-US" altLang="zh-CN" sz="2000" dirty="0"/>
                  <a:t>1.</a:t>
                </a:r>
                <a:r>
                  <a:rPr lang="zh-CN" altLang="en-US" sz="2000" dirty="0"/>
                  <a:t>将 </a:t>
                </a:r>
                <a14:m>
                  <m:oMath xmlns:m="http://schemas.openxmlformats.org/officeDocument/2006/math">
                    <m:sSub>
                      <m:sSubPr>
                        <m:ctrlPr>
                          <a:rPr lang="en-US" altLang="zh-CN" sz="2000" b="0" i="1" dirty="0" smtClean="0">
                            <a:latin typeface="Cambria Math" panose="02040503050406030204" pitchFamily="18" charset="0"/>
                          </a:rPr>
                        </m:ctrlPr>
                      </m:sSubPr>
                      <m:e>
                        <m:r>
                          <a:rPr lang="zh-CN" altLang="en-US" sz="2000" i="1" dirty="0" smtClean="0">
                            <a:latin typeface="Cambria Math" panose="02040503050406030204" pitchFamily="18" charset="0"/>
                          </a:rPr>
                          <m:t>𝑎</m:t>
                        </m:r>
                      </m:e>
                      <m:sub>
                        <m:r>
                          <a:rPr lang="zh-CN" altLang="en-US" sz="2000" i="1" dirty="0" smtClean="0">
                            <a:latin typeface="Cambria Math" panose="02040503050406030204" pitchFamily="18" charset="0"/>
                          </a:rPr>
                          <m:t>𝑥</m:t>
                        </m:r>
                      </m:sub>
                    </m:sSub>
                    <m:r>
                      <a:rPr lang="en-US" altLang="zh-CN" sz="2000" b="0" i="1" dirty="0" smtClean="0">
                        <a:latin typeface="Cambria Math" panose="02040503050406030204" pitchFamily="18" charset="0"/>
                      </a:rPr>
                      <m:t>(</m:t>
                    </m:r>
                    <m:r>
                      <a:rPr lang="zh-CN" altLang="en-US" sz="2000" i="1" dirty="0" smtClean="0">
                        <a:latin typeface="Cambria Math" panose="02040503050406030204" pitchFamily="18" charset="0"/>
                      </a:rPr>
                      <m:t>𝑙</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𝑥</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𝑟</m:t>
                    </m:r>
                    <m:r>
                      <a:rPr lang="en-US" altLang="zh-CN" sz="2000" b="0" i="1" dirty="0" smtClean="0">
                        <a:latin typeface="Cambria Math" panose="02040503050406030204" pitchFamily="18" charset="0"/>
                      </a:rPr>
                      <m:t>)</m:t>
                    </m:r>
                  </m:oMath>
                </a14:m>
                <a:r>
                  <a:rPr lang="zh-CN" altLang="en-US" sz="2000" dirty="0"/>
                  <a:t>改为 </a:t>
                </a:r>
                <a14:m>
                  <m:oMath xmlns:m="http://schemas.openxmlformats.org/officeDocument/2006/math">
                    <m:rad>
                      <m:radPr>
                        <m:degHide m:val="on"/>
                        <m:ctrlPr>
                          <a:rPr lang="en-US" altLang="zh-CN" sz="2000" b="0" i="1" smtClean="0">
                            <a:latin typeface="Cambria Math" panose="02040503050406030204" pitchFamily="18" charset="0"/>
                          </a:rPr>
                        </m:ctrlPr>
                      </m:radPr>
                      <m:deg/>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𝑥</m:t>
                            </m:r>
                          </m:sub>
                        </m:sSub>
                      </m:e>
                    </m:rad>
                  </m:oMath>
                </a14:m>
                <a:endParaRPr lang="en-US" altLang="zh-CN" sz="2000" b="0" dirty="0"/>
              </a:p>
              <a:p>
                <a:pPr lvl="1"/>
                <a:r>
                  <a:rPr lang="en-US" altLang="zh-CN" sz="2000" dirty="0"/>
                  <a:t>2.</a:t>
                </a:r>
                <a:r>
                  <a:rPr lang="zh-CN" altLang="en-US" sz="2000" dirty="0"/>
                  <a:t>将 </a:t>
                </a:r>
                <a14:m>
                  <m:oMath xmlns:m="http://schemas.openxmlformats.org/officeDocument/2006/math">
                    <m:sSub>
                      <m:sSubPr>
                        <m:ctrlPr>
                          <a:rPr lang="en-US" altLang="zh-CN" sz="2000" b="0" i="1" dirty="0" smtClean="0">
                            <a:latin typeface="Cambria Math" panose="02040503050406030204" pitchFamily="18" charset="0"/>
                          </a:rPr>
                        </m:ctrlPr>
                      </m:sSubPr>
                      <m:e>
                        <m:r>
                          <a:rPr lang="zh-CN" altLang="en-US" sz="2000" i="1" dirty="0" smtClean="0">
                            <a:latin typeface="Cambria Math" panose="02040503050406030204" pitchFamily="18" charset="0"/>
                          </a:rPr>
                          <m:t>𝑎</m:t>
                        </m:r>
                      </m:e>
                      <m:sub>
                        <m:r>
                          <a:rPr lang="zh-CN" altLang="en-US" sz="2000" i="1" dirty="0" smtClean="0">
                            <a:latin typeface="Cambria Math" panose="02040503050406030204" pitchFamily="18" charset="0"/>
                          </a:rPr>
                          <m:t>𝑥</m:t>
                        </m:r>
                      </m:sub>
                    </m:sSub>
                    <m:d>
                      <m:dPr>
                        <m:ctrlPr>
                          <a:rPr lang="en-US" altLang="zh-CN" sz="2000" b="0" i="1" dirty="0" smtClean="0">
                            <a:latin typeface="Cambria Math" panose="02040503050406030204" pitchFamily="18" charset="0"/>
                          </a:rPr>
                        </m:ctrlPr>
                      </m:dPr>
                      <m:e>
                        <m:r>
                          <a:rPr lang="zh-CN" altLang="en-US" sz="2000" i="1" dirty="0" smtClean="0">
                            <a:latin typeface="Cambria Math" panose="02040503050406030204" pitchFamily="18" charset="0"/>
                          </a:rPr>
                          <m:t>𝑙</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𝑥</m:t>
                        </m:r>
                        <m:r>
                          <a:rPr lang="zh-CN" altLang="en-US" sz="2000" i="1" dirty="0" smtClean="0">
                            <a:latin typeface="Cambria Math" panose="02040503050406030204" pitchFamily="18" charset="0"/>
                          </a:rPr>
                          <m:t>≤</m:t>
                        </m:r>
                        <m:r>
                          <a:rPr lang="zh-CN" altLang="en-US" sz="2000" i="1" dirty="0" smtClean="0">
                            <a:latin typeface="Cambria Math" panose="02040503050406030204" pitchFamily="18" charset="0"/>
                          </a:rPr>
                          <m:t>𝑟</m:t>
                        </m:r>
                      </m:e>
                    </m:d>
                    <m:r>
                      <a:rPr lang="zh-CN" altLang="en-US" sz="2000" i="1" dirty="0">
                        <a:latin typeface="Cambria Math" panose="02040503050406030204" pitchFamily="18" charset="0"/>
                      </a:rPr>
                      <m:t>加上</m:t>
                    </m:r>
                  </m:oMath>
                </a14:m>
                <a:r>
                  <a:rPr lang="zh-CN" altLang="en-US" sz="2000" dirty="0"/>
                  <a:t> </a:t>
                </a:r>
                <a14:m>
                  <m:oMath xmlns:m="http://schemas.openxmlformats.org/officeDocument/2006/math">
                    <m:r>
                      <m:rPr>
                        <m:sty m:val="p"/>
                      </m:rPr>
                      <a:rPr lang="en-US" altLang="zh-CN" sz="2000" i="1" dirty="0">
                        <a:latin typeface="Cambria Math" panose="02040503050406030204" pitchFamily="18" charset="0"/>
                      </a:rPr>
                      <m:t>y</m:t>
                    </m:r>
                  </m:oMath>
                </a14:m>
                <a:endParaRPr lang="zh-CN" altLang="en-US" sz="2000" dirty="0"/>
              </a:p>
              <a:p>
                <a:pPr lvl="1"/>
                <a:r>
                  <a:rPr lang="en-US" altLang="zh-CN" sz="2000" dirty="0"/>
                  <a:t>3.</a:t>
                </a:r>
                <a:r>
                  <a:rPr lang="zh-CN" altLang="en-US" sz="2000" dirty="0"/>
                  <a:t>查询 </a:t>
                </a:r>
                <a14:m>
                  <m:oMath xmlns:m="http://schemas.openxmlformats.org/officeDocument/2006/math">
                    <m:nary>
                      <m:naryPr>
                        <m:chr m:val="∑"/>
                        <m:ctrlPr>
                          <a:rPr lang="en-US" altLang="zh-CN" sz="2000" b="0" i="1" dirty="0" smtClean="0">
                            <a:latin typeface="Cambria Math" panose="02040503050406030204" pitchFamily="18" charset="0"/>
                          </a:rPr>
                        </m:ctrlPr>
                      </m:naryPr>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𝑙</m:t>
                        </m:r>
                      </m:sub>
                      <m:sup>
                        <m:r>
                          <a:rPr lang="en-US" altLang="zh-CN" sz="2000" b="0" i="1" dirty="0" smtClean="0">
                            <a:latin typeface="Cambria Math" panose="02040503050406030204" pitchFamily="18" charset="0"/>
                          </a:rPr>
                          <m:t>𝑟</m:t>
                        </m:r>
                      </m:sup>
                      <m:e>
                        <m:sSub>
                          <m:sSubPr>
                            <m:ctrlPr>
                              <a:rPr lang="en-US" altLang="zh-CN" sz="2000" b="0" i="1" dirty="0" smtClean="0">
                                <a:latin typeface="Cambria Math" panose="02040503050406030204" pitchFamily="18" charset="0"/>
                              </a:rPr>
                            </m:ctrlPr>
                          </m:sSubPr>
                          <m:e>
                            <m:r>
                              <m:rPr>
                                <m:sty m:val="p"/>
                              </m:rPr>
                              <a:rPr lang="en-US" altLang="zh-CN" sz="2000" i="1" dirty="0">
                                <a:latin typeface="Cambria Math" panose="02040503050406030204" pitchFamily="18" charset="0"/>
                              </a:rPr>
                              <m:t>a</m:t>
                            </m:r>
                          </m:e>
                          <m:sub>
                            <m:r>
                              <a:rPr lang="en-US" altLang="zh-CN" sz="2000" b="0" i="1" dirty="0" smtClean="0">
                                <a:latin typeface="Cambria Math" panose="02040503050406030204" pitchFamily="18" charset="0"/>
                              </a:rPr>
                              <m:t>𝑖</m:t>
                            </m:r>
                          </m:sub>
                        </m:sSub>
                      </m:e>
                    </m:nary>
                  </m:oMath>
                </a14:m>
                <a:r>
                  <a:rPr lang="zh-CN" altLang="en-US" sz="2000" dirty="0"/>
                  <a:t>的值。</a:t>
                </a:r>
              </a:p>
              <a:p>
                <a:endParaRPr lang="zh-CN" altLang="en-US" sz="2400" dirty="0"/>
              </a:p>
            </p:txBody>
          </p:sp>
        </mc:Choice>
        <mc:Fallback>
          <p:sp>
            <p:nvSpPr>
              <p:cNvPr id="3" name="内容占位符 2">
                <a:extLst>
                  <a:ext uri="{FF2B5EF4-FFF2-40B4-BE49-F238E27FC236}">
                    <a16:creationId xmlns:a16="http://schemas.microsoft.com/office/drawing/2014/main" id="{7D0037C3-1AF6-4F32-ACF6-3FD3B1413223}"/>
                  </a:ext>
                </a:extLst>
              </p:cNvPr>
              <p:cNvSpPr>
                <a:spLocks noGrp="1" noRot="1" noChangeAspect="1" noMove="1" noResize="1" noEditPoints="1" noAdjustHandles="1" noChangeArrowheads="1" noChangeShapeType="1" noTextEdit="1"/>
              </p:cNvSpPr>
              <p:nvPr>
                <p:ph idx="1"/>
              </p:nvPr>
            </p:nvSpPr>
            <p:spPr>
              <a:blipFill>
                <a:blip r:embed="rId2"/>
                <a:stretch>
                  <a:fillRect l="-958" t="-1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483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74D47-E7AA-482A-97C3-25F8F0F85D59}"/>
              </a:ext>
            </a:extLst>
          </p:cNvPr>
          <p:cNvSpPr>
            <a:spLocks noGrp="1"/>
          </p:cNvSpPr>
          <p:nvPr>
            <p:ph type="title"/>
          </p:nvPr>
        </p:nvSpPr>
        <p:spPr/>
        <p:txBody>
          <a:bodyPr/>
          <a:lstStyle/>
          <a:p>
            <a:r>
              <a:rPr lang="zh-CN" altLang="en-US" sz="3600" b="0" i="0" u="none" strike="noStrike" baseline="0" dirty="0">
                <a:solidFill>
                  <a:srgbClr val="404040"/>
                </a:solidFill>
                <a:latin typeface="宋体" panose="02010600030101010101" pitchFamily="2" charset="-122"/>
                <a:ea typeface="宋体" panose="02010600030101010101" pitchFamily="2" charset="-122"/>
              </a:rPr>
              <a:t>和谐序列</a:t>
            </a:r>
            <a:endParaRPr lang="zh-CN" altLang="en-US" dirty="0"/>
          </a:p>
        </p:txBody>
      </p:sp>
      <p:sp>
        <p:nvSpPr>
          <p:cNvPr id="3" name="内容占位符 2">
            <a:extLst>
              <a:ext uri="{FF2B5EF4-FFF2-40B4-BE49-F238E27FC236}">
                <a16:creationId xmlns:a16="http://schemas.microsoft.com/office/drawing/2014/main" id="{26D8C874-95DE-45F1-8159-8FC9920B4CB5}"/>
              </a:ext>
            </a:extLst>
          </p:cNvPr>
          <p:cNvSpPr>
            <a:spLocks noGrp="1"/>
          </p:cNvSpPr>
          <p:nvPr>
            <p:ph idx="1"/>
          </p:nvPr>
        </p:nvSpPr>
        <p:spPr/>
        <p:txBody>
          <a:bodyPr/>
          <a:lstStyle/>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给定一个</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个元素的序列</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𝑎𝑖</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定义“和谐序列”为序列的任何两个相邻元素相差不超过</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𝑘</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求</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𝑎𝑖</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a:t>
            </a:r>
            <a:r>
              <a:rPr lang="zh-CN" altLang="en-US" sz="1800" b="0" i="0" u="none" strike="noStrike" baseline="0" dirty="0">
                <a:solidFill>
                  <a:srgbClr val="404040"/>
                </a:solidFill>
                <a:latin typeface="微软雅黑" panose="020B0503020204020204" pitchFamily="34" charset="-122"/>
                <a:ea typeface="微软雅黑" panose="020B0503020204020204" pitchFamily="34" charset="-122"/>
              </a:rPr>
              <a:t>⼦</a:t>
            </a:r>
            <a:r>
              <a:rPr lang="zh-CN" altLang="en-US" sz="1800" b="0" i="0" u="none" strike="noStrike" baseline="0" dirty="0">
                <a:solidFill>
                  <a:srgbClr val="404040"/>
                </a:solidFill>
                <a:latin typeface="宋体" panose="02010600030101010101" pitchFamily="2" charset="-122"/>
                <a:ea typeface="宋体" panose="02010600030101010101" pitchFamily="2" charset="-122"/>
              </a:rPr>
              <a:t>序列中“和谐序列”的个数。</a:t>
            </a:r>
          </a:p>
          <a:p>
            <a:endParaRPr lang="zh-CN" altLang="en-US" dirty="0"/>
          </a:p>
        </p:txBody>
      </p:sp>
    </p:spTree>
    <p:extLst>
      <p:ext uri="{BB962C8B-B14F-4D97-AF65-F5344CB8AC3E}">
        <p14:creationId xmlns:p14="http://schemas.microsoft.com/office/powerpoint/2010/main" val="32707957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35B15-49FA-4BCF-A855-C1239C90FD07}"/>
              </a:ext>
            </a:extLst>
          </p:cNvPr>
          <p:cNvSpPr>
            <a:spLocks noGrp="1"/>
          </p:cNvSpPr>
          <p:nvPr>
            <p:ph type="title"/>
          </p:nvPr>
        </p:nvSpPr>
        <p:spPr/>
        <p:txBody>
          <a:bodyPr/>
          <a:lstStyle/>
          <a:p>
            <a:r>
              <a:rPr lang="en-US" altLang="zh-CN" dirty="0"/>
              <a:t>BZOJ 2259 </a:t>
            </a:r>
            <a:r>
              <a:rPr lang="zh-CN" altLang="en-US" dirty="0"/>
              <a:t>新型计算机</a:t>
            </a:r>
          </a:p>
        </p:txBody>
      </p:sp>
      <p:sp>
        <p:nvSpPr>
          <p:cNvPr id="3" name="内容占位符 2">
            <a:extLst>
              <a:ext uri="{FF2B5EF4-FFF2-40B4-BE49-F238E27FC236}">
                <a16:creationId xmlns:a16="http://schemas.microsoft.com/office/drawing/2014/main" id="{2E3B1C6F-8A3F-4A40-8BC9-57439686B885}"/>
              </a:ext>
            </a:extLst>
          </p:cNvPr>
          <p:cNvSpPr>
            <a:spLocks noGrp="1"/>
          </p:cNvSpPr>
          <p:nvPr>
            <p:ph idx="1"/>
          </p:nvPr>
        </p:nvSpPr>
        <p:spPr/>
        <p:txBody>
          <a:bodyPr>
            <a:normAutofit/>
          </a:bodyPr>
          <a:lstStyle/>
          <a:p>
            <a:r>
              <a:rPr lang="zh-CN" altLang="en-US" dirty="0"/>
              <a:t>输⼊ 序列中有 ⼀ 些数字（都是自然数，包括 </a:t>
            </a:r>
            <a:r>
              <a:rPr lang="en-US" altLang="zh-CN" dirty="0"/>
              <a:t>0 </a:t>
            </a:r>
            <a:r>
              <a:rPr lang="zh-CN" altLang="en-US" dirty="0"/>
              <a:t>）。</a:t>
            </a:r>
          </a:p>
          <a:p>
            <a:r>
              <a:rPr lang="zh-CN" altLang="en-US" dirty="0"/>
              <a:t>计算机先读取第⼀ 个数字 𝑠</a:t>
            </a:r>
            <a:r>
              <a:rPr lang="en-US" altLang="zh-CN" dirty="0"/>
              <a:t>1</a:t>
            </a:r>
            <a:r>
              <a:rPr lang="zh-CN" altLang="en-US" dirty="0"/>
              <a:t>，然后顺序向后读 ⼊ 𝑠</a:t>
            </a:r>
            <a:r>
              <a:rPr lang="en-US" altLang="zh-CN" dirty="0"/>
              <a:t>1</a:t>
            </a:r>
            <a:r>
              <a:rPr lang="zh-CN" altLang="en-US" dirty="0"/>
              <a:t>个数字； 接着再读 ⼀ 个数字 𝑠</a:t>
            </a:r>
            <a:r>
              <a:rPr lang="en-US" altLang="zh-CN" dirty="0"/>
              <a:t>2</a:t>
            </a:r>
            <a:r>
              <a:rPr lang="zh-CN" altLang="en-US" dirty="0"/>
              <a:t>，顺序向后读 ⼊ 𝑠</a:t>
            </a:r>
            <a:r>
              <a:rPr lang="en-US" altLang="zh-CN" dirty="0"/>
              <a:t>2</a:t>
            </a:r>
            <a:r>
              <a:rPr lang="zh-CN" altLang="en-US" dirty="0"/>
              <a:t>个数字 依此类推。</a:t>
            </a:r>
          </a:p>
          <a:p>
            <a:r>
              <a:rPr lang="zh-CN" altLang="en-US" dirty="0"/>
              <a:t>只有计算机正好将输⼊ 序列中的数字读完，它才能正确处理数据，否则计算机就会进 ⾏ 自毁性操作！</a:t>
            </a:r>
          </a:p>
          <a:p>
            <a:r>
              <a:rPr lang="en-US" altLang="zh-CN" dirty="0"/>
              <a:t>Tim</a:t>
            </a:r>
            <a:r>
              <a:rPr lang="zh-CN" altLang="en-US" dirty="0"/>
              <a:t>现在有 ⼀ 串输 ⼊ 序列，但可能不是合法的，也就是可能会对计算机造成破坏。 于是他想对序列中的每 ⼀ 个数字做 ⼀ 些更改，加上 ⼀ 个数或者减去 ⼀ 个数。当然，也可以仍然保持其为原来的数。 使得更改后的序列为 ⼀ 个新型计算机可以接受的合法序列。</a:t>
            </a:r>
          </a:p>
          <a:p>
            <a:r>
              <a:rPr lang="en-US" altLang="zh-CN" dirty="0"/>
              <a:t>Tim</a:t>
            </a:r>
            <a:r>
              <a:rPr lang="zh-CN" altLang="en-US" dirty="0"/>
              <a:t>还希望更改的总代价最小，所谓总代价，就是对序列中每 ⼀ 个数改变的绝对值之和。</a:t>
            </a:r>
          </a:p>
        </p:txBody>
      </p:sp>
    </p:spTree>
    <p:extLst>
      <p:ext uri="{BB962C8B-B14F-4D97-AF65-F5344CB8AC3E}">
        <p14:creationId xmlns:p14="http://schemas.microsoft.com/office/powerpoint/2010/main" val="35628048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D0476-F121-4CE5-A0EC-A803BC854BF3}"/>
              </a:ext>
            </a:extLst>
          </p:cNvPr>
          <p:cNvSpPr>
            <a:spLocks noGrp="1"/>
          </p:cNvSpPr>
          <p:nvPr>
            <p:ph type="title"/>
          </p:nvPr>
        </p:nvSpPr>
        <p:spPr/>
        <p:txBody>
          <a:bodyPr/>
          <a:lstStyle/>
          <a:p>
            <a:r>
              <a:rPr lang="en-US" altLang="zh-CN" dirty="0"/>
              <a:t>BZOJ 3688 </a:t>
            </a:r>
            <a:r>
              <a:rPr lang="zh-CN" altLang="en-US" dirty="0"/>
              <a:t>折线统计</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7490DB5-E2D3-4F61-A92F-40755AE4208D}"/>
                  </a:ext>
                </a:extLst>
              </p:cNvPr>
              <p:cNvSpPr>
                <a:spLocks noGrp="1"/>
              </p:cNvSpPr>
              <p:nvPr>
                <p:ph idx="1"/>
              </p:nvPr>
            </p:nvSpPr>
            <p:spPr/>
            <p:txBody>
              <a:bodyPr/>
              <a:lstStyle/>
              <a:p>
                <a:pPr marL="0" indent="0" algn="l">
                  <a:buNone/>
                </a:pPr>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二维平面上有</a:t>
                </a:r>
                <a:r>
                  <a:rPr lang="en-US" altLang="zh-CN" sz="1800" b="0" i="0" u="none" strike="noStrike" baseline="0" dirty="0">
                    <a:solidFill>
                      <a:srgbClr val="404040"/>
                    </a:solidFill>
                    <a:latin typeface="Calibri" panose="020F0502020204030204" pitchFamily="34" charset="0"/>
                    <a:ea typeface="宋体" panose="02010600030101010101" pitchFamily="2" charset="-122"/>
                  </a:rPr>
                  <a:t>n </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个点 </a:t>
                </a:r>
                <a14:m>
                  <m:oMath xmlns:m="http://schemas.openxmlformats.org/officeDocument/2006/math">
                    <m:d>
                      <m:d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dPr>
                      <m:e>
                        <m:sSub>
                          <m:sSub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sSubPr>
                          <m:e>
                            <m:r>
                              <a:rPr lang="zh-CN" altLang="en-US" sz="1800" b="0" i="1" u="none" strike="noStrike" baseline="0" dirty="0" smtClean="0">
                                <a:solidFill>
                                  <a:srgbClr val="404040"/>
                                </a:solidFill>
                                <a:latin typeface="Cambria Math" panose="02040503050406030204" pitchFamily="18" charset="0"/>
                                <a:ea typeface="宋体" panose="02010600030101010101" pitchFamily="2" charset="-122"/>
                              </a:rPr>
                              <m:t>𝑥</m:t>
                            </m:r>
                          </m:e>
                          <m:sub>
                            <m:r>
                              <a:rPr lang="zh-CN" altLang="en-US" sz="1800" b="0" i="1" u="none" strike="noStrike" baseline="0" dirty="0" smtClean="0">
                                <a:solidFill>
                                  <a:srgbClr val="404040"/>
                                </a:solidFill>
                                <a:latin typeface="Cambria Math" panose="02040503050406030204" pitchFamily="18" charset="0"/>
                                <a:ea typeface="宋体" panose="02010600030101010101" pitchFamily="2" charset="-122"/>
                              </a:rPr>
                              <m:t>𝑖</m:t>
                            </m:r>
                          </m:sub>
                        </m:sSub>
                        <m: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t>,</m:t>
                        </m:r>
                        <m:sSub>
                          <m:sSubPr>
                            <m:ctrlPr>
                              <a:rPr lang="en-US" altLang="zh-CN" sz="1800" b="0" i="1" u="none" strike="noStrike" baseline="0" dirty="0" smtClean="0">
                                <a:solidFill>
                                  <a:srgbClr val="404040"/>
                                </a:solidFill>
                                <a:latin typeface="Cambria Math" panose="02040503050406030204" pitchFamily="18" charset="0"/>
                                <a:ea typeface="宋体" panose="02010600030101010101" pitchFamily="2" charset="-122"/>
                              </a:rPr>
                            </m:ctrlPr>
                          </m:sSubPr>
                          <m:e>
                            <m:r>
                              <a:rPr lang="zh-CN" altLang="en-US" sz="1800" b="0" i="1" u="none" strike="noStrike" baseline="0" dirty="0" smtClean="0">
                                <a:solidFill>
                                  <a:srgbClr val="404040"/>
                                </a:solidFill>
                                <a:latin typeface="Cambria Math" panose="02040503050406030204" pitchFamily="18" charset="0"/>
                                <a:ea typeface="宋体" panose="02010600030101010101" pitchFamily="2" charset="-122"/>
                              </a:rPr>
                              <m:t>𝑦</m:t>
                            </m:r>
                          </m:e>
                          <m:sub>
                            <m:r>
                              <a:rPr lang="zh-CN" altLang="en-US" sz="1800" b="0" i="1" u="none" strike="noStrike" baseline="0" dirty="0" smtClean="0">
                                <a:solidFill>
                                  <a:srgbClr val="404040"/>
                                </a:solidFill>
                                <a:latin typeface="Cambria Math" panose="02040503050406030204" pitchFamily="18" charset="0"/>
                                <a:ea typeface="宋体" panose="02010600030101010101" pitchFamily="2" charset="-122"/>
                              </a:rPr>
                              <m:t>𝑖</m:t>
                            </m:r>
                          </m:sub>
                        </m:sSub>
                      </m:e>
                    </m:d>
                  </m:oMath>
                </a14:m>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现在这些点中取若干点构成</a:t>
                </a:r>
                <a:r>
                  <a:rPr lang="zh-CN" altLang="en-US" sz="1800" b="0" i="0" u="none" strike="noStrike" baseline="0" dirty="0">
                    <a:solidFill>
                      <a:srgbClr val="404040"/>
                    </a:solidFill>
                    <a:latin typeface="微软雅黑" panose="020B0503020204020204" pitchFamily="34" charset="-122"/>
                    <a:ea typeface="微软雅黑" panose="020B0503020204020204" pitchFamily="34" charset="-122"/>
                  </a:rPr>
                  <a:t>⼀</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个集合</a:t>
                </a:r>
                <a:r>
                  <a:rPr lang="en-US" altLang="zh-CN" sz="1800" b="0" i="0" u="none" strike="noStrike" baseline="0" dirty="0">
                    <a:solidFill>
                      <a:srgbClr val="404040"/>
                    </a:solidFill>
                    <a:latin typeface="Calibri" panose="020F0502020204030204" pitchFamily="34" charset="0"/>
                    <a:ea typeface="宋体" panose="02010600030101010101" pitchFamily="2" charset="-122"/>
                  </a:rPr>
                  <a:t>S</a:t>
                </a:r>
                <a:r>
                  <a:rPr lang="zh-CN" altLang="en-US" sz="1800" b="0" i="0" u="none" strike="noStrike" baseline="0" dirty="0">
                    <a:solidFill>
                      <a:srgbClr val="404040"/>
                    </a:solidFill>
                    <a:latin typeface="宋体" panose="02010600030101010101" pitchFamily="2" charset="-122"/>
                    <a:ea typeface="宋体" panose="02010600030101010101" pitchFamily="2" charset="-122"/>
                  </a:rPr>
                  <a:t>，对它们按照</a:t>
                </a:r>
                <a:r>
                  <a:rPr lang="en-US" altLang="zh-CN" sz="1800" b="0" i="0" u="none" strike="noStrike" baseline="0" dirty="0">
                    <a:solidFill>
                      <a:srgbClr val="404040"/>
                    </a:solidFill>
                    <a:latin typeface="Calibri" panose="020F0502020204030204" pitchFamily="34" charset="0"/>
                    <a:ea typeface="宋体" panose="02010600030101010101" pitchFamily="2" charset="-122"/>
                  </a:rPr>
                  <a:t>x </a:t>
                </a:r>
                <a:r>
                  <a:rPr lang="zh-CN" altLang="en-US" sz="1800" b="0" i="0" u="none" strike="noStrike" baseline="0" dirty="0">
                    <a:solidFill>
                      <a:srgbClr val="404040"/>
                    </a:solidFill>
                    <a:latin typeface="宋体" panose="02010600030101010101" pitchFamily="2" charset="-122"/>
                    <a:ea typeface="宋体" panose="02010600030101010101" pitchFamily="2" charset="-122"/>
                  </a:rPr>
                  <a:t>坐标排序，顺次连接。</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将会构成</a:t>
                </a:r>
                <a:r>
                  <a:rPr lang="zh-CN" altLang="en-US" sz="1800" b="0" i="0" u="none" strike="noStrike" baseline="0" dirty="0">
                    <a:solidFill>
                      <a:srgbClr val="404040"/>
                    </a:solidFill>
                    <a:latin typeface="微软雅黑" panose="020B0503020204020204" pitchFamily="34" charset="-122"/>
                    <a:ea typeface="微软雅黑" panose="020B0503020204020204" pitchFamily="34" charset="-122"/>
                  </a:rPr>
                  <a:t>⼀</a:t>
                </a:r>
                <a:r>
                  <a:rPr lang="zh-CN" altLang="en-US" sz="1800" b="0" i="0" u="none" strike="noStrike" baseline="0" dirty="0">
                    <a:solidFill>
                      <a:srgbClr val="404040"/>
                    </a:solidFill>
                    <a:latin typeface="宋体" panose="02010600030101010101" pitchFamily="2" charset="-122"/>
                    <a:ea typeface="宋体" panose="02010600030101010101" pitchFamily="2" charset="-122"/>
                  </a:rPr>
                  <a:t>些连续上升、下降的折线，设其数量为</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𝑓</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𝑆</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宋体" panose="02010600030101010101" pitchFamily="2" charset="-122"/>
                    <a:ea typeface="宋体" panose="02010600030101010101" pitchFamily="2" charset="-122"/>
                  </a:rPr>
                  <a:t>。</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现给定</a:t>
                </a:r>
                <a:r>
                  <a:rPr lang="en-US" altLang="zh-CN" sz="1800" b="0" i="0" u="none" strike="noStrike" baseline="0" dirty="0">
                    <a:solidFill>
                      <a:srgbClr val="404040"/>
                    </a:solidFill>
                    <a:latin typeface="Calibri" panose="020F0502020204030204" pitchFamily="34" charset="0"/>
                    <a:ea typeface="宋体" panose="02010600030101010101" pitchFamily="2" charset="-122"/>
                  </a:rPr>
                  <a:t>k</a:t>
                </a:r>
                <a:r>
                  <a:rPr lang="zh-CN" altLang="en-US" sz="1800" b="0" i="0" u="none" strike="noStrike" baseline="0" dirty="0">
                    <a:solidFill>
                      <a:srgbClr val="404040"/>
                    </a:solidFill>
                    <a:latin typeface="宋体" panose="02010600030101010101" pitchFamily="2" charset="-122"/>
                    <a:ea typeface="宋体" panose="02010600030101010101" pitchFamily="2" charset="-122"/>
                  </a:rPr>
                  <a:t>，求满足</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𝑓</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𝑆</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𝑘</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a:t>
                </a:r>
                <a:r>
                  <a:rPr lang="en-US" altLang="zh-CN" sz="1800" b="0" i="0" u="none" strike="noStrike" baseline="0" dirty="0">
                    <a:solidFill>
                      <a:srgbClr val="404040"/>
                    </a:solidFill>
                    <a:latin typeface="Calibri" panose="020F0502020204030204" pitchFamily="34" charset="0"/>
                    <a:ea typeface="宋体" panose="02010600030101010101" pitchFamily="2" charset="-122"/>
                  </a:rPr>
                  <a:t>S </a:t>
                </a:r>
                <a:r>
                  <a:rPr lang="zh-CN" altLang="en-US" sz="1800" b="0" i="0" u="none" strike="noStrike" baseline="0" dirty="0">
                    <a:solidFill>
                      <a:srgbClr val="404040"/>
                    </a:solidFill>
                    <a:latin typeface="宋体" panose="02010600030101010101" pitchFamily="2" charset="-122"/>
                    <a:ea typeface="宋体" panose="02010600030101010101" pitchFamily="2" charset="-122"/>
                  </a:rPr>
                  <a:t>集合个数。</a:t>
                </a:r>
                <a:endParaRPr lang="en-US" altLang="zh-CN" baseline="-25000" dirty="0">
                  <a:solidFill>
                    <a:srgbClr val="404040"/>
                  </a:solidFill>
                  <a:latin typeface="宋体" panose="02010600030101010101" pitchFamily="2" charset="-122"/>
                  <a:ea typeface="宋体" panose="02010600030101010101" pitchFamily="2" charset="-122"/>
                </a:endParaRPr>
              </a:p>
              <a:p>
                <a14:m>
                  <m:oMath xmlns:m="http://schemas.openxmlformats.org/officeDocument/2006/math">
                    <m:r>
                      <a:rPr lang="en-US" altLang="zh-CN" b="0" i="1" smtClean="0">
                        <a:solidFill>
                          <a:srgbClr val="404040"/>
                        </a:solidFill>
                        <a:latin typeface="Cambria Math" panose="02040503050406030204" pitchFamily="18" charset="0"/>
                        <a:ea typeface="宋体" panose="02010600030101010101" pitchFamily="2" charset="-122"/>
                      </a:rPr>
                      <m:t>𝑛</m:t>
                    </m:r>
                    <m:r>
                      <a:rPr lang="en-US" altLang="zh-CN" b="0" i="1" smtClean="0">
                        <a:solidFill>
                          <a:srgbClr val="404040"/>
                        </a:solidFill>
                        <a:latin typeface="Cambria Math" panose="02040503050406030204" pitchFamily="18" charset="0"/>
                        <a:ea typeface="宋体" panose="02010600030101010101" pitchFamily="2" charset="-122"/>
                      </a:rPr>
                      <m:t>≤50000, </m:t>
                    </m:r>
                    <m:r>
                      <a:rPr lang="en-US" altLang="zh-CN" b="0" i="1" smtClean="0">
                        <a:solidFill>
                          <a:srgbClr val="404040"/>
                        </a:solidFill>
                        <a:latin typeface="Cambria Math" panose="02040503050406030204" pitchFamily="18" charset="0"/>
                        <a:ea typeface="宋体" panose="02010600030101010101" pitchFamily="2" charset="-122"/>
                      </a:rPr>
                      <m:t>𝑘</m:t>
                    </m:r>
                    <m:r>
                      <a:rPr lang="en-US" altLang="zh-CN" b="0" i="1" smtClean="0">
                        <a:solidFill>
                          <a:srgbClr val="404040"/>
                        </a:solidFill>
                        <a:latin typeface="Cambria Math" panose="02040503050406030204" pitchFamily="18" charset="0"/>
                        <a:ea typeface="宋体" panose="02010600030101010101" pitchFamily="2" charset="-122"/>
                      </a:rPr>
                      <m:t>≤10</m:t>
                    </m:r>
                  </m:oMath>
                </a14:m>
                <a:endParaRPr lang="en-US" altLang="zh-CN" dirty="0">
                  <a:solidFill>
                    <a:srgbClr val="404040"/>
                  </a:solidFill>
                  <a:latin typeface="宋体" panose="02010600030101010101" pitchFamily="2" charset="-122"/>
                  <a:ea typeface="宋体" panose="02010600030101010101" pitchFamily="2" charset="-122"/>
                </a:endParaRPr>
              </a:p>
            </p:txBody>
          </p:sp>
        </mc:Choice>
        <mc:Fallback>
          <p:sp>
            <p:nvSpPr>
              <p:cNvPr id="3" name="内容占位符 2">
                <a:extLst>
                  <a:ext uri="{FF2B5EF4-FFF2-40B4-BE49-F238E27FC236}">
                    <a16:creationId xmlns:a16="http://schemas.microsoft.com/office/drawing/2014/main" id="{87490DB5-E2D3-4F61-A92F-40755AE4208D}"/>
                  </a:ext>
                </a:extLst>
              </p:cNvPr>
              <p:cNvSpPr>
                <a:spLocks noGrp="1" noRot="1" noChangeAspect="1" noMove="1" noResize="1" noEditPoints="1" noAdjustHandles="1" noChangeArrowheads="1" noChangeShapeType="1" noTextEdit="1"/>
              </p:cNvSpPr>
              <p:nvPr>
                <p:ph idx="1"/>
              </p:nvPr>
            </p:nvSpPr>
            <p:spPr>
              <a:blipFill>
                <a:blip r:embed="rId2"/>
                <a:stretch>
                  <a:fillRect l="-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75645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0C746-77BD-4D77-904C-5586CC5CDBE0}"/>
              </a:ext>
            </a:extLst>
          </p:cNvPr>
          <p:cNvSpPr>
            <a:spLocks noGrp="1"/>
          </p:cNvSpPr>
          <p:nvPr>
            <p:ph type="title"/>
          </p:nvPr>
        </p:nvSpPr>
        <p:spPr/>
        <p:txBody>
          <a:bodyPr/>
          <a:lstStyle/>
          <a:p>
            <a:r>
              <a:rPr lang="en-US" altLang="zh-CN" dirty="0" err="1"/>
              <a:t>CodeForces</a:t>
            </a:r>
            <a:r>
              <a:rPr lang="en-US" altLang="zh-CN" dirty="0"/>
              <a:t> 474E Pillars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32B8003-A677-4507-9591-5C0E9E88CEBC}"/>
                  </a:ext>
                </a:extLst>
              </p:cNvPr>
              <p:cNvSpPr>
                <a:spLocks noGrp="1"/>
              </p:cNvSpPr>
              <p:nvPr>
                <p:ph idx="1"/>
              </p:nvPr>
            </p:nvSpPr>
            <p:spPr/>
            <p:txBody>
              <a:bodyPr/>
              <a:lstStyle/>
              <a:p>
                <a:r>
                  <a:rPr lang="zh-CN" altLang="en-US" dirty="0"/>
                  <a:t>有 𝑛个元素： </a:t>
                </a:r>
                <a:r>
                  <a:rPr lang="en-US" altLang="zh-CN" dirty="0"/>
                  <a:t>ℎ1,ℎ2,…,ℎ</a:t>
                </a:r>
                <a:r>
                  <a:rPr lang="zh-CN" altLang="en-US" dirty="0"/>
                  <a:t>𝑛。</a:t>
                </a:r>
              </a:p>
              <a:p>
                <a:r>
                  <a:rPr lang="zh-CN" altLang="en-US" dirty="0"/>
                  <a:t>求一个最长子序列，要求相邻两个数满足</a:t>
                </a:r>
                <a:r>
                  <a:rPr lang="zh-CN" altLang="en-US" dirty="0">
                    <a:sym typeface="Wingdings" panose="05000000000000000000" pitchFamily="2" charset="2"/>
                  </a:rPr>
                  <a:t> </a:t>
                </a:r>
                <a14:m>
                  <m:oMath xmlns:m="http://schemas.openxmlformats.org/officeDocument/2006/math">
                    <m:r>
                      <a:rPr lang="en-US" altLang="zh-CN" b="0" i="0"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h</m:t>
                        </m:r>
                      </m:e>
                      <m:sub>
                        <m:sSub>
                          <m:sSubPr>
                            <m:ctrlPr>
                              <a:rPr lang="en-US" altLang="zh-CN" b="0" i="1" dirty="0" smtClean="0">
                                <a:latin typeface="Cambria Math" panose="02040503050406030204" pitchFamily="18" charset="0"/>
                              </a:rPr>
                            </m:ctrlPr>
                          </m:sSubPr>
                          <m:e>
                            <m:r>
                              <a:rPr lang="zh-CN" altLang="en-US" i="1" dirty="0" smtClean="0">
                                <a:latin typeface="Cambria Math" panose="02040503050406030204" pitchFamily="18" charset="0"/>
                              </a:rPr>
                              <m:t>𝑖</m:t>
                            </m:r>
                          </m:e>
                          <m:sub>
                            <m:r>
                              <a:rPr lang="zh-CN" altLang="en-US" i="1" dirty="0" smtClean="0">
                                <a:latin typeface="Cambria Math" panose="02040503050406030204" pitchFamily="18" charset="0"/>
                              </a:rPr>
                              <m:t>𝑘</m:t>
                            </m:r>
                          </m:sub>
                        </m:sSub>
                      </m:sub>
                    </m:sSub>
                    <m:r>
                      <a:rPr lang="zh-CN" altLang="en-US"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h</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𝑖</m:t>
                            </m:r>
                          </m:e>
                          <m:sub>
                            <m:r>
                              <a:rPr lang="zh-CN" altLang="en-US" i="1" dirty="0" smtClean="0">
                                <a:latin typeface="Cambria Math" panose="02040503050406030204" pitchFamily="18" charset="0"/>
                              </a:rPr>
                              <m:t>𝑘</m:t>
                            </m:r>
                            <m:r>
                              <a:rPr lang="zh-CN" altLang="en-US" i="1" dirty="0" smtClean="0">
                                <a:latin typeface="Cambria Math" panose="02040503050406030204" pitchFamily="18" charset="0"/>
                              </a:rPr>
                              <m:t>−1</m:t>
                            </m:r>
                          </m:sub>
                        </m:sSub>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𝑑</m:t>
                    </m:r>
                  </m:oMath>
                </a14:m>
                <a:r>
                  <a:rPr lang="zh-CN" altLang="en-US" dirty="0"/>
                  <a:t>。</a:t>
                </a:r>
              </a:p>
              <a:p>
                <a:r>
                  <a:rPr lang="zh-CN" altLang="en-US" dirty="0"/>
                  <a:t>并要求打印出任意一个最长的序列。</a:t>
                </a:r>
              </a:p>
            </p:txBody>
          </p:sp>
        </mc:Choice>
        <mc:Fallback>
          <p:sp>
            <p:nvSpPr>
              <p:cNvPr id="3" name="内容占位符 2">
                <a:extLst>
                  <a:ext uri="{FF2B5EF4-FFF2-40B4-BE49-F238E27FC236}">
                    <a16:creationId xmlns:a16="http://schemas.microsoft.com/office/drawing/2014/main" id="{D32B8003-A677-4507-9591-5C0E9E88CEBC}"/>
                  </a:ext>
                </a:extLst>
              </p:cNvPr>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2317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56E4D-1700-4602-AB4B-5647ADE2AA91}"/>
              </a:ext>
            </a:extLst>
          </p:cNvPr>
          <p:cNvSpPr>
            <a:spLocks noGrp="1"/>
          </p:cNvSpPr>
          <p:nvPr>
            <p:ph type="title"/>
          </p:nvPr>
        </p:nvSpPr>
        <p:spPr/>
        <p:txBody>
          <a:bodyPr/>
          <a:lstStyle/>
          <a:p>
            <a:r>
              <a:rPr lang="en-US" altLang="zh-CN" dirty="0"/>
              <a:t>IOI 2007 Sail</a:t>
            </a:r>
            <a:endParaRPr lang="zh-CN" altLang="en-US" dirty="0"/>
          </a:p>
        </p:txBody>
      </p:sp>
      <p:sp>
        <p:nvSpPr>
          <p:cNvPr id="3" name="内容占位符 2">
            <a:extLst>
              <a:ext uri="{FF2B5EF4-FFF2-40B4-BE49-F238E27FC236}">
                <a16:creationId xmlns:a16="http://schemas.microsoft.com/office/drawing/2014/main" id="{ED2CA3DC-0792-46DB-BF1F-000D14D1A3F6}"/>
              </a:ext>
            </a:extLst>
          </p:cNvPr>
          <p:cNvSpPr>
            <a:spLocks noGrp="1"/>
          </p:cNvSpPr>
          <p:nvPr>
            <p:ph idx="1"/>
          </p:nvPr>
        </p:nvSpPr>
        <p:spPr/>
        <p:txBody>
          <a:bodyPr/>
          <a:lstStyle/>
          <a:p>
            <a:r>
              <a:rPr lang="zh-CN" altLang="en-US" sz="1800" b="0" i="0" u="none" strike="noStrike" baseline="0" dirty="0">
                <a:solidFill>
                  <a:srgbClr val="404040"/>
                </a:solidFill>
                <a:latin typeface="宋体" panose="02010600030101010101" pitchFamily="2" charset="-122"/>
                <a:ea typeface="宋体" panose="02010600030101010101" pitchFamily="2" charset="-122"/>
              </a:rPr>
              <a:t>有一艘船，船上</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个旗杆，每个旗杆上有</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ℎ</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𝑖</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个小节。每根旗杆上会挂</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𝑘𝑖</a:t>
            </a:r>
            <a:r>
              <a:rPr lang="zh-CN" altLang="en-US" sz="1800" b="0" i="0" u="none" strike="noStrike" baseline="0" dirty="0">
                <a:solidFill>
                  <a:srgbClr val="404040"/>
                </a:solidFill>
                <a:latin typeface="宋体" panose="02010600030101010101" pitchFamily="2" charset="-122"/>
                <a:ea typeface="宋体" panose="02010600030101010101" pitchFamily="2" charset="-122"/>
              </a:rPr>
              <a:t>张帆。每个小节上最多挂一个帆。在风中，帆的不同排布方式会产生不同的推动力。对于任意一张帆，它的推动力折扣等于在它后面并且和它在同一高度的帆的数目。所有帆的任意一种位置组合的推动力折扣和等于在该位置下所有帆的推动力折扣的和。</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求所有位置组合中最小的推动力折扣和。（图上是一个例子）</a:t>
            </a:r>
          </a:p>
          <a:p>
            <a:endParaRPr lang="zh-CN" altLang="en-US" dirty="0"/>
          </a:p>
        </p:txBody>
      </p:sp>
      <p:pic>
        <p:nvPicPr>
          <p:cNvPr id="5" name="图片 4">
            <a:extLst>
              <a:ext uri="{FF2B5EF4-FFF2-40B4-BE49-F238E27FC236}">
                <a16:creationId xmlns:a16="http://schemas.microsoft.com/office/drawing/2014/main" id="{E9E37927-1D7D-42F1-A19F-C22B2E4531F1}"/>
              </a:ext>
            </a:extLst>
          </p:cNvPr>
          <p:cNvPicPr>
            <a:picLocks noChangeAspect="1"/>
          </p:cNvPicPr>
          <p:nvPr/>
        </p:nvPicPr>
        <p:blipFill>
          <a:blip r:embed="rId2"/>
          <a:stretch>
            <a:fillRect/>
          </a:stretch>
        </p:blipFill>
        <p:spPr>
          <a:xfrm>
            <a:off x="5885575" y="3746277"/>
            <a:ext cx="5942654" cy="2702649"/>
          </a:xfrm>
          <a:prstGeom prst="rect">
            <a:avLst/>
          </a:prstGeom>
        </p:spPr>
      </p:pic>
    </p:spTree>
    <p:extLst>
      <p:ext uri="{BB962C8B-B14F-4D97-AF65-F5344CB8AC3E}">
        <p14:creationId xmlns:p14="http://schemas.microsoft.com/office/powerpoint/2010/main" val="19237273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CBFE7-8C2E-4023-ABDF-785109B78466}"/>
              </a:ext>
            </a:extLst>
          </p:cNvPr>
          <p:cNvSpPr>
            <a:spLocks noGrp="1"/>
          </p:cNvSpPr>
          <p:nvPr>
            <p:ph type="title"/>
          </p:nvPr>
        </p:nvSpPr>
        <p:spPr/>
        <p:txBody>
          <a:bodyPr/>
          <a:lstStyle/>
          <a:p>
            <a:r>
              <a:rPr lang="en-US" altLang="zh-CN" dirty="0"/>
              <a:t>BZOJ 3073 PA 2011 Journeys</a:t>
            </a:r>
            <a:endParaRPr lang="zh-CN" altLang="en-US" dirty="0"/>
          </a:p>
        </p:txBody>
      </p:sp>
      <p:sp>
        <p:nvSpPr>
          <p:cNvPr id="3" name="内容占位符 2">
            <a:extLst>
              <a:ext uri="{FF2B5EF4-FFF2-40B4-BE49-F238E27FC236}">
                <a16:creationId xmlns:a16="http://schemas.microsoft.com/office/drawing/2014/main" id="{9206D9F3-8A35-4B3F-AEC8-9F75B3182ECC}"/>
              </a:ext>
            </a:extLst>
          </p:cNvPr>
          <p:cNvSpPr>
            <a:spLocks noGrp="1"/>
          </p:cNvSpPr>
          <p:nvPr>
            <p:ph idx="1"/>
          </p:nvPr>
        </p:nvSpPr>
        <p:spPr/>
        <p:txBody>
          <a:bodyPr/>
          <a:lstStyle/>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404040"/>
                </a:solidFill>
                <a:latin typeface="宋体" panose="02010600030101010101" pitchFamily="2" charset="-122"/>
                <a:ea typeface="宋体" panose="02010600030101010101" pitchFamily="2" charset="-122"/>
              </a:rPr>
              <a:t>有</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𝑛</a:t>
            </a:r>
            <a:r>
              <a:rPr lang="zh-CN" altLang="en-US" sz="1800" b="0" i="0" u="none" strike="noStrike" baseline="0" dirty="0">
                <a:solidFill>
                  <a:srgbClr val="404040"/>
                </a:solidFill>
                <a:latin typeface="宋体" panose="02010600030101010101" pitchFamily="2" charset="-122"/>
                <a:ea typeface="宋体" panose="02010600030101010101" pitchFamily="2" charset="-122"/>
              </a:rPr>
              <a:t>个星球，</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𝑚</a:t>
            </a:r>
            <a:r>
              <a:rPr lang="zh-CN" altLang="en-US" sz="1800" b="0" i="0" u="none" strike="noStrike" baseline="0" dirty="0">
                <a:solidFill>
                  <a:srgbClr val="404040"/>
                </a:solidFill>
                <a:latin typeface="宋体" panose="02010600030101010101" pitchFamily="2" charset="-122"/>
                <a:ea typeface="宋体" panose="02010600030101010101" pitchFamily="2" charset="-122"/>
              </a:rPr>
              <a:t>条路径，每条路径形式为：</a:t>
            </a:r>
          </a:p>
          <a:p>
            <a:r>
              <a:rPr lang="en-US" altLang="zh-CN" sz="1800" b="0" i="0" u="none" strike="noStrike" baseline="0" dirty="0">
                <a:solidFill>
                  <a:srgbClr val="404040"/>
                </a:solidFill>
                <a:latin typeface="Cambria Math" panose="02040503050406030204" pitchFamily="18" charset="0"/>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a:t>
            </a:r>
            <a:r>
              <a:rPr lang="zh-CN" altLang="en-US" sz="1800" b="0" i="0" u="none" strike="noStrike" baseline="0" dirty="0">
                <a:solidFill>
                  <a:srgbClr val="404040"/>
                </a:solidFill>
                <a:latin typeface="宋体" panose="02010600030101010101" pitchFamily="2" charset="-122"/>
                <a:ea typeface="宋体" panose="02010600030101010101" pitchFamily="2" charset="-122"/>
              </a:rPr>
              <a:t>，表示</a:t>
            </a:r>
            <a:r>
              <a:rPr lang="en-US" altLang="zh-CN" sz="1800" b="0" i="0" u="none" strike="noStrike" baseline="0" dirty="0">
                <a:solidFill>
                  <a:srgbClr val="404040"/>
                </a:solidFill>
                <a:latin typeface="宋体" panose="02010600030101010101" pitchFamily="2" charset="-122"/>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1]</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的所有星球都可以花费</a:t>
            </a:r>
            <a:r>
              <a:rPr lang="en-US" altLang="zh-CN" sz="1800" b="0" i="0" u="none" strike="noStrike" baseline="0" dirty="0">
                <a:solidFill>
                  <a:srgbClr val="404040"/>
                </a:solidFill>
                <a:latin typeface="Calibri" panose="020F0502020204030204" pitchFamily="34" charset="0"/>
                <a:ea typeface="宋体" panose="02010600030101010101" pitchFamily="2" charset="-122"/>
              </a:rPr>
              <a:t>1</a:t>
            </a:r>
            <a:r>
              <a:rPr lang="zh-CN" altLang="en-US" sz="1800" b="0" i="0" u="none" strike="noStrike" baseline="0" dirty="0">
                <a:solidFill>
                  <a:srgbClr val="404040"/>
                </a:solidFill>
                <a:latin typeface="宋体" panose="02010600030101010101" pitchFamily="2" charset="-122"/>
                <a:ea typeface="宋体" panose="02010600030101010101" pitchFamily="2" charset="-122"/>
              </a:rPr>
              <a:t>时间通往</a:t>
            </a:r>
            <a:r>
              <a:rPr lang="en-US" altLang="zh-CN" sz="1800" b="0" i="0" u="none" strike="noStrike" baseline="0" dirty="0">
                <a:solidFill>
                  <a:srgbClr val="404040"/>
                </a:solidFill>
                <a:latin typeface="宋体" panose="02010600030101010101" pitchFamily="2" charset="-122"/>
                <a:ea typeface="宋体" panose="02010600030101010101" pitchFamily="2" charset="-122"/>
              </a:rPr>
              <a:t>[</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𝑙</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𝑟</a:t>
            </a:r>
            <a:r>
              <a:rPr lang="en-US" altLang="zh-CN" sz="1800" b="0" i="0" u="none" strike="noStrike" baseline="0" dirty="0">
                <a:solidFill>
                  <a:srgbClr val="404040"/>
                </a:solidFill>
                <a:latin typeface="Cambria Math" panose="02040503050406030204" pitchFamily="18" charset="0"/>
                <a:ea typeface="宋体" panose="02010600030101010101" pitchFamily="2" charset="-122"/>
              </a:rPr>
              <a:t>2]</a:t>
            </a:r>
            <a:r>
              <a:rPr lang="zh-CN" altLang="en-US" sz="1800" b="0" i="0" u="none" strike="noStrike" baseline="0" dirty="0">
                <a:solidFill>
                  <a:srgbClr val="404040"/>
                </a:solidFill>
                <a:latin typeface="宋体" panose="02010600030101010101" pitchFamily="2" charset="-122"/>
                <a:ea typeface="宋体" panose="02010600030101010101" pitchFamily="2" charset="-122"/>
              </a:rPr>
              <a:t>的所有星球。</a:t>
            </a:r>
          </a:p>
          <a:p>
            <a:r>
              <a:rPr lang="zh-CN" altLang="en-US" sz="1800" b="0" i="0" u="none" strike="noStrike" baseline="0" dirty="0">
                <a:solidFill>
                  <a:srgbClr val="404040"/>
                </a:solidFill>
                <a:latin typeface="宋体" panose="02010600030101010101" pitchFamily="2" charset="-122"/>
                <a:ea typeface="宋体" panose="02010600030101010101" pitchFamily="2" charset="-122"/>
              </a:rPr>
              <a:t>求从</a:t>
            </a:r>
            <a:r>
              <a:rPr lang="zh-CN" altLang="en-US" sz="1800" b="0" i="0" u="none" strike="noStrike" baseline="0" dirty="0">
                <a:solidFill>
                  <a:srgbClr val="404040"/>
                </a:solidFill>
                <a:latin typeface="Cambria Math" panose="02040503050406030204" pitchFamily="18" charset="0"/>
                <a:ea typeface="宋体" panose="02010600030101010101" pitchFamily="2" charset="-122"/>
              </a:rPr>
              <a:t>𝑝</a:t>
            </a:r>
            <a:r>
              <a:rPr lang="zh-CN" altLang="en-US" sz="1800" b="0" i="0" u="none" strike="noStrike" baseline="0" dirty="0">
                <a:solidFill>
                  <a:srgbClr val="404040"/>
                </a:solidFill>
                <a:latin typeface="宋体" panose="02010600030101010101" pitchFamily="2" charset="-122"/>
                <a:ea typeface="宋体" panose="02010600030101010101" pitchFamily="2" charset="-122"/>
              </a:rPr>
              <a:t>星球开始的单源最短路。</a:t>
            </a:r>
          </a:p>
        </p:txBody>
      </p:sp>
    </p:spTree>
    <p:extLst>
      <p:ext uri="{BB962C8B-B14F-4D97-AF65-F5344CB8AC3E}">
        <p14:creationId xmlns:p14="http://schemas.microsoft.com/office/powerpoint/2010/main" val="88501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POJ2823 Sliding Window</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题目大意：给定一个长度为</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的数组，一个长度为</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的滑动窗口从最左端移至最右端，窗口共有</a:t>
            </a:r>
            <a:r>
              <a:rPr lang="en-US" altLang="zh-CN" dirty="0">
                <a:latin typeface="楷体" panose="02010609060101010101" pitchFamily="49" charset="-122"/>
                <a:ea typeface="楷体" panose="02010609060101010101" pitchFamily="49" charset="-122"/>
              </a:rPr>
              <a:t>N-K+1</a:t>
            </a:r>
            <a:r>
              <a:rPr lang="zh-CN" altLang="en-US" dirty="0">
                <a:latin typeface="楷体" panose="02010609060101010101" pitchFamily="49" charset="-122"/>
                <a:ea typeface="楷体" panose="02010609060101010101" pitchFamily="49" charset="-122"/>
              </a:rPr>
              <a:t>种可能的位置。对于每种窗口可能的位置，求出窗口覆盖的</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个数当中的最小值和最大值。</a:t>
            </a:r>
          </a:p>
          <a:p>
            <a:endParaRPr lang="zh-CN" altLang="en-US" dirty="0"/>
          </a:p>
        </p:txBody>
      </p:sp>
      <p:pic>
        <p:nvPicPr>
          <p:cNvPr id="4" name="图片 3"/>
          <p:cNvPicPr>
            <a:picLocks noChangeAspect="1"/>
          </p:cNvPicPr>
          <p:nvPr/>
        </p:nvPicPr>
        <p:blipFill>
          <a:blip r:embed="rId2"/>
          <a:stretch>
            <a:fillRect/>
          </a:stretch>
        </p:blipFill>
        <p:spPr>
          <a:xfrm>
            <a:off x="1197439" y="3372583"/>
            <a:ext cx="9797121" cy="2694666"/>
          </a:xfrm>
          <a:prstGeom prst="rect">
            <a:avLst/>
          </a:prstGeom>
        </p:spPr>
      </p:pic>
    </p:spTree>
    <p:extLst>
      <p:ext uri="{BB962C8B-B14F-4D97-AF65-F5344CB8AC3E}">
        <p14:creationId xmlns:p14="http://schemas.microsoft.com/office/powerpoint/2010/main" val="12777131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DBF8B-2654-45D2-9191-267E7F82ACE5}"/>
              </a:ext>
            </a:extLst>
          </p:cNvPr>
          <p:cNvSpPr>
            <a:spLocks noGrp="1"/>
          </p:cNvSpPr>
          <p:nvPr>
            <p:ph type="title"/>
          </p:nvPr>
        </p:nvSpPr>
        <p:spPr/>
        <p:txBody>
          <a:bodyPr/>
          <a:lstStyle/>
          <a:p>
            <a:r>
              <a:rPr lang="en-US" altLang="zh-CN" dirty="0"/>
              <a:t>BZOJ 4383 POI 2015</a:t>
            </a:r>
            <a:br>
              <a:rPr lang="en-US" altLang="zh-CN" dirty="0"/>
            </a:br>
            <a:r>
              <a:rPr lang="en-US" altLang="zh-CN" dirty="0" err="1"/>
              <a:t>Pustynia</a:t>
            </a:r>
            <a:endParaRPr lang="zh-CN" altLang="en-US" dirty="0"/>
          </a:p>
        </p:txBody>
      </p:sp>
      <p:sp>
        <p:nvSpPr>
          <p:cNvPr id="3" name="内容占位符 2">
            <a:extLst>
              <a:ext uri="{FF2B5EF4-FFF2-40B4-BE49-F238E27FC236}">
                <a16:creationId xmlns:a16="http://schemas.microsoft.com/office/drawing/2014/main" id="{795186BE-B866-4E43-B426-899080DEA421}"/>
              </a:ext>
            </a:extLst>
          </p:cNvPr>
          <p:cNvSpPr>
            <a:spLocks noGrp="1"/>
          </p:cNvSpPr>
          <p:nvPr>
            <p:ph idx="1"/>
          </p:nvPr>
        </p:nvSpPr>
        <p:spPr/>
        <p:txBody>
          <a:bodyPr/>
          <a:lstStyle/>
          <a:p>
            <a:r>
              <a:rPr lang="zh-CN" altLang="en-US" dirty="0"/>
              <a:t>给出一个长度为𝑛的正整数序列 𝑎</a:t>
            </a:r>
            <a:r>
              <a:rPr lang="en-US" altLang="zh-CN" dirty="0"/>
              <a:t>1,</a:t>
            </a:r>
            <a:r>
              <a:rPr lang="zh-CN" altLang="en-US" dirty="0"/>
              <a:t>𝑎</a:t>
            </a:r>
            <a:r>
              <a:rPr lang="en-US" altLang="zh-CN" dirty="0"/>
              <a:t>2,…,</a:t>
            </a:r>
            <a:r>
              <a:rPr lang="zh-CN" altLang="en-US" dirty="0"/>
              <a:t>𝑎𝑛，其中 𝑎𝑖∈</a:t>
            </a:r>
            <a:r>
              <a:rPr lang="en-US" altLang="zh-CN" dirty="0"/>
              <a:t>[1,10^9]</a:t>
            </a:r>
            <a:r>
              <a:rPr lang="zh-CN" altLang="en-US" dirty="0"/>
              <a:t>。</a:t>
            </a:r>
          </a:p>
          <a:p>
            <a:r>
              <a:rPr lang="zh-CN" altLang="en-US" dirty="0"/>
              <a:t>告诉你其中𝑠个数，同时给出 𝑚条信息，每条信息包括 𝑙</a:t>
            </a:r>
            <a:r>
              <a:rPr lang="en-US" altLang="zh-CN" dirty="0"/>
              <a:t>,</a:t>
            </a:r>
            <a:r>
              <a:rPr lang="zh-CN" altLang="en-US" dirty="0"/>
              <a:t>𝑟</a:t>
            </a:r>
            <a:r>
              <a:rPr lang="en-US" altLang="zh-CN" dirty="0"/>
              <a:t>,</a:t>
            </a:r>
            <a:r>
              <a:rPr lang="zh-CN" altLang="en-US" dirty="0"/>
              <a:t>𝑘以及接下来 𝑘个正整数，表示：</a:t>
            </a:r>
          </a:p>
          <a:p>
            <a:pPr lvl="1"/>
            <a:r>
              <a:rPr lang="zh-CN" altLang="en-US" dirty="0"/>
              <a:t>𝑎𝑙</a:t>
            </a:r>
            <a:r>
              <a:rPr lang="en-US" altLang="zh-CN" dirty="0"/>
              <a:t>,</a:t>
            </a:r>
            <a:r>
              <a:rPr lang="zh-CN" altLang="en-US" dirty="0"/>
              <a:t>𝑎𝑙</a:t>
            </a:r>
            <a:r>
              <a:rPr lang="en-US" altLang="zh-CN" dirty="0"/>
              <a:t>+1,…,</a:t>
            </a:r>
            <a:r>
              <a:rPr lang="zh-CN" altLang="en-US" dirty="0"/>
              <a:t>𝑎𝑟里的这 𝑘个数中的任意一个都比任意一个剩下的 𝑟−𝑙</a:t>
            </a:r>
            <a:r>
              <a:rPr lang="en-US" altLang="zh-CN" dirty="0"/>
              <a:t>+1−</a:t>
            </a:r>
            <a:r>
              <a:rPr lang="zh-CN" altLang="en-US" dirty="0"/>
              <a:t>𝑘个数大。</a:t>
            </a:r>
          </a:p>
          <a:p>
            <a:r>
              <a:rPr lang="zh-CN" altLang="en-US" dirty="0"/>
              <a:t>构造出任何一组满足条件的方案，或判断无解。</a:t>
            </a:r>
          </a:p>
        </p:txBody>
      </p:sp>
    </p:spTree>
    <p:extLst>
      <p:ext uri="{BB962C8B-B14F-4D97-AF65-F5344CB8AC3E}">
        <p14:creationId xmlns:p14="http://schemas.microsoft.com/office/powerpoint/2010/main" val="33039779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09669-6483-423E-A5A9-DCC4D1037322}"/>
              </a:ext>
            </a:extLst>
          </p:cNvPr>
          <p:cNvSpPr>
            <a:spLocks noGrp="1"/>
          </p:cNvSpPr>
          <p:nvPr>
            <p:ph type="title"/>
          </p:nvPr>
        </p:nvSpPr>
        <p:spPr/>
        <p:txBody>
          <a:bodyPr/>
          <a:lstStyle/>
          <a:p>
            <a:r>
              <a:rPr lang="en-US" altLang="zh-CN" dirty="0"/>
              <a:t>BZOJ 5017 SNOI 2017</a:t>
            </a:r>
            <a:br>
              <a:rPr lang="en-US" altLang="zh-CN" dirty="0"/>
            </a:br>
            <a:r>
              <a:rPr lang="zh-CN" altLang="en-US" dirty="0"/>
              <a:t>炸弹</a:t>
            </a:r>
          </a:p>
        </p:txBody>
      </p:sp>
      <p:sp>
        <p:nvSpPr>
          <p:cNvPr id="3" name="内容占位符 2">
            <a:extLst>
              <a:ext uri="{FF2B5EF4-FFF2-40B4-BE49-F238E27FC236}">
                <a16:creationId xmlns:a16="http://schemas.microsoft.com/office/drawing/2014/main" id="{04C5D50E-3C83-43D2-ACB5-CD95C5425B33}"/>
              </a:ext>
            </a:extLst>
          </p:cNvPr>
          <p:cNvSpPr>
            <a:spLocks noGrp="1"/>
          </p:cNvSpPr>
          <p:nvPr>
            <p:ph idx="1"/>
          </p:nvPr>
        </p:nvSpPr>
        <p:spPr/>
        <p:txBody>
          <a:bodyPr/>
          <a:lstStyle/>
          <a:p>
            <a:r>
              <a:rPr lang="zh-CN" altLang="en-US" dirty="0"/>
              <a:t>在一条直线上有𝑛个炸弹，每个炸弹的坐标是 𝑥𝑖，爆炸半径是 𝑟𝑖。</a:t>
            </a:r>
          </a:p>
          <a:p>
            <a:r>
              <a:rPr lang="zh-CN" altLang="en-US" dirty="0"/>
              <a:t>当一个炸弹爆炸时，如果另一个炸弹所在位置𝑥𝑗满足： 𝑥𝑖−𝑟𝑖≤𝑥𝑗≤𝑥𝑖</a:t>
            </a:r>
            <a:r>
              <a:rPr lang="en-US" altLang="zh-CN" dirty="0"/>
              <a:t>+</a:t>
            </a:r>
            <a:r>
              <a:rPr lang="zh-CN" altLang="en-US" dirty="0"/>
              <a:t>𝑟𝑖</a:t>
            </a:r>
          </a:p>
          <a:p>
            <a:r>
              <a:rPr lang="zh-CN" altLang="en-US" dirty="0"/>
              <a:t>那么，该炸弹也会被引爆。</a:t>
            </a:r>
          </a:p>
          <a:p>
            <a:r>
              <a:rPr lang="zh-CN" altLang="en-US" dirty="0"/>
              <a:t>现在，请你帮忙计算一下，先把第 𝑖个炸弹引爆，将引爆多少个炸弹呢？</a:t>
            </a:r>
          </a:p>
        </p:txBody>
      </p:sp>
    </p:spTree>
    <p:extLst>
      <p:ext uri="{BB962C8B-B14F-4D97-AF65-F5344CB8AC3E}">
        <p14:creationId xmlns:p14="http://schemas.microsoft.com/office/powerpoint/2010/main" val="4679122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ED60-AC9F-4218-BB2B-F4D9C0C20D6B}"/>
              </a:ext>
            </a:extLst>
          </p:cNvPr>
          <p:cNvSpPr>
            <a:spLocks noGrp="1"/>
          </p:cNvSpPr>
          <p:nvPr>
            <p:ph type="title"/>
          </p:nvPr>
        </p:nvSpPr>
        <p:spPr/>
        <p:txBody>
          <a:bodyPr>
            <a:normAutofit/>
          </a:bodyPr>
          <a:lstStyle/>
          <a:p>
            <a:r>
              <a:rPr lang="en-US" altLang="zh-CN" dirty="0" err="1"/>
              <a:t>CodeForces</a:t>
            </a:r>
            <a:br>
              <a:rPr lang="en-US" altLang="zh-CN" dirty="0"/>
            </a:br>
            <a:r>
              <a:rPr lang="en-US" altLang="zh-CN" dirty="0"/>
              <a:t>914D Math Puzzle</a:t>
            </a:r>
            <a:endParaRPr lang="zh-CN" altLang="en-US" dirty="0"/>
          </a:p>
        </p:txBody>
      </p:sp>
      <p:sp>
        <p:nvSpPr>
          <p:cNvPr id="3" name="内容占位符 2">
            <a:extLst>
              <a:ext uri="{FF2B5EF4-FFF2-40B4-BE49-F238E27FC236}">
                <a16:creationId xmlns:a16="http://schemas.microsoft.com/office/drawing/2014/main" id="{3D0D666F-3696-48DB-8009-FB9830EEAED7}"/>
              </a:ext>
            </a:extLst>
          </p:cNvPr>
          <p:cNvSpPr>
            <a:spLocks noGrp="1"/>
          </p:cNvSpPr>
          <p:nvPr>
            <p:ph idx="1"/>
          </p:nvPr>
        </p:nvSpPr>
        <p:spPr/>
        <p:txBody>
          <a:bodyPr/>
          <a:lstStyle/>
          <a:p>
            <a:r>
              <a:rPr lang="zh-CN" altLang="en-US" dirty="0"/>
              <a:t>给定𝑛个数， 𝑞次操作，操作有两种：</a:t>
            </a:r>
          </a:p>
          <a:p>
            <a:r>
              <a:rPr lang="en-US" altLang="zh-CN" dirty="0"/>
              <a:t>1 </a:t>
            </a:r>
            <a:r>
              <a:rPr lang="zh-CN" altLang="en-US" dirty="0"/>
              <a:t>𝑙 𝑟 𝑥：询问是否能改变一个数的值，使得 </a:t>
            </a:r>
            <a:r>
              <a:rPr lang="en-US" altLang="zh-CN" dirty="0"/>
              <a:t>[</a:t>
            </a:r>
            <a:r>
              <a:rPr lang="zh-CN" altLang="en-US" dirty="0"/>
              <a:t>𝑙</a:t>
            </a:r>
            <a:r>
              <a:rPr lang="en-US" altLang="zh-CN" dirty="0"/>
              <a:t>,</a:t>
            </a:r>
            <a:r>
              <a:rPr lang="zh-CN" altLang="en-US" dirty="0"/>
              <a:t>𝑟</a:t>
            </a:r>
            <a:r>
              <a:rPr lang="en-US" altLang="zh-CN" dirty="0"/>
              <a:t>] </a:t>
            </a:r>
            <a:r>
              <a:rPr lang="zh-CN" altLang="en-US" dirty="0"/>
              <a:t>区间的 </a:t>
            </a:r>
            <a:r>
              <a:rPr lang="en-US" altLang="zh-CN" dirty="0" err="1"/>
              <a:t>gcd</a:t>
            </a:r>
            <a:r>
              <a:rPr lang="en-US" altLang="zh-CN" dirty="0"/>
              <a:t> </a:t>
            </a:r>
            <a:r>
              <a:rPr lang="zh-CN" altLang="en-US" dirty="0"/>
              <a:t>等于 𝑥</a:t>
            </a:r>
          </a:p>
          <a:p>
            <a:r>
              <a:rPr lang="en-US" altLang="zh-CN" dirty="0"/>
              <a:t>2 </a:t>
            </a:r>
            <a:r>
              <a:rPr lang="zh-CN" altLang="en-US" dirty="0"/>
              <a:t>𝑖 𝑦：将 𝑖位置的数改成 𝑦。</a:t>
            </a:r>
          </a:p>
        </p:txBody>
      </p:sp>
    </p:spTree>
    <p:extLst>
      <p:ext uri="{BB962C8B-B14F-4D97-AF65-F5344CB8AC3E}">
        <p14:creationId xmlns:p14="http://schemas.microsoft.com/office/powerpoint/2010/main" val="16262847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Hdu1890 Robotic Sort</a:t>
            </a:r>
            <a:endParaRPr lang="zh-CN" altLang="en-US" dirty="0"/>
          </a:p>
        </p:txBody>
      </p:sp>
      <p:sp>
        <p:nvSpPr>
          <p:cNvPr id="3" name="内容占位符 2"/>
          <p:cNvSpPr>
            <a:spLocks noGrp="1"/>
          </p:cNvSpPr>
          <p:nvPr>
            <p:ph idx="1"/>
          </p:nvPr>
        </p:nvSpPr>
        <p:spPr/>
        <p:txBody>
          <a:bodyPr/>
          <a:lstStyle/>
          <a:p>
            <a:r>
              <a:rPr lang="zh-CN" altLang="en-US" dirty="0"/>
              <a:t>初始给定</a:t>
            </a:r>
            <a:r>
              <a:rPr lang="en-US" altLang="zh-CN" dirty="0"/>
              <a:t>n</a:t>
            </a:r>
            <a:r>
              <a:rPr lang="zh-CN" altLang="en-US" dirty="0"/>
              <a:t>个数，每次将第</a:t>
            </a:r>
            <a:r>
              <a:rPr lang="en-US" altLang="zh-CN" dirty="0" err="1"/>
              <a:t>i</a:t>
            </a:r>
            <a:r>
              <a:rPr lang="zh-CN" altLang="en-US" dirty="0"/>
              <a:t>个位置到第</a:t>
            </a:r>
            <a:r>
              <a:rPr lang="en-US" altLang="zh-CN" dirty="0" err="1"/>
              <a:t>i</a:t>
            </a:r>
            <a:r>
              <a:rPr lang="zh-CN" altLang="en-US" dirty="0"/>
              <a:t>小的数所在位置之间的数进行翻转，输出的是第</a:t>
            </a:r>
            <a:r>
              <a:rPr lang="en-US" altLang="zh-CN" dirty="0" err="1"/>
              <a:t>i</a:t>
            </a:r>
            <a:r>
              <a:rPr lang="zh-CN" altLang="en-US" dirty="0"/>
              <a:t>小的数所在的位置</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3845180"/>
            <a:ext cx="10048875" cy="2331783"/>
          </a:xfrm>
          <a:prstGeom prst="rect">
            <a:avLst/>
          </a:prstGeom>
        </p:spPr>
      </p:pic>
    </p:spTree>
    <p:extLst>
      <p:ext uri="{BB962C8B-B14F-4D97-AF65-F5344CB8AC3E}">
        <p14:creationId xmlns:p14="http://schemas.microsoft.com/office/powerpoint/2010/main" val="2911011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544A0-D5A7-43AC-9493-141EDBC780AE}"/>
              </a:ext>
            </a:extLst>
          </p:cNvPr>
          <p:cNvSpPr>
            <a:spLocks noGrp="1"/>
          </p:cNvSpPr>
          <p:nvPr>
            <p:ph type="title"/>
          </p:nvPr>
        </p:nvSpPr>
        <p:spPr/>
        <p:txBody>
          <a:bodyPr/>
          <a:lstStyle/>
          <a:p>
            <a:r>
              <a:rPr lang="en-US" altLang="zh-CN" dirty="0"/>
              <a:t>HNOI2011 </a:t>
            </a:r>
            <a:r>
              <a:rPr lang="zh-CN" altLang="en-US" dirty="0"/>
              <a:t>括号修复</a:t>
            </a:r>
          </a:p>
        </p:txBody>
      </p:sp>
      <p:sp>
        <p:nvSpPr>
          <p:cNvPr id="3" name="内容占位符 2">
            <a:extLst>
              <a:ext uri="{FF2B5EF4-FFF2-40B4-BE49-F238E27FC236}">
                <a16:creationId xmlns:a16="http://schemas.microsoft.com/office/drawing/2014/main" id="{2E189902-F065-48E3-8C72-5485DEA74475}"/>
              </a:ext>
            </a:extLst>
          </p:cNvPr>
          <p:cNvSpPr>
            <a:spLocks noGrp="1"/>
          </p:cNvSpPr>
          <p:nvPr>
            <p:ph idx="1"/>
          </p:nvPr>
        </p:nvSpPr>
        <p:spPr/>
        <p:txBody>
          <a:bodyPr/>
          <a:lstStyle/>
          <a:p>
            <a:r>
              <a:rPr lang="zh-CN" altLang="en-US" dirty="0"/>
              <a:t>给定长度为</a:t>
            </a:r>
            <a:r>
              <a:rPr lang="en-US" altLang="zh-CN" dirty="0"/>
              <a:t>n </a:t>
            </a:r>
            <a:r>
              <a:rPr lang="zh-CN" altLang="en-US" dirty="0"/>
              <a:t>的括号序列（仅含（和）），有</a:t>
            </a:r>
            <a:r>
              <a:rPr lang="en-US" altLang="zh-CN" dirty="0"/>
              <a:t>q </a:t>
            </a:r>
            <a:r>
              <a:rPr lang="zh-CN" altLang="en-US" dirty="0"/>
              <a:t>次操作，操作有四种：</a:t>
            </a:r>
          </a:p>
          <a:p>
            <a:pPr lvl="1"/>
            <a:r>
              <a:rPr lang="zh-CN" altLang="en-US" dirty="0"/>
              <a:t>区间赋值；</a:t>
            </a:r>
          </a:p>
          <a:p>
            <a:pPr lvl="1"/>
            <a:r>
              <a:rPr lang="zh-CN" altLang="en-US" dirty="0"/>
              <a:t>区间翻转；</a:t>
            </a:r>
          </a:p>
          <a:p>
            <a:pPr lvl="1"/>
            <a:r>
              <a:rPr lang="zh-CN" altLang="en-US" dirty="0"/>
              <a:t>区间反转；</a:t>
            </a:r>
          </a:p>
          <a:p>
            <a:pPr lvl="1"/>
            <a:r>
              <a:rPr lang="zh-CN" altLang="en-US" dirty="0"/>
              <a:t>给定区间，求至少要修改多少个位置的括号，才能使得区间中的序列变为合法括号序列。</a:t>
            </a:r>
          </a:p>
        </p:txBody>
      </p:sp>
    </p:spTree>
    <p:extLst>
      <p:ext uri="{BB962C8B-B14F-4D97-AF65-F5344CB8AC3E}">
        <p14:creationId xmlns:p14="http://schemas.microsoft.com/office/powerpoint/2010/main" val="7199077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544A0-D5A7-43AC-9493-141EDBC780AE}"/>
              </a:ext>
            </a:extLst>
          </p:cNvPr>
          <p:cNvSpPr>
            <a:spLocks noGrp="1"/>
          </p:cNvSpPr>
          <p:nvPr>
            <p:ph type="title"/>
          </p:nvPr>
        </p:nvSpPr>
        <p:spPr/>
        <p:txBody>
          <a:bodyPr/>
          <a:lstStyle/>
          <a:p>
            <a:r>
              <a:rPr lang="en-US" altLang="zh-CN" dirty="0"/>
              <a:t>HNOI2011 </a:t>
            </a:r>
            <a:r>
              <a:rPr lang="zh-CN" altLang="en-US" dirty="0"/>
              <a:t>括号修复</a:t>
            </a:r>
          </a:p>
        </p:txBody>
      </p:sp>
      <p:sp>
        <p:nvSpPr>
          <p:cNvPr id="3" name="内容占位符 2">
            <a:extLst>
              <a:ext uri="{FF2B5EF4-FFF2-40B4-BE49-F238E27FC236}">
                <a16:creationId xmlns:a16="http://schemas.microsoft.com/office/drawing/2014/main" id="{2E189902-F065-48E3-8C72-5485DEA74475}"/>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重点在于维护，先考虑单次询问的情况。</a:t>
            </a:r>
          </a:p>
          <a:p>
            <a:pPr algn="l"/>
            <a:r>
              <a:rPr lang="zh-CN" altLang="en-US" sz="1800" b="0" i="0" u="none" strike="noStrike" baseline="0" dirty="0">
                <a:latin typeface="宋体" panose="02010600030101010101" pitchFamily="2" charset="-122"/>
                <a:ea typeface="宋体" panose="02010600030101010101" pitchFamily="2" charset="-122"/>
              </a:rPr>
              <a:t>先把序列中所有合法的部分（连着的</a:t>
            </a:r>
            <a:r>
              <a:rPr lang="zh-CN" altLang="en-US" sz="1800" b="0" i="0" u="none" strike="noStrike" baseline="0" dirty="0">
                <a:latin typeface="LMSans9-Regular"/>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）全部消去，最后一定剩下一堆右括号接一堆左括号。此时的最优解一定是：对于右括号和左括号的两端，分别隔一个改一个：</a:t>
            </a:r>
          </a:p>
          <a:p>
            <a:pPr lvl="1"/>
            <a:r>
              <a:rPr lang="en-US" altLang="zh-CN" b="0" i="0" u="none" strike="noStrike" baseline="0" dirty="0">
                <a:latin typeface="Consolas" panose="020B0609020204030204" pitchFamily="49" charset="0"/>
                <a:ea typeface="宋体" panose="02010600030101010101" pitchFamily="2" charset="-122"/>
              </a:rPr>
              <a:t>)))(((((</a:t>
            </a:r>
          </a:p>
          <a:p>
            <a:pPr lvl="1"/>
            <a:r>
              <a:rPr lang="en-US" altLang="zh-CN" b="0" i="0" u="none" strike="noStrike" baseline="0" dirty="0">
                <a:latin typeface="Consolas" panose="020B0609020204030204" pitchFamily="49" charset="0"/>
                <a:ea typeface="宋体" panose="02010600030101010101" pitchFamily="2" charset="-122"/>
              </a:rPr>
              <a:t>()()()()</a:t>
            </a:r>
          </a:p>
          <a:p>
            <a:pPr lvl="1"/>
            <a:r>
              <a:rPr lang="zh-CN" altLang="en-US" b="0" i="0" u="none" strike="noStrike" baseline="0" dirty="0">
                <a:latin typeface="宋体" panose="02010600030101010101" pitchFamily="2" charset="-122"/>
                <a:ea typeface="宋体" panose="02010600030101010101" pitchFamily="2" charset="-122"/>
              </a:rPr>
              <a:t>将之前删去的括号都插回去，不难证明仍为合法序列。因此这种方案为合</a:t>
            </a:r>
            <a:r>
              <a:rPr lang="zh-CN" altLang="en-US" sz="1800" b="0" i="0" u="none" strike="noStrike" baseline="0" dirty="0">
                <a:latin typeface="宋体" panose="02010600030101010101" pitchFamily="2" charset="-122"/>
                <a:ea typeface="宋体" panose="02010600030101010101" pitchFamily="2" charset="-122"/>
              </a:rPr>
              <a:t>法解。也可以证明这是最优解。</a:t>
            </a:r>
            <a:endParaRPr lang="zh-CN" altLang="en-US" dirty="0"/>
          </a:p>
        </p:txBody>
      </p:sp>
    </p:spTree>
    <p:extLst>
      <p:ext uri="{BB962C8B-B14F-4D97-AF65-F5344CB8AC3E}">
        <p14:creationId xmlns:p14="http://schemas.microsoft.com/office/powerpoint/2010/main" val="3196591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A0B25-2DA4-405B-BEDC-497BBB7C4296}"/>
              </a:ext>
            </a:extLst>
          </p:cNvPr>
          <p:cNvSpPr>
            <a:spLocks noGrp="1"/>
          </p:cNvSpPr>
          <p:nvPr>
            <p:ph type="title"/>
          </p:nvPr>
        </p:nvSpPr>
        <p:spPr/>
        <p:txBody>
          <a:bodyPr/>
          <a:lstStyle/>
          <a:p>
            <a:r>
              <a:rPr lang="en-US" altLang="zh-CN" dirty="0"/>
              <a:t>HNOI2011 </a:t>
            </a:r>
            <a:r>
              <a:rPr lang="zh-CN" altLang="en-US" dirty="0"/>
              <a:t>括号修复</a:t>
            </a:r>
          </a:p>
        </p:txBody>
      </p:sp>
      <p:sp>
        <p:nvSpPr>
          <p:cNvPr id="3" name="内容占位符 2">
            <a:extLst>
              <a:ext uri="{FF2B5EF4-FFF2-40B4-BE49-F238E27FC236}">
                <a16:creationId xmlns:a16="http://schemas.microsoft.com/office/drawing/2014/main" id="{066BCC20-7F90-4848-80BD-3A8B861BDC62}"/>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扩展到静态多次询问问题呢？</a:t>
            </a:r>
          </a:p>
          <a:p>
            <a:pPr algn="l"/>
            <a:r>
              <a:rPr lang="zh-CN" altLang="en-US" sz="1800" b="0" i="0" u="none" strike="noStrike" baseline="0" dirty="0">
                <a:latin typeface="宋体" panose="02010600030101010101" pitchFamily="2" charset="-122"/>
                <a:ea typeface="宋体" panose="02010600030101010101" pitchFamily="2" charset="-122"/>
              </a:rPr>
              <a:t>我们要维护什么？</a:t>
            </a:r>
          </a:p>
          <a:p>
            <a:pPr algn="l"/>
            <a:r>
              <a:rPr lang="zh-CN" altLang="en-US" sz="1800" b="0" i="0" u="none" strike="noStrike" baseline="0" dirty="0">
                <a:latin typeface="宋体" panose="02010600030101010101" pitchFamily="2" charset="-122"/>
                <a:ea typeface="宋体" panose="02010600030101010101" pitchFamily="2" charset="-122"/>
              </a:rPr>
              <a:t>括号</a:t>
            </a:r>
            <a:r>
              <a:rPr lang="en-US" altLang="zh-CN" sz="1800" b="0" i="0" u="none" strike="noStrike" baseline="0" dirty="0">
                <a:latin typeface="CMR9"/>
                <a:ea typeface="宋体" panose="02010600030101010101" pitchFamily="2" charset="-122"/>
              </a:rPr>
              <a:t>=</a:t>
            </a:r>
            <a:r>
              <a:rPr lang="zh-CN" altLang="en-US" sz="1800" b="0" i="0" u="none" strike="noStrike" baseline="0" dirty="0">
                <a:latin typeface="EUEX9"/>
                <a:ea typeface="宋体" panose="02010600030101010101" pitchFamily="2" charset="-122"/>
              </a:rPr>
              <a:t>⇒ </a:t>
            </a:r>
            <a:r>
              <a:rPr lang="en-US" altLang="zh-CN" sz="1800" b="0" i="0" u="none" strike="noStrike" baseline="0" dirty="0">
                <a:latin typeface="Consolas" panose="020B0609020204030204" pitchFamily="49" charset="0"/>
                <a:ea typeface="宋体" panose="02010600030101010101" pitchFamily="2" charset="-122"/>
              </a:rPr>
              <a:t>+1/-1</a:t>
            </a:r>
            <a:r>
              <a:rPr lang="zh-CN" altLang="en-US" sz="1800" b="0" i="0" u="none" strike="noStrike" baseline="0" dirty="0">
                <a:latin typeface="宋体" panose="02010600030101010101" pitchFamily="2" charset="-122"/>
                <a:ea typeface="宋体" panose="02010600030101010101" pitchFamily="2" charset="-122"/>
              </a:rPr>
              <a:t>序列</a:t>
            </a:r>
          </a:p>
          <a:p>
            <a:pPr algn="l"/>
            <a:r>
              <a:rPr lang="zh-CN" altLang="en-US" sz="1800" b="0" i="0" u="none" strike="noStrike" baseline="0" dirty="0">
                <a:latin typeface="宋体" panose="02010600030101010101" pitchFamily="2" charset="-122"/>
                <a:ea typeface="宋体" panose="02010600030101010101" pitchFamily="2" charset="-122"/>
              </a:rPr>
              <a:t>右括号的个数</a:t>
            </a:r>
            <a:r>
              <a:rPr lang="zh-CN" altLang="en-US" sz="1800" b="0" i="0" u="none" strike="noStrike" baseline="0" dirty="0">
                <a:latin typeface="EUEX9"/>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左起的最小值；左括号的个数</a:t>
            </a:r>
            <a:r>
              <a:rPr lang="zh-CN" altLang="en-US" sz="1800" b="0" i="0" u="none" strike="noStrike" baseline="0" dirty="0">
                <a:latin typeface="EUEX9"/>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右起的最大值。</a:t>
            </a:r>
            <a:endParaRPr lang="en-US" altLang="zh-CN" sz="1800" b="0" i="0" u="none" strike="noStrike" baseline="0" dirty="0">
              <a:latin typeface="宋体" panose="02010600030101010101" pitchFamily="2" charset="-122"/>
              <a:ea typeface="宋体" panose="02010600030101010101" pitchFamily="2" charset="-122"/>
            </a:endParaRPr>
          </a:p>
          <a:p>
            <a:pPr algn="l"/>
            <a:r>
              <a:rPr lang="zh-CN" altLang="en-US" sz="1800" b="0" i="0" u="none" strike="noStrike" baseline="0" dirty="0">
                <a:latin typeface="宋体" panose="02010600030101010101" pitchFamily="2" charset="-122"/>
                <a:ea typeface="宋体" panose="02010600030101010101" pitchFamily="2" charset="-122"/>
              </a:rPr>
              <a:t>和最大子段和差不多。</a:t>
            </a:r>
            <a:endParaRPr lang="zh-CN" altLang="en-US" dirty="0"/>
          </a:p>
        </p:txBody>
      </p:sp>
    </p:spTree>
    <p:extLst>
      <p:ext uri="{BB962C8B-B14F-4D97-AF65-F5344CB8AC3E}">
        <p14:creationId xmlns:p14="http://schemas.microsoft.com/office/powerpoint/2010/main" val="39006296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BA7A9-F118-45C1-B203-D644B060B8CA}"/>
              </a:ext>
            </a:extLst>
          </p:cNvPr>
          <p:cNvSpPr>
            <a:spLocks noGrp="1"/>
          </p:cNvSpPr>
          <p:nvPr>
            <p:ph type="title"/>
          </p:nvPr>
        </p:nvSpPr>
        <p:spPr/>
        <p:txBody>
          <a:bodyPr/>
          <a:lstStyle/>
          <a:p>
            <a:r>
              <a:rPr lang="en-US" altLang="zh-CN" dirty="0"/>
              <a:t>HNOI2011 </a:t>
            </a:r>
            <a:r>
              <a:rPr lang="zh-CN" altLang="en-US" dirty="0"/>
              <a:t>括号修复</a:t>
            </a:r>
          </a:p>
        </p:txBody>
      </p:sp>
      <p:sp>
        <p:nvSpPr>
          <p:cNvPr id="3" name="内容占位符 2">
            <a:extLst>
              <a:ext uri="{FF2B5EF4-FFF2-40B4-BE49-F238E27FC236}">
                <a16:creationId xmlns:a16="http://schemas.microsoft.com/office/drawing/2014/main" id="{B0877946-8BB4-412F-9EDB-3C3471CF4A1B}"/>
              </a:ext>
            </a:extLst>
          </p:cNvPr>
          <p:cNvSpPr>
            <a:spLocks noGrp="1"/>
          </p:cNvSpPr>
          <p:nvPr>
            <p:ph idx="1"/>
          </p:nvPr>
        </p:nvSpPr>
        <p:spPr/>
        <p:txBody>
          <a:bodyPr/>
          <a:lstStyle/>
          <a:p>
            <a:pPr algn="l"/>
            <a:r>
              <a:rPr lang="zh-CN" altLang="en-US" sz="1800" b="0" i="0" u="none" strike="noStrike" baseline="0" dirty="0">
                <a:latin typeface="宋体" panose="02010600030101010101" pitchFamily="2" charset="-122"/>
                <a:ea typeface="宋体" panose="02010600030101010101" pitchFamily="2" charset="-122"/>
              </a:rPr>
              <a:t>别的操作呢？</a:t>
            </a:r>
          </a:p>
          <a:p>
            <a:pPr algn="l"/>
            <a:r>
              <a:rPr lang="zh-CN" altLang="en-US" sz="1800" b="0" i="0" u="none" strike="noStrike" baseline="0" dirty="0">
                <a:latin typeface="宋体" panose="02010600030101010101" pitchFamily="2" charset="-122"/>
                <a:ea typeface="宋体" panose="02010600030101010101" pitchFamily="2" charset="-122"/>
              </a:rPr>
              <a:t>翻转：没有影响。</a:t>
            </a:r>
          </a:p>
          <a:p>
            <a:pPr algn="l"/>
            <a:r>
              <a:rPr lang="zh-CN" altLang="en-US" sz="1800" b="0" i="0" u="none" strike="noStrike" baseline="0" dirty="0">
                <a:latin typeface="宋体" panose="02010600030101010101" pitchFamily="2" charset="-122"/>
                <a:ea typeface="宋体" panose="02010600030101010101" pitchFamily="2" charset="-122"/>
              </a:rPr>
              <a:t>赋值：没有影响。</a:t>
            </a:r>
          </a:p>
          <a:p>
            <a:pPr algn="l"/>
            <a:r>
              <a:rPr lang="zh-CN" altLang="en-US" sz="1800" b="0" i="0" u="none" strike="noStrike" baseline="0" dirty="0">
                <a:latin typeface="宋体" panose="02010600030101010101" pitchFamily="2" charset="-122"/>
                <a:ea typeface="宋体" panose="02010600030101010101" pitchFamily="2" charset="-122"/>
              </a:rPr>
              <a:t>反转：影响大了！</a:t>
            </a:r>
          </a:p>
          <a:p>
            <a:pPr algn="l"/>
            <a:r>
              <a:rPr lang="zh-CN" altLang="en-US" sz="1800" b="0" i="0" u="none" strike="noStrike" baseline="0" dirty="0">
                <a:latin typeface="宋体" panose="02010600030101010101" pitchFamily="2" charset="-122"/>
                <a:ea typeface="宋体" panose="02010600030101010101" pitchFamily="2" charset="-122"/>
              </a:rPr>
              <a:t>还需要维护左起最大值和右起最小值；</a:t>
            </a:r>
          </a:p>
          <a:p>
            <a:pPr algn="l"/>
            <a:r>
              <a:rPr lang="zh-CN" altLang="en-US" sz="1800" b="0" i="0" u="none" strike="noStrike" baseline="0" dirty="0">
                <a:latin typeface="宋体" panose="02010600030101010101" pitchFamily="2" charset="-122"/>
                <a:ea typeface="宋体" panose="02010600030101010101" pitchFamily="2" charset="-122"/>
              </a:rPr>
              <a:t>撞上了赋值标记怎么办？如果反转先来，打翻转和赋值标记；如果赋值先来，直接反转赋值标记；</a:t>
            </a:r>
          </a:p>
          <a:p>
            <a:pPr algn="l"/>
            <a:r>
              <a:rPr lang="zh-CN" altLang="en-US" sz="1800" b="0" i="0" u="none" strike="noStrike" baseline="0" dirty="0">
                <a:latin typeface="宋体" panose="02010600030101010101" pitchFamily="2" charset="-122"/>
                <a:ea typeface="宋体" panose="02010600030101010101" pitchFamily="2" charset="-122"/>
              </a:rPr>
              <a:t>三种操作的顺序如何？先翻转、再反转，最后赋值</a:t>
            </a:r>
            <a:endParaRPr lang="zh-CN" altLang="en-US" dirty="0"/>
          </a:p>
        </p:txBody>
      </p:sp>
    </p:spTree>
    <p:extLst>
      <p:ext uri="{BB962C8B-B14F-4D97-AF65-F5344CB8AC3E}">
        <p14:creationId xmlns:p14="http://schemas.microsoft.com/office/powerpoint/2010/main" val="15317698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Poj2754 </a:t>
            </a:r>
            <a:r>
              <a:rPr lang="zh-CN" altLang="zh-CN" dirty="0"/>
              <a:t>多重背包</a:t>
            </a:r>
          </a:p>
        </p:txBody>
      </p:sp>
      <p:sp>
        <p:nvSpPr>
          <p:cNvPr id="3" name="内容占位符 2"/>
          <p:cNvSpPr>
            <a:spLocks noGrp="1"/>
          </p:cNvSpPr>
          <p:nvPr>
            <p:ph idx="1"/>
          </p:nvPr>
        </p:nvSpPr>
        <p:spPr/>
        <p:txBody>
          <a:bodyPr/>
          <a:lstStyle/>
          <a:p>
            <a:r>
              <a:rPr lang="zh-CN" altLang="zh-CN" dirty="0"/>
              <a:t>题目大意</a:t>
            </a:r>
          </a:p>
          <a:p>
            <a:r>
              <a:rPr lang="en-US" altLang="zh-CN" dirty="0"/>
              <a:t>	</a:t>
            </a:r>
            <a:r>
              <a:rPr lang="zh-CN" altLang="zh-CN" dirty="0"/>
              <a:t>给定</a:t>
            </a:r>
            <a:r>
              <a:rPr lang="en-US" altLang="zh-CN" dirty="0"/>
              <a:t>M</a:t>
            </a:r>
            <a:r>
              <a:rPr lang="zh-CN" altLang="zh-CN" dirty="0"/>
              <a:t>（</a:t>
            </a:r>
            <a:r>
              <a:rPr lang="en-US" altLang="zh-CN" dirty="0"/>
              <a:t>1&lt;=M&lt;=200</a:t>
            </a:r>
            <a:r>
              <a:rPr lang="zh-CN" altLang="zh-CN" dirty="0"/>
              <a:t>）以及长度为</a:t>
            </a:r>
            <a:r>
              <a:rPr lang="en-US" altLang="zh-CN" dirty="0"/>
              <a:t>M</a:t>
            </a:r>
            <a:r>
              <a:rPr lang="zh-CN" altLang="zh-CN" dirty="0"/>
              <a:t>的四个数组，分别记为</a:t>
            </a:r>
            <a:r>
              <a:rPr lang="en-US" altLang="zh-CN" dirty="0"/>
              <a:t>Pairs</a:t>
            </a:r>
            <a:r>
              <a:rPr lang="zh-CN" altLang="zh-CN" dirty="0"/>
              <a:t>、</a:t>
            </a:r>
            <a:r>
              <a:rPr lang="en-US" altLang="zh-CN" dirty="0"/>
              <a:t>Multi</a:t>
            </a:r>
            <a:r>
              <a:rPr lang="zh-CN" altLang="zh-CN" dirty="0"/>
              <a:t>、</a:t>
            </a:r>
            <a:r>
              <a:rPr lang="en-US" altLang="zh-CN" dirty="0"/>
              <a:t>Low</a:t>
            </a:r>
            <a:r>
              <a:rPr lang="zh-CN" altLang="zh-CN" dirty="0"/>
              <a:t>、</a:t>
            </a:r>
            <a:r>
              <a:rPr lang="en-US" altLang="zh-CN" dirty="0"/>
              <a:t>Up</a:t>
            </a:r>
            <a:r>
              <a:rPr lang="zh-CN" altLang="zh-CN" dirty="0"/>
              <a:t>，你需要构造一个长度为</a:t>
            </a:r>
            <a:r>
              <a:rPr lang="en-US" altLang="zh-CN" dirty="0"/>
              <a:t>M</a:t>
            </a:r>
            <a:r>
              <a:rPr lang="zh-CN" altLang="zh-CN" dirty="0"/>
              <a:t>的数组</a:t>
            </a:r>
            <a:r>
              <a:rPr lang="en-US" altLang="zh-CN" dirty="0"/>
              <a:t>Table</a:t>
            </a:r>
            <a:r>
              <a:rPr lang="zh-CN" altLang="zh-CN" dirty="0"/>
              <a:t>（其中</a:t>
            </a:r>
            <a:r>
              <a:rPr lang="en-US" altLang="zh-CN" dirty="0"/>
              <a:t>Low[</a:t>
            </a:r>
            <a:r>
              <a:rPr lang="en-US" altLang="zh-CN" dirty="0" err="1"/>
              <a:t>i</a:t>
            </a:r>
            <a:r>
              <a:rPr lang="en-US" altLang="zh-CN" dirty="0"/>
              <a:t>]&lt;=Table[</a:t>
            </a:r>
            <a:r>
              <a:rPr lang="en-US" altLang="zh-CN" dirty="0" err="1"/>
              <a:t>i</a:t>
            </a:r>
            <a:r>
              <a:rPr lang="en-US" altLang="zh-CN" dirty="0"/>
              <a:t>]&lt;=Up[</a:t>
            </a:r>
            <a:r>
              <a:rPr lang="en-US" altLang="zh-CN" dirty="0" err="1"/>
              <a:t>i</a:t>
            </a:r>
            <a:r>
              <a:rPr lang="en-US" altLang="zh-CN" dirty="0"/>
              <a:t>]</a:t>
            </a:r>
            <a:r>
              <a:rPr lang="zh-CN" altLang="zh-CN" dirty="0"/>
              <a:t>），满足∑</a:t>
            </a:r>
            <a:r>
              <a:rPr lang="en-US" altLang="zh-CN" dirty="0"/>
              <a:t>Multi[</a:t>
            </a:r>
            <a:r>
              <a:rPr lang="en-US" altLang="zh-CN" dirty="0" err="1"/>
              <a:t>i</a:t>
            </a:r>
            <a:r>
              <a:rPr lang="en-US" altLang="zh-CN" dirty="0"/>
              <a:t>]*Table[</a:t>
            </a:r>
            <a:r>
              <a:rPr lang="en-US" altLang="zh-CN" dirty="0" err="1"/>
              <a:t>i</a:t>
            </a:r>
            <a:r>
              <a:rPr lang="en-US" altLang="zh-CN" dirty="0"/>
              <a:t>] = 0</a:t>
            </a:r>
            <a:r>
              <a:rPr lang="zh-CN" altLang="zh-CN" dirty="0"/>
              <a:t>，且使得∑</a:t>
            </a:r>
            <a:r>
              <a:rPr lang="en-US" altLang="zh-CN" dirty="0"/>
              <a:t>Pairs[</a:t>
            </a:r>
            <a:r>
              <a:rPr lang="en-US" altLang="zh-CN" dirty="0" err="1"/>
              <a:t>i</a:t>
            </a:r>
            <a:r>
              <a:rPr lang="en-US" altLang="zh-CN" dirty="0"/>
              <a:t>]*Table[</a:t>
            </a:r>
            <a:r>
              <a:rPr lang="en-US" altLang="zh-CN" dirty="0" err="1"/>
              <a:t>i</a:t>
            </a:r>
            <a:r>
              <a:rPr lang="en-US" altLang="zh-CN" dirty="0"/>
              <a:t>]</a:t>
            </a:r>
            <a:r>
              <a:rPr lang="zh-CN" altLang="zh-CN" dirty="0"/>
              <a:t>尽量大。</a:t>
            </a:r>
          </a:p>
          <a:p>
            <a:endParaRPr lang="zh-CN" altLang="en-US" dirty="0"/>
          </a:p>
        </p:txBody>
      </p:sp>
    </p:spTree>
    <p:extLst>
      <p:ext uri="{BB962C8B-B14F-4D97-AF65-F5344CB8AC3E}">
        <p14:creationId xmlns:p14="http://schemas.microsoft.com/office/powerpoint/2010/main" val="217776574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1258</TotalTime>
  <Words>7966</Words>
  <Application>Microsoft Office PowerPoint</Application>
  <PresentationFormat>宽屏</PresentationFormat>
  <Paragraphs>616</Paragraphs>
  <Slides>98</Slides>
  <Notes>7</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98</vt:i4>
      </vt:variant>
    </vt:vector>
  </HeadingPairs>
  <TitlesOfParts>
    <vt:vector size="125" baseType="lpstr">
      <vt:lpstr>-apple-system</vt:lpstr>
      <vt:lpstr>CMR10</vt:lpstr>
      <vt:lpstr>CMR7</vt:lpstr>
      <vt:lpstr>CMR8</vt:lpstr>
      <vt:lpstr>CMR9</vt:lpstr>
      <vt:lpstr>EUEX9</vt:lpstr>
      <vt:lpstr>EUFM10</vt:lpstr>
      <vt:lpstr>EURM10</vt:lpstr>
      <vt:lpstr>LMSans10-Oblique-Identity-H</vt:lpstr>
      <vt:lpstr>LMSans10-Regular-Identity-H</vt:lpstr>
      <vt:lpstr>LMSans9-Regular</vt:lpstr>
      <vt:lpstr>PingFang SC</vt:lpstr>
      <vt:lpstr>等线</vt:lpstr>
      <vt:lpstr>仿宋_GB2312</vt:lpstr>
      <vt:lpstr>华文楷体</vt:lpstr>
      <vt:lpstr>楷体</vt:lpstr>
      <vt:lpstr>宋体</vt:lpstr>
      <vt:lpstr>微软雅黑</vt:lpstr>
      <vt:lpstr>Arial</vt:lpstr>
      <vt:lpstr>Calibri</vt:lpstr>
      <vt:lpstr>Cambria Math</vt:lpstr>
      <vt:lpstr>Century Gothic</vt:lpstr>
      <vt:lpstr>Consolas</vt:lpstr>
      <vt:lpstr>Times New Roman</vt:lpstr>
      <vt:lpstr>Wingdings</vt:lpstr>
      <vt:lpstr>Wingdings 3</vt:lpstr>
      <vt:lpstr>丝状</vt:lpstr>
      <vt:lpstr>数据结构</vt:lpstr>
      <vt:lpstr>Outline</vt:lpstr>
      <vt:lpstr>线性表</vt:lpstr>
      <vt:lpstr>双向链表实现</vt:lpstr>
      <vt:lpstr>线性数据结构的复杂度分析</vt:lpstr>
      <vt:lpstr>例：音乐会的等待</vt:lpstr>
      <vt:lpstr>例：音乐会的等待</vt:lpstr>
      <vt:lpstr>例：音乐会的等待</vt:lpstr>
      <vt:lpstr>例：POJ2823 Sliding Window</vt:lpstr>
      <vt:lpstr>例：POJ2823 Sliding Window</vt:lpstr>
      <vt:lpstr>例：POJ2823 Sliding Window</vt:lpstr>
      <vt:lpstr>例：最短路径</vt:lpstr>
      <vt:lpstr>例：最短路径</vt:lpstr>
      <vt:lpstr>线性表总结</vt:lpstr>
      <vt:lpstr>树形数据结构</vt:lpstr>
      <vt:lpstr>树的常见存储方式</vt:lpstr>
      <vt:lpstr>并查集</vt:lpstr>
      <vt:lpstr>并查集实现</vt:lpstr>
      <vt:lpstr>Noip2010 关押罪犯</vt:lpstr>
      <vt:lpstr>食物链</vt:lpstr>
      <vt:lpstr>二叉搜索树（BST）</vt:lpstr>
      <vt:lpstr>二叉搜索树实现</vt:lpstr>
      <vt:lpstr>二叉搜索树（BST）</vt:lpstr>
      <vt:lpstr>堆</vt:lpstr>
      <vt:lpstr>堆</vt:lpstr>
      <vt:lpstr>堆</vt:lpstr>
      <vt:lpstr>堆</vt:lpstr>
      <vt:lpstr>堆应用</vt:lpstr>
      <vt:lpstr>线段树</vt:lpstr>
      <vt:lpstr>线段树</vt:lpstr>
      <vt:lpstr>线段树</vt:lpstr>
      <vt:lpstr>线段树</vt:lpstr>
      <vt:lpstr>SCOI2006 动态最值</vt:lpstr>
      <vt:lpstr>SCOI2006 动态最值</vt:lpstr>
      <vt:lpstr>POJ2528 Mayor's posters</vt:lpstr>
      <vt:lpstr>树状数组</vt:lpstr>
      <vt:lpstr>树状数组</vt:lpstr>
      <vt:lpstr>树状数组</vt:lpstr>
      <vt:lpstr>树状数组</vt:lpstr>
      <vt:lpstr>树状数组应用</vt:lpstr>
      <vt:lpstr>HDOJ2275 Number sequence</vt:lpstr>
      <vt:lpstr>二维树状数组</vt:lpstr>
      <vt:lpstr>二维树状数组</vt:lpstr>
      <vt:lpstr>可持久化线段树</vt:lpstr>
      <vt:lpstr>可持久化线段树</vt:lpstr>
      <vt:lpstr>可持久化线段树实现</vt:lpstr>
      <vt:lpstr>可持久化线段树实现</vt:lpstr>
      <vt:lpstr>POJ2104 K-th number </vt:lpstr>
      <vt:lpstr>SPOJ COT</vt:lpstr>
      <vt:lpstr>NOI2018 归程</vt:lpstr>
      <vt:lpstr>Splay 树</vt:lpstr>
      <vt:lpstr>PowerPoint 演示文稿</vt:lpstr>
      <vt:lpstr>Splay操作 情况1</vt:lpstr>
      <vt:lpstr>Splay操作 情况2</vt:lpstr>
      <vt:lpstr>Splay操作 情况3</vt:lpstr>
      <vt:lpstr>Splay操作举例</vt:lpstr>
      <vt:lpstr>Splay树基本操作</vt:lpstr>
      <vt:lpstr>替罪羊树</vt:lpstr>
      <vt:lpstr>PowerPoint 演示文稿</vt:lpstr>
      <vt:lpstr>POJ3580 SuperMemo</vt:lpstr>
      <vt:lpstr>NOI2005 维修数列</vt:lpstr>
      <vt:lpstr>ZOJ2112 Dynamic Rankings</vt:lpstr>
      <vt:lpstr>JSOI2008 火星人</vt:lpstr>
      <vt:lpstr>题目选讲</vt:lpstr>
      <vt:lpstr>Poj2376 Cleaning Shifts</vt:lpstr>
      <vt:lpstr>Poj2374 Fence Obstacle Course</vt:lpstr>
      <vt:lpstr>Poj2374 Fence Obstacle Course</vt:lpstr>
      <vt:lpstr>Poj2374 Fence Obstacle Course</vt:lpstr>
      <vt:lpstr>例题</vt:lpstr>
      <vt:lpstr>例题</vt:lpstr>
      <vt:lpstr>例题</vt:lpstr>
      <vt:lpstr>例题</vt:lpstr>
      <vt:lpstr>CodeForces 242E XOR on segment</vt:lpstr>
      <vt:lpstr>CodeForces Gym 100739A Queries</vt:lpstr>
      <vt:lpstr>HDU 1024 Max Sum Plus Plus</vt:lpstr>
      <vt:lpstr>BZOJ 3638 k maximum subsequences sum</vt:lpstr>
      <vt:lpstr>CodeForces 877E Danil and a Part time Job</vt:lpstr>
      <vt:lpstr>BZOJ 3252 攻略</vt:lpstr>
      <vt:lpstr>例题：平面扫描</vt:lpstr>
      <vt:lpstr>例题</vt:lpstr>
      <vt:lpstr>HAOI 2015 T2</vt:lpstr>
      <vt:lpstr>BZOJ 3211 花神游历各国</vt:lpstr>
      <vt:lpstr>HDU 5828 Rikka with Sequence</vt:lpstr>
      <vt:lpstr>和谐序列</vt:lpstr>
      <vt:lpstr>BZOJ 2259 新型计算机</vt:lpstr>
      <vt:lpstr>BZOJ 3688 折线统计</vt:lpstr>
      <vt:lpstr>CodeForces 474E Pillars</vt:lpstr>
      <vt:lpstr>IOI 2007 Sail</vt:lpstr>
      <vt:lpstr>BZOJ 3073 PA 2011 Journeys</vt:lpstr>
      <vt:lpstr>BZOJ 4383 POI 2015 Pustynia</vt:lpstr>
      <vt:lpstr>BZOJ 5017 SNOI 2017 炸弹</vt:lpstr>
      <vt:lpstr>CodeForces 914D Math Puzzle</vt:lpstr>
      <vt:lpstr>Hdu1890 Robotic Sort</vt:lpstr>
      <vt:lpstr>HNOI2011 括号修复</vt:lpstr>
      <vt:lpstr>HNOI2011 括号修复</vt:lpstr>
      <vt:lpstr>HNOI2011 括号修复</vt:lpstr>
      <vt:lpstr>HNOI2011 括号修复</vt:lpstr>
      <vt:lpstr>Poj2754 多重背包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cp:lastModifiedBy>罗 碚</cp:lastModifiedBy>
  <cp:revision>16</cp:revision>
  <dcterms:created xsi:type="dcterms:W3CDTF">2016-07-06T15:43:41Z</dcterms:created>
  <dcterms:modified xsi:type="dcterms:W3CDTF">2022-08-07T17:28:25Z</dcterms:modified>
</cp:coreProperties>
</file>