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Lst>
  <p:notesMasterIdLst>
    <p:notesMasterId r:id="rId121"/>
  </p:notesMasterIdLst>
  <p:sldIdLst>
    <p:sldId id="691" r:id="rId6"/>
    <p:sldId id="964" r:id="rId7"/>
    <p:sldId id="919" r:id="rId8"/>
    <p:sldId id="920" r:id="rId9"/>
    <p:sldId id="921" r:id="rId10"/>
    <p:sldId id="923" r:id="rId11"/>
    <p:sldId id="924" r:id="rId12"/>
    <p:sldId id="925" r:id="rId13"/>
    <p:sldId id="966" r:id="rId14"/>
    <p:sldId id="928" r:id="rId15"/>
    <p:sldId id="929" r:id="rId16"/>
    <p:sldId id="930" r:id="rId17"/>
    <p:sldId id="931" r:id="rId18"/>
    <p:sldId id="932" r:id="rId19"/>
    <p:sldId id="933" r:id="rId20"/>
    <p:sldId id="968" r:id="rId21"/>
    <p:sldId id="967" r:id="rId22"/>
    <p:sldId id="934" r:id="rId23"/>
    <p:sldId id="935" r:id="rId24"/>
    <p:sldId id="936" r:id="rId25"/>
    <p:sldId id="937" r:id="rId26"/>
    <p:sldId id="938" r:id="rId27"/>
    <p:sldId id="939" r:id="rId28"/>
    <p:sldId id="940" r:id="rId29"/>
    <p:sldId id="941" r:id="rId30"/>
    <p:sldId id="942" r:id="rId31"/>
    <p:sldId id="943" r:id="rId32"/>
    <p:sldId id="944" r:id="rId33"/>
    <p:sldId id="945" r:id="rId34"/>
    <p:sldId id="946" r:id="rId35"/>
    <p:sldId id="947" r:id="rId36"/>
    <p:sldId id="948" r:id="rId37"/>
    <p:sldId id="949" r:id="rId38"/>
    <p:sldId id="950" r:id="rId39"/>
    <p:sldId id="951" r:id="rId40"/>
    <p:sldId id="952" r:id="rId41"/>
    <p:sldId id="953" r:id="rId42"/>
    <p:sldId id="954" r:id="rId43"/>
    <p:sldId id="955" r:id="rId44"/>
    <p:sldId id="956" r:id="rId45"/>
    <p:sldId id="957" r:id="rId46"/>
    <p:sldId id="958" r:id="rId47"/>
    <p:sldId id="959" r:id="rId48"/>
    <p:sldId id="960" r:id="rId49"/>
    <p:sldId id="961" r:id="rId50"/>
    <p:sldId id="962" r:id="rId51"/>
    <p:sldId id="963" r:id="rId52"/>
    <p:sldId id="719" r:id="rId53"/>
    <p:sldId id="756" r:id="rId54"/>
    <p:sldId id="720" r:id="rId55"/>
    <p:sldId id="648" r:id="rId56"/>
    <p:sldId id="812" r:id="rId57"/>
    <p:sldId id="785" r:id="rId58"/>
    <p:sldId id="650" r:id="rId59"/>
    <p:sldId id="651" r:id="rId60"/>
    <p:sldId id="652" r:id="rId61"/>
    <p:sldId id="659" r:id="rId62"/>
    <p:sldId id="734" r:id="rId63"/>
    <p:sldId id="772" r:id="rId64"/>
    <p:sldId id="773" r:id="rId65"/>
    <p:sldId id="724" r:id="rId66"/>
    <p:sldId id="725" r:id="rId67"/>
    <p:sldId id="655" r:id="rId68"/>
    <p:sldId id="726" r:id="rId69"/>
    <p:sldId id="658" r:id="rId70"/>
    <p:sldId id="789" r:id="rId71"/>
    <p:sldId id="790" r:id="rId72"/>
    <p:sldId id="813" r:id="rId73"/>
    <p:sldId id="764" r:id="rId74"/>
    <p:sldId id="788" r:id="rId75"/>
    <p:sldId id="727" r:id="rId76"/>
    <p:sldId id="654" r:id="rId77"/>
    <p:sldId id="791" r:id="rId78"/>
    <p:sldId id="793" r:id="rId79"/>
    <p:sldId id="794" r:id="rId80"/>
    <p:sldId id="795" r:id="rId81"/>
    <p:sldId id="796" r:id="rId82"/>
    <p:sldId id="740" r:id="rId83"/>
    <p:sldId id="814" r:id="rId84"/>
    <p:sldId id="694" r:id="rId85"/>
    <p:sldId id="741" r:id="rId86"/>
    <p:sldId id="742" r:id="rId87"/>
    <p:sldId id="743" r:id="rId88"/>
    <p:sldId id="774" r:id="rId89"/>
    <p:sldId id="808" r:id="rId90"/>
    <p:sldId id="809" r:id="rId91"/>
    <p:sldId id="810" r:id="rId92"/>
    <p:sldId id="965" r:id="rId93"/>
    <p:sldId id="849" r:id="rId94"/>
    <p:sldId id="850" r:id="rId95"/>
    <p:sldId id="851" r:id="rId96"/>
    <p:sldId id="852" r:id="rId97"/>
    <p:sldId id="853" r:id="rId98"/>
    <p:sldId id="854" r:id="rId99"/>
    <p:sldId id="855" r:id="rId100"/>
    <p:sldId id="856" r:id="rId101"/>
    <p:sldId id="857" r:id="rId102"/>
    <p:sldId id="858" r:id="rId103"/>
    <p:sldId id="859" r:id="rId104"/>
    <p:sldId id="860" r:id="rId105"/>
    <p:sldId id="861" r:id="rId106"/>
    <p:sldId id="862" r:id="rId107"/>
    <p:sldId id="863" r:id="rId108"/>
    <p:sldId id="864" r:id="rId109"/>
    <p:sldId id="865" r:id="rId110"/>
    <p:sldId id="866" r:id="rId111"/>
    <p:sldId id="867" r:id="rId112"/>
    <p:sldId id="868" r:id="rId113"/>
    <p:sldId id="869" r:id="rId114"/>
    <p:sldId id="870" r:id="rId115"/>
    <p:sldId id="871" r:id="rId116"/>
    <p:sldId id="872" r:id="rId117"/>
    <p:sldId id="873" r:id="rId118"/>
    <p:sldId id="874" r:id="rId119"/>
    <p:sldId id="875" r:id="rId1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91"/>
            <p14:sldId id="964"/>
            <p14:sldId id="919"/>
            <p14:sldId id="920"/>
            <p14:sldId id="921"/>
            <p14:sldId id="923"/>
            <p14:sldId id="924"/>
            <p14:sldId id="925"/>
            <p14:sldId id="966"/>
            <p14:sldId id="928"/>
            <p14:sldId id="929"/>
            <p14:sldId id="930"/>
            <p14:sldId id="931"/>
            <p14:sldId id="932"/>
            <p14:sldId id="933"/>
            <p14:sldId id="968"/>
            <p14:sldId id="967"/>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719"/>
            <p14:sldId id="756"/>
            <p14:sldId id="720"/>
            <p14:sldId id="648"/>
            <p14:sldId id="812"/>
            <p14:sldId id="785"/>
            <p14:sldId id="650"/>
            <p14:sldId id="651"/>
            <p14:sldId id="652"/>
            <p14:sldId id="659"/>
            <p14:sldId id="734"/>
            <p14:sldId id="772"/>
            <p14:sldId id="773"/>
            <p14:sldId id="724"/>
            <p14:sldId id="725"/>
            <p14:sldId id="655"/>
            <p14:sldId id="726"/>
            <p14:sldId id="658"/>
            <p14:sldId id="789"/>
            <p14:sldId id="790"/>
            <p14:sldId id="813"/>
            <p14:sldId id="764"/>
            <p14:sldId id="788"/>
            <p14:sldId id="727"/>
            <p14:sldId id="654"/>
            <p14:sldId id="791"/>
            <p14:sldId id="793"/>
            <p14:sldId id="794"/>
            <p14:sldId id="795"/>
            <p14:sldId id="796"/>
            <p14:sldId id="740"/>
            <p14:sldId id="814"/>
            <p14:sldId id="694"/>
            <p14:sldId id="741"/>
            <p14:sldId id="742"/>
            <p14:sldId id="743"/>
            <p14:sldId id="774"/>
            <p14:sldId id="808"/>
            <p14:sldId id="809"/>
            <p14:sldId id="810"/>
            <p14:sldId id="965"/>
            <p14:sldId id="849"/>
            <p14:sldId id="850"/>
            <p14:sldId id="851"/>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9F9F9"/>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44" autoAdjust="0"/>
    <p:restoredTop sz="92954"/>
  </p:normalViewPr>
  <p:slideViewPr>
    <p:cSldViewPr snapToGrid="0">
      <p:cViewPr>
        <p:scale>
          <a:sx n="50" d="100"/>
          <a:sy n="50" d="100"/>
        </p:scale>
        <p:origin x="-21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3600" dirty="0" smtClean="0">
              <a:latin typeface="Heiti SC Light" charset="-122"/>
              <a:ea typeface="Heiti SC Light" charset="-122"/>
              <a:cs typeface="Heiti SC Light" charset="-122"/>
            </a:rPr>
            <a:t>打击了</a:t>
          </a:r>
        </a:p>
        <a:p>
          <a:r>
            <a:rPr lang="zh-CN" altLang="en-US" sz="3600" dirty="0" smtClean="0">
              <a:latin typeface="Heiti SC Light" charset="-122"/>
              <a:ea typeface="Heiti SC Light" charset="-122"/>
              <a:cs typeface="Heiti SC Light" charset="-122"/>
            </a:rPr>
            <a:t>封建主义</a:t>
          </a:r>
          <a:endParaRPr lang="zh-CN" altLang="en-US" sz="36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3600" dirty="0" smtClean="0">
              <a:latin typeface="Heiti SC Light" charset="-122"/>
              <a:ea typeface="Heiti SC Light" charset="-122"/>
              <a:cs typeface="Heiti SC Light" charset="-122"/>
            </a:rPr>
            <a:t>解放了</a:t>
          </a:r>
        </a:p>
        <a:p>
          <a:r>
            <a:rPr lang="zh-CN" altLang="en-US" sz="3600" dirty="0" smtClean="0">
              <a:latin typeface="Heiti SC Light" charset="-122"/>
              <a:ea typeface="Heiti SC Light" charset="-122"/>
              <a:cs typeface="Heiti SC Light" charset="-122"/>
            </a:rPr>
            <a:t>思想</a:t>
          </a:r>
          <a:endParaRPr lang="zh-CN" altLang="en-US" sz="36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3600" dirty="0" smtClean="0">
              <a:latin typeface="Heiti SC Light" charset="-122"/>
              <a:ea typeface="Heiti SC Light" charset="-122"/>
              <a:cs typeface="Heiti SC Light" charset="-122"/>
            </a:rPr>
            <a:t>准备了</a:t>
          </a:r>
        </a:p>
        <a:p>
          <a:r>
            <a:rPr lang="zh-CN" altLang="en-US" sz="3600" dirty="0" smtClean="0">
              <a:latin typeface="Heiti SC Light" charset="-122"/>
              <a:ea typeface="Heiti SC Light" charset="-122"/>
              <a:cs typeface="Heiti SC Light" charset="-122"/>
            </a:rPr>
            <a:t>马克思主义</a:t>
          </a:r>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67FF2C16-5771-224B-9612-B9B742E2F388}" type="presOf" srcId="{96B72B78-DE8A-F746-9DAC-58259DAEFEF3}" destId="{E208EB3B-7B88-674F-916B-6126FD910BAC}" srcOrd="0" destOrd="0" presId="urn:microsoft.com/office/officeart/2009/3/layout/StepUpProcess#1"/>
    <dgm:cxn modelId="{D1052BBF-BDDB-6043-B31C-16BE91CEF41C}" srcId="{6CD93CB1-A6AE-B149-94FE-136B323344AE}" destId="{96B72B78-DE8A-F746-9DAC-58259DAEFEF3}" srcOrd="2" destOrd="0" parTransId="{CC66E0E5-23C5-ED44-A34B-0B5F272FF12F}" sibTransId="{A1C13DED-0212-2B47-826C-5A19629A250A}"/>
    <dgm:cxn modelId="{CD22D128-E1C7-374D-BE2E-A2A566496267}" type="presOf" srcId="{8B7B63BD-CDF3-C444-AE37-9B306D88CCCA}" destId="{384F4053-2A48-7047-B488-BAB76A7C7B4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675F0DEB-D341-A948-A125-0D290C17B774}" type="presOf" srcId="{7D7581E9-9E46-934C-8890-11697F249790}" destId="{CABDFA93-7F9F-C345-81A6-2C639BC541F0}"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7A22138A-BBCD-304F-A02D-DAD26B2CC463}" type="presOf" srcId="{6CD93CB1-A6AE-B149-94FE-136B323344AE}" destId="{A1FFF940-064A-0846-9CB9-E13A91681A52}" srcOrd="0" destOrd="0" presId="urn:microsoft.com/office/officeart/2009/3/layout/StepUpProcess#1"/>
    <dgm:cxn modelId="{BBECDE64-A75C-A34B-8213-DFB60186472C}" type="presParOf" srcId="{A1FFF940-064A-0846-9CB9-E13A91681A52}" destId="{1C7FB447-EEA7-A04B-8EA4-EDDB984B8DF7}" srcOrd="0" destOrd="0" presId="urn:microsoft.com/office/officeart/2009/3/layout/StepUpProcess#1"/>
    <dgm:cxn modelId="{BB6740C1-724C-1A46-B104-2FE16A1D76C4}" type="presParOf" srcId="{1C7FB447-EEA7-A04B-8EA4-EDDB984B8DF7}" destId="{8D6AE595-6E5F-6E4C-8D8D-B18BC060EA5E}" srcOrd="0" destOrd="0" presId="urn:microsoft.com/office/officeart/2009/3/layout/StepUpProcess#1"/>
    <dgm:cxn modelId="{0BB621C4-FB76-3D4F-8E97-D7936B8D2D1F}" type="presParOf" srcId="{1C7FB447-EEA7-A04B-8EA4-EDDB984B8DF7}" destId="{CABDFA93-7F9F-C345-81A6-2C639BC541F0}" srcOrd="1" destOrd="0" presId="urn:microsoft.com/office/officeart/2009/3/layout/StepUpProcess#1"/>
    <dgm:cxn modelId="{D790E30F-849D-0447-8A96-7596D4E50617}" type="presParOf" srcId="{1C7FB447-EEA7-A04B-8EA4-EDDB984B8DF7}" destId="{A6DA8B19-2CC2-6A48-88C6-7CAD3FE93398}" srcOrd="2" destOrd="0" presId="urn:microsoft.com/office/officeart/2009/3/layout/StepUpProcess#1"/>
    <dgm:cxn modelId="{035595C7-29AF-C943-89B2-3674BD52E3CF}" type="presParOf" srcId="{A1FFF940-064A-0846-9CB9-E13A91681A52}" destId="{827970D1-8B2F-2644-A986-7667D0E68850}" srcOrd="1" destOrd="0" presId="urn:microsoft.com/office/officeart/2009/3/layout/StepUpProcess#1"/>
    <dgm:cxn modelId="{D11ECC6F-915F-254E-A303-0B2AEA16AA75}" type="presParOf" srcId="{827970D1-8B2F-2644-A986-7667D0E68850}" destId="{18E70CF9-73D8-6A45-B875-0754D80FF98B}" srcOrd="0" destOrd="0" presId="urn:microsoft.com/office/officeart/2009/3/layout/StepUpProcess#1"/>
    <dgm:cxn modelId="{82A9008D-985F-8D47-ADA2-5D0B77400397}" type="presParOf" srcId="{A1FFF940-064A-0846-9CB9-E13A91681A52}" destId="{689DC84A-7B96-8943-ACD0-DC34E57029DE}" srcOrd="2" destOrd="0" presId="urn:microsoft.com/office/officeart/2009/3/layout/StepUpProcess#1"/>
    <dgm:cxn modelId="{3CE8D170-92EB-9143-A3B1-3DC179866B81}" type="presParOf" srcId="{689DC84A-7B96-8943-ACD0-DC34E57029DE}" destId="{D2DAA0A5-DCE1-9E45-A10E-C9C735F2601E}" srcOrd="0" destOrd="0" presId="urn:microsoft.com/office/officeart/2009/3/layout/StepUpProcess#1"/>
    <dgm:cxn modelId="{BC0DACDE-00EE-044A-B5F2-E18D28FEA6B5}" type="presParOf" srcId="{689DC84A-7B96-8943-ACD0-DC34E57029DE}" destId="{384F4053-2A48-7047-B488-BAB76A7C7B4C}" srcOrd="1" destOrd="0" presId="urn:microsoft.com/office/officeart/2009/3/layout/StepUpProcess#1"/>
    <dgm:cxn modelId="{A4472EA2-7ADA-2245-822E-7B4252F7E3EB}" type="presParOf" srcId="{689DC84A-7B96-8943-ACD0-DC34E57029DE}" destId="{D3634CF4-DEF7-714A-AA24-E8E38941394B}" srcOrd="2" destOrd="0" presId="urn:microsoft.com/office/officeart/2009/3/layout/StepUpProcess#1"/>
    <dgm:cxn modelId="{6612A9E9-25B6-514D-A65E-739BA99CB35E}" type="presParOf" srcId="{A1FFF940-064A-0846-9CB9-E13A91681A52}" destId="{05BF43D1-DBAC-8040-B6B2-7FD493FFF981}" srcOrd="3" destOrd="0" presId="urn:microsoft.com/office/officeart/2009/3/layout/StepUpProcess#1"/>
    <dgm:cxn modelId="{D60AC566-0FEB-6D40-9D1F-F81E6DAEDB86}" type="presParOf" srcId="{05BF43D1-DBAC-8040-B6B2-7FD493FFF981}" destId="{2DFBBEB9-C6ED-3941-90A2-829D82E89B6E}" srcOrd="0" destOrd="0" presId="urn:microsoft.com/office/officeart/2009/3/layout/StepUpProcess#1"/>
    <dgm:cxn modelId="{523A0F65-F96E-6E49-ACD6-1A2315F4AB8F}" type="presParOf" srcId="{A1FFF940-064A-0846-9CB9-E13A91681A52}" destId="{F2AE9942-72B2-F346-9567-EB4F7936D210}" srcOrd="4" destOrd="0" presId="urn:microsoft.com/office/officeart/2009/3/layout/StepUpProcess#1"/>
    <dgm:cxn modelId="{229F80A1-7794-B240-9AAF-C4E89C4FB3FF}" type="presParOf" srcId="{F2AE9942-72B2-F346-9567-EB4F7936D210}" destId="{6CDFF73E-4670-A340-962B-0B7A4BE02AE2}" srcOrd="0" destOrd="0" presId="urn:microsoft.com/office/officeart/2009/3/layout/StepUpProcess#1"/>
    <dgm:cxn modelId="{5D446485-E7A3-3844-B57B-4847208D5504}"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4843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a:t>
            </a:fld>
            <a:endParaRPr lang="zh-CN" altLang="en-US"/>
          </a:p>
        </p:txBody>
      </p:sp>
    </p:spTree>
    <p:extLst>
      <p:ext uri="{BB962C8B-B14F-4D97-AF65-F5344CB8AC3E}">
        <p14:creationId xmlns:p14="http://schemas.microsoft.com/office/powerpoint/2010/main" val="37320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88</a:t>
            </a:fld>
            <a:endParaRPr lang="zh-CN" altLang="en-US"/>
          </a:p>
        </p:txBody>
      </p:sp>
    </p:spTree>
    <p:extLst>
      <p:ext uri="{BB962C8B-B14F-4D97-AF65-F5344CB8AC3E}">
        <p14:creationId xmlns:p14="http://schemas.microsoft.com/office/powerpoint/2010/main" val="153531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宋体" panose="02010600030101010101" pitchFamily="2" charset="-122"/>
              </a:rPr>
              <a:t> </a:t>
            </a:r>
            <a:endParaRPr lang="en-US" altLang="zh-CN" dirty="0" smtClean="0">
              <a:sym typeface="宋体" panose="02010600030101010101" pitchFamily="2" charset="-122"/>
            </a:endParaRPr>
          </a:p>
          <a:p>
            <a:r>
              <a:rPr lang="zh-CN" altLang="en-US" dirty="0" smtClean="0">
                <a:sym typeface="宋体" panose="02010600030101010101" pitchFamily="2" charset="-122"/>
              </a:rPr>
              <a:t>李大钊：</a:t>
            </a:r>
            <a:r>
              <a:rPr lang="en-US" altLang="zh-CN" dirty="0" smtClean="0">
                <a:sym typeface="宋体" panose="02010600030101010101" pitchFamily="2" charset="-122"/>
              </a:rPr>
              <a:t>《</a:t>
            </a:r>
            <a:r>
              <a:rPr lang="zh-CN" altLang="en-US" dirty="0" smtClean="0">
                <a:sym typeface="宋体" panose="02010600030101010101" pitchFamily="2" charset="-122"/>
              </a:rPr>
              <a:t>法俄革命之比较观</a:t>
            </a:r>
            <a:r>
              <a:rPr lang="en-US" altLang="zh-CN" dirty="0" smtClean="0">
                <a:sym typeface="宋体" panose="02010600030101010101" pitchFamily="2" charset="-122"/>
              </a:rPr>
              <a:t>》 </a:t>
            </a:r>
            <a:r>
              <a:rPr lang="zh-CN" altLang="en-US" dirty="0" smtClean="0">
                <a:sym typeface="宋体" panose="02010600030101010101" pitchFamily="2" charset="-122"/>
              </a:rPr>
              <a:t>、 </a:t>
            </a:r>
            <a:r>
              <a:rPr lang="en-US" altLang="zh-CN" dirty="0" smtClean="0">
                <a:sym typeface="宋体" panose="02010600030101010101" pitchFamily="2" charset="-122"/>
              </a:rPr>
              <a:t>《</a:t>
            </a:r>
            <a:r>
              <a:rPr lang="zh-CN" altLang="en-US" dirty="0" smtClean="0">
                <a:sym typeface="宋体" panose="02010600030101010101" pitchFamily="2" charset="-122"/>
              </a:rPr>
              <a:t>庶民的胜利</a:t>
            </a:r>
            <a:r>
              <a:rPr lang="en-US" altLang="zh-CN" dirty="0" smtClean="0">
                <a:sym typeface="宋体" panose="02010600030101010101" pitchFamily="2" charset="-122"/>
              </a:rPr>
              <a:t>》 </a:t>
            </a:r>
            <a:r>
              <a:rPr lang="zh-CN" altLang="en-US" dirty="0" smtClean="0">
                <a:sym typeface="宋体" panose="02010600030101010101" pitchFamily="2" charset="-122"/>
              </a:rPr>
              <a:t>、</a:t>
            </a:r>
            <a:r>
              <a:rPr lang="en-US" altLang="zh-CN" dirty="0" smtClean="0">
                <a:sym typeface="宋体" panose="02010600030101010101" pitchFamily="2" charset="-122"/>
              </a:rPr>
              <a:t>《</a:t>
            </a:r>
            <a:r>
              <a:rPr lang="zh-CN" altLang="en-US" dirty="0" smtClean="0">
                <a:sym typeface="宋体" panose="02010600030101010101" pitchFamily="2" charset="-122"/>
              </a:rPr>
              <a:t>布尔什维主义的胜利</a:t>
            </a:r>
            <a:r>
              <a:rPr lang="en-US" altLang="zh-CN" dirty="0" smtClean="0">
                <a:sym typeface="宋体" panose="02010600030101010101" pitchFamily="2" charset="-122"/>
              </a:rPr>
              <a:t>》</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r>
              <a:rPr lang="en-US" altLang="zh-CN" smtClean="0"/>
              <a:t/>
            </a:r>
            <a:br>
              <a:rPr lang="en-US" altLang="zh-CN" smtClean="0"/>
            </a:br>
            <a:r>
              <a:rPr lang="en-US" altLang="zh-CN" smtClean="0"/>
              <a:t/>
            </a:r>
            <a:br>
              <a:rPr lang="en-US" altLang="zh-CN" smtClean="0"/>
            </a:br>
            <a:r>
              <a:rPr lang="en-US" altLang="zh-CN" smtClean="0"/>
              <a:t/>
            </a:r>
            <a:br>
              <a:rPr lang="en-US" altLang="zh-CN" smtClean="0"/>
            </a:br>
            <a:r>
              <a:rPr lang="zh-CN" altLang="en-US" smtClean="0"/>
              <a:t>单击此处编辑母版标题样式</a:t>
            </a:r>
            <a:endParaRPr lang="zh-CN" altLang="en-US"/>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smtClean="0">
                <a:solidFill>
                  <a:srgbClr val="C00000"/>
                </a:solidFill>
              </a:rPr>
              <a:t>HULUO</a:t>
            </a:r>
            <a:r>
              <a:rPr lang="zh-CN" altLang="en-US" b="1" dirty="0" smtClean="0">
                <a:solidFill>
                  <a:srgbClr val="C00000"/>
                </a:solidFill>
              </a:rPr>
              <a:t>·</a:t>
            </a:r>
            <a:r>
              <a:rPr lang="en-US" altLang="zh-CN" b="1" dirty="0" smtClean="0">
                <a:solidFill>
                  <a:srgbClr val="C00000"/>
                </a:solidFill>
              </a:rPr>
              <a:t>MORE THAN ACCOUNTING</a:t>
            </a:r>
            <a:endParaRPr lang="en-US" altLang="zh-CN" b="1" baseline="0" dirty="0" smtClean="0">
              <a:solidFill>
                <a:srgbClr val="C00000"/>
              </a:solidFill>
            </a:endParaRP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smtClean="0"/>
              <a:t>单击此处编辑母版文本样式</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1419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982938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571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78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6068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63777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480424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637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8926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68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04403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64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99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0150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014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7487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8969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92792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Tree>
    <p:extLst>
      <p:ext uri="{BB962C8B-B14F-4D97-AF65-F5344CB8AC3E}">
        <p14:creationId xmlns:p14="http://schemas.microsoft.com/office/powerpoint/2010/main" val="3284256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dirty="0">
              <a:solidFill>
                <a:prstClr val="black">
                  <a:tint val="75000"/>
                </a:prstClr>
              </a:solidFill>
            </a:endParaRPr>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701378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9109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509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69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26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p:spPr>
      </p:pic>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2019/1/3</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4112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2019/1/3</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4086086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27.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0.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200329"/>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a:t>
            </a:r>
            <a:r>
              <a:rPr lang="zh-CN" altLang="en-US" sz="2400" dirty="0" smtClean="0">
                <a:solidFill>
                  <a:srgbClr val="161616"/>
                </a:solidFill>
                <a:latin typeface="黑体" panose="02010609060101010101" pitchFamily="49" charset="-122"/>
                <a:ea typeface="黑体" panose="02010609060101010101" pitchFamily="49" charset="-122"/>
              </a:rPr>
              <a:t>自变量学院</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：唐宏宇</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6" y="781878"/>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342992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42846"/>
            <a:ext cx="5052796" cy="1493870"/>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1259965"/>
          </a:xfrm>
        </p:spPr>
        <p:txBody>
          <a:bodyPr>
            <a:normAutofit/>
          </a:bodyPr>
          <a:lstStyle/>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a:t>
            </a:r>
            <a:r>
              <a:rPr lang="zh-CN" altLang="en-US" sz="3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3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
        <p:nvSpPr>
          <p:cNvPr id="5" name="圆角矩形 4"/>
          <p:cNvSpPr/>
          <p:nvPr/>
        </p:nvSpPr>
        <p:spPr>
          <a:xfrm>
            <a:off x="1378226"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脱离经济</a:t>
            </a:r>
            <a:endParaRPr kumimoji="1" lang="zh-CN" altLang="en-US" sz="3200" dirty="0">
              <a:latin typeface="Hiragino Sans GB W3" charset="-122"/>
              <a:ea typeface="Hiragino Sans GB W3" charset="-122"/>
              <a:cs typeface="Hiragino Sans GB W3" charset="-122"/>
            </a:endParaRPr>
          </a:p>
        </p:txBody>
      </p:sp>
      <p:sp>
        <p:nvSpPr>
          <p:cNvPr id="8" name="圆角矩形 7"/>
          <p:cNvSpPr/>
          <p:nvPr/>
        </p:nvSpPr>
        <p:spPr>
          <a:xfrm>
            <a:off x="4273780"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脱离群众</a:t>
            </a:r>
            <a:endParaRPr kumimoji="1" lang="zh-CN" altLang="en-US" sz="3200" dirty="0">
              <a:latin typeface="Hiragino Sans GB W3" charset="-122"/>
              <a:ea typeface="Hiragino Sans GB W3" charset="-122"/>
              <a:cs typeface="Hiragino Sans GB W3" charset="-122"/>
            </a:endParaRPr>
          </a:p>
        </p:txBody>
      </p:sp>
      <p:sp>
        <p:nvSpPr>
          <p:cNvPr id="9" name="圆角矩形 8"/>
          <p:cNvSpPr/>
          <p:nvPr/>
        </p:nvSpPr>
        <p:spPr>
          <a:xfrm>
            <a:off x="7169334"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脱离实际</a:t>
            </a:r>
            <a:endParaRPr kumimoji="1" lang="zh-CN" altLang="en-US" sz="3200" dirty="0">
              <a:latin typeface="Hiragino Sans GB W3" charset="-122"/>
              <a:ea typeface="Hiragino Sans GB W3" charset="-122"/>
              <a:cs typeface="Hiragino Sans GB W3"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脱离经济</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：简单把</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资产阶级共和国方案失败的根本原因归之于思想文化。</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脱离群众</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：没有把运动普及到工农群众中</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去。</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脱离实际</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少数人在思想方法上存在绝对肯定或绝对否定的</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形式主义偏向</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161451" y="2432220"/>
            <a:ext cx="11842594" cy="3088568"/>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俄国</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十月革命和马克思主义在中国的</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传播</a:t>
            </a:r>
            <a:endParaRPr lang="en-US" altLang="zh-CN" sz="24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李大钊</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在中国率先</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举起马克思主义旗帜</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7" name="图片 6"/>
          <p:cNvPicPr>
            <a:picLocks noChangeAspect="1"/>
          </p:cNvPicPr>
          <p:nvPr/>
        </p:nvPicPr>
        <p:blipFill>
          <a:blip r:embed="rId3"/>
          <a:stretch>
            <a:fillRect/>
          </a:stretch>
        </p:blipFill>
        <p:spPr>
          <a:xfrm>
            <a:off x="7327929" y="19665"/>
            <a:ext cx="4864072" cy="143807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496" y="2001078"/>
            <a:ext cx="3187700" cy="3810000"/>
          </a:xfrm>
          <a:prstGeom prst="ellipse">
            <a:avLst/>
          </a:prstGeom>
          <a:solidFill>
            <a:srgbClr val="C00000">
              <a:alpha val="93000"/>
            </a:srgbClr>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5421" y="1245821"/>
            <a:ext cx="11004380" cy="528526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清末</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”破产</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开始：</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1901</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4</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月成立督办政务处，宣布实行“</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p>
          <a:p>
            <a:r>
              <a:rPr lang="en-US" altLang="zh-CN" sz="2400" dirty="0" smtClean="0">
                <a:latin typeface="黑体" panose="02010609060101010101" pitchFamily="49" charset="-122"/>
                <a:ea typeface="黑体" panose="02010609060101010101" pitchFamily="49" charset="-122"/>
              </a:rPr>
              <a:t>      1906</a:t>
            </a:r>
            <a:r>
              <a:rPr lang="zh-CN" altLang="en-US" sz="2400" dirty="0" smtClean="0">
                <a:latin typeface="黑体" panose="02010609060101010101" pitchFamily="49" charset="-122"/>
                <a:ea typeface="黑体" panose="02010609060101010101" pitchFamily="49" charset="-122"/>
              </a:rPr>
              <a:t>年，清政府宣布“</a:t>
            </a:r>
            <a:r>
              <a:rPr lang="zh-CN" altLang="en-US" sz="2400" dirty="0">
                <a:latin typeface="黑体" panose="02010609060101010101" pitchFamily="49" charset="-122"/>
                <a:ea typeface="黑体" panose="02010609060101010101" pitchFamily="49" charset="-122"/>
              </a:rPr>
              <a:t>预备立宪</a:t>
            </a:r>
            <a:r>
              <a:rPr lang="zh-CN" altLang="en-US" sz="2400" dirty="0" smtClean="0">
                <a:latin typeface="黑体" panose="02010609060101010101" pitchFamily="49" charset="-122"/>
                <a:ea typeface="黑体" panose="02010609060101010101" pitchFamily="49" charset="-122"/>
              </a:rPr>
              <a:t>”，两年后又颁布</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钦定宪法大纲</a:t>
            </a:r>
            <a:r>
              <a:rPr lang="en-US" altLang="zh-CN"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      1911</a:t>
            </a:r>
            <a:r>
              <a:rPr lang="zh-CN" altLang="en-US" sz="2400" dirty="0" smtClean="0">
                <a:latin typeface="黑体" panose="02010609060101010101" pitchFamily="49" charset="-122"/>
                <a:ea typeface="黑体" panose="02010609060101010101" pitchFamily="49" charset="-122"/>
              </a:rPr>
              <a:t>年</a:t>
            </a:r>
            <a:r>
              <a:rPr lang="en-US" altLang="zh-CN" sz="2400" dirty="0" smtClean="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月，责任内阁成立，国务大臣</a:t>
            </a:r>
            <a:r>
              <a:rPr lang="en-US" altLang="zh-CN" sz="2400" dirty="0" smtClean="0">
                <a:latin typeface="黑体" panose="02010609060101010101" pitchFamily="49" charset="-122"/>
                <a:ea typeface="黑体" panose="02010609060101010101" pitchFamily="49" charset="-122"/>
              </a:rPr>
              <a:t>13</a:t>
            </a:r>
            <a:r>
              <a:rPr lang="zh-CN" altLang="en-US" sz="2400" dirty="0" smtClean="0">
                <a:latin typeface="黑体" panose="02010609060101010101" pitchFamily="49" charset="-122"/>
                <a:ea typeface="黑体" panose="02010609060101010101" pitchFamily="49" charset="-122"/>
              </a:rPr>
              <a:t>人，有皇族</a:t>
            </a:r>
            <a:r>
              <a:rPr lang="en-US" altLang="zh-CN" sz="2400" dirty="0" smtClean="0">
                <a:latin typeface="黑体" panose="02010609060101010101" pitchFamily="49" charset="-122"/>
                <a:ea typeface="黑体" panose="02010609060101010101" pitchFamily="49" charset="-122"/>
              </a:rPr>
              <a:t>7</a:t>
            </a:r>
            <a:r>
              <a:rPr lang="zh-CN" altLang="en-US" sz="2400" dirty="0" smtClean="0">
                <a:latin typeface="黑体" panose="02010609060101010101" pitchFamily="49" charset="-122"/>
                <a:ea typeface="黑体" panose="02010609060101010101" pitchFamily="49" charset="-122"/>
              </a:rPr>
              <a:t>人。</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结果：“预备立宪”</a:t>
            </a:r>
            <a:r>
              <a:rPr lang="zh-CN" altLang="en-US" sz="2400" dirty="0">
                <a:latin typeface="黑体" panose="02010609060101010101" pitchFamily="49" charset="-122"/>
                <a:ea typeface="黑体" panose="02010609060101010101" pitchFamily="49" charset="-122"/>
              </a:rPr>
              <a:t>并没能挽救清王朝，反而激化了危机</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1351844" y="433417"/>
            <a:ext cx="10192076" cy="544050"/>
          </a:xfrm>
        </p:spPr>
        <p:txBody>
          <a:bodyPr/>
          <a:lstStyle/>
          <a:p>
            <a:r>
              <a:rPr lang="zh-CN" altLang="en-US" sz="2400" dirty="0">
                <a:solidFill>
                  <a:schemeClr val="tx1"/>
                </a:solidFill>
              </a:rPr>
              <a:t>第一节  举起近代民族民主革命的旗帜 </a:t>
            </a:r>
          </a:p>
        </p:txBody>
      </p:sp>
      <p:pic>
        <p:nvPicPr>
          <p:cNvPr id="4" name="图片 3"/>
          <p:cNvPicPr>
            <a:picLocks noChangeAspect="1"/>
          </p:cNvPicPr>
          <p:nvPr/>
        </p:nvPicPr>
        <p:blipFill>
          <a:blip r:embed="rId2"/>
          <a:stretch>
            <a:fillRect/>
          </a:stretch>
        </p:blipFill>
        <p:spPr>
          <a:xfrm>
            <a:off x="3457729" y="1245821"/>
            <a:ext cx="1688626" cy="538336"/>
          </a:xfrm>
          <a:prstGeom prst="rect">
            <a:avLst/>
          </a:prstGeom>
        </p:spPr>
      </p:pic>
      <p:sp>
        <p:nvSpPr>
          <p:cNvPr id="5" name="下箭头 4"/>
          <p:cNvSpPr/>
          <p:nvPr/>
        </p:nvSpPr>
        <p:spPr>
          <a:xfrm>
            <a:off x="4713211" y="4695386"/>
            <a:ext cx="923314" cy="702365"/>
          </a:xfrm>
          <a:prstGeom prst="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prstClr val="white"/>
              </a:solidFill>
            </a:endParaRPr>
          </a:p>
        </p:txBody>
      </p:sp>
      <p:pic>
        <p:nvPicPr>
          <p:cNvPr id="6" name="图片 5"/>
          <p:cNvPicPr>
            <a:picLocks noChangeAspect="1"/>
          </p:cNvPicPr>
          <p:nvPr/>
        </p:nvPicPr>
        <p:blipFill>
          <a:blip r:embed="rId3"/>
          <a:stretch>
            <a:fillRect/>
          </a:stretch>
        </p:blipFill>
        <p:spPr>
          <a:xfrm>
            <a:off x="7252240" y="177402"/>
            <a:ext cx="4767052" cy="1600129"/>
          </a:xfrm>
          <a:prstGeom prst="rect">
            <a:avLst/>
          </a:prstGeom>
        </p:spPr>
      </p:pic>
    </p:spTree>
    <p:extLst>
      <p:ext uri="{BB962C8B-B14F-4D97-AF65-F5344CB8AC3E}">
        <p14:creationId xmlns:p14="http://schemas.microsoft.com/office/powerpoint/2010/main" val="61383042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5" name="组 4"/>
          <p:cNvGrpSpPr/>
          <p:nvPr/>
        </p:nvGrpSpPr>
        <p:grpSpPr>
          <a:xfrm>
            <a:off x="6349503" y="119806"/>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87689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3335" y="359531"/>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9811" y="1669205"/>
            <a:ext cx="10515600" cy="3490024"/>
          </a:xfrm>
        </p:spPr>
        <p:txBody>
          <a:bodyPr>
            <a:noAutofit/>
          </a:bodyPr>
          <a:lstStyle/>
          <a:p>
            <a:r>
              <a:rPr lang="zh-CN" altLang="zh-CN" sz="2000" dirty="0" smtClean="0">
                <a:latin typeface="黑体" panose="02010609060101010101" pitchFamily="49" charset="-122"/>
                <a:ea typeface="黑体" panose="02010609060101010101" pitchFamily="49" charset="-122"/>
              </a:rPr>
              <a:t>资产阶级</a:t>
            </a:r>
            <a:r>
              <a:rPr lang="zh-CN" altLang="en-US" sz="2000" dirty="0" smtClean="0">
                <a:latin typeface="黑体" panose="02010609060101010101" pitchFamily="49" charset="-122"/>
                <a:ea typeface="黑体" panose="02010609060101010101" pitchFamily="49" charset="-122"/>
              </a:rPr>
              <a:t>发展</a:t>
            </a:r>
            <a:endParaRPr lang="en-US" altLang="zh-CN" sz="2000" dirty="0" smtClean="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）阶级基础</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由</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为首的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革命派</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，其阶级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基础是</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）骨干力量</a:t>
            </a: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是资产阶级和小资产阶级</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知识分子</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，受西方资本主义思想的影响。</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588187" y="1779873"/>
            <a:ext cx="1688626" cy="538336"/>
          </a:xfrm>
          <a:prstGeom prst="rect">
            <a:avLst/>
          </a:prstGeom>
        </p:spPr>
      </p:pic>
      <p:grpSp>
        <p:nvGrpSpPr>
          <p:cNvPr id="5" name="组 4"/>
          <p:cNvGrpSpPr/>
          <p:nvPr/>
        </p:nvGrpSpPr>
        <p:grpSpPr>
          <a:xfrm>
            <a:off x="6986066" y="27757"/>
            <a:ext cx="5085680" cy="1910616"/>
            <a:chOff x="7272669" y="27757"/>
            <a:chExt cx="5085680" cy="1910616"/>
          </a:xfrm>
        </p:grpSpPr>
        <p:grpSp>
          <p:nvGrpSpPr>
            <p:cNvPr id="6" name="组 5"/>
            <p:cNvGrpSpPr/>
            <p:nvPr/>
          </p:nvGrpSpPr>
          <p:grpSpPr>
            <a:xfrm>
              <a:off x="7272669" y="27757"/>
              <a:ext cx="4762963" cy="1910616"/>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9" name="圆角矩形 8"/>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1" name="圆角矩形 10"/>
            <p:cNvSpPr/>
            <p:nvPr/>
          </p:nvSpPr>
          <p:spPr>
            <a:xfrm>
              <a:off x="9658888" y="738150"/>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7082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97359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18115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Tree>
    <p:extLst>
      <p:ext uri="{BB962C8B-B14F-4D97-AF65-F5344CB8AC3E}">
        <p14:creationId xmlns:p14="http://schemas.microsoft.com/office/powerpoint/2010/main" val="3918932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9"/>
            <a:ext cx="6150262" cy="4914082"/>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檀香山</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5829300" y="2323201"/>
            <a:ext cx="6028660" cy="4093428"/>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a:t>
            </a:r>
            <a:r>
              <a:rPr kumimoji="1"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报</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纲领</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驱除</a:t>
            </a: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鞑虏，恢复中华，创立民国，平均地权</a:t>
            </a:r>
            <a:endPar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2140684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4" name="右箭头 3"/>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4259039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2617694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第三章：辛亥革命</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576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60825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018519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a:t>
            </a:r>
            <a:r>
              <a:rPr kumimoji="1"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革命</a:t>
            </a:r>
            <a:r>
              <a:rPr kumimoji="1" lang="zh-CN" altLang="en-US" sz="240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文本框 8"/>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3997098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p:nvPr/>
        </p:nvCxnSpPr>
        <p:spPr>
          <a:xfrm>
            <a:off x="5543373" y="2412749"/>
            <a:ext cx="2150096" cy="2072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658139" y="3050960"/>
            <a:ext cx="2970256" cy="1626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2752268" y="3050960"/>
            <a:ext cx="4876127" cy="8823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2047460" y="4484818"/>
            <a:ext cx="5738795" cy="990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412434" y="4484818"/>
            <a:ext cx="4373821" cy="8621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13" name="图片 12"/>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946373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43220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A</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144701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03852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1266534"/>
            <a:ext cx="10515600" cy="818640"/>
          </a:xfrm>
        </p:spPr>
        <p:txBody>
          <a:bodyPr>
            <a:normAutofit/>
          </a:bodyPr>
          <a:lstStyle/>
          <a:p>
            <a:r>
              <a:rPr lang="zh-CN" altLang="en-US" sz="2400" dirty="0" smtClean="0">
                <a:latin typeface="黑体" panose="02010609060101010101" pitchFamily="49" charset="-122"/>
                <a:ea typeface="黑体" panose="02010609060101010101" pitchFamily="49" charset="-122"/>
              </a:rPr>
              <a:t>著书立说</a:t>
            </a:r>
            <a:endParaRPr lang="en-US" altLang="zh-CN" sz="2400" dirty="0" smtClean="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281372" y="2876994"/>
          <a:ext cx="11629255" cy="2370866"/>
        </p:xfrm>
        <a:graphic>
          <a:graphicData uri="http://schemas.openxmlformats.org/drawingml/2006/table">
            <a:tbl>
              <a:tblPr firstRow="1" bandRow="1">
                <a:tableStyleId>{5940675A-B579-460E-94D1-54222C63F5DA}</a:tableStyleId>
              </a:tblPr>
              <a:tblGrid>
                <a:gridCol w="986723"/>
                <a:gridCol w="1568188"/>
                <a:gridCol w="3435916"/>
                <a:gridCol w="5638428"/>
              </a:tblGrid>
              <a:tr h="522985">
                <a:tc rowSpan="4">
                  <a:txBody>
                    <a:bodyPr/>
                    <a:lstStyle/>
                    <a:p>
                      <a:pPr algn="ctr"/>
                      <a:r>
                        <a:rPr lang="zh-CN" altLang="en-US" sz="2400" dirty="0" smtClean="0">
                          <a:latin typeface="黑体" panose="02010609060101010101" pitchFamily="49" charset="-122"/>
                          <a:ea typeface="黑体" panose="02010609060101010101" pitchFamily="49" charset="-122"/>
                        </a:rPr>
                        <a:t>著书立说</a:t>
                      </a:r>
                      <a:endParaRPr lang="zh-CN" altLang="en-US" sz="2400" dirty="0">
                        <a:solidFill>
                          <a:srgbClr val="FF0000"/>
                        </a:solidFill>
                        <a:latin typeface="黑体" panose="02010609060101010101" pitchFamily="49" charset="-122"/>
                        <a:ea typeface="黑体" panose="02010609060101010101" pitchFamily="49" charset="-122"/>
                      </a:endParaRPr>
                    </a:p>
                  </a:txBody>
                  <a:tcPr vert="eaVert"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人物</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著作</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内容</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r>
              <a:tr h="801911">
                <a:tc vMerge="1">
                  <a:txBody>
                    <a:bodyPr/>
                    <a:lstStyle/>
                    <a:p>
                      <a:endParaRPr lang="zh-CN"/>
                    </a:p>
                  </a:txBody>
                  <a:tcPr/>
                </a:tc>
                <a:tc>
                  <a:txBody>
                    <a:bodyPr/>
                    <a:lstStyle/>
                    <a:p>
                      <a:pPr algn="ctr"/>
                      <a:r>
                        <a:rPr lang="zh-CN" altLang="en-US" sz="2400" kern="1200" dirty="0" smtClean="0">
                          <a:solidFill>
                            <a:srgbClr val="C00000"/>
                          </a:solidFill>
                          <a:latin typeface="黑体" panose="02010609060101010101" pitchFamily="49" charset="-122"/>
                          <a:ea typeface="黑体" panose="02010609060101010101" pitchFamily="49" charset="-122"/>
                          <a:cs typeface="+mn-cs"/>
                        </a:rPr>
                        <a:t>章炳麟</a:t>
                      </a:r>
                      <a:endParaRPr lang="zh-CN" altLang="en-US" sz="24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algn="ct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r>
                        <a:rPr lang="zh-CN" altLang="en-US" sz="2400" kern="1200" dirty="0" smtClean="0">
                          <a:solidFill>
                            <a:schemeClr val="tx1"/>
                          </a:solidFill>
                          <a:latin typeface="黑体" panose="02010609060101010101" pitchFamily="49" charset="-122"/>
                          <a:ea typeface="黑体" panose="02010609060101010101" pitchFamily="49" charset="-122"/>
                          <a:cs typeface="+mn-cs"/>
                        </a:rPr>
                        <a:t>驳康有为论革命书</a:t>
                      </a: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l"/>
                      <a:r>
                        <a:rPr lang="zh-CN" altLang="en-US" sz="2000" kern="1200" dirty="0" smtClean="0">
                          <a:solidFill>
                            <a:schemeClr val="tx1"/>
                          </a:solidFill>
                          <a:latin typeface="黑体" panose="02010609060101010101" pitchFamily="49" charset="-122"/>
                          <a:ea typeface="黑体" panose="02010609060101010101" pitchFamily="49" charset="-122"/>
                          <a:cs typeface="+mn-cs"/>
                        </a:rPr>
                        <a:t>歌颂革命，认为中国人有能力建立民主共和制度</a:t>
                      </a:r>
                      <a:endParaRPr lang="zh-CN" altLang="en-US" sz="2000" kern="1200" dirty="0">
                        <a:solidFill>
                          <a:schemeClr val="tx1"/>
                        </a:solidFill>
                        <a:latin typeface="黑体" panose="02010609060101010101" pitchFamily="49" charset="-122"/>
                        <a:ea typeface="黑体" panose="02010609060101010101" pitchFamily="49" charset="-122"/>
                        <a:cs typeface="+mn-cs"/>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邹容</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革命军</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民主革命的正义性和必要性</a:t>
                      </a:r>
                      <a:endParaRPr lang="zh-CN" altLang="en-US" sz="2000" dirty="0">
                        <a:latin typeface="黑体" panose="02010609060101010101" pitchFamily="49" charset="-122"/>
                        <a:ea typeface="黑体" panose="02010609060101010101" pitchFamily="49" charset="-122"/>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陈天华</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警世钟</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猛回头</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抨击列强，揭露清廷的卖国行为</a:t>
                      </a:r>
                      <a:endParaRPr lang="zh-CN" altLang="en-US" sz="2000" dirty="0">
                        <a:latin typeface="黑体" panose="02010609060101010101" pitchFamily="49" charset="-122"/>
                        <a:ea typeface="黑体" panose="02010609060101010101" pitchFamily="49" charset="-122"/>
                      </a:endParaRPr>
                    </a:p>
                  </a:txBody>
                  <a:tcPr anchor="ctr"/>
                </a:tc>
              </a:tr>
            </a:tbl>
          </a:graphicData>
        </a:graphic>
      </p:graphicFrame>
      <p:pic>
        <p:nvPicPr>
          <p:cNvPr id="7" name="图片 6"/>
          <p:cNvPicPr>
            <a:picLocks noChangeAspect="1"/>
          </p:cNvPicPr>
          <p:nvPr/>
        </p:nvPicPr>
        <p:blipFill>
          <a:blip r:embed="rId2"/>
          <a:stretch>
            <a:fillRect/>
          </a:stretch>
        </p:blipFill>
        <p:spPr>
          <a:xfrm>
            <a:off x="3505585" y="1406686"/>
            <a:ext cx="1688626" cy="538336"/>
          </a:xfrm>
          <a:prstGeom prst="rect">
            <a:avLst/>
          </a:prstGeom>
        </p:spPr>
      </p:pic>
      <p:pic>
        <p:nvPicPr>
          <p:cNvPr id="4" name="图片 3"/>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906693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371125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cxnSp>
        <p:nvCxnSpPr>
          <p:cNvPr id="5" name="直线连接符 4"/>
          <p:cNvCxnSpPr/>
          <p:nvPr/>
        </p:nvCxnSpPr>
        <p:spPr>
          <a:xfrm>
            <a:off x="4890655" y="3006436"/>
            <a:ext cx="2660072" cy="1717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3990109" y="3866584"/>
            <a:ext cx="3444360" cy="183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4890655" y="3027106"/>
            <a:ext cx="2660072" cy="17315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776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eaLnBrk="0" fontAlgn="base" hangingPunct="0">
              <a:spcBef>
                <a:spcPct val="20000"/>
              </a:spcBef>
              <a:spcAft>
                <a:spcPct val="0"/>
              </a:spcAft>
            </a:pPr>
            <a:r>
              <a:rPr kumimoji="1" lang="zh-CN" altLang="en-US" sz="4800" dirty="0" smtClean="0">
                <a:solidFill>
                  <a:prstClr val="black"/>
                </a:solidFill>
                <a:latin typeface="华文新魏" panose="02010800040101010101" charset="-122"/>
                <a:ea typeface="华文新魏" panose="02010800040101010101" charset="-122"/>
                <a:sym typeface="Palatino Linotype" panose="02040502050505030304" charset="0"/>
              </a:rPr>
              <a:t>第三章   辛亥革命</a:t>
            </a:r>
            <a:endParaRPr kumimoji="1" lang="zh-CN" altLang="en-US" sz="4800" dirty="0">
              <a:solidFill>
                <a:srgbClr val="CC3300"/>
              </a:solidFill>
              <a:latin typeface="华文新魏" panose="02010800040101010101" charset="-122"/>
              <a:ea typeface="华文新魏" panose="02010800040101010101" charset="-122"/>
              <a:sym typeface="Palatino Linotype" panose="02040502050505030304" charset="0"/>
            </a:endParaRPr>
          </a:p>
        </p:txBody>
      </p:sp>
    </p:spTree>
    <p:extLst>
      <p:ext uri="{BB962C8B-B14F-4D97-AF65-F5344CB8AC3E}">
        <p14:creationId xmlns:p14="http://schemas.microsoft.com/office/powerpoint/2010/main" val="209434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4137314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521229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1183212" y="3237697"/>
          <a:ext cx="9764055" cy="2754028"/>
        </p:xfrm>
        <a:graphic>
          <a:graphicData uri="http://schemas.openxmlformats.org/drawingml/2006/table">
            <a:tbl>
              <a:tblPr firstRow="1" bandRow="1">
                <a:tableStyleId>{5940675A-B579-460E-94D1-54222C63F5DA}</a:tableStyleId>
              </a:tblPr>
              <a:tblGrid>
                <a:gridCol w="766388"/>
                <a:gridCol w="1368399"/>
                <a:gridCol w="3662707"/>
                <a:gridCol w="3966561"/>
              </a:tblGrid>
              <a:tr h="445774">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600" dirty="0" smtClean="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a:endParaRPr lang="zh-CN" altLang="en-US" dirty="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eaLnBrk="1" hangingPunct="1"/>
                      <a:endParaRPr lang="zh-CN" altLang="en-US" sz="18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r>
            </a:tbl>
          </a:graphicData>
        </a:graphic>
      </p:graphicFrame>
      <p:pic>
        <p:nvPicPr>
          <p:cNvPr id="5" name="图片 4"/>
          <p:cNvPicPr>
            <a:picLocks noChangeAspect="1"/>
          </p:cNvPicPr>
          <p:nvPr/>
        </p:nvPicPr>
        <p:blipFill>
          <a:blip r:embed="rId2"/>
          <a:stretch>
            <a:fillRect/>
          </a:stretch>
        </p:blipFill>
        <p:spPr>
          <a:xfrm>
            <a:off x="3212240" y="1217177"/>
            <a:ext cx="1881756" cy="568662"/>
          </a:xfrm>
          <a:prstGeom prst="rect">
            <a:avLst/>
          </a:prstGeom>
        </p:spPr>
      </p:pic>
      <p:pic>
        <p:nvPicPr>
          <p:cNvPr id="7" name="图片 6"/>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850900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4242722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cxnSp>
        <p:nvCxnSpPr>
          <p:cNvPr id="10" name="直线连接符 9"/>
          <p:cNvCxnSpPr/>
          <p:nvPr/>
        </p:nvCxnSpPr>
        <p:spPr>
          <a:xfrm>
            <a:off x="3538330" y="2904900"/>
            <a:ext cx="3943125" cy="16846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7" idx="1"/>
          </p:cNvCxnSpPr>
          <p:nvPr/>
        </p:nvCxnSpPr>
        <p:spPr>
          <a:xfrm flipV="1">
            <a:off x="3538329" y="3752514"/>
            <a:ext cx="3794339" cy="467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3463935" y="2955840"/>
            <a:ext cx="4017520" cy="16910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59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233111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818640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716868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9838136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65901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05288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rPr>
                        <a:t>并没有触及</a:t>
                      </a:r>
                      <a:r>
                        <a:rPr lang="zh-CN" altLang="en-US" sz="1800" kern="1200" dirty="0" smtClean="0">
                          <a:solidFill>
                            <a:srgbClr val="C00000"/>
                          </a:solidFill>
                          <a:latin typeface="黑体" panose="02010609060101010101" pitchFamily="49" charset="-122"/>
                          <a:ea typeface="黑体" panose="02010609060101010101" pitchFamily="49" charset="-122"/>
                          <a:cs typeface="+mn-cs"/>
                        </a:rPr>
                        <a:t>封建土地所有制</a:t>
                      </a:r>
                    </a:p>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3658900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a:t>
            </a: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提出反帝</a:t>
            </a: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120567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a:t>
            </a: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提出反帝</a:t>
            </a: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pic>
        <p:nvPicPr>
          <p:cNvPr id="3" name="图片 2"/>
          <p:cNvPicPr>
            <a:picLocks noChangeAspect="1"/>
          </p:cNvPicPr>
          <p:nvPr/>
        </p:nvPicPr>
        <p:blipFill>
          <a:blip r:embed="rId3"/>
          <a:stretch>
            <a:fillRect/>
          </a:stretch>
        </p:blipFill>
        <p:spPr>
          <a:xfrm>
            <a:off x="7049750" y="1620696"/>
            <a:ext cx="811886" cy="950079"/>
          </a:xfrm>
          <a:prstGeom prst="rect">
            <a:avLst/>
          </a:prstGeom>
        </p:spPr>
      </p:pic>
      <p:pic>
        <p:nvPicPr>
          <p:cNvPr id="4" name="图片 3"/>
          <p:cNvPicPr>
            <a:picLocks noChangeAspect="1"/>
          </p:cNvPicPr>
          <p:nvPr/>
        </p:nvPicPr>
        <p:blipFill>
          <a:blip r:embed="rId4"/>
          <a:stretch>
            <a:fillRect/>
          </a:stretch>
        </p:blipFill>
        <p:spPr>
          <a:xfrm>
            <a:off x="7556837" y="2806562"/>
            <a:ext cx="963709" cy="926996"/>
          </a:xfrm>
          <a:prstGeom prst="rect">
            <a:avLst/>
          </a:prstGeom>
        </p:spPr>
      </p:pic>
      <p:pic>
        <p:nvPicPr>
          <p:cNvPr id="8" name="图片 7"/>
          <p:cNvPicPr>
            <a:picLocks noChangeAspect="1"/>
          </p:cNvPicPr>
          <p:nvPr/>
        </p:nvPicPr>
        <p:blipFill>
          <a:blip r:embed="rId4"/>
          <a:stretch>
            <a:fillRect/>
          </a:stretch>
        </p:blipFill>
        <p:spPr>
          <a:xfrm>
            <a:off x="8038691" y="3969345"/>
            <a:ext cx="963709" cy="926996"/>
          </a:xfrm>
          <a:prstGeom prst="rect">
            <a:avLst/>
          </a:prstGeom>
        </p:spPr>
      </p:pic>
      <p:pic>
        <p:nvPicPr>
          <p:cNvPr id="9" name="图片 8"/>
          <p:cNvPicPr>
            <a:picLocks noChangeAspect="1"/>
          </p:cNvPicPr>
          <p:nvPr/>
        </p:nvPicPr>
        <p:blipFill>
          <a:blip r:embed="rId3"/>
          <a:stretch>
            <a:fillRect/>
          </a:stretch>
        </p:blipFill>
        <p:spPr>
          <a:xfrm>
            <a:off x="7861636" y="5461429"/>
            <a:ext cx="811886" cy="950079"/>
          </a:xfrm>
          <a:prstGeom prst="rect">
            <a:avLst/>
          </a:prstGeom>
        </p:spPr>
      </p:pic>
    </p:spTree>
    <p:extLst>
      <p:ext uri="{BB962C8B-B14F-4D97-AF65-F5344CB8AC3E}">
        <p14:creationId xmlns:p14="http://schemas.microsoft.com/office/powerpoint/2010/main" val="522092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6510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25280138"/>
              </p:ext>
            </p:extLst>
          </p:nvPr>
        </p:nvGraphicFramePr>
        <p:xfrm>
          <a:off x="1981748" y="1943222"/>
          <a:ext cx="8781502" cy="4270124"/>
        </p:xfrm>
        <a:graphic>
          <a:graphicData uri="http://schemas.openxmlformats.org/drawingml/2006/table">
            <a:tbl>
              <a:tblPr firstRow="1" bandRow="1">
                <a:tableStyleId>{5940675A-B579-460E-94D1-54222C63F5DA}</a:tableStyleId>
              </a:tblPr>
              <a:tblGrid>
                <a:gridCol w="1721826"/>
                <a:gridCol w="7059676"/>
              </a:tblGrid>
              <a:tr h="464559">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辩      论</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时间</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1905-1907</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派别</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zh-CN" altLang="en-US" dirty="0" smtClean="0">
                          <a:solidFill>
                            <a:srgbClr val="C00000"/>
                          </a:solidFill>
                          <a:latin typeface="黑体" panose="02010609060101010101" pitchFamily="49" charset="-122"/>
                          <a:ea typeface="黑体" panose="02010609060101010101" pitchFamily="49" charset="-122"/>
                        </a:rPr>
                        <a:t>革命派</a:t>
                      </a:r>
                      <a:r>
                        <a:rPr lang="en-US" altLang="zh-CN" dirty="0" smtClean="0">
                          <a:solidFill>
                            <a:srgbClr val="C00000"/>
                          </a:solidFill>
                          <a:latin typeface="黑体" panose="02010609060101010101" pitchFamily="49" charset="-122"/>
                          <a:ea typeface="黑体" panose="02010609060101010101" pitchFamily="49" charset="-122"/>
                        </a:rPr>
                        <a:t>VS</a:t>
                      </a:r>
                      <a:r>
                        <a:rPr lang="zh-CN" altLang="en-US" dirty="0" smtClean="0">
                          <a:solidFill>
                            <a:srgbClr val="C00000"/>
                          </a:solidFill>
                          <a:latin typeface="黑体" panose="02010609060101010101" pitchFamily="49" charset="-122"/>
                          <a:ea typeface="黑体" panose="02010609060101010101" pitchFamily="49" charset="-122"/>
                        </a:rPr>
                        <a:t>改良派</a:t>
                      </a:r>
                      <a:endParaRPr lang="zh-CN" altLang="en-US" b="1" dirty="0">
                        <a:solidFill>
                          <a:srgbClr val="C00000"/>
                        </a:solidFill>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舆论阵地</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民报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新民丛报</a:t>
                      </a:r>
                      <a:r>
                        <a:rPr lang="en-US" altLang="zh-CN" dirty="0" smtClean="0">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nchor="ctr"/>
                </a:tc>
              </a:tr>
              <a:tr h="1145488">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solidFill>
                            <a:srgbClr val="C00000"/>
                          </a:solidFill>
                          <a:latin typeface="黑体" panose="02010609060101010101" pitchFamily="49" charset="-122"/>
                          <a:ea typeface="黑体" panose="02010609060101010101" pitchFamily="49" charset="-122"/>
                        </a:rPr>
                        <a:t>要不要以革命手段推翻清王朝（焦点）</a:t>
                      </a:r>
                      <a:endParaRPr lang="en-US" altLang="zh-CN" dirty="0" smtClean="0">
                        <a:solidFill>
                          <a:srgbClr val="C00000"/>
                        </a:solidFill>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要不要推翻帝制，实行共和</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要不要进行社会革命</a:t>
                      </a:r>
                      <a:endParaRPr lang="en-US" altLang="zh-CN" dirty="0" smtClean="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结果</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latin typeface="黑体" panose="02010609060101010101" pitchFamily="49" charset="-122"/>
                          <a:ea typeface="黑体" panose="02010609060101010101" pitchFamily="49" charset="-122"/>
                        </a:rPr>
                        <a:t>革命派取得胜利</a:t>
                      </a:r>
                      <a:endParaRPr lang="zh-CN" altLang="en-US" dirty="0">
                        <a:latin typeface="黑体" panose="02010609060101010101" pitchFamily="49" charset="-122"/>
                        <a:ea typeface="黑体" panose="02010609060101010101" pitchFamily="49" charset="-122"/>
                      </a:endParaRPr>
                    </a:p>
                  </a:txBody>
                  <a:tcPr anchor="ctr"/>
                </a:tc>
              </a:tr>
              <a:tr h="801841">
                <a:tc>
                  <a:txBody>
                    <a:bodyPr/>
                    <a:lstStyle/>
                    <a:p>
                      <a:pPr algn="ct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txBody>
                  <a:tcPr anchor="ctr"/>
                </a:tc>
                <a:tc>
                  <a:txBody>
                    <a:bodyPr/>
                    <a:lstStyle/>
                    <a:p>
                      <a:pPr>
                        <a:spcBef>
                          <a:spcPts val="0"/>
                        </a:spcBef>
                      </a:pP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划清了革命与改良的</a:t>
                      </a:r>
                      <a:r>
                        <a:rPr lang="zh-CN" altLang="en-US" dirty="0" smtClean="0">
                          <a:latin typeface="黑体" panose="02010609060101010101" pitchFamily="49" charset="-122"/>
                          <a:ea typeface="黑体" panose="02010609060101010101" pitchFamily="49" charset="-122"/>
                        </a:rPr>
                        <a:t>界限，使人们认识到实行民主革命的必要性</a:t>
                      </a:r>
                      <a:endParaRPr lang="en-US" altLang="zh-CN" dirty="0" smtClean="0">
                        <a:latin typeface="黑体" panose="02010609060101010101" pitchFamily="49" charset="-122"/>
                        <a:ea typeface="黑体" panose="02010609060101010101" pitchFamily="49" charset="-122"/>
                      </a:endParaRPr>
                    </a:p>
                    <a:p>
                      <a:pPr>
                        <a:spcBef>
                          <a:spcPts val="0"/>
                        </a:spcBef>
                      </a:pP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使资产阶级民主思想和三民主义思想得到更加广泛传播</a:t>
                      </a:r>
                      <a:endParaRPr lang="zh-CN" altLang="en-US" dirty="0" smtClean="0">
                        <a:solidFill>
                          <a:schemeClr val="tx1"/>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r>
            </a:tbl>
          </a:graphicData>
        </a:graphic>
      </p:graphicFrame>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spTree>
    <p:extLst>
      <p:ext uri="{BB962C8B-B14F-4D97-AF65-F5344CB8AC3E}">
        <p14:creationId xmlns:p14="http://schemas.microsoft.com/office/powerpoint/2010/main" val="3129226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要不要“脱”掉旧“衣裳”：</a:t>
            </a:r>
            <a:endParaRPr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graphicFrame>
        <p:nvGraphicFramePr>
          <p:cNvPr id="7" name="表格 6"/>
          <p:cNvGraphicFramePr>
            <a:graphicFrameLocks noGrp="1"/>
          </p:cNvGraphicFramePr>
          <p:nvPr/>
        </p:nvGraphicFramePr>
        <p:xfrm>
          <a:off x="1518683" y="3676130"/>
          <a:ext cx="9177670" cy="1618883"/>
        </p:xfrm>
        <a:graphic>
          <a:graphicData uri="http://schemas.openxmlformats.org/drawingml/2006/table">
            <a:tbl>
              <a:tblPr firstRow="1" bandRow="1">
                <a:tableStyleId>{5940675A-B579-460E-94D1-54222C63F5DA}</a:tableStyleId>
              </a:tblPr>
              <a:tblGrid>
                <a:gridCol w="1799504"/>
                <a:gridCol w="7378166"/>
              </a:tblGrid>
              <a:tr h="1618883">
                <a:tc>
                  <a:txBody>
                    <a:bodyPr/>
                    <a:lstStyle/>
                    <a:p>
                      <a:pPr algn="ctr"/>
                      <a:r>
                        <a:rPr lang="zh-CN" altLang="en-US" sz="2400" dirty="0" smtClean="0">
                          <a:latin typeface="黑体" panose="02010609060101010101" pitchFamily="49" charset="-122"/>
                          <a:ea typeface="黑体" panose="02010609060101010101" pitchFamily="49" charset="-122"/>
                        </a:rPr>
                        <a:t>内容</a:t>
                      </a:r>
                      <a:endParaRPr lang="zh-CN" altLang="en-US" sz="2400" dirty="0">
                        <a:latin typeface="黑体" panose="02010609060101010101" pitchFamily="49" charset="-122"/>
                        <a:ea typeface="黑体" panose="02010609060101010101" pitchFamily="49" charset="-122"/>
                      </a:endParaRPr>
                    </a:p>
                  </a:txBody>
                  <a:tcPr anchor="ctr"/>
                </a:tc>
                <a:tc>
                  <a:txBody>
                    <a:bodyPr/>
                    <a:lstStyle/>
                    <a:p>
                      <a:r>
                        <a:rPr lang="zh-CN" altLang="en-US" sz="2400" dirty="0" smtClean="0">
                          <a:solidFill>
                            <a:srgbClr val="C00000"/>
                          </a:solidFill>
                          <a:latin typeface="黑体" panose="02010609060101010101" pitchFamily="49" charset="-122"/>
                          <a:ea typeface="黑体" panose="02010609060101010101" pitchFamily="49" charset="-122"/>
                        </a:rPr>
                        <a:t>皇帝“脱”：要不要以革命手段推翻清王朝（焦点）</a:t>
                      </a:r>
                      <a:endParaRPr lang="en-US" altLang="zh-CN" sz="2400" dirty="0" smtClean="0">
                        <a:solidFill>
                          <a:srgbClr val="C00000"/>
                        </a:solidFill>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大家“脱”：要不要推翻帝制，实行共和</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社会“脱”：要不要进行社会革命</a:t>
                      </a:r>
                      <a:endParaRPr lang="en-US" altLang="zh-CN" sz="2400" dirty="0" smtClean="0">
                        <a:latin typeface="黑体" panose="02010609060101010101" pitchFamily="49" charset="-122"/>
                        <a:ea typeface="黑体" panose="02010609060101010101" pitchFamily="49" charset="-122"/>
                      </a:endParaRPr>
                    </a:p>
                  </a:txBody>
                  <a:tcPr anchor="ctr"/>
                </a:tc>
              </a:tr>
            </a:tbl>
          </a:graphicData>
        </a:graphic>
      </p:graphicFrame>
    </p:spTree>
    <p:extLst>
      <p:ext uri="{BB962C8B-B14F-4D97-AF65-F5344CB8AC3E}">
        <p14:creationId xmlns:p14="http://schemas.microsoft.com/office/powerpoint/2010/main" val="480278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306589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r>
              <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683045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526565" y="452159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526565" y="393532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8860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8492509" y="3827587"/>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8509520" y="45091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01246" y="1622440"/>
            <a:ext cx="11789228" cy="410858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黄花岗起义</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solidFill>
                  <a:srgbClr val="4F81BD"/>
                </a:solidFill>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黄兴</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带领革命党人发动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广州起义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，起义失败</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后七十二烈士葬</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于黄花岗，故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称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“黄花岗起义。”</a:t>
            </a:r>
            <a:endParaRPr lang="zh-CN" altLang="en-US" sz="2000" dirty="0">
              <a:solidFill>
                <a:srgbClr val="C0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428621" y="1719422"/>
            <a:ext cx="1409481" cy="449344"/>
          </a:xfrm>
          <a:prstGeom prst="rect">
            <a:avLst/>
          </a:prstGeom>
        </p:spPr>
      </p:pic>
      <p:grpSp>
        <p:nvGrpSpPr>
          <p:cNvPr id="19" name="组 18"/>
          <p:cNvGrpSpPr/>
          <p:nvPr/>
        </p:nvGrpSpPr>
        <p:grpSpPr>
          <a:xfrm>
            <a:off x="6810232" y="183635"/>
            <a:ext cx="5381767" cy="2477678"/>
            <a:chOff x="6800592" y="183635"/>
            <a:chExt cx="5391408" cy="2499986"/>
          </a:xfrm>
        </p:grpSpPr>
        <p:sp>
          <p:nvSpPr>
            <p:cNvPr id="6" name="圆角矩形 5"/>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886319" y="183635"/>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20375" y="8651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13" name="矩形 12"/>
          <p:cNvSpPr/>
          <p:nvPr/>
        </p:nvSpPr>
        <p:spPr>
          <a:xfrm>
            <a:off x="178273" y="826206"/>
            <a:ext cx="11727977" cy="6001643"/>
          </a:xfrm>
          <a:prstGeom prst="rect">
            <a:avLst/>
          </a:prstGeom>
        </p:spPr>
        <p:txBody>
          <a:bodyPr wrap="square">
            <a:spAutoFit/>
          </a:bodyPr>
          <a:lstStyle/>
          <a:p>
            <a:pPr algn="ct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与妻书</a:t>
            </a:r>
            <a:r>
              <a:rPr lang="en-US" altLang="zh-CN" sz="2400" dirty="0" smtClean="0">
                <a:latin typeface="楷体" pitchFamily="49" charset="-122"/>
                <a:ea typeface="楷体" pitchFamily="49" charset="-122"/>
              </a:rPr>
              <a:t>》</a:t>
            </a:r>
          </a:p>
          <a:p>
            <a:r>
              <a:rPr lang="zh-CN" altLang="en-US" sz="2400" dirty="0" smtClean="0">
                <a:latin typeface="楷体" pitchFamily="49" charset="-122"/>
                <a:ea typeface="楷体" pitchFamily="49" charset="-122"/>
              </a:rPr>
              <a:t>意</a:t>
            </a:r>
            <a:r>
              <a:rPr lang="zh-CN" altLang="en-US" sz="2400" dirty="0">
                <a:latin typeface="楷体" pitchFamily="49" charset="-122"/>
                <a:ea typeface="楷体" pitchFamily="49" charset="-122"/>
              </a:rPr>
              <a:t>映卿卿如晤</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solidFill>
                  <a:srgbClr val="C00000"/>
                </a:solidFill>
                <a:latin typeface="楷体" pitchFamily="49" charset="-122"/>
                <a:ea typeface="楷体" pitchFamily="49" charset="-122"/>
              </a:rPr>
              <a:t>    吾</a:t>
            </a:r>
            <a:r>
              <a:rPr lang="zh-CN" altLang="en-US" sz="2400" dirty="0">
                <a:solidFill>
                  <a:srgbClr val="C00000"/>
                </a:solidFill>
                <a:latin typeface="楷体" pitchFamily="49" charset="-122"/>
                <a:ea typeface="楷体" pitchFamily="49" charset="-122"/>
              </a:rPr>
              <a:t>今以此书与汝永别矣！吾作此书时，尚是世中一人；汝看此书时，吾已成为阴间一鬼。</a:t>
            </a:r>
            <a:r>
              <a:rPr lang="zh-CN" altLang="en-US" sz="2400" dirty="0">
                <a:latin typeface="楷体" pitchFamily="49" charset="-122"/>
                <a:ea typeface="楷体" pitchFamily="49" charset="-122"/>
              </a:rPr>
              <a:t>吾作此书，泪珠和笔墨齐下，不能竟书而欲搁笔，又恐汝不察吾衷，谓吾忍舍汝而死，谓吾不知汝之不欲吾死也，故遂忍悲为汝言之</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    </a:t>
            </a:r>
            <a:r>
              <a:rPr lang="zh-CN" altLang="en-US" sz="2400" dirty="0" smtClean="0">
                <a:latin typeface="楷体" pitchFamily="49" charset="-122"/>
                <a:ea typeface="楷体" pitchFamily="49" charset="-122"/>
              </a:rPr>
              <a:t>吾</a:t>
            </a:r>
            <a:r>
              <a:rPr lang="zh-CN" altLang="en-US" sz="2400" dirty="0">
                <a:latin typeface="楷体" pitchFamily="49" charset="-122"/>
                <a:ea typeface="楷体" pitchFamily="49" charset="-122"/>
              </a:rPr>
              <a:t>今与汝无言矣。吾居九泉之下遥闻汝哭声，当哭相和也。吾平日不信有鬼，今则又望其真有。今是人又言心电感应有道，吾亦望其言是实，则吾之死，吾灵尚依依旁汝也，汝不必以无侣悲</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pPr algn="ctr"/>
            <a:r>
              <a:rPr lang="en-US" altLang="zh-CN" sz="2400" dirty="0" smtClean="0">
                <a:latin typeface="楷体" pitchFamily="49" charset="-122"/>
                <a:ea typeface="楷体" pitchFamily="49" charset="-122"/>
              </a:rPr>
              <a:t>……  ……</a:t>
            </a:r>
          </a:p>
          <a:p>
            <a:r>
              <a:rPr lang="zh-CN" altLang="en-US" sz="2400" dirty="0" smtClean="0">
                <a:latin typeface="楷体" pitchFamily="49" charset="-122"/>
                <a:ea typeface="楷体" pitchFamily="49" charset="-122"/>
              </a:rPr>
              <a:t>    </a:t>
            </a:r>
            <a:r>
              <a:rPr lang="zh-CN" altLang="en-US" sz="2400" dirty="0" smtClean="0">
                <a:solidFill>
                  <a:srgbClr val="C00000"/>
                </a:solidFill>
                <a:latin typeface="楷体" pitchFamily="49" charset="-122"/>
                <a:ea typeface="楷体" pitchFamily="49" charset="-122"/>
              </a:rPr>
              <a:t>吾</a:t>
            </a:r>
            <a:r>
              <a:rPr lang="zh-CN" altLang="en-US" sz="2400" dirty="0">
                <a:solidFill>
                  <a:srgbClr val="C00000"/>
                </a:solidFill>
                <a:latin typeface="楷体" pitchFamily="49" charset="-122"/>
                <a:ea typeface="楷体" pitchFamily="49" charset="-122"/>
              </a:rPr>
              <a:t>平日不信有鬼，今则又望其真有。今是人又言心电感应有道，吾亦望其言是实，则吾之死，吾灵尚依依旁汝也，汝不必以无侣悲</a:t>
            </a:r>
            <a:r>
              <a:rPr lang="zh-CN" altLang="en-US" sz="2400" dirty="0" smtClean="0">
                <a:solidFill>
                  <a:srgbClr val="C00000"/>
                </a:solidFill>
                <a:latin typeface="楷体" pitchFamily="49" charset="-122"/>
                <a:ea typeface="楷体" pitchFamily="49" charset="-122"/>
              </a:rPr>
              <a:t>。</a:t>
            </a:r>
            <a:endParaRPr lang="en-US" altLang="zh-CN" sz="2400" dirty="0" smtClean="0">
              <a:solidFill>
                <a:srgbClr val="C00000"/>
              </a:solidFill>
              <a:latin typeface="楷体" pitchFamily="49" charset="-122"/>
              <a:ea typeface="楷体" pitchFamily="49" charset="-122"/>
            </a:endParaRPr>
          </a:p>
          <a:p>
            <a:pPr algn="ctr"/>
            <a:r>
              <a:rPr lang="en-US" altLang="zh-CN" sz="2400" dirty="0" smtClean="0">
                <a:latin typeface="楷体" pitchFamily="49" charset="-122"/>
                <a:ea typeface="楷体" pitchFamily="49" charset="-122"/>
              </a:rPr>
              <a:t>…… ……</a:t>
            </a:r>
            <a:endParaRPr lang="zh-CN" altLang="en-US" sz="2400" dirty="0">
              <a:latin typeface="楷体" pitchFamily="49" charset="-122"/>
              <a:ea typeface="楷体" pitchFamily="49" charset="-122"/>
            </a:endParaRPr>
          </a:p>
          <a:p>
            <a:r>
              <a:rPr lang="zh-CN" altLang="en-US" sz="2400" dirty="0" smtClean="0">
                <a:latin typeface="楷体" pitchFamily="49" charset="-122"/>
                <a:ea typeface="楷体" pitchFamily="49" charset="-122"/>
              </a:rPr>
              <a:t>    </a:t>
            </a:r>
            <a:r>
              <a:rPr lang="en-US" altLang="zh-CN" sz="2400" dirty="0" smtClean="0">
                <a:latin typeface="楷体" pitchFamily="49" charset="-122"/>
                <a:ea typeface="楷体" pitchFamily="49" charset="-122"/>
              </a:rPr>
              <a:t>……</a:t>
            </a:r>
            <a:r>
              <a:rPr lang="zh-CN" altLang="en-US" sz="2400" dirty="0" smtClean="0">
                <a:solidFill>
                  <a:srgbClr val="C00000"/>
                </a:solidFill>
                <a:latin typeface="楷体" pitchFamily="49" charset="-122"/>
                <a:ea typeface="楷体" pitchFamily="49" charset="-122"/>
              </a:rPr>
              <a:t>汝</a:t>
            </a:r>
            <a:r>
              <a:rPr lang="zh-CN" altLang="en-US" sz="2400" dirty="0">
                <a:solidFill>
                  <a:srgbClr val="C00000"/>
                </a:solidFill>
                <a:latin typeface="楷体" pitchFamily="49" charset="-122"/>
                <a:ea typeface="楷体" pitchFamily="49" charset="-122"/>
              </a:rPr>
              <a:t>幸而偶我，又何不幸而生今日中国！吾幸而得汝，又何不幸而生今日之中国！</a:t>
            </a:r>
            <a:r>
              <a:rPr lang="zh-CN" altLang="en-US" sz="2400" dirty="0">
                <a:latin typeface="楷体" pitchFamily="49" charset="-122"/>
                <a:ea typeface="楷体" pitchFamily="49" charset="-122"/>
              </a:rPr>
              <a:t>卒不忍独善其身。嗟夫！巾短情长，所未尽者，尚有万千，汝可以模拟得之。吾今不能见汝矣！汝不能舍吾，其时时于梦中得我乎！一恸！辛未三月廿六夜四鼓，意洞手书。</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88" y="43341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77608" y="1554208"/>
            <a:ext cx="11789228" cy="422428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风潮</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起因：清政府皇族内阁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为修建铁路筹集借款。（清末新政</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钦定宪法大纲</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经过</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：宣布“铁路干线收归国有”，并将粤汉、川汉铁路的路权出卖给帝国主义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结果：引起湖北、湖南、广东、四川四省民众的强烈反对，</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四川省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尤其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强烈。</a:t>
            </a:r>
            <a:endParaRPr lang="zh-CN" altLang="en-US" sz="2000" dirty="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2316518" y="1554208"/>
            <a:ext cx="1409481" cy="449344"/>
          </a:xfrm>
          <a:prstGeom prst="rect">
            <a:avLst/>
          </a:prstGeom>
        </p:spPr>
      </p:pic>
      <p:grpSp>
        <p:nvGrpSpPr>
          <p:cNvPr id="12" name="组 11"/>
          <p:cNvGrpSpPr/>
          <p:nvPr/>
        </p:nvGrpSpPr>
        <p:grpSpPr>
          <a:xfrm>
            <a:off x="6810232" y="183635"/>
            <a:ext cx="5381767" cy="2477678"/>
            <a:chOff x="6800592" y="183635"/>
            <a:chExt cx="5391408" cy="2499986"/>
          </a:xfrm>
        </p:grpSpPr>
        <p:sp>
          <p:nvSpPr>
            <p:cNvPr id="13" name="圆角矩形 12"/>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8886319" y="1836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8920375" y="865183"/>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212" y="44405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84288" y="1408395"/>
            <a:ext cx="11049000" cy="4875630"/>
          </a:xfrm>
        </p:spPr>
        <p:txBody>
          <a:bodyPr>
            <a:normAutofit/>
          </a:bodyPr>
          <a:lstStyle/>
          <a:p>
            <a:r>
              <a:rPr lang="zh-CN" altLang="zh-CN" sz="2000" dirty="0" smtClean="0">
                <a:latin typeface="黑体" panose="02010609060101010101" pitchFamily="49" charset="-122"/>
                <a:ea typeface="黑体" panose="02010609060101010101" pitchFamily="49" charset="-122"/>
              </a:rPr>
              <a:t>武昌起义</a:t>
            </a: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r>
              <a:rPr lang="en-US" altLang="zh-CN" sz="2000" dirty="0" smtClean="0">
                <a:solidFill>
                  <a:srgbClr val="C00000"/>
                </a:solidFill>
                <a:latin typeface="黑体" panose="02010609060101010101" pitchFamily="49" charset="-122"/>
                <a:ea typeface="黑体" panose="02010609060101010101" pitchFamily="49" charset="-122"/>
              </a:rPr>
              <a:t>1911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日</a:t>
            </a:r>
            <a:r>
              <a:rPr lang="zh-CN" altLang="en-US" sz="2000" dirty="0">
                <a:latin typeface="黑体" panose="02010609060101010101" pitchFamily="49" charset="-122"/>
                <a:ea typeface="黑体" panose="02010609060101010101" pitchFamily="49" charset="-122"/>
              </a:rPr>
              <a:t>晚</a:t>
            </a:r>
            <a:r>
              <a:rPr lang="zh-CN" altLang="en-US" sz="2000" dirty="0" smtClean="0">
                <a:latin typeface="黑体" panose="02010609060101010101" pitchFamily="49" charset="-122"/>
                <a:ea typeface="黑体" panose="02010609060101010101" pitchFamily="49" charset="-122"/>
              </a:rPr>
              <a:t>，</a:t>
            </a:r>
            <a:r>
              <a:rPr lang="zh-CN" altLang="en-US" sz="2000" dirty="0" smtClean="0">
                <a:solidFill>
                  <a:srgbClr val="C00000"/>
                </a:solidFill>
                <a:latin typeface="黑体" panose="02010609060101010101" pitchFamily="49" charset="-122"/>
                <a:ea typeface="黑体" panose="02010609060101010101" pitchFamily="49" charset="-122"/>
              </a:rPr>
              <a:t>武昌起义</a:t>
            </a:r>
            <a:r>
              <a:rPr lang="zh-CN" altLang="en-US" sz="2000" dirty="0" smtClean="0">
                <a:latin typeface="黑体" panose="02010609060101010101" pitchFamily="49" charset="-122"/>
                <a:ea typeface="黑体" panose="02010609060101010101" pitchFamily="49" charset="-122"/>
              </a:rPr>
              <a:t>是由新军</a:t>
            </a:r>
            <a:r>
              <a:rPr lang="zh-CN" altLang="en-US" sz="2000" dirty="0">
                <a:latin typeface="黑体" panose="02010609060101010101" pitchFamily="49" charset="-122"/>
                <a:ea typeface="黑体" panose="02010609060101010101" pitchFamily="49" charset="-122"/>
              </a:rPr>
              <a:t>工程第八营的革命党人（熊秉坤）</a:t>
            </a:r>
            <a:r>
              <a:rPr lang="zh-CN" altLang="en-US" sz="2000" dirty="0" smtClean="0">
                <a:latin typeface="黑体" panose="02010609060101010101" pitchFamily="49" charset="-122"/>
                <a:ea typeface="黑体" panose="02010609060101010101" pitchFamily="49" charset="-122"/>
              </a:rPr>
              <a:t>打响的第一</a:t>
            </a:r>
            <a:r>
              <a:rPr lang="zh-CN" altLang="en-US" sz="2000" dirty="0">
                <a:latin typeface="黑体" panose="02010609060101010101" pitchFamily="49" charset="-122"/>
                <a:ea typeface="黑体" panose="02010609060101010101" pitchFamily="49" charset="-122"/>
              </a:rPr>
              <a:t>枪</a:t>
            </a:r>
            <a:r>
              <a:rPr lang="zh-CN" altLang="en-US" sz="2000" dirty="0" smtClean="0">
                <a:latin typeface="黑体" panose="02010609060101010101" pitchFamily="49" charset="-122"/>
                <a:ea typeface="黑体" panose="02010609060101010101" pitchFamily="49" charset="-122"/>
              </a:rPr>
              <a:t>。</a:t>
            </a:r>
            <a:endParaRPr lang="en-US" altLang="zh-CN" sz="2000" dirty="0">
              <a:solidFill>
                <a:schemeClr val="accent2"/>
              </a:solidFill>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en-US" altLang="zh-CN" sz="2000" dirty="0">
                <a:solidFill>
                  <a:srgbClr val="C00000"/>
                </a:solidFill>
                <a:latin typeface="黑体" panose="02010609060101010101" pitchFamily="49" charset="-122"/>
                <a:ea typeface="黑体" panose="02010609060101010101" pitchFamily="49" charset="-122"/>
              </a:rPr>
              <a:t>1912</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日，清帝下诏退位。</a:t>
            </a:r>
            <a:r>
              <a:rPr lang="zh-CN" altLang="en-US" sz="2000" dirty="0">
                <a:latin typeface="黑体" panose="02010609060101010101" pitchFamily="49" charset="-122"/>
                <a:ea typeface="黑体" panose="02010609060101010101" pitchFamily="49" charset="-122"/>
              </a:rPr>
              <a:t>在中国延续二千多年的帝制终于覆亡。</a:t>
            </a:r>
          </a:p>
          <a:p>
            <a:endParaRPr lang="zh-CN" altLang="en-US" dirty="0">
              <a:solidFill>
                <a:srgbClr val="C00000"/>
              </a:solidFill>
            </a:endParaRPr>
          </a:p>
        </p:txBody>
      </p:sp>
      <p:pic>
        <p:nvPicPr>
          <p:cNvPr id="4" name="图片 3"/>
          <p:cNvPicPr>
            <a:picLocks noChangeAspect="1"/>
          </p:cNvPicPr>
          <p:nvPr/>
        </p:nvPicPr>
        <p:blipFill>
          <a:blip r:embed="rId2"/>
          <a:stretch>
            <a:fillRect/>
          </a:stretch>
        </p:blipFill>
        <p:spPr>
          <a:xfrm>
            <a:off x="2477296" y="1530280"/>
            <a:ext cx="1409481" cy="449344"/>
          </a:xfrm>
          <a:prstGeom prst="rect">
            <a:avLst/>
          </a:prstGeom>
        </p:spPr>
      </p:pic>
      <p:sp>
        <p:nvSpPr>
          <p:cNvPr id="6" name="下箭头 5"/>
          <p:cNvSpPr/>
          <p:nvPr/>
        </p:nvSpPr>
        <p:spPr>
          <a:xfrm>
            <a:off x="3402145" y="3837709"/>
            <a:ext cx="484632" cy="91261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6810232" y="183635"/>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030" y="42383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44496" y="1735657"/>
            <a:ext cx="10515600" cy="4351338"/>
          </a:xfrm>
        </p:spPr>
        <p:txBody>
          <a:bodyPr/>
          <a:lstStyle/>
          <a:p>
            <a:r>
              <a:rPr lang="zh-CN" altLang="en-US" sz="2000" dirty="0" smtClean="0">
                <a:latin typeface="黑体" panose="02010609060101010101" pitchFamily="49" charset="-122"/>
                <a:ea typeface="黑体" panose="02010609060101010101" pitchFamily="49" charset="-122"/>
              </a:rPr>
              <a:t>武昌起义暴露的问题：</a:t>
            </a:r>
            <a:r>
              <a:rPr lang="zh-CN" altLang="zh-CN" sz="2000" dirty="0">
                <a:solidFill>
                  <a:srgbClr val="C00000"/>
                </a:solidFill>
                <a:latin typeface="黑体" panose="02010609060101010101" pitchFamily="49" charset="-122"/>
                <a:ea typeface="黑体" panose="02010609060101010101" pitchFamily="49" charset="-122"/>
              </a:rPr>
              <a:t>资产阶级革命派的软弱性和妥协</a:t>
            </a:r>
            <a:r>
              <a:rPr lang="zh-CN" altLang="zh-CN" sz="2000" dirty="0" smtClean="0">
                <a:solidFill>
                  <a:srgbClr val="C00000"/>
                </a:solidFill>
                <a:latin typeface="黑体" panose="02010609060101010101" pitchFamily="49" charset="-122"/>
                <a:ea typeface="黑体" panose="02010609060101010101" pitchFamily="49" charset="-122"/>
              </a:rPr>
              <a:t>性</a:t>
            </a:r>
            <a:endParaRPr lang="en-US" altLang="zh-CN" sz="2000" dirty="0" smtClean="0">
              <a:solidFill>
                <a:srgbClr val="C00000"/>
              </a:solidFill>
              <a:latin typeface="黑体" panose="02010609060101010101" pitchFamily="49" charset="-122"/>
              <a:ea typeface="黑体" panose="02010609060101010101" pitchFamily="49" charset="-122"/>
            </a:endParaRPr>
          </a:p>
          <a:p>
            <a:endParaRPr lang="en-US" altLang="zh-CN" sz="2000" u="sng" dirty="0">
              <a:solidFill>
                <a:srgbClr val="C00000"/>
              </a:solidFill>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主动把权力让给立宪派或旧官僚、旧军官。</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一些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省份的旧官僚和立宪派改头换面地维持旧政权。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掌权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的革命党人蜕变为新军阀、新官僚。</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说明：革命虽然发展很快，但基础并不牢固，内外都潜伏着深刻的危机。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1026" name="Picture 2" descr="http://blogfile.ifeng.com/uploadfiles/blog_attachment/1406/12/13199412_1402992302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386" y="2741599"/>
            <a:ext cx="3768428" cy="2330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721495" y="1807609"/>
            <a:ext cx="1409481" cy="449344"/>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8" y="380255"/>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50273" y="1224970"/>
            <a:ext cx="10515600" cy="5268902"/>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成立</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    </a:t>
            </a:r>
          </a:p>
          <a:p>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临时大总统：</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孙中山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国都：</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南京</a:t>
            </a:r>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国号：</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3583214" y="3481614"/>
            <a:ext cx="8150860" cy="2516505"/>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38545" y="1351339"/>
            <a:ext cx="11804073" cy="4643936"/>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为什么说中华民国临时政府是</a:t>
            </a:r>
            <a:r>
              <a:rPr lang="zh-CN" altLang="en-US" sz="24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资产阶级共和国</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性质的革命政权 </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人员构成上，资产阶级革命派控制着这个政权。</a:t>
            </a: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共和</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：集中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体现了中国民族资产阶级的愿望和利益，也一定程度上符合广大中国人民的利益</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390" y="3078632"/>
            <a:ext cx="1671448" cy="5328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8888390" y="3595112"/>
            <a:ext cx="1682762" cy="508527"/>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84019" y="1248284"/>
            <a:ext cx="11506200" cy="5037284"/>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p>
          <a:p>
            <a:pPr>
              <a:spcBef>
                <a:spcPts val="0"/>
              </a:spcBef>
            </a:pP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月，临时参议院颁布</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这</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是中国历史上第一部具有资产阶级</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共和国</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宪法</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性质的法典</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根本大法的形式废除了两千年来的封建君主专制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制度，确认</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资产阶级 </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共和国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的政治制度</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882" y="1462175"/>
            <a:ext cx="1671448" cy="53286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10233" y="0"/>
            <a:ext cx="5381767" cy="2477678"/>
            <a:chOff x="6800592" y="183635"/>
            <a:chExt cx="5391408" cy="2499986"/>
          </a:xfrm>
          <a:noFill/>
        </p:grpSpPr>
        <p:sp>
          <p:nvSpPr>
            <p:cNvPr id="7" name="圆角矩形 6"/>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18350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8681" y="39088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67544" y="1021603"/>
            <a:ext cx="7903029" cy="5689437"/>
          </a:xfrm>
        </p:spPr>
        <p:txBody>
          <a:bodyPr>
            <a:noAutofit/>
          </a:bodyPr>
          <a:lstStyle/>
          <a:p>
            <a:endParaRPr lang="zh-CN" altLang="en-US" b="1"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smtClean="0">
                <a:latin typeface="黑体" panose="02010609060101010101" pitchFamily="49" charset="-122"/>
                <a:ea typeface="黑体" panose="02010609060101010101" pitchFamily="49" charset="-122"/>
                <a:sym typeface="微软雅黑" panose="020B0503020204020204" pitchFamily="34" charset="-122"/>
              </a:rPr>
              <a:t>袁</a:t>
            </a:r>
            <a:r>
              <a:rPr lang="zh-CN" altLang="en-US" dirty="0">
                <a:latin typeface="黑体" panose="02010609060101010101" pitchFamily="49" charset="-122"/>
                <a:ea typeface="黑体" panose="02010609060101010101" pitchFamily="49" charset="-122"/>
                <a:sym typeface="微软雅黑" panose="020B0503020204020204" pitchFamily="34" charset="-122"/>
              </a:rPr>
              <a:t>世凯篡夺革命果实</a:t>
            </a: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13</a:t>
            </a:r>
            <a:r>
              <a:rPr lang="zh-CN" altLang="en-US" dirty="0">
                <a:latin typeface="黑体" panose="02010609060101010101" pitchFamily="49" charset="-122"/>
                <a:ea typeface="黑体" panose="02010609060101010101" pitchFamily="49" charset="-122"/>
                <a:sym typeface="微软雅黑" panose="020B0503020204020204" pitchFamily="34" charset="-122"/>
              </a:rPr>
              <a:t>日，孙中山提出辞职。</a:t>
            </a: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sym typeface="微软雅黑" panose="020B0503020204020204" pitchFamily="34" charset="-122"/>
              </a:rPr>
              <a:t>日，袁世凯在北京就任中华民国临时大总统</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4</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日，孙中山正式辞去临时大总统职务</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p:txBody>
      </p:sp>
      <p:sp>
        <p:nvSpPr>
          <p:cNvPr id="5" name="矩形 4"/>
          <p:cNvSpPr/>
          <p:nvPr/>
        </p:nvSpPr>
        <p:spPr>
          <a:xfrm>
            <a:off x="2490172" y="4373324"/>
            <a:ext cx="5955476" cy="369332"/>
          </a:xfrm>
          <a:prstGeom prst="rect">
            <a:avLst/>
          </a:prstGeom>
        </p:spPr>
        <p:txBody>
          <a:bodyPr wrap="none">
            <a:spAutoFit/>
          </a:bodyPr>
          <a:lstStyle/>
          <a:p>
            <a:r>
              <a:rPr lang="zh-CN" altLang="en-US" dirty="0" smtClean="0">
                <a:latin typeface="黑体" panose="02010609060101010101" pitchFamily="49" charset="-122"/>
                <a:ea typeface="黑体" panose="02010609060101010101" pitchFamily="49" charset="-122"/>
                <a:sym typeface="微软雅黑" panose="020B0503020204020204" pitchFamily="34" charset="-122"/>
              </a:rPr>
              <a:t>袁世凯带领的北洋军阀</a:t>
            </a:r>
            <a:r>
              <a:rPr lang="zh-CN" altLang="en-US" dirty="0">
                <a:latin typeface="黑体" panose="02010609060101010101" pitchFamily="49" charset="-122"/>
                <a:ea typeface="黑体" panose="02010609060101010101" pitchFamily="49" charset="-122"/>
                <a:sym typeface="微软雅黑" panose="020B0503020204020204" pitchFamily="34" charset="-122"/>
              </a:rPr>
              <a:t>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大地主和买办资产阶级</a:t>
            </a:r>
            <a:r>
              <a:rPr lang="zh-CN" altLang="en-US" dirty="0">
                <a:latin typeface="黑体" panose="02010609060101010101" pitchFamily="49" charset="-122"/>
                <a:ea typeface="黑体" panose="02010609060101010101" pitchFamily="49" charset="-122"/>
                <a:sym typeface="微软雅黑" panose="020B0503020204020204" pitchFamily="34" charset="-122"/>
              </a:rPr>
              <a:t>利益。</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129668" y="69063"/>
            <a:ext cx="4991100" cy="2374900"/>
          </a:xfrm>
          <a:prstGeom prst="rect">
            <a:avLst/>
          </a:prstGeom>
        </p:spPr>
      </p:pic>
      <p:pic>
        <p:nvPicPr>
          <p:cNvPr id="7"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473" y="1539229"/>
            <a:ext cx="1671448" cy="532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946"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endParaRPr lang="zh-CN" altLang="en-US" sz="1800" b="1" u="sng"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1914.7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1920.11</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946"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1914.7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1920.11</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年，资产阶级革命派为反对袁世凯刺杀宋教仁和“善后大借款”发动了</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13" name="组 12"/>
          <p:cNvGrpSpPr/>
          <p:nvPr/>
        </p:nvGrpSpPr>
        <p:grpSpPr>
          <a:xfrm>
            <a:off x="6349503" y="141071"/>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4" name="圆角矩形 13"/>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25178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a:t>
            </a:r>
            <a:r>
              <a:rPr lang="zh-CN" altLang="zh-CN" sz="2400" dirty="0" smtClean="0">
                <a:latin typeface="黑体" panose="02010609060101010101" pitchFamily="49" charset="-122"/>
                <a:ea typeface="黑体" panose="02010609060101010101" pitchFamily="49" charset="-122"/>
              </a:rPr>
              <a:t>了</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方面发生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中国的统治，沉重打击了中外反动势力在中国的统治；</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打击</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华势力，为亚洲各国人民革命斗争提供范例，推动亚洲各国民族解放运动；</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的</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建立。</a:t>
            </a: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4" name="图片 3"/>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8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800" dirty="0">
                <a:latin typeface="黑体" panose="02010609060101010101" pitchFamily="49" charset="-122"/>
                <a:ea typeface="黑体" panose="02010609060101010101" pitchFamily="49" charset="-122"/>
                <a:sym typeface="Arial" panose="020B0604020202020204" pitchFamily="34" charset="0"/>
              </a:rPr>
              <a:t>爆发</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8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8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sz="28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日俄</a:t>
            </a:r>
            <a:r>
              <a:rPr lang="zh-CN" altLang="en-US" dirty="0">
                <a:latin typeface="黑体" panose="02010609060101010101" pitchFamily="49" charset="-122"/>
                <a:ea typeface="黑体" panose="02010609060101010101" pitchFamily="49" charset="-122"/>
                <a:sym typeface="微软雅黑" panose="020B0503020204020204" pitchFamily="34" charset="-122"/>
              </a:rPr>
              <a:t>为争夺在华利益在中国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748624" y="2538810"/>
            <a:ext cx="1688626" cy="538336"/>
          </a:xfrm>
          <a:prstGeom prst="rect">
            <a:avLst/>
          </a:prstGeom>
        </p:spPr>
      </p:pic>
      <p:grpSp>
        <p:nvGrpSpPr>
          <p:cNvPr id="5" name="组 4"/>
          <p:cNvGrpSpPr/>
          <p:nvPr/>
        </p:nvGrpSpPr>
        <p:grpSpPr>
          <a:xfrm>
            <a:off x="6937072" y="7620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6618119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endParaRPr lang="zh-CN" altLang="zh-CN" sz="2000" dirty="0">
              <a:latin typeface="Arial Unicode MS" panose="020B0604020202020204" charset="-122"/>
            </a:endParaRPr>
          </a:p>
        </p:txBody>
      </p:sp>
      <p:pic>
        <p:nvPicPr>
          <p:cNvPr id="5" name="图片 4"/>
          <p:cNvPicPr>
            <a:picLocks noChangeAspect="1"/>
          </p:cNvPicPr>
          <p:nvPr/>
        </p:nvPicPr>
        <p:blipFill>
          <a:blip r:embed="rId3"/>
          <a:stretch>
            <a:fillRect/>
          </a:stretch>
        </p:blipFill>
        <p:spPr>
          <a:xfrm>
            <a:off x="6256687" y="1222624"/>
            <a:ext cx="1477729" cy="456534"/>
          </a:xfrm>
          <a:prstGeom prst="rect">
            <a:avLst/>
          </a:prstGeom>
        </p:spPr>
      </p:pic>
      <p:pic>
        <p:nvPicPr>
          <p:cNvPr id="6" name="图片 5"/>
          <p:cNvPicPr>
            <a:picLocks noChangeAspect="1"/>
          </p:cNvPicPr>
          <p:nvPr/>
        </p:nvPicPr>
        <p:blipFill>
          <a:blip r:embed="rId4"/>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endParaRPr lang="en-US" altLang="zh-CN" sz="2000" b="1" dirty="0">
              <a:solidFill>
                <a:srgbClr val="C23B0D"/>
              </a:solidFill>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提出彻底的反对帝国主义和反对封建主义的革命</a:t>
            </a:r>
            <a:r>
              <a:rPr lang="zh-CN" altLang="zh-CN" sz="2000" dirty="0">
                <a:solidFill>
                  <a:srgbClr val="C00000"/>
                </a:solidFill>
                <a:latin typeface="黑体" panose="02010609060101010101" pitchFamily="49" charset="-122"/>
                <a:ea typeface="黑体" panose="02010609060101010101" pitchFamily="49" charset="-122"/>
              </a:rPr>
              <a:t>纲领</a:t>
            </a:r>
            <a:r>
              <a:rPr lang="zh-CN" altLang="zh-CN" sz="2000" dirty="0">
                <a:latin typeface="黑体" panose="02010609060101010101" pitchFamily="49" charset="-122"/>
                <a:ea typeface="黑体" panose="02010609060101010101" pitchFamily="49" charset="-122"/>
              </a:rPr>
              <a:t>。 </a:t>
            </a:r>
            <a:r>
              <a:rPr lang="en-US" altLang="zh-CN" sz="1050" dirty="0">
                <a:latin typeface="黑体" panose="02010609060101010101" pitchFamily="49" charset="-122"/>
                <a:ea typeface="黑体" panose="02010609060101010101" pitchFamily="49" charset="-122"/>
              </a:rPr>
              <a:t> </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r>
              <a:rPr lang="zh-CN" altLang="en-US" sz="1050" dirty="0">
                <a:latin typeface="黑体" panose="02010609060101010101" pitchFamily="49" charset="-122"/>
                <a:ea typeface="黑体" panose="02010609060101010101" pitchFamily="49" charset="-122"/>
              </a:rPr>
              <a:t> </a:t>
            </a:r>
            <a:endParaRPr lang="en-US" altLang="zh-CN" sz="1050" dirty="0" smtClean="0">
              <a:latin typeface="黑体" panose="02010609060101010101" pitchFamily="49" charset="-122"/>
              <a:ea typeface="黑体" panose="02010609060101010101" pitchFamily="49" charset="-122"/>
            </a:endParaRPr>
          </a:p>
          <a:p>
            <a:pPr>
              <a:spcAft>
                <a:spcPts val="0"/>
              </a:spcAft>
            </a:pPr>
            <a:endParaRPr lang="en-US" altLang="zh-CN" sz="1050" b="1" dirty="0">
              <a:solidFill>
                <a:srgbClr val="C23B0D"/>
              </a:solidFill>
              <a:latin typeface="黑体" panose="02010609060101010101" pitchFamily="49" charset="-122"/>
              <a:ea typeface="黑体" panose="02010609060101010101" pitchFamily="49" charset="-122"/>
            </a:endParaRPr>
          </a:p>
          <a:p>
            <a:pPr>
              <a:spcAft>
                <a:spcPts val="0"/>
              </a:spcAft>
            </a:pPr>
            <a:r>
              <a:rPr lang="zh-CN" altLang="en-US" sz="1050" b="1" dirty="0" smtClean="0">
                <a:solidFill>
                  <a:srgbClr val="C23B0D"/>
                </a:solidFill>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8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第四章：开天辟地的大事变</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30140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33403" y="2986219"/>
            <a:ext cx="8800851" cy="830997"/>
          </a:xfrm>
          <a:prstGeom prst="rect">
            <a:avLst/>
          </a:prstGeom>
        </p:spPr>
        <p:txBody>
          <a:bodyPr wrap="square">
            <a:spAutoFit/>
          </a:bodyPr>
          <a:lstStyle/>
          <a:p>
            <a:pPr lvl="0" algn="ctr">
              <a:spcBef>
                <a:spcPct val="20000"/>
              </a:spcBef>
            </a:pPr>
            <a:r>
              <a:rPr lang="zh-CN" altLang="en-US" sz="4800" dirty="0" smtClean="0">
                <a:latin typeface="华文新魏" panose="02010800040101010101" pitchFamily="2" charset="-122"/>
                <a:ea typeface="华文新魏" panose="02010800040101010101" pitchFamily="2" charset="-122"/>
                <a:sym typeface="Palatino Linotype" panose="02040502050505030304" pitchFamily="18" charset="0"/>
              </a:rPr>
              <a:t>第四章   开天辟地的大事变</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8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800" dirty="0">
                <a:latin typeface="黑体" panose="02010609060101010101" pitchFamily="49" charset="-122"/>
                <a:ea typeface="黑体" panose="02010609060101010101" pitchFamily="49" charset="-122"/>
                <a:sym typeface="Arial" panose="020B0604020202020204" pitchFamily="34" charset="0"/>
              </a:rPr>
              <a:t>爆发</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8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8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sz="28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sym typeface="微软雅黑" panose="020B0503020204020204" pitchFamily="34" charset="-122"/>
              </a:rPr>
              <a:t>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748624" y="2538810"/>
            <a:ext cx="1688626" cy="538336"/>
          </a:xfrm>
          <a:prstGeom prst="rect">
            <a:avLst/>
          </a:prstGeom>
        </p:spPr>
      </p:pic>
      <p:grpSp>
        <p:nvGrpSpPr>
          <p:cNvPr id="5" name="组 4"/>
          <p:cNvGrpSpPr/>
          <p:nvPr/>
        </p:nvGrpSpPr>
        <p:grpSpPr>
          <a:xfrm>
            <a:off x="6937072" y="7620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194869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左大括号 9"/>
          <p:cNvSpPr/>
          <p:nvPr/>
        </p:nvSpPr>
        <p:spPr>
          <a:xfrm>
            <a:off x="8807860" y="221461"/>
            <a:ext cx="228554" cy="160352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9036414" y="1413411"/>
            <a:ext cx="31053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马克思主义传入中国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9036413" y="221461"/>
            <a:ext cx="179351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新文化运动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9047247" y="834887"/>
            <a:ext cx="219730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意义及局限性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新文化运动是资产阶级的反思。</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下箭头 7"/>
          <p:cNvSpPr/>
          <p:nvPr/>
        </p:nvSpPr>
        <p:spPr>
          <a:xfrm>
            <a:off x="2388282" y="4253948"/>
            <a:ext cx="768626" cy="8348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419100" y="1073163"/>
            <a:ext cx="11183769" cy="5398085"/>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提倡</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158244" y="38778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8"/>
            <a:ext cx="11690645" cy="1167200"/>
          </a:xfrm>
        </p:spPr>
        <p:txBody>
          <a:bodyPr>
            <a:normAutofit/>
          </a:bodyPr>
          <a:lstStyle/>
          <a:p>
            <a:pPr>
              <a:lnSpc>
                <a:spcPct val="220000"/>
              </a:lnSpc>
            </a:pPr>
            <a:r>
              <a:rPr lang="zh-CN" altLang="en-US" sz="32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7"/>
          <a:stretch>
            <a:fillRect/>
          </a:stretch>
        </p:blipFill>
        <p:spPr>
          <a:xfrm>
            <a:off x="2845976" y="1680292"/>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8"/>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，沉重打击</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6079</Words>
  <Application>Microsoft Office PowerPoint</Application>
  <PresentationFormat>自定义</PresentationFormat>
  <Paragraphs>1308</Paragraphs>
  <Slides>115</Slides>
  <Notes>8</Notes>
  <HiddenSlides>0</HiddenSlides>
  <MMClips>0</MMClips>
  <ScaleCrop>false</ScaleCrop>
  <HeadingPairs>
    <vt:vector size="4" baseType="variant">
      <vt:variant>
        <vt:lpstr>主题</vt:lpstr>
      </vt:variant>
      <vt:variant>
        <vt:i4>5</vt:i4>
      </vt:variant>
      <vt:variant>
        <vt:lpstr>幻灯片标题</vt:lpstr>
      </vt:variant>
      <vt:variant>
        <vt:i4>115</vt:i4>
      </vt:variant>
    </vt:vector>
  </HeadingPairs>
  <TitlesOfParts>
    <vt:vector size="120" baseType="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  举起近代民族民主革命的旗帜 </vt:lpstr>
      <vt:lpstr>第一节  举起近代民族民主革命的旗帜 </vt:lpstr>
      <vt:lpstr>PowerPoint 演示文稿</vt:lpstr>
      <vt:lpstr>第一节  举起近代民族民主革命的旗帜 </vt:lpstr>
      <vt:lpstr>PowerPoint 演示文稿</vt:lpstr>
      <vt:lpstr>第一节  举起近代民族民主革命的旗帜 </vt:lpstr>
      <vt:lpstr>PowerPoint 演示文稿</vt:lpstr>
      <vt:lpstr>PowerPoint 演示文稿</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练一练</vt:lpstr>
      <vt:lpstr>练一练</vt:lpstr>
      <vt:lpstr>PowerPoint 演示文稿</vt:lpstr>
      <vt:lpstr>第一节  举起近代民族民主革命的旗帜 </vt:lpstr>
      <vt:lpstr>第一节  举起近代民族民主革命的旗帜 </vt:lpstr>
      <vt:lpstr>第一节  举起近代民族民主革命的旗帜 </vt:lpstr>
      <vt:lpstr>练一练</vt:lpstr>
      <vt:lpstr>练一练</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PowerPoint 演示文稿</vt:lpstr>
      <vt:lpstr>第一节  举起近代民族民主革命的旗帜 </vt:lpstr>
      <vt:lpstr>第一节  举起近代民族民主革命的旗帜 </vt:lpstr>
      <vt:lpstr>练一练</vt:lpstr>
      <vt:lpstr>练一练</vt:lpstr>
      <vt:lpstr>PowerPoint 演示文稿</vt:lpstr>
      <vt:lpstr>PowerPoint 演示文稿</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PowerPoint 演示文稿</vt:lpstr>
      <vt:lpstr>第二节 辛亥革命的胜利与失败  </vt:lpstr>
      <vt:lpstr>PowerPoint 演示文稿</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练一练</vt:lpstr>
      <vt:lpstr>练一练</vt:lpstr>
      <vt:lpstr>PowerPoint 演示文稿</vt:lpstr>
      <vt:lpstr>PowerPoint 演示文稿</vt:lpstr>
      <vt:lpstr>PowerPoint 演示文稿</vt:lpstr>
      <vt:lpstr>PowerPoint 演示文稿</vt:lpstr>
      <vt:lpstr>PowerPoint 演示文稿</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thy</cp:lastModifiedBy>
  <cp:revision>526</cp:revision>
  <dcterms:created xsi:type="dcterms:W3CDTF">2015-01-10T04:56:00Z</dcterms:created>
  <dcterms:modified xsi:type="dcterms:W3CDTF">2019-01-03T09:24:05Z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