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7" r:id="rId2"/>
    <p:sldId id="625" r:id="rId3"/>
    <p:sldId id="826" r:id="rId4"/>
    <p:sldId id="609" r:id="rId5"/>
    <p:sldId id="1009" r:id="rId6"/>
    <p:sldId id="1015" r:id="rId7"/>
    <p:sldId id="720" r:id="rId8"/>
    <p:sldId id="960" r:id="rId9"/>
    <p:sldId id="961" r:id="rId10"/>
    <p:sldId id="1040" r:id="rId11"/>
    <p:sldId id="1042" r:id="rId12"/>
    <p:sldId id="1044" r:id="rId13"/>
    <p:sldId id="1045" r:id="rId14"/>
    <p:sldId id="948" r:id="rId15"/>
    <p:sldId id="949" r:id="rId16"/>
    <p:sldId id="950" r:id="rId17"/>
    <p:sldId id="952" r:id="rId18"/>
    <p:sldId id="953" r:id="rId19"/>
    <p:sldId id="956" r:id="rId20"/>
    <p:sldId id="958" r:id="rId21"/>
    <p:sldId id="957" r:id="rId22"/>
    <p:sldId id="967" r:id="rId23"/>
    <p:sldId id="968" r:id="rId24"/>
    <p:sldId id="969" r:id="rId25"/>
    <p:sldId id="970" r:id="rId26"/>
    <p:sldId id="1046" r:id="rId27"/>
    <p:sldId id="1047" r:id="rId28"/>
    <p:sldId id="1048" r:id="rId29"/>
    <p:sldId id="1049" r:id="rId30"/>
    <p:sldId id="971" r:id="rId31"/>
    <p:sldId id="974" r:id="rId32"/>
    <p:sldId id="1050" r:id="rId33"/>
    <p:sldId id="1051" r:id="rId34"/>
    <p:sldId id="1052" r:id="rId35"/>
    <p:sldId id="1053" r:id="rId36"/>
    <p:sldId id="1054" r:id="rId37"/>
    <p:sldId id="1055" r:id="rId38"/>
    <p:sldId id="976" r:id="rId39"/>
    <p:sldId id="1016" r:id="rId40"/>
    <p:sldId id="978" r:id="rId41"/>
    <p:sldId id="1017" r:id="rId42"/>
    <p:sldId id="980" r:id="rId43"/>
    <p:sldId id="982" r:id="rId44"/>
    <p:sldId id="981" r:id="rId45"/>
    <p:sldId id="1018" r:id="rId46"/>
    <p:sldId id="1058" r:id="rId47"/>
    <p:sldId id="1059" r:id="rId48"/>
    <p:sldId id="1060" r:id="rId49"/>
    <p:sldId id="1061" r:id="rId50"/>
    <p:sldId id="1089" r:id="rId51"/>
    <p:sldId id="1088" r:id="rId52"/>
    <p:sldId id="1062" r:id="rId53"/>
    <p:sldId id="1063" r:id="rId54"/>
    <p:sldId id="1064" r:id="rId55"/>
    <p:sldId id="1065" r:id="rId56"/>
    <p:sldId id="1019" r:id="rId57"/>
    <p:sldId id="1087" r:id="rId58"/>
    <p:sldId id="983" r:id="rId59"/>
    <p:sldId id="1010" r:id="rId60"/>
    <p:sldId id="1091" r:id="rId61"/>
    <p:sldId id="1090" r:id="rId62"/>
    <p:sldId id="1092" r:id="rId63"/>
    <p:sldId id="1093" r:id="rId64"/>
    <p:sldId id="1094" r:id="rId65"/>
    <p:sldId id="1095" r:id="rId66"/>
    <p:sldId id="1011" r:id="rId67"/>
    <p:sldId id="1021" r:id="rId68"/>
    <p:sldId id="1022" r:id="rId69"/>
    <p:sldId id="1083" r:id="rId70"/>
    <p:sldId id="1024" r:id="rId71"/>
    <p:sldId id="1025" r:id="rId72"/>
    <p:sldId id="1066" r:id="rId73"/>
    <p:sldId id="1023" r:id="rId74"/>
    <p:sldId id="1026" r:id="rId75"/>
    <p:sldId id="1027" r:id="rId76"/>
    <p:sldId id="1028" r:id="rId77"/>
    <p:sldId id="1029" r:id="rId78"/>
    <p:sldId id="1031" r:id="rId79"/>
    <p:sldId id="1032" r:id="rId80"/>
    <p:sldId id="1033" r:id="rId81"/>
    <p:sldId id="1077" r:id="rId82"/>
    <p:sldId id="1076" r:id="rId83"/>
    <p:sldId id="1035" r:id="rId84"/>
    <p:sldId id="1034" r:id="rId85"/>
    <p:sldId id="1036" r:id="rId86"/>
    <p:sldId id="1037" r:id="rId87"/>
    <p:sldId id="1096" r:id="rId88"/>
    <p:sldId id="1078" r:id="rId89"/>
    <p:sldId id="1079" r:id="rId90"/>
    <p:sldId id="1081" r:id="rId91"/>
    <p:sldId id="1038" r:id="rId92"/>
    <p:sldId id="1084" r:id="rId93"/>
    <p:sldId id="1085" r:id="rId94"/>
    <p:sldId id="1068" r:id="rId95"/>
    <p:sldId id="1069" r:id="rId96"/>
    <p:sldId id="1070" r:id="rId97"/>
    <p:sldId id="1071" r:id="rId98"/>
    <p:sldId id="1072" r:id="rId99"/>
    <p:sldId id="1073" r:id="rId100"/>
    <p:sldId id="1086" r:id="rId10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12" autoAdjust="0"/>
    <p:restoredTop sz="95127" autoAdjust="0"/>
  </p:normalViewPr>
  <p:slideViewPr>
    <p:cSldViewPr snapToGrid="0">
      <p:cViewPr varScale="1">
        <p:scale>
          <a:sx n="49" d="100"/>
          <a:sy n="49" d="100"/>
        </p:scale>
        <p:origin x="-114" y="-1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F8638-9698-4EDC-9412-A158CEC4640C}"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40CF5-E53E-4C03-B429-557B55F23829}" type="slidenum">
              <a:rPr lang="zh-CN" altLang="en-US" smtClean="0"/>
              <a:t>‹#›</a:t>
            </a:fld>
            <a:endParaRPr lang="zh-CN" altLang="en-US"/>
          </a:p>
        </p:txBody>
      </p:sp>
    </p:spTree>
    <p:extLst>
      <p:ext uri="{BB962C8B-B14F-4D97-AF65-F5344CB8AC3E}">
        <p14:creationId xmlns:p14="http://schemas.microsoft.com/office/powerpoint/2010/main" val="1124629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4049588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10</a:t>
            </a:fld>
            <a:endParaRPr lang="zh-CN" altLang="en-US"/>
          </a:p>
        </p:txBody>
      </p:sp>
    </p:spTree>
    <p:extLst>
      <p:ext uri="{BB962C8B-B14F-4D97-AF65-F5344CB8AC3E}">
        <p14:creationId xmlns:p14="http://schemas.microsoft.com/office/powerpoint/2010/main" val="1876228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11</a:t>
            </a:fld>
            <a:endParaRPr lang="zh-CN" altLang="en-US"/>
          </a:p>
        </p:txBody>
      </p:sp>
    </p:spTree>
    <p:extLst>
      <p:ext uri="{BB962C8B-B14F-4D97-AF65-F5344CB8AC3E}">
        <p14:creationId xmlns:p14="http://schemas.microsoft.com/office/powerpoint/2010/main" val="2376221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12</a:t>
            </a:fld>
            <a:endParaRPr lang="zh-CN" altLang="en-US"/>
          </a:p>
        </p:txBody>
      </p:sp>
    </p:spTree>
    <p:extLst>
      <p:ext uri="{BB962C8B-B14F-4D97-AF65-F5344CB8AC3E}">
        <p14:creationId xmlns:p14="http://schemas.microsoft.com/office/powerpoint/2010/main" val="583693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13</a:t>
            </a:fld>
            <a:endParaRPr lang="zh-CN" altLang="en-US"/>
          </a:p>
        </p:txBody>
      </p:sp>
    </p:spTree>
    <p:extLst>
      <p:ext uri="{BB962C8B-B14F-4D97-AF65-F5344CB8AC3E}">
        <p14:creationId xmlns:p14="http://schemas.microsoft.com/office/powerpoint/2010/main" val="3885698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14</a:t>
            </a:fld>
            <a:endParaRPr lang="zh-CN" altLang="en-US"/>
          </a:p>
        </p:txBody>
      </p:sp>
    </p:spTree>
    <p:extLst>
      <p:ext uri="{BB962C8B-B14F-4D97-AF65-F5344CB8AC3E}">
        <p14:creationId xmlns:p14="http://schemas.microsoft.com/office/powerpoint/2010/main" val="3951594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15</a:t>
            </a:fld>
            <a:endParaRPr lang="zh-CN" altLang="en-US"/>
          </a:p>
        </p:txBody>
      </p:sp>
    </p:spTree>
    <p:extLst>
      <p:ext uri="{BB962C8B-B14F-4D97-AF65-F5344CB8AC3E}">
        <p14:creationId xmlns:p14="http://schemas.microsoft.com/office/powerpoint/2010/main" val="1342279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16</a:t>
            </a:fld>
            <a:endParaRPr lang="zh-CN" altLang="en-US"/>
          </a:p>
        </p:txBody>
      </p:sp>
    </p:spTree>
    <p:extLst>
      <p:ext uri="{BB962C8B-B14F-4D97-AF65-F5344CB8AC3E}">
        <p14:creationId xmlns:p14="http://schemas.microsoft.com/office/powerpoint/2010/main" val="4184236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17</a:t>
            </a:fld>
            <a:endParaRPr lang="zh-CN" altLang="en-US"/>
          </a:p>
        </p:txBody>
      </p:sp>
    </p:spTree>
    <p:extLst>
      <p:ext uri="{BB962C8B-B14F-4D97-AF65-F5344CB8AC3E}">
        <p14:creationId xmlns:p14="http://schemas.microsoft.com/office/powerpoint/2010/main" val="3687954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18</a:t>
            </a:fld>
            <a:endParaRPr lang="zh-CN" altLang="en-US"/>
          </a:p>
        </p:txBody>
      </p:sp>
    </p:spTree>
    <p:extLst>
      <p:ext uri="{BB962C8B-B14F-4D97-AF65-F5344CB8AC3E}">
        <p14:creationId xmlns:p14="http://schemas.microsoft.com/office/powerpoint/2010/main" val="709893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19</a:t>
            </a:fld>
            <a:endParaRPr lang="zh-CN" altLang="en-US"/>
          </a:p>
        </p:txBody>
      </p:sp>
    </p:spTree>
    <p:extLst>
      <p:ext uri="{BB962C8B-B14F-4D97-AF65-F5344CB8AC3E}">
        <p14:creationId xmlns:p14="http://schemas.microsoft.com/office/powerpoint/2010/main" val="2253627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1078778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20</a:t>
            </a:fld>
            <a:endParaRPr lang="zh-CN" altLang="en-US"/>
          </a:p>
        </p:txBody>
      </p:sp>
    </p:spTree>
    <p:extLst>
      <p:ext uri="{BB962C8B-B14F-4D97-AF65-F5344CB8AC3E}">
        <p14:creationId xmlns:p14="http://schemas.microsoft.com/office/powerpoint/2010/main" val="2549565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21</a:t>
            </a:fld>
            <a:endParaRPr lang="zh-CN" altLang="en-US"/>
          </a:p>
        </p:txBody>
      </p:sp>
    </p:spTree>
    <p:extLst>
      <p:ext uri="{BB962C8B-B14F-4D97-AF65-F5344CB8AC3E}">
        <p14:creationId xmlns:p14="http://schemas.microsoft.com/office/powerpoint/2010/main" val="3579963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22</a:t>
            </a:fld>
            <a:endParaRPr lang="zh-CN" altLang="en-US"/>
          </a:p>
        </p:txBody>
      </p:sp>
    </p:spTree>
    <p:extLst>
      <p:ext uri="{BB962C8B-B14F-4D97-AF65-F5344CB8AC3E}">
        <p14:creationId xmlns:p14="http://schemas.microsoft.com/office/powerpoint/2010/main" val="2495433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23</a:t>
            </a:fld>
            <a:endParaRPr lang="zh-CN" altLang="en-US"/>
          </a:p>
        </p:txBody>
      </p:sp>
    </p:spTree>
    <p:extLst>
      <p:ext uri="{BB962C8B-B14F-4D97-AF65-F5344CB8AC3E}">
        <p14:creationId xmlns:p14="http://schemas.microsoft.com/office/powerpoint/2010/main" val="2684695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24</a:t>
            </a:fld>
            <a:endParaRPr lang="zh-CN" altLang="en-US"/>
          </a:p>
        </p:txBody>
      </p:sp>
    </p:spTree>
    <p:extLst>
      <p:ext uri="{BB962C8B-B14F-4D97-AF65-F5344CB8AC3E}">
        <p14:creationId xmlns:p14="http://schemas.microsoft.com/office/powerpoint/2010/main" val="708700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25</a:t>
            </a:fld>
            <a:endParaRPr lang="zh-CN" altLang="en-US"/>
          </a:p>
        </p:txBody>
      </p:sp>
    </p:spTree>
    <p:extLst>
      <p:ext uri="{BB962C8B-B14F-4D97-AF65-F5344CB8AC3E}">
        <p14:creationId xmlns:p14="http://schemas.microsoft.com/office/powerpoint/2010/main" val="753917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26</a:t>
            </a:fld>
            <a:endParaRPr lang="zh-CN" altLang="en-US"/>
          </a:p>
        </p:txBody>
      </p:sp>
    </p:spTree>
    <p:extLst>
      <p:ext uri="{BB962C8B-B14F-4D97-AF65-F5344CB8AC3E}">
        <p14:creationId xmlns:p14="http://schemas.microsoft.com/office/powerpoint/2010/main" val="4178389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27</a:t>
            </a:fld>
            <a:endParaRPr lang="zh-CN" altLang="en-US"/>
          </a:p>
        </p:txBody>
      </p:sp>
    </p:spTree>
    <p:extLst>
      <p:ext uri="{BB962C8B-B14F-4D97-AF65-F5344CB8AC3E}">
        <p14:creationId xmlns:p14="http://schemas.microsoft.com/office/powerpoint/2010/main" val="3698131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28</a:t>
            </a:fld>
            <a:endParaRPr lang="zh-CN" altLang="en-US"/>
          </a:p>
        </p:txBody>
      </p:sp>
    </p:spTree>
    <p:extLst>
      <p:ext uri="{BB962C8B-B14F-4D97-AF65-F5344CB8AC3E}">
        <p14:creationId xmlns:p14="http://schemas.microsoft.com/office/powerpoint/2010/main" val="1223075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29</a:t>
            </a:fld>
            <a:endParaRPr lang="zh-CN" altLang="en-US"/>
          </a:p>
        </p:txBody>
      </p:sp>
    </p:spTree>
    <p:extLst>
      <p:ext uri="{BB962C8B-B14F-4D97-AF65-F5344CB8AC3E}">
        <p14:creationId xmlns:p14="http://schemas.microsoft.com/office/powerpoint/2010/main" val="944063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extLst>
      <p:ext uri="{BB962C8B-B14F-4D97-AF65-F5344CB8AC3E}">
        <p14:creationId xmlns:p14="http://schemas.microsoft.com/office/powerpoint/2010/main" val="1269499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30</a:t>
            </a:fld>
            <a:endParaRPr lang="zh-CN" altLang="en-US"/>
          </a:p>
        </p:txBody>
      </p:sp>
    </p:spTree>
    <p:extLst>
      <p:ext uri="{BB962C8B-B14F-4D97-AF65-F5344CB8AC3E}">
        <p14:creationId xmlns:p14="http://schemas.microsoft.com/office/powerpoint/2010/main" val="17810449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31</a:t>
            </a:fld>
            <a:endParaRPr lang="zh-CN" altLang="en-US"/>
          </a:p>
        </p:txBody>
      </p:sp>
    </p:spTree>
    <p:extLst>
      <p:ext uri="{BB962C8B-B14F-4D97-AF65-F5344CB8AC3E}">
        <p14:creationId xmlns:p14="http://schemas.microsoft.com/office/powerpoint/2010/main" val="2918228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32</a:t>
            </a:fld>
            <a:endParaRPr lang="zh-CN" altLang="en-US"/>
          </a:p>
        </p:txBody>
      </p:sp>
    </p:spTree>
    <p:extLst>
      <p:ext uri="{BB962C8B-B14F-4D97-AF65-F5344CB8AC3E}">
        <p14:creationId xmlns:p14="http://schemas.microsoft.com/office/powerpoint/2010/main" val="1329112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33</a:t>
            </a:fld>
            <a:endParaRPr lang="zh-CN" altLang="en-US"/>
          </a:p>
        </p:txBody>
      </p:sp>
    </p:spTree>
    <p:extLst>
      <p:ext uri="{BB962C8B-B14F-4D97-AF65-F5344CB8AC3E}">
        <p14:creationId xmlns:p14="http://schemas.microsoft.com/office/powerpoint/2010/main" val="14802109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34</a:t>
            </a:fld>
            <a:endParaRPr lang="zh-CN" altLang="en-US"/>
          </a:p>
        </p:txBody>
      </p:sp>
    </p:spTree>
    <p:extLst>
      <p:ext uri="{BB962C8B-B14F-4D97-AF65-F5344CB8AC3E}">
        <p14:creationId xmlns:p14="http://schemas.microsoft.com/office/powerpoint/2010/main" val="37612035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35</a:t>
            </a:fld>
            <a:endParaRPr lang="zh-CN" altLang="en-US"/>
          </a:p>
        </p:txBody>
      </p:sp>
    </p:spTree>
    <p:extLst>
      <p:ext uri="{BB962C8B-B14F-4D97-AF65-F5344CB8AC3E}">
        <p14:creationId xmlns:p14="http://schemas.microsoft.com/office/powerpoint/2010/main" val="201061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36</a:t>
            </a:fld>
            <a:endParaRPr lang="zh-CN" altLang="en-US"/>
          </a:p>
        </p:txBody>
      </p:sp>
    </p:spTree>
    <p:extLst>
      <p:ext uri="{BB962C8B-B14F-4D97-AF65-F5344CB8AC3E}">
        <p14:creationId xmlns:p14="http://schemas.microsoft.com/office/powerpoint/2010/main" val="4376016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37</a:t>
            </a:fld>
            <a:endParaRPr lang="zh-CN" altLang="en-US"/>
          </a:p>
        </p:txBody>
      </p:sp>
    </p:spTree>
    <p:extLst>
      <p:ext uri="{BB962C8B-B14F-4D97-AF65-F5344CB8AC3E}">
        <p14:creationId xmlns:p14="http://schemas.microsoft.com/office/powerpoint/2010/main" val="358148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38</a:t>
            </a:fld>
            <a:endParaRPr lang="zh-CN" altLang="en-US"/>
          </a:p>
        </p:txBody>
      </p:sp>
    </p:spTree>
    <p:extLst>
      <p:ext uri="{BB962C8B-B14F-4D97-AF65-F5344CB8AC3E}">
        <p14:creationId xmlns:p14="http://schemas.microsoft.com/office/powerpoint/2010/main" val="38834573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39</a:t>
            </a:fld>
            <a:endParaRPr lang="zh-CN" altLang="en-US"/>
          </a:p>
        </p:txBody>
      </p:sp>
    </p:spTree>
    <p:extLst>
      <p:ext uri="{BB962C8B-B14F-4D97-AF65-F5344CB8AC3E}">
        <p14:creationId xmlns:p14="http://schemas.microsoft.com/office/powerpoint/2010/main" val="2106277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4</a:t>
            </a:fld>
            <a:endParaRPr lang="zh-CN" altLang="en-US"/>
          </a:p>
        </p:txBody>
      </p:sp>
    </p:spTree>
    <p:extLst>
      <p:ext uri="{BB962C8B-B14F-4D97-AF65-F5344CB8AC3E}">
        <p14:creationId xmlns:p14="http://schemas.microsoft.com/office/powerpoint/2010/main" val="22094984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40</a:t>
            </a:fld>
            <a:endParaRPr lang="zh-CN" altLang="en-US"/>
          </a:p>
        </p:txBody>
      </p:sp>
    </p:spTree>
    <p:extLst>
      <p:ext uri="{BB962C8B-B14F-4D97-AF65-F5344CB8AC3E}">
        <p14:creationId xmlns:p14="http://schemas.microsoft.com/office/powerpoint/2010/main" val="2838827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41</a:t>
            </a:fld>
            <a:endParaRPr lang="zh-CN" altLang="en-US"/>
          </a:p>
        </p:txBody>
      </p:sp>
    </p:spTree>
    <p:extLst>
      <p:ext uri="{BB962C8B-B14F-4D97-AF65-F5344CB8AC3E}">
        <p14:creationId xmlns:p14="http://schemas.microsoft.com/office/powerpoint/2010/main" val="75622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42</a:t>
            </a:fld>
            <a:endParaRPr lang="zh-CN" altLang="en-US"/>
          </a:p>
        </p:txBody>
      </p:sp>
    </p:spTree>
    <p:extLst>
      <p:ext uri="{BB962C8B-B14F-4D97-AF65-F5344CB8AC3E}">
        <p14:creationId xmlns:p14="http://schemas.microsoft.com/office/powerpoint/2010/main" val="4765920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43</a:t>
            </a:fld>
            <a:endParaRPr lang="zh-CN" altLang="en-US"/>
          </a:p>
        </p:txBody>
      </p:sp>
    </p:spTree>
    <p:extLst>
      <p:ext uri="{BB962C8B-B14F-4D97-AF65-F5344CB8AC3E}">
        <p14:creationId xmlns:p14="http://schemas.microsoft.com/office/powerpoint/2010/main" val="29547964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44</a:t>
            </a:fld>
            <a:endParaRPr lang="zh-CN" altLang="en-US"/>
          </a:p>
        </p:txBody>
      </p:sp>
    </p:spTree>
    <p:extLst>
      <p:ext uri="{BB962C8B-B14F-4D97-AF65-F5344CB8AC3E}">
        <p14:creationId xmlns:p14="http://schemas.microsoft.com/office/powerpoint/2010/main" val="32675379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45</a:t>
            </a:fld>
            <a:endParaRPr lang="zh-CN" altLang="en-US"/>
          </a:p>
        </p:txBody>
      </p:sp>
    </p:spTree>
    <p:extLst>
      <p:ext uri="{BB962C8B-B14F-4D97-AF65-F5344CB8AC3E}">
        <p14:creationId xmlns:p14="http://schemas.microsoft.com/office/powerpoint/2010/main" val="18467578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46</a:t>
            </a:fld>
            <a:endParaRPr lang="zh-CN" altLang="en-US"/>
          </a:p>
        </p:txBody>
      </p:sp>
    </p:spTree>
    <p:extLst>
      <p:ext uri="{BB962C8B-B14F-4D97-AF65-F5344CB8AC3E}">
        <p14:creationId xmlns:p14="http://schemas.microsoft.com/office/powerpoint/2010/main" val="3455599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47</a:t>
            </a:fld>
            <a:endParaRPr lang="zh-CN" altLang="en-US"/>
          </a:p>
        </p:txBody>
      </p:sp>
    </p:spTree>
    <p:extLst>
      <p:ext uri="{BB962C8B-B14F-4D97-AF65-F5344CB8AC3E}">
        <p14:creationId xmlns:p14="http://schemas.microsoft.com/office/powerpoint/2010/main" val="11010052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48</a:t>
            </a:fld>
            <a:endParaRPr lang="zh-CN" altLang="en-US"/>
          </a:p>
        </p:txBody>
      </p:sp>
    </p:spTree>
    <p:extLst>
      <p:ext uri="{BB962C8B-B14F-4D97-AF65-F5344CB8AC3E}">
        <p14:creationId xmlns:p14="http://schemas.microsoft.com/office/powerpoint/2010/main" val="1945411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49</a:t>
            </a:fld>
            <a:endParaRPr lang="zh-CN" altLang="en-US"/>
          </a:p>
        </p:txBody>
      </p:sp>
    </p:spTree>
    <p:extLst>
      <p:ext uri="{BB962C8B-B14F-4D97-AF65-F5344CB8AC3E}">
        <p14:creationId xmlns:p14="http://schemas.microsoft.com/office/powerpoint/2010/main" val="4157180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5</a:t>
            </a:fld>
            <a:endParaRPr lang="zh-CN" altLang="en-US"/>
          </a:p>
        </p:txBody>
      </p:sp>
    </p:spTree>
    <p:extLst>
      <p:ext uri="{BB962C8B-B14F-4D97-AF65-F5344CB8AC3E}">
        <p14:creationId xmlns:p14="http://schemas.microsoft.com/office/powerpoint/2010/main" val="19677414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50</a:t>
            </a:fld>
            <a:endParaRPr lang="zh-CN" altLang="en-US"/>
          </a:p>
        </p:txBody>
      </p:sp>
    </p:spTree>
    <p:extLst>
      <p:ext uri="{BB962C8B-B14F-4D97-AF65-F5344CB8AC3E}">
        <p14:creationId xmlns:p14="http://schemas.microsoft.com/office/powerpoint/2010/main" val="41571807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51</a:t>
            </a:fld>
            <a:endParaRPr lang="zh-CN" altLang="en-US"/>
          </a:p>
        </p:txBody>
      </p:sp>
    </p:spTree>
    <p:extLst>
      <p:ext uri="{BB962C8B-B14F-4D97-AF65-F5344CB8AC3E}">
        <p14:creationId xmlns:p14="http://schemas.microsoft.com/office/powerpoint/2010/main" val="41571807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52</a:t>
            </a:fld>
            <a:endParaRPr lang="zh-CN" altLang="en-US"/>
          </a:p>
        </p:txBody>
      </p:sp>
    </p:spTree>
    <p:extLst>
      <p:ext uri="{BB962C8B-B14F-4D97-AF65-F5344CB8AC3E}">
        <p14:creationId xmlns:p14="http://schemas.microsoft.com/office/powerpoint/2010/main" val="2870996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53</a:t>
            </a:fld>
            <a:endParaRPr lang="zh-CN" altLang="en-US"/>
          </a:p>
        </p:txBody>
      </p:sp>
    </p:spTree>
    <p:extLst>
      <p:ext uri="{BB962C8B-B14F-4D97-AF65-F5344CB8AC3E}">
        <p14:creationId xmlns:p14="http://schemas.microsoft.com/office/powerpoint/2010/main" val="35421229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54</a:t>
            </a:fld>
            <a:endParaRPr lang="zh-CN" altLang="en-US"/>
          </a:p>
        </p:txBody>
      </p:sp>
    </p:spTree>
    <p:extLst>
      <p:ext uri="{BB962C8B-B14F-4D97-AF65-F5344CB8AC3E}">
        <p14:creationId xmlns:p14="http://schemas.microsoft.com/office/powerpoint/2010/main" val="31629564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55</a:t>
            </a:fld>
            <a:endParaRPr lang="zh-CN" altLang="en-US"/>
          </a:p>
        </p:txBody>
      </p:sp>
    </p:spTree>
    <p:extLst>
      <p:ext uri="{BB962C8B-B14F-4D97-AF65-F5344CB8AC3E}">
        <p14:creationId xmlns:p14="http://schemas.microsoft.com/office/powerpoint/2010/main" val="12771268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56</a:t>
            </a:fld>
            <a:endParaRPr lang="zh-CN" altLang="en-US"/>
          </a:p>
        </p:txBody>
      </p:sp>
    </p:spTree>
    <p:extLst>
      <p:ext uri="{BB962C8B-B14F-4D97-AF65-F5344CB8AC3E}">
        <p14:creationId xmlns:p14="http://schemas.microsoft.com/office/powerpoint/2010/main" val="16323939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57</a:t>
            </a:fld>
            <a:endParaRPr lang="zh-CN" altLang="en-US"/>
          </a:p>
        </p:txBody>
      </p:sp>
    </p:spTree>
    <p:extLst>
      <p:ext uri="{BB962C8B-B14F-4D97-AF65-F5344CB8AC3E}">
        <p14:creationId xmlns:p14="http://schemas.microsoft.com/office/powerpoint/2010/main" val="36994605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58</a:t>
            </a:fld>
            <a:endParaRPr lang="zh-CN" altLang="en-US"/>
          </a:p>
        </p:txBody>
      </p:sp>
    </p:spTree>
    <p:extLst>
      <p:ext uri="{BB962C8B-B14F-4D97-AF65-F5344CB8AC3E}">
        <p14:creationId xmlns:p14="http://schemas.microsoft.com/office/powerpoint/2010/main" val="36994605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59</a:t>
            </a:fld>
            <a:endParaRPr lang="zh-CN" altLang="en-US"/>
          </a:p>
        </p:txBody>
      </p:sp>
    </p:spTree>
    <p:extLst>
      <p:ext uri="{BB962C8B-B14F-4D97-AF65-F5344CB8AC3E}">
        <p14:creationId xmlns:p14="http://schemas.microsoft.com/office/powerpoint/2010/main" val="1982305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6</a:t>
            </a:fld>
            <a:endParaRPr lang="zh-CN" altLang="en-US"/>
          </a:p>
        </p:txBody>
      </p:sp>
    </p:spTree>
    <p:extLst>
      <p:ext uri="{BB962C8B-B14F-4D97-AF65-F5344CB8AC3E}">
        <p14:creationId xmlns:p14="http://schemas.microsoft.com/office/powerpoint/2010/main" val="31145848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66</a:t>
            </a:fld>
            <a:endParaRPr lang="zh-CN" altLang="en-US"/>
          </a:p>
        </p:txBody>
      </p:sp>
    </p:spTree>
    <p:extLst>
      <p:ext uri="{BB962C8B-B14F-4D97-AF65-F5344CB8AC3E}">
        <p14:creationId xmlns:p14="http://schemas.microsoft.com/office/powerpoint/2010/main" val="33498179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67</a:t>
            </a:fld>
            <a:endParaRPr lang="zh-CN" altLang="en-US"/>
          </a:p>
        </p:txBody>
      </p:sp>
    </p:spTree>
    <p:extLst>
      <p:ext uri="{BB962C8B-B14F-4D97-AF65-F5344CB8AC3E}">
        <p14:creationId xmlns:p14="http://schemas.microsoft.com/office/powerpoint/2010/main" val="41215884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68</a:t>
            </a:fld>
            <a:endParaRPr lang="zh-CN" altLang="en-US"/>
          </a:p>
        </p:txBody>
      </p:sp>
    </p:spTree>
    <p:extLst>
      <p:ext uri="{BB962C8B-B14F-4D97-AF65-F5344CB8AC3E}">
        <p14:creationId xmlns:p14="http://schemas.microsoft.com/office/powerpoint/2010/main" val="2888971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69</a:t>
            </a:fld>
            <a:endParaRPr lang="zh-CN" altLang="en-US"/>
          </a:p>
        </p:txBody>
      </p:sp>
    </p:spTree>
    <p:extLst>
      <p:ext uri="{BB962C8B-B14F-4D97-AF65-F5344CB8AC3E}">
        <p14:creationId xmlns:p14="http://schemas.microsoft.com/office/powerpoint/2010/main" val="34055243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70</a:t>
            </a:fld>
            <a:endParaRPr lang="zh-CN" altLang="en-US"/>
          </a:p>
        </p:txBody>
      </p:sp>
    </p:spTree>
    <p:extLst>
      <p:ext uri="{BB962C8B-B14F-4D97-AF65-F5344CB8AC3E}">
        <p14:creationId xmlns:p14="http://schemas.microsoft.com/office/powerpoint/2010/main" val="18316394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71</a:t>
            </a:fld>
            <a:endParaRPr lang="zh-CN" altLang="en-US"/>
          </a:p>
        </p:txBody>
      </p:sp>
    </p:spTree>
    <p:extLst>
      <p:ext uri="{BB962C8B-B14F-4D97-AF65-F5344CB8AC3E}">
        <p14:creationId xmlns:p14="http://schemas.microsoft.com/office/powerpoint/2010/main" val="18269658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72</a:t>
            </a:fld>
            <a:endParaRPr lang="zh-CN" altLang="en-US"/>
          </a:p>
        </p:txBody>
      </p:sp>
    </p:spTree>
    <p:extLst>
      <p:ext uri="{BB962C8B-B14F-4D97-AF65-F5344CB8AC3E}">
        <p14:creationId xmlns:p14="http://schemas.microsoft.com/office/powerpoint/2010/main" val="17314320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73</a:t>
            </a:fld>
            <a:endParaRPr lang="zh-CN" altLang="en-US"/>
          </a:p>
        </p:txBody>
      </p:sp>
    </p:spTree>
    <p:extLst>
      <p:ext uri="{BB962C8B-B14F-4D97-AF65-F5344CB8AC3E}">
        <p14:creationId xmlns:p14="http://schemas.microsoft.com/office/powerpoint/2010/main" val="3311195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74</a:t>
            </a:fld>
            <a:endParaRPr lang="zh-CN" altLang="en-US"/>
          </a:p>
        </p:txBody>
      </p:sp>
    </p:spTree>
    <p:extLst>
      <p:ext uri="{BB962C8B-B14F-4D97-AF65-F5344CB8AC3E}">
        <p14:creationId xmlns:p14="http://schemas.microsoft.com/office/powerpoint/2010/main" val="28763542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75</a:t>
            </a:fld>
            <a:endParaRPr lang="zh-CN" altLang="en-US"/>
          </a:p>
        </p:txBody>
      </p:sp>
    </p:spTree>
    <p:extLst>
      <p:ext uri="{BB962C8B-B14F-4D97-AF65-F5344CB8AC3E}">
        <p14:creationId xmlns:p14="http://schemas.microsoft.com/office/powerpoint/2010/main" val="146322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a:t>
            </a:fld>
            <a:endParaRPr lang="zh-CN" altLang="en-US"/>
          </a:p>
        </p:txBody>
      </p:sp>
    </p:spTree>
    <p:extLst>
      <p:ext uri="{BB962C8B-B14F-4D97-AF65-F5344CB8AC3E}">
        <p14:creationId xmlns:p14="http://schemas.microsoft.com/office/powerpoint/2010/main" val="14923361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76</a:t>
            </a:fld>
            <a:endParaRPr lang="zh-CN" altLang="en-US"/>
          </a:p>
        </p:txBody>
      </p:sp>
    </p:spTree>
    <p:extLst>
      <p:ext uri="{BB962C8B-B14F-4D97-AF65-F5344CB8AC3E}">
        <p14:creationId xmlns:p14="http://schemas.microsoft.com/office/powerpoint/2010/main" val="10549473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77</a:t>
            </a:fld>
            <a:endParaRPr lang="zh-CN" altLang="en-US"/>
          </a:p>
        </p:txBody>
      </p:sp>
    </p:spTree>
    <p:extLst>
      <p:ext uri="{BB962C8B-B14F-4D97-AF65-F5344CB8AC3E}">
        <p14:creationId xmlns:p14="http://schemas.microsoft.com/office/powerpoint/2010/main" val="16134167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78</a:t>
            </a:fld>
            <a:endParaRPr lang="zh-CN" altLang="en-US"/>
          </a:p>
        </p:txBody>
      </p:sp>
    </p:spTree>
    <p:extLst>
      <p:ext uri="{BB962C8B-B14F-4D97-AF65-F5344CB8AC3E}">
        <p14:creationId xmlns:p14="http://schemas.microsoft.com/office/powerpoint/2010/main" val="217393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79</a:t>
            </a:fld>
            <a:endParaRPr lang="zh-CN" altLang="en-US"/>
          </a:p>
        </p:txBody>
      </p:sp>
    </p:spTree>
    <p:extLst>
      <p:ext uri="{BB962C8B-B14F-4D97-AF65-F5344CB8AC3E}">
        <p14:creationId xmlns:p14="http://schemas.microsoft.com/office/powerpoint/2010/main" val="138755106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80</a:t>
            </a:fld>
            <a:endParaRPr lang="zh-CN" altLang="en-US"/>
          </a:p>
        </p:txBody>
      </p:sp>
    </p:spTree>
    <p:extLst>
      <p:ext uri="{BB962C8B-B14F-4D97-AF65-F5344CB8AC3E}">
        <p14:creationId xmlns:p14="http://schemas.microsoft.com/office/powerpoint/2010/main" val="31994152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81</a:t>
            </a:fld>
            <a:endParaRPr lang="zh-CN" altLang="en-US"/>
          </a:p>
        </p:txBody>
      </p:sp>
    </p:spTree>
    <p:extLst>
      <p:ext uri="{BB962C8B-B14F-4D97-AF65-F5344CB8AC3E}">
        <p14:creationId xmlns:p14="http://schemas.microsoft.com/office/powerpoint/2010/main" val="41620581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82</a:t>
            </a:fld>
            <a:endParaRPr lang="zh-CN" altLang="en-US"/>
          </a:p>
        </p:txBody>
      </p:sp>
    </p:spTree>
    <p:extLst>
      <p:ext uri="{BB962C8B-B14F-4D97-AF65-F5344CB8AC3E}">
        <p14:creationId xmlns:p14="http://schemas.microsoft.com/office/powerpoint/2010/main" val="6019730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83</a:t>
            </a:fld>
            <a:endParaRPr lang="zh-CN" altLang="en-US"/>
          </a:p>
        </p:txBody>
      </p:sp>
    </p:spTree>
    <p:extLst>
      <p:ext uri="{BB962C8B-B14F-4D97-AF65-F5344CB8AC3E}">
        <p14:creationId xmlns:p14="http://schemas.microsoft.com/office/powerpoint/2010/main" val="28500915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84</a:t>
            </a:fld>
            <a:endParaRPr lang="zh-CN" altLang="en-US"/>
          </a:p>
        </p:txBody>
      </p:sp>
    </p:spTree>
    <p:extLst>
      <p:ext uri="{BB962C8B-B14F-4D97-AF65-F5344CB8AC3E}">
        <p14:creationId xmlns:p14="http://schemas.microsoft.com/office/powerpoint/2010/main" val="29919818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85</a:t>
            </a:fld>
            <a:endParaRPr lang="zh-CN" altLang="en-US"/>
          </a:p>
        </p:txBody>
      </p:sp>
    </p:spTree>
    <p:extLst>
      <p:ext uri="{BB962C8B-B14F-4D97-AF65-F5344CB8AC3E}">
        <p14:creationId xmlns:p14="http://schemas.microsoft.com/office/powerpoint/2010/main" val="3577403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a:t>
            </a:fld>
            <a:endParaRPr lang="zh-CN" altLang="en-US"/>
          </a:p>
        </p:txBody>
      </p:sp>
    </p:spTree>
    <p:extLst>
      <p:ext uri="{BB962C8B-B14F-4D97-AF65-F5344CB8AC3E}">
        <p14:creationId xmlns:p14="http://schemas.microsoft.com/office/powerpoint/2010/main" val="332772639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86</a:t>
            </a:fld>
            <a:endParaRPr lang="zh-CN" altLang="en-US"/>
          </a:p>
        </p:txBody>
      </p:sp>
    </p:spTree>
    <p:extLst>
      <p:ext uri="{BB962C8B-B14F-4D97-AF65-F5344CB8AC3E}">
        <p14:creationId xmlns:p14="http://schemas.microsoft.com/office/powerpoint/2010/main" val="20047418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87</a:t>
            </a:fld>
            <a:endParaRPr lang="zh-CN" altLang="en-US"/>
          </a:p>
        </p:txBody>
      </p:sp>
    </p:spTree>
    <p:extLst>
      <p:ext uri="{BB962C8B-B14F-4D97-AF65-F5344CB8AC3E}">
        <p14:creationId xmlns:p14="http://schemas.microsoft.com/office/powerpoint/2010/main" val="20047418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88</a:t>
            </a:fld>
            <a:endParaRPr lang="zh-CN" altLang="en-US"/>
          </a:p>
        </p:txBody>
      </p:sp>
    </p:spTree>
    <p:extLst>
      <p:ext uri="{BB962C8B-B14F-4D97-AF65-F5344CB8AC3E}">
        <p14:creationId xmlns:p14="http://schemas.microsoft.com/office/powerpoint/2010/main" val="320357932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89</a:t>
            </a:fld>
            <a:endParaRPr lang="zh-CN" altLang="en-US"/>
          </a:p>
        </p:txBody>
      </p:sp>
    </p:spTree>
    <p:extLst>
      <p:ext uri="{BB962C8B-B14F-4D97-AF65-F5344CB8AC3E}">
        <p14:creationId xmlns:p14="http://schemas.microsoft.com/office/powerpoint/2010/main" val="123910117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90</a:t>
            </a:fld>
            <a:endParaRPr lang="zh-CN" altLang="en-US"/>
          </a:p>
        </p:txBody>
      </p:sp>
    </p:spTree>
    <p:extLst>
      <p:ext uri="{BB962C8B-B14F-4D97-AF65-F5344CB8AC3E}">
        <p14:creationId xmlns:p14="http://schemas.microsoft.com/office/powerpoint/2010/main" val="151268125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91</a:t>
            </a:fld>
            <a:endParaRPr lang="zh-CN" altLang="en-US"/>
          </a:p>
        </p:txBody>
      </p:sp>
    </p:spTree>
    <p:extLst>
      <p:ext uri="{BB962C8B-B14F-4D97-AF65-F5344CB8AC3E}">
        <p14:creationId xmlns:p14="http://schemas.microsoft.com/office/powerpoint/2010/main" val="152827667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92</a:t>
            </a:fld>
            <a:endParaRPr lang="zh-CN" altLang="en-US"/>
          </a:p>
        </p:txBody>
      </p:sp>
    </p:spTree>
    <p:extLst>
      <p:ext uri="{BB962C8B-B14F-4D97-AF65-F5344CB8AC3E}">
        <p14:creationId xmlns:p14="http://schemas.microsoft.com/office/powerpoint/2010/main" val="103478710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93</a:t>
            </a:fld>
            <a:endParaRPr lang="zh-CN" altLang="en-US"/>
          </a:p>
        </p:txBody>
      </p:sp>
    </p:spTree>
    <p:extLst>
      <p:ext uri="{BB962C8B-B14F-4D97-AF65-F5344CB8AC3E}">
        <p14:creationId xmlns:p14="http://schemas.microsoft.com/office/powerpoint/2010/main" val="100108412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94</a:t>
            </a:fld>
            <a:endParaRPr lang="zh-CN" altLang="en-US"/>
          </a:p>
        </p:txBody>
      </p:sp>
    </p:spTree>
    <p:extLst>
      <p:ext uri="{BB962C8B-B14F-4D97-AF65-F5344CB8AC3E}">
        <p14:creationId xmlns:p14="http://schemas.microsoft.com/office/powerpoint/2010/main" val="17045719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95</a:t>
            </a:fld>
            <a:endParaRPr lang="zh-CN" altLang="en-US"/>
          </a:p>
        </p:txBody>
      </p:sp>
    </p:spTree>
    <p:extLst>
      <p:ext uri="{BB962C8B-B14F-4D97-AF65-F5344CB8AC3E}">
        <p14:creationId xmlns:p14="http://schemas.microsoft.com/office/powerpoint/2010/main" val="1801805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a:t>
            </a:fld>
            <a:endParaRPr lang="zh-CN" altLang="en-US"/>
          </a:p>
        </p:txBody>
      </p:sp>
    </p:spTree>
    <p:extLst>
      <p:ext uri="{BB962C8B-B14F-4D97-AF65-F5344CB8AC3E}">
        <p14:creationId xmlns:p14="http://schemas.microsoft.com/office/powerpoint/2010/main" val="386399257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96</a:t>
            </a:fld>
            <a:endParaRPr lang="zh-CN" altLang="en-US"/>
          </a:p>
        </p:txBody>
      </p:sp>
    </p:spTree>
    <p:extLst>
      <p:ext uri="{BB962C8B-B14F-4D97-AF65-F5344CB8AC3E}">
        <p14:creationId xmlns:p14="http://schemas.microsoft.com/office/powerpoint/2010/main" val="16219447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97</a:t>
            </a:fld>
            <a:endParaRPr lang="zh-CN" altLang="en-US"/>
          </a:p>
        </p:txBody>
      </p:sp>
    </p:spTree>
    <p:extLst>
      <p:ext uri="{BB962C8B-B14F-4D97-AF65-F5344CB8AC3E}">
        <p14:creationId xmlns:p14="http://schemas.microsoft.com/office/powerpoint/2010/main" val="394557295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98</a:t>
            </a:fld>
            <a:endParaRPr lang="zh-CN" altLang="en-US"/>
          </a:p>
        </p:txBody>
      </p:sp>
    </p:spTree>
    <p:extLst>
      <p:ext uri="{BB962C8B-B14F-4D97-AF65-F5344CB8AC3E}">
        <p14:creationId xmlns:p14="http://schemas.microsoft.com/office/powerpoint/2010/main" val="84015198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940CF5-E53E-4C03-B429-557B55F23829}" type="slidenum">
              <a:rPr lang="zh-CN" altLang="en-US" smtClean="0"/>
              <a:t>99</a:t>
            </a:fld>
            <a:endParaRPr lang="zh-CN" altLang="en-US"/>
          </a:p>
        </p:txBody>
      </p:sp>
    </p:spTree>
    <p:extLst>
      <p:ext uri="{BB962C8B-B14F-4D97-AF65-F5344CB8AC3E}">
        <p14:creationId xmlns:p14="http://schemas.microsoft.com/office/powerpoint/2010/main" val="83509485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100</a:t>
            </a:fld>
            <a:endParaRPr lang="zh-CN" altLang="en-US"/>
          </a:p>
        </p:txBody>
      </p:sp>
    </p:spTree>
    <p:extLst>
      <p:ext uri="{BB962C8B-B14F-4D97-AF65-F5344CB8AC3E}">
        <p14:creationId xmlns:p14="http://schemas.microsoft.com/office/powerpoint/2010/main" val="2038643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46411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1739388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1356227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5342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35B0E9-92E0-487D-B1D2-286E46E9CABE}"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182081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535B0E9-92E0-487D-B1D2-286E46E9CABE}"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42696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535B0E9-92E0-487D-B1D2-286E46E9CABE}" type="datetimeFigureOut">
              <a:rPr lang="zh-CN" altLang="en-US" smtClean="0"/>
              <a:t>2018/12/26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54267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535B0E9-92E0-487D-B1D2-286E46E9CABE}" type="datetimeFigureOut">
              <a:rPr lang="zh-CN" altLang="en-US" smtClean="0"/>
              <a:t>2018/12/26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35371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535B0E9-92E0-487D-B1D2-286E46E9CABE}" type="datetimeFigureOut">
              <a:rPr lang="zh-CN" altLang="en-US" smtClean="0"/>
              <a:t>2018/12/26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996646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35B0E9-92E0-487D-B1D2-286E46E9CABE}" type="datetimeFigureOut">
              <a:rPr lang="zh-CN" altLang="en-US" smtClean="0"/>
              <a:t>2018/12/26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341012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535B0E9-92E0-487D-B1D2-286E46E9CABE}" type="datetimeFigureOut">
              <a:rPr lang="zh-CN" altLang="en-US" smtClean="0"/>
              <a:t>2018/12/26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80975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535B0E9-92E0-487D-B1D2-286E46E9CABE}" type="datetimeFigureOut">
              <a:rPr lang="zh-CN" altLang="en-US" smtClean="0"/>
              <a:t>2018/12/26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340252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5B0E9-92E0-487D-B1D2-286E46E9CABE}" type="datetimeFigureOut">
              <a:rPr lang="zh-CN" altLang="en-US" smtClean="0"/>
              <a:t>2018/12/26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E3969-CC04-4E1E-85C8-EE7C555C6097}" type="slidenum">
              <a:rPr lang="zh-CN" altLang="en-US" smtClean="0"/>
              <a:t>‹#›</a:t>
            </a:fld>
            <a:endParaRPr lang="zh-CN" altLang="en-US"/>
          </a:p>
        </p:txBody>
      </p:sp>
    </p:spTree>
    <p:extLst>
      <p:ext uri="{BB962C8B-B14F-4D97-AF65-F5344CB8AC3E}">
        <p14:creationId xmlns:p14="http://schemas.microsoft.com/office/powerpoint/2010/main" val="222441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8180" y="1051276"/>
            <a:ext cx="5833407" cy="1107996"/>
          </a:xfrm>
          <a:prstGeom prst="rect">
            <a:avLst/>
          </a:prstGeom>
          <a:noFill/>
        </p:spPr>
        <p:txBody>
          <a:bodyPr wrap="square" rtlCol="0" anchor="ctr">
            <a:spAutoFit/>
          </a:bodyPr>
          <a:lstStyle/>
          <a:p>
            <a:r>
              <a:rPr lang="zh-CN" altLang="en-US" sz="6600" b="1" dirty="0">
                <a:solidFill>
                  <a:srgbClr val="414455"/>
                </a:solidFill>
                <a:latin typeface="微软雅黑" pitchFamily="34" charset="-122"/>
                <a:ea typeface="微软雅黑" pitchFamily="34" charset="-122"/>
              </a:rPr>
              <a:t>国际商务谈判</a:t>
            </a:r>
          </a:p>
        </p:txBody>
      </p:sp>
      <p:sp>
        <p:nvSpPr>
          <p:cNvPr id="5" name="TextBox 4"/>
          <p:cNvSpPr txBox="1"/>
          <p:nvPr/>
        </p:nvSpPr>
        <p:spPr>
          <a:xfrm>
            <a:off x="1924232" y="2207024"/>
            <a:ext cx="5767486" cy="400110"/>
          </a:xfrm>
          <a:prstGeom prst="rect">
            <a:avLst/>
          </a:prstGeom>
          <a:noFill/>
        </p:spPr>
        <p:txBody>
          <a:bodyPr wrap="square" rtlCol="0" anchor="ctr">
            <a:spAutoFit/>
          </a:bodyPr>
          <a:lstStyle/>
          <a:p>
            <a:r>
              <a:rPr lang="zh-CN" altLang="en-US" sz="2000" dirty="0" smtClean="0">
                <a:latin typeface="微软雅黑" pitchFamily="34" charset="-122"/>
                <a:ea typeface="微软雅黑" pitchFamily="34" charset="-122"/>
              </a:rPr>
              <a:t>主讲：唐宏宇</a:t>
            </a:r>
          </a:p>
        </p:txBody>
      </p:sp>
      <p:sp>
        <p:nvSpPr>
          <p:cNvPr id="7" name="矩形 6"/>
          <p:cNvSpPr/>
          <p:nvPr/>
        </p:nvSpPr>
        <p:spPr>
          <a:xfrm>
            <a:off x="6816174" y="4036422"/>
            <a:ext cx="5375827" cy="760730"/>
          </a:xfrm>
          <a:prstGeom prst="rect">
            <a:avLst/>
          </a:prstGeom>
          <a:solidFill>
            <a:srgbClr val="414455"/>
          </a:solidFill>
          <a:ln>
            <a:solidFill>
              <a:srgbClr val="005A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1149196"/>
            <a:ext cx="1663516" cy="150455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1517055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2.</a:t>
            </a:r>
            <a:r>
              <a:rPr lang="zh-CN" altLang="en-US" sz="2400" dirty="0">
                <a:latin typeface="微软雅黑" panose="020B0503020204020204" pitchFamily="34" charset="-122"/>
                <a:ea typeface="微软雅黑" panose="020B0503020204020204" pitchFamily="34" charset="-122"/>
                <a:sym typeface="宋体" pitchFamily="2" charset="-122"/>
              </a:rPr>
              <a:t>以下风险中，不</a:t>
            </a:r>
            <a:r>
              <a:rPr lang="zh-CN" altLang="en-US" sz="2400" dirty="0" smtClean="0">
                <a:latin typeface="微软雅黑" panose="020B0503020204020204" pitchFamily="34" charset="-122"/>
                <a:ea typeface="微软雅黑" panose="020B0503020204020204" pitchFamily="34" charset="-122"/>
                <a:sym typeface="宋体" pitchFamily="2" charset="-122"/>
              </a:rPr>
              <a:t>属于人员</a:t>
            </a:r>
            <a:r>
              <a:rPr lang="zh-CN" altLang="en-US" sz="2400" dirty="0">
                <a:latin typeface="微软雅黑" panose="020B0503020204020204" pitchFamily="34" charset="-122"/>
                <a:ea typeface="微软雅黑" panose="020B0503020204020204" pitchFamily="34" charset="-122"/>
                <a:sym typeface="宋体" pitchFamily="2" charset="-122"/>
              </a:rPr>
              <a:t>风险的是（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素质风险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沟通</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Tree>
    <p:extLst>
      <p:ext uri="{BB962C8B-B14F-4D97-AF65-F5344CB8AC3E}">
        <p14:creationId xmlns:p14="http://schemas.microsoft.com/office/powerpoint/2010/main" val="2274687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5031044"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6" name="矩形 35"/>
          <p:cNvSpPr/>
          <p:nvPr/>
        </p:nvSpPr>
        <p:spPr>
          <a:xfrm>
            <a:off x="-157095" y="2476662"/>
            <a:ext cx="5048409" cy="1569660"/>
          </a:xfrm>
          <a:prstGeom prst="rect">
            <a:avLst/>
          </a:prstGeom>
        </p:spPr>
        <p:txBody>
          <a:bodyPr wrap="square">
            <a:spAutoFit/>
          </a:bodyPr>
          <a:lstStyle/>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七</a:t>
            </a: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章</a:t>
            </a:r>
            <a:endPar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国际商务谈判中的风险</a:t>
            </a:r>
            <a:endPar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6794793" y="1182859"/>
            <a:ext cx="4698722" cy="743986"/>
          </a:xfrm>
          <a:prstGeom prst="rect">
            <a:avLst/>
          </a:prstGeom>
        </p:spPr>
        <p:txBody>
          <a:bodyPr wrap="none">
            <a:spAutoFit/>
          </a:bodyPr>
          <a:lstStyle/>
          <a:p>
            <a:pPr>
              <a:lnSpc>
                <a:spcPct val="150000"/>
              </a:lnSpc>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国际商务活动的风险分析</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861275" y="4556865"/>
            <a:ext cx="3057247" cy="584775"/>
          </a:xfrm>
          <a:prstGeom prst="rect">
            <a:avLst/>
          </a:prstGeom>
        </p:spPr>
        <p:txBody>
          <a:bodyPr wrap="none">
            <a:spAutoFit/>
          </a:bodyPr>
          <a:lstStyle/>
          <a:p>
            <a:pPr>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规避风险的手段</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126741" y="2601076"/>
            <a:ext cx="4764573" cy="1430363"/>
            <a:chOff x="126742" y="2601076"/>
            <a:chExt cx="2929025" cy="1130435"/>
          </a:xfrm>
        </p:grpSpPr>
        <p:sp>
          <p:nvSpPr>
            <p:cNvPr id="18" name="Line 29"/>
            <p:cNvSpPr>
              <a:spLocks noChangeShapeType="1"/>
            </p:cNvSpPr>
            <p:nvPr/>
          </p:nvSpPr>
          <p:spPr bwMode="auto">
            <a:xfrm>
              <a:off x="126742" y="2601076"/>
              <a:ext cx="29290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Line 32"/>
            <p:cNvSpPr>
              <a:spLocks noChangeShapeType="1"/>
            </p:cNvSpPr>
            <p:nvPr/>
          </p:nvSpPr>
          <p:spPr bwMode="auto">
            <a:xfrm>
              <a:off x="165782" y="3731511"/>
              <a:ext cx="288998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p:cNvSpPr/>
          <p:nvPr/>
        </p:nvSpPr>
        <p:spPr>
          <a:xfrm>
            <a:off x="6798031" y="2969104"/>
            <a:ext cx="5109091" cy="584775"/>
          </a:xfrm>
          <a:prstGeom prst="rect">
            <a:avLst/>
          </a:prstGeom>
        </p:spPr>
        <p:txBody>
          <a:bodyPr wrap="none">
            <a:spAutoFit/>
          </a:bodyPr>
          <a:lstStyle/>
          <a:p>
            <a:pPr>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国际商务风险的预见与控制</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圆角矩形 4"/>
          <p:cNvSpPr/>
          <p:nvPr/>
        </p:nvSpPr>
        <p:spPr>
          <a:xfrm>
            <a:off x="5671461" y="1351081"/>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 name="圆角矩形 6"/>
          <p:cNvSpPr/>
          <p:nvPr/>
        </p:nvSpPr>
        <p:spPr>
          <a:xfrm>
            <a:off x="5671461" y="3048842"/>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圆角矩形 8"/>
          <p:cNvSpPr/>
          <p:nvPr/>
        </p:nvSpPr>
        <p:spPr>
          <a:xfrm>
            <a:off x="5674375" y="4556865"/>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11665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2.</a:t>
            </a:r>
            <a:r>
              <a:rPr lang="zh-CN" altLang="en-US" sz="2400" dirty="0">
                <a:latin typeface="微软雅黑" panose="020B0503020204020204" pitchFamily="34" charset="-122"/>
                <a:ea typeface="微软雅黑" panose="020B0503020204020204" pitchFamily="34" charset="-122"/>
                <a:sym typeface="宋体" pitchFamily="2" charset="-122"/>
              </a:rPr>
              <a:t>以下风险中，不</a:t>
            </a:r>
            <a:r>
              <a:rPr lang="zh-CN" altLang="en-US" sz="2400" dirty="0" smtClean="0">
                <a:latin typeface="微软雅黑" panose="020B0503020204020204" pitchFamily="34" charset="-122"/>
                <a:ea typeface="微软雅黑" panose="020B0503020204020204" pitchFamily="34" charset="-122"/>
                <a:sym typeface="宋体" pitchFamily="2" charset="-122"/>
              </a:rPr>
              <a:t>属于人员</a:t>
            </a:r>
            <a:r>
              <a:rPr lang="zh-CN" altLang="en-US" sz="2400" dirty="0">
                <a:latin typeface="微软雅黑" panose="020B0503020204020204" pitchFamily="34" charset="-122"/>
                <a:ea typeface="微软雅黑" panose="020B0503020204020204" pitchFamily="34" charset="-122"/>
                <a:sym typeface="宋体" pitchFamily="2" charset="-122"/>
              </a:rPr>
              <a:t>风险的是（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素质风险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沟通</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
        <p:nvSpPr>
          <p:cNvPr id="4" name="矩形 3"/>
          <p:cNvSpPr/>
          <p:nvPr/>
        </p:nvSpPr>
        <p:spPr>
          <a:xfrm>
            <a:off x="656216" y="4435934"/>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A</a:t>
            </a:r>
          </a:p>
        </p:txBody>
      </p:sp>
    </p:spTree>
    <p:extLst>
      <p:ext uri="{BB962C8B-B14F-4D97-AF65-F5344CB8AC3E}">
        <p14:creationId xmlns:p14="http://schemas.microsoft.com/office/powerpoint/2010/main" val="522085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3.</a:t>
            </a:r>
            <a:r>
              <a:rPr lang="zh-CN" altLang="en-US" sz="2400" dirty="0">
                <a:latin typeface="微软雅黑" panose="020B0503020204020204" pitchFamily="34" charset="-122"/>
                <a:ea typeface="微软雅黑" panose="020B0503020204020204" pitchFamily="34" charset="-122"/>
                <a:sym typeface="宋体" pitchFamily="2" charset="-122"/>
              </a:rPr>
              <a:t> </a:t>
            </a:r>
            <a:r>
              <a:rPr lang="en-US" altLang="zh-CN" sz="2400" dirty="0">
                <a:latin typeface="微软雅黑" panose="020B0503020204020204" pitchFamily="34" charset="-122"/>
                <a:ea typeface="微软雅黑" panose="020B0503020204020204" pitchFamily="34" charset="-122"/>
                <a:sym typeface="宋体" pitchFamily="2" charset="-122"/>
              </a:rPr>
              <a:t>2014</a:t>
            </a:r>
            <a:r>
              <a:rPr lang="zh-CN" altLang="en-US" sz="2400" dirty="0">
                <a:latin typeface="微软雅黑" panose="020B0503020204020204" pitchFamily="34" charset="-122"/>
                <a:ea typeface="微软雅黑" panose="020B0503020204020204" pitchFamily="34" charset="-122"/>
                <a:sym typeface="宋体" pitchFamily="2" charset="-122"/>
              </a:rPr>
              <a:t>年，乌克兰亲西方势力推翻了亚努科维奇政权，导致中国与乌克兰政府之间的部分谈判陷入停滞状态。这种谈判风险属于（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政治风险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D:</a:t>
            </a:r>
            <a:r>
              <a:rPr lang="zh-CN" altLang="en-US" sz="2400" dirty="0" smtClean="0">
                <a:latin typeface="微软雅黑" panose="020B0503020204020204" pitchFamily="34" charset="-122"/>
                <a:ea typeface="微软雅黑" panose="020B0503020204020204" pitchFamily="34" charset="-122"/>
                <a:sym typeface="宋体" pitchFamily="2" charset="-122"/>
              </a:rPr>
              <a:t>人员</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Tree>
    <p:extLst>
      <p:ext uri="{BB962C8B-B14F-4D97-AF65-F5344CB8AC3E}">
        <p14:creationId xmlns:p14="http://schemas.microsoft.com/office/powerpoint/2010/main" val="1518017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3.</a:t>
            </a:r>
            <a:r>
              <a:rPr lang="zh-CN" altLang="en-US" sz="2400" dirty="0">
                <a:latin typeface="微软雅黑" panose="020B0503020204020204" pitchFamily="34" charset="-122"/>
                <a:ea typeface="微软雅黑" panose="020B0503020204020204" pitchFamily="34" charset="-122"/>
                <a:sym typeface="宋体" pitchFamily="2" charset="-122"/>
              </a:rPr>
              <a:t> </a:t>
            </a:r>
            <a:r>
              <a:rPr lang="en-US" altLang="zh-CN" sz="2400" dirty="0">
                <a:latin typeface="微软雅黑" panose="020B0503020204020204" pitchFamily="34" charset="-122"/>
                <a:ea typeface="微软雅黑" panose="020B0503020204020204" pitchFamily="34" charset="-122"/>
                <a:sym typeface="宋体" pitchFamily="2" charset="-122"/>
              </a:rPr>
              <a:t>2014</a:t>
            </a:r>
            <a:r>
              <a:rPr lang="zh-CN" altLang="en-US" sz="2400" dirty="0">
                <a:latin typeface="微软雅黑" panose="020B0503020204020204" pitchFamily="34" charset="-122"/>
                <a:ea typeface="微软雅黑" panose="020B0503020204020204" pitchFamily="34" charset="-122"/>
                <a:sym typeface="宋体" pitchFamily="2" charset="-122"/>
              </a:rPr>
              <a:t>年，乌克兰亲西方势力推翻了亚努科维奇政权，导致中国与乌克兰政府之间的部分谈判陷入停滞状态。这种谈判风险属于（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政治风险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D:</a:t>
            </a:r>
            <a:r>
              <a:rPr lang="zh-CN" altLang="en-US" sz="2400" dirty="0" smtClean="0">
                <a:latin typeface="微软雅黑" panose="020B0503020204020204" pitchFamily="34" charset="-122"/>
                <a:ea typeface="微软雅黑" panose="020B0503020204020204" pitchFamily="34" charset="-122"/>
                <a:sym typeface="宋体" pitchFamily="2" charset="-122"/>
              </a:rPr>
              <a:t>人员</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B</a:t>
            </a:r>
          </a:p>
        </p:txBody>
      </p:sp>
    </p:spTree>
    <p:extLst>
      <p:ext uri="{BB962C8B-B14F-4D97-AF65-F5344CB8AC3E}">
        <p14:creationId xmlns:p14="http://schemas.microsoft.com/office/powerpoint/2010/main" val="785958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商务活动的风险分析</a:t>
            </a:r>
          </a:p>
        </p:txBody>
      </p:sp>
      <p:grpSp>
        <p:nvGrpSpPr>
          <p:cNvPr id="45" name="组合 44"/>
          <p:cNvGrpSpPr/>
          <p:nvPr/>
        </p:nvGrpSpPr>
        <p:grpSpPr>
          <a:xfrm>
            <a:off x="1971550" y="1785369"/>
            <a:ext cx="1408699" cy="2863374"/>
            <a:chOff x="2723537" y="1355133"/>
            <a:chExt cx="2163906" cy="4037979"/>
          </a:xfrm>
        </p:grpSpPr>
        <p:grpSp>
          <p:nvGrpSpPr>
            <p:cNvPr id="47" name="组合 46"/>
            <p:cNvGrpSpPr/>
            <p:nvPr/>
          </p:nvGrpSpPr>
          <p:grpSpPr>
            <a:xfrm>
              <a:off x="4221238" y="1355133"/>
              <a:ext cx="666205" cy="4037979"/>
              <a:chOff x="3715495" y="352457"/>
              <a:chExt cx="609009" cy="4504981"/>
            </a:xfrm>
          </p:grpSpPr>
          <p:grpSp>
            <p:nvGrpSpPr>
              <p:cNvPr id="5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6"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1" name="组合 30"/>
              <p:cNvGrpSpPr>
                <a:grpSpLocks/>
              </p:cNvGrpSpPr>
              <p:nvPr/>
            </p:nvGrpSpPr>
            <p:grpSpPr bwMode="auto">
              <a:xfrm rot="16200000">
                <a:off x="2874773" y="3407711"/>
                <a:ext cx="2290449" cy="609006"/>
                <a:chOff x="0" y="504055"/>
                <a:chExt cx="6752230" cy="648073"/>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59" name="直接箭头连接符 35"/>
                <p:cNvCxnSpPr>
                  <a:cxnSpLocks noChangeShapeType="1"/>
                </p:cNvCxnSpPr>
                <p:nvPr/>
              </p:nvCxnSpPr>
              <p:spPr bwMode="auto">
                <a:xfrm>
                  <a:off x="6752230" y="504055"/>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2" name="直接连接符 51"/>
              <p:cNvCxnSpPr>
                <a:stCxn id="63"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a:xfrm>
              <a:off x="2723537" y="2521667"/>
              <a:ext cx="14977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67" name="圆角矩形 66"/>
          <p:cNvSpPr/>
          <p:nvPr/>
        </p:nvSpPr>
        <p:spPr>
          <a:xfrm>
            <a:off x="3572113" y="1574976"/>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68" name="圆角矩形 67"/>
          <p:cNvSpPr/>
          <p:nvPr/>
        </p:nvSpPr>
        <p:spPr>
          <a:xfrm>
            <a:off x="3597419" y="4426383"/>
            <a:ext cx="2202308"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三、价格风险</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37" name="圆角矩形 36"/>
          <p:cNvSpPr/>
          <p:nvPr/>
        </p:nvSpPr>
        <p:spPr>
          <a:xfrm>
            <a:off x="3577649" y="3019258"/>
            <a:ext cx="2222078"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二</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a:t>
            </a: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利率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31"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  </a:t>
            </a:r>
            <a:r>
              <a:rPr lang="zh-CN" altLang="en-US" sz="1400" dirty="0">
                <a:solidFill>
                  <a:schemeClr val="bg1">
                    <a:lumMod val="75000"/>
                  </a:schemeClr>
                </a:solidFill>
                <a:latin typeface="黑体" panose="02010609060101010101" pitchFamily="49" charset="-122"/>
                <a:ea typeface="黑体" panose="02010609060101010101" pitchFamily="49" charset="-122"/>
              </a:rPr>
              <a:t>市场</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风险分析</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圆角矩形 32"/>
          <p:cNvSpPr/>
          <p:nvPr/>
        </p:nvSpPr>
        <p:spPr>
          <a:xfrm>
            <a:off x="10368276" y="824617"/>
            <a:ext cx="993990" cy="2784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五边形 37"/>
          <p:cNvSpPr/>
          <p:nvPr/>
        </p:nvSpPr>
        <p:spPr>
          <a:xfrm flipH="1">
            <a:off x="1925840" y="2723643"/>
            <a:ext cx="1426959" cy="362398"/>
          </a:xfrm>
          <a:prstGeom prst="homePlat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423103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7.1.2.1  </a:t>
            </a:r>
            <a:r>
              <a:rPr lang="zh-CN" altLang="en-US" sz="1400" dirty="0">
                <a:solidFill>
                  <a:schemeClr val="bg1">
                    <a:lumMod val="75000"/>
                  </a:schemeClr>
                </a:solidFill>
                <a:latin typeface="黑体" panose="02010609060101010101" pitchFamily="49" charset="-122"/>
                <a:ea typeface="黑体" panose="02010609060101010101" pitchFamily="49" charset="-122"/>
              </a:rPr>
              <a:t>汇率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97393"/>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圆角矩形 20"/>
          <p:cNvSpPr/>
          <p:nvPr/>
        </p:nvSpPr>
        <p:spPr>
          <a:xfrm>
            <a:off x="10725330" y="225401"/>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1997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5861924" y="1230970"/>
            <a:ext cx="1139041"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概念</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sp>
        <p:nvSpPr>
          <p:cNvPr id="49" name="圆角矩形 48"/>
          <p:cNvSpPr/>
          <p:nvPr/>
        </p:nvSpPr>
        <p:spPr>
          <a:xfrm>
            <a:off x="5861924" y="2276421"/>
            <a:ext cx="1133505"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3" name="曲线连接符 52"/>
          <p:cNvCxnSpPr>
            <a:endCxn id="46" idx="1"/>
          </p:cNvCxnSpPr>
          <p:nvPr/>
        </p:nvCxnSpPr>
        <p:spPr>
          <a:xfrm flipV="1">
            <a:off x="5287521" y="1447359"/>
            <a:ext cx="574403" cy="52272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曲线连接符 55"/>
          <p:cNvCxnSpPr>
            <a:stCxn id="67" idx="3"/>
            <a:endCxn id="49" idx="1"/>
          </p:cNvCxnSpPr>
          <p:nvPr/>
        </p:nvCxnSpPr>
        <p:spPr>
          <a:xfrm>
            <a:off x="5287521" y="1961513"/>
            <a:ext cx="574403" cy="531297"/>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7.1.2.1  </a:t>
            </a:r>
            <a:r>
              <a:rPr lang="zh-CN" altLang="en-US" sz="1400" dirty="0">
                <a:solidFill>
                  <a:schemeClr val="bg1">
                    <a:lumMod val="75000"/>
                  </a:schemeClr>
                </a:solidFill>
                <a:latin typeface="黑体" panose="02010609060101010101" pitchFamily="49" charset="-122"/>
                <a:ea typeface="黑体" panose="02010609060101010101" pitchFamily="49" charset="-122"/>
              </a:rPr>
              <a:t>汇率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4"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97393"/>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圆角矩形 25"/>
          <p:cNvSpPr/>
          <p:nvPr/>
        </p:nvSpPr>
        <p:spPr>
          <a:xfrm>
            <a:off x="10725330" y="225401"/>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4583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5861924" y="1230970"/>
            <a:ext cx="1139041"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概念</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53" name="曲线连接符 52"/>
          <p:cNvCxnSpPr>
            <a:endCxn id="46" idx="1"/>
          </p:cNvCxnSpPr>
          <p:nvPr/>
        </p:nvCxnSpPr>
        <p:spPr>
          <a:xfrm flipV="1">
            <a:off x="5287521" y="1447359"/>
            <a:ext cx="574403" cy="52272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536733" y="3133325"/>
            <a:ext cx="8928463" cy="1754326"/>
          </a:xfrm>
          <a:prstGeom prst="rect">
            <a:avLst/>
          </a:prstGeom>
        </p:spPr>
        <p:txBody>
          <a:bodyPr wrap="square">
            <a:spAutoFit/>
          </a:bodyPr>
          <a:lstStyle/>
          <a:p>
            <a:pPr>
              <a:lnSpc>
                <a:spcPct val="150000"/>
              </a:lnSpc>
            </a:pPr>
            <a:r>
              <a:rPr lang="en-US" altLang="zh-CN" sz="2400" dirty="0" smtClean="0">
                <a:latin typeface="楷体" panose="02010609060101010101" pitchFamily="49" charset="-122"/>
                <a:ea typeface="楷体" panose="02010609060101010101" pitchFamily="49" charset="-122"/>
              </a:rPr>
              <a:t>   </a:t>
            </a:r>
            <a:r>
              <a:rPr lang="en-US" altLang="zh-CN" sz="2400" dirty="0" err="1" smtClean="0">
                <a:latin typeface="楷体" panose="02010609060101010101" pitchFamily="49" charset="-122"/>
                <a:ea typeface="楷体" panose="02010609060101010101" pitchFamily="49" charset="-122"/>
              </a:rPr>
              <a:t>汇率风险</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在较长的付款期内</a:t>
            </a:r>
            <a:r>
              <a:rPr lang="en-US" altLang="zh-CN" sz="2400" dirty="0">
                <a:latin typeface="楷体" panose="02010609060101010101" pitchFamily="49" charset="-122"/>
                <a:ea typeface="楷体" panose="02010609060101010101" pitchFamily="49" charset="-122"/>
              </a:rPr>
              <a:t>，由于汇率变动而造成</a:t>
            </a:r>
            <a:r>
              <a:rPr lang="en-US" altLang="zh-CN" sz="2400" u="sng" dirty="0">
                <a:solidFill>
                  <a:srgbClr val="C00000"/>
                </a:solidFill>
                <a:latin typeface="楷体" panose="02010609060101010101" pitchFamily="49" charset="-122"/>
                <a:ea typeface="楷体" panose="02010609060101010101" pitchFamily="49" charset="-122"/>
              </a:rPr>
              <a:t>结汇损失</a:t>
            </a:r>
            <a:r>
              <a:rPr lang="en-US" altLang="zh-CN" sz="2400" dirty="0">
                <a:latin typeface="楷体" panose="02010609060101010101" pitchFamily="49" charset="-122"/>
                <a:ea typeface="楷体" panose="02010609060101010101" pitchFamily="49" charset="-122"/>
              </a:rPr>
              <a:t>的风险；或指一个组织、经济实体或个人的</a:t>
            </a:r>
            <a:r>
              <a:rPr lang="en-US" altLang="zh-CN" sz="2400" u="sng" dirty="0">
                <a:solidFill>
                  <a:srgbClr val="C00000"/>
                </a:solidFill>
                <a:latin typeface="楷体" panose="02010609060101010101" pitchFamily="49" charset="-122"/>
                <a:ea typeface="楷体" panose="02010609060101010101" pitchFamily="49" charset="-122"/>
              </a:rPr>
              <a:t>以外币计价的资产与负债</a:t>
            </a:r>
            <a:r>
              <a:rPr lang="en-US" altLang="zh-CN" sz="2400" dirty="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由于汇率变化而引起的价值上涨或下降的可能</a:t>
            </a:r>
            <a:r>
              <a:rPr lang="zh-CN" altLang="en-US" sz="2400" dirty="0" smtClean="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
        <p:nvSpPr>
          <p:cNvPr id="22"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7.1.2.1  </a:t>
            </a:r>
            <a:r>
              <a:rPr lang="zh-CN" altLang="en-US" sz="1400" dirty="0">
                <a:solidFill>
                  <a:schemeClr val="bg1">
                    <a:lumMod val="75000"/>
                  </a:schemeClr>
                </a:solidFill>
                <a:latin typeface="黑体" panose="02010609060101010101" pitchFamily="49" charset="-122"/>
                <a:ea typeface="黑体" panose="02010609060101010101" pitchFamily="49" charset="-122"/>
              </a:rPr>
              <a:t>汇率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3"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97393"/>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圆角矩形 24"/>
          <p:cNvSpPr/>
          <p:nvPr/>
        </p:nvSpPr>
        <p:spPr>
          <a:xfrm>
            <a:off x="10725330" y="225401"/>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五边形 25"/>
          <p:cNvSpPr/>
          <p:nvPr/>
        </p:nvSpPr>
        <p:spPr>
          <a:xfrm flipH="1">
            <a:off x="7304664" y="1266160"/>
            <a:ext cx="1426959"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a:solidFill>
                  <a:schemeClr val="tx1"/>
                </a:solidFill>
                <a:latin typeface="微软雅黑" pitchFamily="34" charset="-122"/>
                <a:ea typeface="微软雅黑" pitchFamily="34" charset="-122"/>
              </a:rPr>
              <a:t>名词解释</a:t>
            </a:r>
          </a:p>
        </p:txBody>
      </p:sp>
    </p:spTree>
    <p:extLst>
      <p:ext uri="{BB962C8B-B14F-4D97-AF65-F5344CB8AC3E}">
        <p14:creationId xmlns:p14="http://schemas.microsoft.com/office/powerpoint/2010/main" val="553208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803867" y="1708046"/>
            <a:ext cx="1133505"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6" name="曲线连接符 55"/>
          <p:cNvCxnSpPr>
            <a:stCxn id="67" idx="3"/>
            <a:endCxn id="49" idx="1"/>
          </p:cNvCxnSpPr>
          <p:nvPr/>
        </p:nvCxnSpPr>
        <p:spPr>
          <a:xfrm flipV="1">
            <a:off x="5287521" y="1924435"/>
            <a:ext cx="516346" cy="3707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7632489" y="1712135"/>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外汇买卖风险</a:t>
            </a:r>
          </a:p>
        </p:txBody>
      </p:sp>
      <p:sp>
        <p:nvSpPr>
          <p:cNvPr id="62" name="圆角矩形 61"/>
          <p:cNvSpPr/>
          <p:nvPr/>
        </p:nvSpPr>
        <p:spPr>
          <a:xfrm>
            <a:off x="7632489" y="2386100"/>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会计风险</a:t>
            </a:r>
          </a:p>
        </p:txBody>
      </p:sp>
      <p:cxnSp>
        <p:nvCxnSpPr>
          <p:cNvPr id="65" name="曲线连接符 64"/>
          <p:cNvCxnSpPr>
            <a:stCxn id="49" idx="3"/>
            <a:endCxn id="57" idx="1"/>
          </p:cNvCxnSpPr>
          <p:nvPr/>
        </p:nvCxnSpPr>
        <p:spPr>
          <a:xfrm flipV="1">
            <a:off x="6937372" y="1254559"/>
            <a:ext cx="695117" cy="66987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49" idx="3"/>
            <a:endCxn id="58" idx="1"/>
          </p:cNvCxnSpPr>
          <p:nvPr/>
        </p:nvCxnSpPr>
        <p:spPr>
          <a:xfrm>
            <a:off x="6937372" y="1924435"/>
            <a:ext cx="695117" cy="4089"/>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49" idx="3"/>
            <a:endCxn id="62" idx="1"/>
          </p:cNvCxnSpPr>
          <p:nvPr/>
        </p:nvCxnSpPr>
        <p:spPr>
          <a:xfrm>
            <a:off x="6937372" y="1924435"/>
            <a:ext cx="695117" cy="67805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7.1.2.1  </a:t>
            </a:r>
            <a:r>
              <a:rPr lang="zh-CN" altLang="en-US" sz="1400" dirty="0">
                <a:solidFill>
                  <a:schemeClr val="bg1">
                    <a:lumMod val="75000"/>
                  </a:schemeClr>
                </a:solidFill>
                <a:latin typeface="黑体" panose="02010609060101010101" pitchFamily="49" charset="-122"/>
                <a:ea typeface="黑体" panose="02010609060101010101" pitchFamily="49" charset="-122"/>
              </a:rPr>
              <a:t>汇率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8"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圆角矩形 31"/>
          <p:cNvSpPr/>
          <p:nvPr/>
        </p:nvSpPr>
        <p:spPr>
          <a:xfrm>
            <a:off x="10725330" y="174602"/>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7632489" y="1038170"/>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交易结算风险</a:t>
            </a:r>
          </a:p>
        </p:txBody>
      </p:sp>
      <p:sp>
        <p:nvSpPr>
          <p:cNvPr id="33" name="五边形 32"/>
          <p:cNvSpPr/>
          <p:nvPr/>
        </p:nvSpPr>
        <p:spPr>
          <a:xfrm flipH="1">
            <a:off x="5717965" y="2361244"/>
            <a:ext cx="1426959"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048416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803867" y="1708046"/>
            <a:ext cx="1133505"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6" name="曲线连接符 55"/>
          <p:cNvCxnSpPr>
            <a:stCxn id="67" idx="3"/>
            <a:endCxn id="49" idx="1"/>
          </p:cNvCxnSpPr>
          <p:nvPr/>
        </p:nvCxnSpPr>
        <p:spPr>
          <a:xfrm flipV="1">
            <a:off x="5287521" y="1924435"/>
            <a:ext cx="516346" cy="3707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7632489" y="1712135"/>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外汇买卖风险</a:t>
            </a:r>
          </a:p>
        </p:txBody>
      </p:sp>
      <p:sp>
        <p:nvSpPr>
          <p:cNvPr id="62" name="圆角矩形 61"/>
          <p:cNvSpPr/>
          <p:nvPr/>
        </p:nvSpPr>
        <p:spPr>
          <a:xfrm>
            <a:off x="7632489" y="2386100"/>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会计风险</a:t>
            </a:r>
          </a:p>
        </p:txBody>
      </p:sp>
      <p:cxnSp>
        <p:nvCxnSpPr>
          <p:cNvPr id="65" name="曲线连接符 64"/>
          <p:cNvCxnSpPr>
            <a:stCxn id="49" idx="3"/>
            <a:endCxn id="57" idx="1"/>
          </p:cNvCxnSpPr>
          <p:nvPr/>
        </p:nvCxnSpPr>
        <p:spPr>
          <a:xfrm flipV="1">
            <a:off x="6937372" y="1254559"/>
            <a:ext cx="695117" cy="66987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49" idx="3"/>
            <a:endCxn id="58" idx="1"/>
          </p:cNvCxnSpPr>
          <p:nvPr/>
        </p:nvCxnSpPr>
        <p:spPr>
          <a:xfrm>
            <a:off x="6937372" y="1924435"/>
            <a:ext cx="695117" cy="4089"/>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49" idx="3"/>
            <a:endCxn id="62" idx="1"/>
          </p:cNvCxnSpPr>
          <p:nvPr/>
        </p:nvCxnSpPr>
        <p:spPr>
          <a:xfrm>
            <a:off x="6937372" y="1924435"/>
            <a:ext cx="695117" cy="67805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361053" y="3143943"/>
            <a:ext cx="9152637" cy="2862322"/>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   </a:t>
            </a:r>
            <a:r>
              <a:rPr lang="en-US" altLang="zh-CN" sz="2400" dirty="0" err="1" smtClean="0">
                <a:latin typeface="微软雅黑" panose="020B0503020204020204" charset="-122"/>
                <a:ea typeface="微软雅黑" panose="020B0503020204020204" charset="-122"/>
              </a:rPr>
              <a:t>以外币计价结算的问题</a:t>
            </a:r>
            <a:r>
              <a:rPr lang="en-US" altLang="zh-CN" sz="2400" dirty="0" err="1">
                <a:latin typeface="微软雅黑" panose="020B0503020204020204" charset="-122"/>
                <a:ea typeface="微软雅黑" panose="020B0503020204020204" charset="-122"/>
              </a:rPr>
              <a:t>，如合同</a:t>
            </a:r>
            <a:r>
              <a:rPr lang="en-US" altLang="zh-CN" sz="2400" dirty="0" err="1">
                <a:solidFill>
                  <a:srgbClr val="C00000"/>
                </a:solidFill>
                <a:latin typeface="微软雅黑" panose="020B0503020204020204" charset="-122"/>
                <a:ea typeface="微软雅黑" panose="020B0503020204020204" charset="-122"/>
              </a:rPr>
              <a:t>签订时的汇率</a:t>
            </a:r>
            <a:r>
              <a:rPr lang="en-US" altLang="zh-CN" sz="2400" dirty="0" err="1">
                <a:latin typeface="微软雅黑" panose="020B0503020204020204" charset="-122"/>
                <a:ea typeface="微软雅黑" panose="020B0503020204020204" charset="-122"/>
              </a:rPr>
              <a:t>与</a:t>
            </a:r>
            <a:r>
              <a:rPr lang="en-US" altLang="zh-CN" sz="2400" dirty="0" err="1">
                <a:solidFill>
                  <a:srgbClr val="C00000"/>
                </a:solidFill>
                <a:latin typeface="微软雅黑" panose="020B0503020204020204" charset="-122"/>
                <a:ea typeface="微软雅黑" panose="020B0503020204020204" charset="-122"/>
              </a:rPr>
              <a:t>实际交易结算时的汇率</a:t>
            </a:r>
            <a:r>
              <a:rPr lang="en-US" altLang="zh-CN" sz="2400" dirty="0" err="1">
                <a:latin typeface="微软雅黑" panose="020B0503020204020204" charset="-122"/>
                <a:ea typeface="微软雅黑" panose="020B0503020204020204" charset="-122"/>
              </a:rPr>
              <a:t>不一致，就有可能产生外汇风险的损失</a:t>
            </a:r>
            <a:r>
              <a:rPr lang="en-US" altLang="zh-CN" sz="2400" dirty="0">
                <a:latin typeface="微软雅黑" panose="020B0503020204020204" charset="-122"/>
                <a:ea typeface="微软雅黑" panose="020B0503020204020204" charset="-122"/>
              </a:rPr>
              <a:t>。</a:t>
            </a:r>
          </a:p>
          <a:p>
            <a:pPr lvl="0">
              <a:lnSpc>
                <a:spcPct val="150000"/>
              </a:lnSpc>
              <a:spcBef>
                <a:spcPct val="0"/>
              </a:spcBef>
            </a:pPr>
            <a:r>
              <a:rPr lang="en-US" altLang="zh-CN" sz="2400" dirty="0">
                <a:latin typeface="微软雅黑" panose="020B0503020204020204" charset="-122"/>
                <a:ea typeface="微软雅黑" panose="020B0503020204020204" charset="-122"/>
              </a:rPr>
              <a:t>     </a:t>
            </a:r>
            <a:r>
              <a:rPr lang="en-US" altLang="zh-CN" sz="2400" dirty="0">
                <a:latin typeface="楷体" panose="02010609060101010101" charset="-122"/>
                <a:ea typeface="楷体" panose="02010609060101010101" charset="-122"/>
              </a:rPr>
              <a:t>如：我国从美国进口设备，一套150万美元（以美元计价），签约时汇率为1:5，需要付款750万元人民币。但是6个月后支付货款时，汇率上升为1:6，需要付款900万人民币，多付款150万元。</a:t>
            </a:r>
            <a:endParaRPr lang="zh-CN" altLang="en-US" sz="2400" dirty="0"/>
          </a:p>
        </p:txBody>
      </p:sp>
      <p:sp>
        <p:nvSpPr>
          <p:cNvPr id="28"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7.1.2.1  </a:t>
            </a:r>
            <a:r>
              <a:rPr lang="zh-CN" altLang="en-US" sz="1400" dirty="0">
                <a:solidFill>
                  <a:schemeClr val="bg1">
                    <a:lumMod val="75000"/>
                  </a:schemeClr>
                </a:solidFill>
                <a:latin typeface="黑体" panose="02010609060101010101" pitchFamily="49" charset="-122"/>
                <a:ea typeface="黑体" panose="02010609060101010101" pitchFamily="49" charset="-122"/>
              </a:rPr>
              <a:t>汇率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0"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圆角矩形 32"/>
          <p:cNvSpPr/>
          <p:nvPr/>
        </p:nvSpPr>
        <p:spPr>
          <a:xfrm>
            <a:off x="10725330" y="174602"/>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7632489" y="103817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交易结算风险</a:t>
            </a:r>
          </a:p>
        </p:txBody>
      </p:sp>
    </p:spTree>
    <p:extLst>
      <p:ext uri="{BB962C8B-B14F-4D97-AF65-F5344CB8AC3E}">
        <p14:creationId xmlns:p14="http://schemas.microsoft.com/office/powerpoint/2010/main" val="3940175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37211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5" name="矩形 34"/>
          <p:cNvSpPr/>
          <p:nvPr/>
        </p:nvSpPr>
        <p:spPr>
          <a:xfrm>
            <a:off x="833843" y="1308116"/>
            <a:ext cx="2492991" cy="1200329"/>
          </a:xfrm>
          <a:prstGeom prst="rect">
            <a:avLst/>
          </a:prstGeom>
        </p:spPr>
        <p:txBody>
          <a:bodyPr wrap="none">
            <a:spAutoFit/>
          </a:bodyPr>
          <a:lstStyle/>
          <a:p>
            <a:pPr algn="ctr"/>
            <a:r>
              <a:rPr lang="zh-CN" altLang="en-US" sz="7200" dirty="0" smtClean="0">
                <a:solidFill>
                  <a:schemeClr val="bg1"/>
                </a:solidFill>
                <a:latin typeface="黑体" panose="02010609060101010101" pitchFamily="49" charset="-122"/>
                <a:ea typeface="黑体" panose="02010609060101010101" pitchFamily="49" charset="-122"/>
              </a:rPr>
              <a:t>目 录</a:t>
            </a:r>
            <a:endParaRPr lang="zh-CN" altLang="en-US" sz="72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167267" y="2593371"/>
            <a:ext cx="1826142" cy="646331"/>
          </a:xfrm>
          <a:prstGeom prst="rect">
            <a:avLst/>
          </a:prstGeom>
        </p:spPr>
        <p:txBody>
          <a:bodyPr wrap="none">
            <a:spAutoFit/>
          </a:bodyPr>
          <a:lstStyle/>
          <a:p>
            <a:pPr algn="ctr"/>
            <a:r>
              <a:rPr lang="en-US" altLang="zh-CN" sz="3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9" name="组合 43"/>
          <p:cNvGrpSpPr/>
          <p:nvPr/>
        </p:nvGrpSpPr>
        <p:grpSpPr bwMode="auto">
          <a:xfrm>
            <a:off x="4124179" y="3089602"/>
            <a:ext cx="2646878" cy="629770"/>
            <a:chOff x="-127506" y="0"/>
            <a:chExt cx="2575275" cy="588283"/>
          </a:xfrm>
          <a:solidFill>
            <a:schemeClr val="bg1"/>
          </a:solidFill>
        </p:grpSpPr>
        <p:sp>
          <p:nvSpPr>
            <p:cNvPr id="47" name="矩形 44"/>
            <p:cNvSpPr>
              <a:spLocks noChangeArrowheads="1"/>
            </p:cNvSpPr>
            <p:nvPr/>
          </p:nvSpPr>
          <p:spPr bwMode="auto">
            <a:xfrm>
              <a:off x="0" y="0"/>
              <a:ext cx="2320263" cy="576064"/>
            </a:xfrm>
            <a:prstGeom prst="rect">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defRPr/>
              </a:pPr>
              <a:endParaRPr lang="zh-CN" altLang="en-US" sz="2400">
                <a:solidFill>
                  <a:schemeClr val="tx1">
                    <a:lumMod val="65000"/>
                    <a:lumOff val="35000"/>
                  </a:schemeClr>
                </a:solidFill>
                <a:latin typeface="宋体" panose="02010600030101010101" pitchFamily="2" charset="-122"/>
                <a:sym typeface="宋体" panose="02010600030101010101" pitchFamily="2" charset="-122"/>
              </a:endParaRPr>
            </a:p>
          </p:txBody>
        </p:sp>
        <p:sp>
          <p:nvSpPr>
            <p:cNvPr id="48" name="TextBox 35"/>
            <p:cNvSpPr>
              <a:spLocks noChangeArrowheads="1"/>
            </p:cNvSpPr>
            <p:nvPr/>
          </p:nvSpPr>
          <p:spPr bwMode="auto">
            <a:xfrm>
              <a:off x="-127506" y="42031"/>
              <a:ext cx="2575275" cy="546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国际商务</a:t>
              </a: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谈判</a:t>
              </a: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0" name="组合 19"/>
          <p:cNvGrpSpPr/>
          <p:nvPr/>
        </p:nvGrpSpPr>
        <p:grpSpPr>
          <a:xfrm>
            <a:off x="8304105" y="685614"/>
            <a:ext cx="3463352" cy="5517146"/>
            <a:chOff x="4552950" y="189838"/>
            <a:chExt cx="3106738" cy="4835922"/>
          </a:xfrm>
        </p:grpSpPr>
        <p:sp>
          <p:nvSpPr>
            <p:cNvPr id="39" name="TextBox 4"/>
            <p:cNvSpPr>
              <a:spLocks noChangeArrowheads="1"/>
            </p:cNvSpPr>
            <p:nvPr/>
          </p:nvSpPr>
          <p:spPr bwMode="auto">
            <a:xfrm>
              <a:off x="4552950" y="785936"/>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影响因素</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0" name="TextBox 4"/>
            <p:cNvSpPr>
              <a:spLocks noChangeArrowheads="1"/>
            </p:cNvSpPr>
            <p:nvPr/>
          </p:nvSpPr>
          <p:spPr bwMode="auto">
            <a:xfrm>
              <a:off x="4552950" y="189838"/>
              <a:ext cx="17986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概述</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1" name="TextBox 4"/>
            <p:cNvSpPr>
              <a:spLocks noChangeArrowheads="1"/>
            </p:cNvSpPr>
            <p:nvPr/>
          </p:nvSpPr>
          <p:spPr bwMode="auto">
            <a:xfrm>
              <a:off x="4552950" y="1406689"/>
              <a:ext cx="2574925"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谈判前：准备</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2" name="TextBox 4"/>
            <p:cNvSpPr>
              <a:spLocks noChangeArrowheads="1"/>
            </p:cNvSpPr>
            <p:nvPr/>
          </p:nvSpPr>
          <p:spPr bwMode="auto">
            <a:xfrm>
              <a:off x="4552950" y="2052096"/>
              <a:ext cx="3106738"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各阶段：策略</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3" name="TextBox 4"/>
            <p:cNvSpPr>
              <a:spLocks noChangeArrowheads="1"/>
            </p:cNvSpPr>
            <p:nvPr/>
          </p:nvSpPr>
          <p:spPr bwMode="auto">
            <a:xfrm>
              <a:off x="4552950" y="2672849"/>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谈判中：技巧</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4" name="TextBox 4"/>
            <p:cNvSpPr>
              <a:spLocks noChangeArrowheads="1"/>
            </p:cNvSpPr>
            <p:nvPr/>
          </p:nvSpPr>
          <p:spPr bwMode="auto">
            <a:xfrm>
              <a:off x="4552950" y="3295572"/>
              <a:ext cx="134447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文化差异</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5" name="TextBox 4"/>
            <p:cNvSpPr>
              <a:spLocks noChangeArrowheads="1"/>
            </p:cNvSpPr>
            <p:nvPr/>
          </p:nvSpPr>
          <p:spPr bwMode="auto">
            <a:xfrm>
              <a:off x="4552950" y="4537075"/>
              <a:ext cx="3009900"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CN" altLang="en-US" sz="2400" b="1" dirty="0" smtClean="0">
                  <a:solidFill>
                    <a:schemeClr val="bg1">
                      <a:lumMod val="65000"/>
                    </a:schemeClr>
                  </a:solidFill>
                  <a:latin typeface="Franklin Gothic Book" pitchFamily="34" charset="0"/>
                  <a:ea typeface="微软雅黑" pitchFamily="34" charset="-122"/>
                  <a:sym typeface="Franklin Gothic Book" pitchFamily="34" charset="0"/>
                </a:rPr>
                <a:t>经典</a:t>
              </a:r>
              <a:r>
                <a:rPr lang="zh-CN" altLang="en-US" sz="2400" b="1" dirty="0">
                  <a:solidFill>
                    <a:schemeClr val="bg1">
                      <a:lumMod val="65000"/>
                    </a:schemeClr>
                  </a:solidFill>
                  <a:latin typeface="Franklin Gothic Book" pitchFamily="34" charset="0"/>
                  <a:ea typeface="微软雅黑" pitchFamily="34" charset="-122"/>
                  <a:sym typeface="Franklin Gothic Book" pitchFamily="34" charset="0"/>
                </a:rPr>
                <a:t>案例分析</a:t>
              </a:r>
              <a:endParaRPr lang="en-US" altLang="en-US" sz="2400" b="1" dirty="0">
                <a:solidFill>
                  <a:schemeClr val="bg1">
                    <a:lumMod val="65000"/>
                  </a:schemeClr>
                </a:solidFill>
                <a:latin typeface="Franklin Gothic Book" pitchFamily="34" charset="0"/>
                <a:ea typeface="微软雅黑" pitchFamily="34" charset="-122"/>
                <a:sym typeface="Franklin Gothic Book" pitchFamily="34" charset="0"/>
              </a:endParaRPr>
            </a:p>
          </p:txBody>
        </p:sp>
        <p:sp>
          <p:nvSpPr>
            <p:cNvPr id="46" name="TextBox 4"/>
            <p:cNvSpPr>
              <a:spLocks noChangeArrowheads="1"/>
            </p:cNvSpPr>
            <p:nvPr/>
          </p:nvSpPr>
          <p:spPr bwMode="auto">
            <a:xfrm>
              <a:off x="4552950" y="3914356"/>
              <a:ext cx="2576513" cy="48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p>
              <a:pPr>
                <a:lnSpc>
                  <a:spcPct val="150000"/>
                </a:lnSpc>
              </a:pPr>
              <a:r>
                <a:rPr lang="zh-CN" altLang="en-US" sz="2400" b="1" dirty="0">
                  <a:latin typeface="Franklin Gothic Book" pitchFamily="34" charset="0"/>
                  <a:ea typeface="微软雅黑" pitchFamily="34" charset="-122"/>
                  <a:sym typeface="Franklin Gothic Book" pitchFamily="34" charset="0"/>
                </a:rPr>
                <a:t>存在的风险</a:t>
              </a:r>
              <a:endParaRPr lang="en-US" altLang="en-US" sz="2400" b="1" dirty="0">
                <a:latin typeface="Franklin Gothic Book" pitchFamily="34" charset="0"/>
                <a:ea typeface="微软雅黑" pitchFamily="34" charset="-122"/>
                <a:sym typeface="Franklin Gothic Book" pitchFamily="34" charset="0"/>
              </a:endParaRPr>
            </a:p>
          </p:txBody>
        </p:sp>
      </p:grpSp>
      <p:grpSp>
        <p:nvGrpSpPr>
          <p:cNvPr id="21" name="组合 20"/>
          <p:cNvGrpSpPr/>
          <p:nvPr/>
        </p:nvGrpSpPr>
        <p:grpSpPr>
          <a:xfrm>
            <a:off x="6640007" y="896816"/>
            <a:ext cx="1455093" cy="5139585"/>
            <a:chOff x="2994336" y="352457"/>
            <a:chExt cx="1330168" cy="4504980"/>
          </a:xfrm>
        </p:grpSpPr>
        <p:grpSp>
          <p:nvGrpSpPr>
            <p:cNvPr id="22" name="组合 30"/>
            <p:cNvGrpSpPr>
              <a:grpSpLocks/>
            </p:cNvGrpSpPr>
            <p:nvPr/>
          </p:nvGrpSpPr>
          <p:grpSpPr bwMode="auto">
            <a:xfrm rot="16200000">
              <a:off x="2996819" y="1071135"/>
              <a:ext cx="2046363" cy="609007"/>
              <a:chOff x="0" y="504056"/>
              <a:chExt cx="6032665" cy="648074"/>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220413" y="504058"/>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3" name="直接箭头连接符 33"/>
              <p:cNvCxnSpPr>
                <a:cxnSpLocks noChangeShapeType="1"/>
              </p:cNvCxnSpPr>
              <p:nvPr/>
            </p:nvCxnSpPr>
            <p:spPr bwMode="auto">
              <a:xfrm>
                <a:off x="2201792"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7" name="直接箭头连接符 34"/>
              <p:cNvCxnSpPr>
                <a:cxnSpLocks noChangeShapeType="1"/>
              </p:cNvCxnSpPr>
              <p:nvPr/>
            </p:nvCxnSpPr>
            <p:spPr bwMode="auto">
              <a:xfrm>
                <a:off x="414445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8" name="直接箭头连接符 35"/>
              <p:cNvCxnSpPr>
                <a:cxnSpLocks noChangeShapeType="1"/>
              </p:cNvCxnSpPr>
              <p:nvPr/>
            </p:nvCxnSpPr>
            <p:spPr bwMode="auto">
              <a:xfrm>
                <a:off x="6030758"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3" name="组合 30"/>
            <p:cNvGrpSpPr>
              <a:grpSpLocks/>
            </p:cNvGrpSpPr>
            <p:nvPr/>
          </p:nvGrpSpPr>
          <p:grpSpPr bwMode="auto">
            <a:xfrm rot="16200000">
              <a:off x="2996818" y="3529753"/>
              <a:ext cx="2046363" cy="609006"/>
              <a:chOff x="0" y="504056"/>
              <a:chExt cx="6032665" cy="648073"/>
            </a:xfrm>
          </p:grpSpPr>
          <p:sp>
            <p:nvSpPr>
              <p:cNvPr id="26"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27"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8" name="直接箭头连接符 33"/>
              <p:cNvCxnSpPr>
                <a:cxnSpLocks noChangeShapeType="1"/>
              </p:cNvCxnSpPr>
              <p:nvPr/>
            </p:nvCxnSpPr>
            <p:spPr bwMode="auto">
              <a:xfrm>
                <a:off x="2031485"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29" name="直接箭头连接符 34"/>
              <p:cNvCxnSpPr>
                <a:cxnSpLocks noChangeShapeType="1"/>
              </p:cNvCxnSpPr>
              <p:nvPr/>
            </p:nvCxnSpPr>
            <p:spPr bwMode="auto">
              <a:xfrm>
                <a:off x="3956201" y="504056"/>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cxnSp>
            <p:nvCxnSpPr>
              <p:cNvPr id="30" name="直接箭头连接符 35"/>
              <p:cNvCxnSpPr>
                <a:cxnSpLocks noChangeShapeType="1"/>
              </p:cNvCxnSpPr>
              <p:nvPr/>
            </p:nvCxnSpPr>
            <p:spPr bwMode="auto">
              <a:xfrm>
                <a:off x="5786179" y="504057"/>
                <a:ext cx="0"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4" name="直接连接符 23"/>
            <p:cNvCxnSpPr>
              <a:stCxn id="31" idx="0"/>
              <a:endCxn id="26"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7" idx="3"/>
            </p:cNvCxnSpPr>
            <p:nvPr/>
          </p:nvCxnSpPr>
          <p:spPr>
            <a:xfrm flipV="1">
              <a:off x="2994336" y="2540205"/>
              <a:ext cx="721160" cy="455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 name="圆角矩形 1"/>
          <p:cNvSpPr/>
          <p:nvPr/>
        </p:nvSpPr>
        <p:spPr>
          <a:xfrm>
            <a:off x="8304104" y="598714"/>
            <a:ext cx="2005099" cy="12838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9" name="圆角矩形 48"/>
          <p:cNvSpPr/>
          <p:nvPr/>
        </p:nvSpPr>
        <p:spPr>
          <a:xfrm>
            <a:off x="8304102" y="2056740"/>
            <a:ext cx="2043700" cy="20058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0" name="圆角矩形 49"/>
          <p:cNvSpPr/>
          <p:nvPr/>
        </p:nvSpPr>
        <p:spPr>
          <a:xfrm>
            <a:off x="8261326" y="4247278"/>
            <a:ext cx="2086476" cy="12317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1" name="圆角矩形 50"/>
          <p:cNvSpPr/>
          <p:nvPr/>
        </p:nvSpPr>
        <p:spPr>
          <a:xfrm>
            <a:off x="8282714" y="5608166"/>
            <a:ext cx="2065088" cy="7363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653848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803867" y="1708046"/>
            <a:ext cx="1133505"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6" name="曲线连接符 55"/>
          <p:cNvCxnSpPr>
            <a:stCxn id="67" idx="3"/>
            <a:endCxn id="49" idx="1"/>
          </p:cNvCxnSpPr>
          <p:nvPr/>
        </p:nvCxnSpPr>
        <p:spPr>
          <a:xfrm flipV="1">
            <a:off x="5287521" y="1924435"/>
            <a:ext cx="516346" cy="3707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7632489" y="1712135"/>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外汇买卖风险</a:t>
            </a:r>
          </a:p>
        </p:txBody>
      </p:sp>
      <p:sp>
        <p:nvSpPr>
          <p:cNvPr id="62" name="圆角矩形 61"/>
          <p:cNvSpPr/>
          <p:nvPr/>
        </p:nvSpPr>
        <p:spPr>
          <a:xfrm>
            <a:off x="7632489" y="2386100"/>
            <a:ext cx="2061753"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会计风险</a:t>
            </a:r>
          </a:p>
        </p:txBody>
      </p:sp>
      <p:cxnSp>
        <p:nvCxnSpPr>
          <p:cNvPr id="65" name="曲线连接符 64"/>
          <p:cNvCxnSpPr>
            <a:stCxn id="49" idx="3"/>
            <a:endCxn id="57" idx="1"/>
          </p:cNvCxnSpPr>
          <p:nvPr/>
        </p:nvCxnSpPr>
        <p:spPr>
          <a:xfrm flipV="1">
            <a:off x="6937372" y="1254559"/>
            <a:ext cx="695117" cy="66987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49" idx="3"/>
            <a:endCxn id="58" idx="1"/>
          </p:cNvCxnSpPr>
          <p:nvPr/>
        </p:nvCxnSpPr>
        <p:spPr>
          <a:xfrm>
            <a:off x="6937372" y="1924435"/>
            <a:ext cx="695117" cy="4089"/>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49" idx="3"/>
            <a:endCxn id="62" idx="1"/>
          </p:cNvCxnSpPr>
          <p:nvPr/>
        </p:nvCxnSpPr>
        <p:spPr>
          <a:xfrm>
            <a:off x="6937372" y="1924435"/>
            <a:ext cx="695117" cy="67805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328011" y="3098408"/>
            <a:ext cx="9218722" cy="3416320"/>
          </a:xfrm>
          <a:prstGeom prst="rect">
            <a:avLst/>
          </a:prstGeom>
        </p:spPr>
        <p:txBody>
          <a:bodyPr wrap="square">
            <a:spAutoFit/>
          </a:bodyPr>
          <a:lstStyle/>
          <a:p>
            <a:pPr lvl="0">
              <a:lnSpc>
                <a:spcPct val="150000"/>
              </a:lnSpc>
              <a:spcBef>
                <a:spcPct val="0"/>
              </a:spcBef>
            </a:pPr>
            <a:r>
              <a:rPr lang="en-US" altLang="zh-CN" sz="2400" dirty="0" smtClean="0">
                <a:latin typeface="微软雅黑" panose="020B0503020204020204" charset="-122"/>
                <a:ea typeface="微软雅黑" panose="020B0503020204020204" charset="-122"/>
              </a:rPr>
              <a:t>      银行在买卖外汇时面临着</a:t>
            </a:r>
            <a:r>
              <a:rPr lang="en-US" altLang="zh-CN" sz="2400" dirty="0" smtClean="0">
                <a:solidFill>
                  <a:srgbClr val="C00000"/>
                </a:solidFill>
                <a:latin typeface="微软雅黑" panose="020B0503020204020204" charset="-122"/>
                <a:ea typeface="微软雅黑" panose="020B0503020204020204" charset="-122"/>
              </a:rPr>
              <a:t>本国货币与外币的兑换</a:t>
            </a:r>
            <a:r>
              <a:rPr lang="en-US" altLang="zh-CN" sz="2400" dirty="0" smtClean="0">
                <a:latin typeface="微软雅黑" panose="020B0503020204020204" charset="-122"/>
                <a:ea typeface="微软雅黑" panose="020B0503020204020204" charset="-122"/>
              </a:rPr>
              <a:t>而产生的外汇风险</a:t>
            </a:r>
            <a:r>
              <a:rPr lang="en-US" altLang="zh-CN" sz="2400" dirty="0">
                <a:latin typeface="微软雅黑" panose="020B0503020204020204" charset="-122"/>
                <a:ea typeface="微软雅黑" panose="020B0503020204020204" charset="-122"/>
              </a:rPr>
              <a:t>。银行与企业在以外币进行借款和贷款而进行外汇交易时，也会发生同样的风险。</a:t>
            </a:r>
          </a:p>
          <a:p>
            <a:pPr lvl="0">
              <a:lnSpc>
                <a:spcPct val="150000"/>
              </a:lnSpc>
              <a:spcBef>
                <a:spcPct val="0"/>
              </a:spcBef>
            </a:pPr>
            <a:r>
              <a:rPr lang="en-US" altLang="zh-CN" sz="2400" dirty="0" smtClean="0">
                <a:latin typeface="楷体" panose="02010609060101010101" charset="-122"/>
                <a:ea typeface="楷体" panose="02010609060101010101" charset="-122"/>
              </a:rPr>
              <a:t>    如</a:t>
            </a:r>
            <a:r>
              <a:rPr lang="en-US" altLang="zh-CN" sz="2400" dirty="0">
                <a:latin typeface="楷体" panose="02010609060101010101" charset="-122"/>
                <a:ea typeface="楷体" panose="02010609060101010101" charset="-122"/>
              </a:rPr>
              <a:t>：甲公司向银行贷200万美元两年，当时汇率为1:5，则折合1000</a:t>
            </a:r>
            <a:r>
              <a:rPr lang="en-US" altLang="zh-CN" sz="2400" dirty="0" smtClean="0">
                <a:latin typeface="楷体" panose="02010609060101010101" charset="-122"/>
                <a:ea typeface="楷体" panose="02010609060101010101" charset="-122"/>
              </a:rPr>
              <a:t>万元人民币</a:t>
            </a:r>
            <a:r>
              <a:rPr lang="zh-CN" altLang="en-US" sz="2400" dirty="0" smtClean="0">
                <a:latin typeface="楷体" panose="02010609060101010101" charset="-122"/>
                <a:ea typeface="楷体" panose="02010609060101010101" charset="-122"/>
              </a:rPr>
              <a:t>。</a:t>
            </a:r>
            <a:r>
              <a:rPr lang="en-US" altLang="zh-CN" sz="2400" dirty="0" smtClean="0">
                <a:latin typeface="楷体" panose="02010609060101010101" charset="-122"/>
                <a:ea typeface="楷体" panose="02010609060101010101" charset="-122"/>
              </a:rPr>
              <a:t>两年后还款时</a:t>
            </a:r>
            <a:r>
              <a:rPr lang="en-US" altLang="zh-CN" sz="2400" dirty="0">
                <a:latin typeface="楷体" panose="02010609060101010101" charset="-122"/>
                <a:ea typeface="楷体" panose="02010609060101010101" charset="-122"/>
              </a:rPr>
              <a:t>，汇率1:6，则需要还款1200万元人民币，多还款200万元。</a:t>
            </a:r>
          </a:p>
        </p:txBody>
      </p:sp>
      <p:sp>
        <p:nvSpPr>
          <p:cNvPr id="28"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7.1.2.1  </a:t>
            </a:r>
            <a:r>
              <a:rPr lang="zh-CN" altLang="en-US" sz="1400" dirty="0">
                <a:solidFill>
                  <a:schemeClr val="bg1">
                    <a:lumMod val="75000"/>
                  </a:schemeClr>
                </a:solidFill>
                <a:latin typeface="黑体" panose="02010609060101010101" pitchFamily="49" charset="-122"/>
                <a:ea typeface="黑体" panose="02010609060101010101" pitchFamily="49" charset="-122"/>
              </a:rPr>
              <a:t>汇率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0"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圆角矩形 32"/>
          <p:cNvSpPr/>
          <p:nvPr/>
        </p:nvSpPr>
        <p:spPr>
          <a:xfrm>
            <a:off x="10725330" y="174602"/>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7632489" y="103817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交易结算风险</a:t>
            </a:r>
          </a:p>
        </p:txBody>
      </p:sp>
    </p:spTree>
    <p:extLst>
      <p:ext uri="{BB962C8B-B14F-4D97-AF65-F5344CB8AC3E}">
        <p14:creationId xmlns:p14="http://schemas.microsoft.com/office/powerpoint/2010/main" val="1423917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21</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一、汇率</a:t>
            </a: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风险</a:t>
            </a:r>
            <a:endPar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endParaRP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803867" y="1708046"/>
            <a:ext cx="1133505" cy="43277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分类</a:t>
            </a:r>
          </a:p>
        </p:txBody>
      </p:sp>
      <p:cxnSp>
        <p:nvCxnSpPr>
          <p:cNvPr id="56" name="曲线连接符 55"/>
          <p:cNvCxnSpPr>
            <a:stCxn id="67" idx="3"/>
            <a:endCxn id="49" idx="1"/>
          </p:cNvCxnSpPr>
          <p:nvPr/>
        </p:nvCxnSpPr>
        <p:spPr>
          <a:xfrm flipV="1">
            <a:off x="5287521" y="1924435"/>
            <a:ext cx="516346" cy="3707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7632489" y="1712135"/>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外汇买卖风险</a:t>
            </a:r>
          </a:p>
        </p:txBody>
      </p:sp>
      <p:sp>
        <p:nvSpPr>
          <p:cNvPr id="62" name="圆角矩形 61"/>
          <p:cNvSpPr/>
          <p:nvPr/>
        </p:nvSpPr>
        <p:spPr>
          <a:xfrm>
            <a:off x="7632489" y="238610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会计风险</a:t>
            </a:r>
          </a:p>
        </p:txBody>
      </p:sp>
      <p:cxnSp>
        <p:nvCxnSpPr>
          <p:cNvPr id="65" name="曲线连接符 64"/>
          <p:cNvCxnSpPr>
            <a:stCxn id="49" idx="3"/>
            <a:endCxn id="57" idx="1"/>
          </p:cNvCxnSpPr>
          <p:nvPr/>
        </p:nvCxnSpPr>
        <p:spPr>
          <a:xfrm flipV="1">
            <a:off x="6937372" y="1254559"/>
            <a:ext cx="695117" cy="66987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49" idx="3"/>
            <a:endCxn id="58" idx="1"/>
          </p:cNvCxnSpPr>
          <p:nvPr/>
        </p:nvCxnSpPr>
        <p:spPr>
          <a:xfrm>
            <a:off x="6937372" y="1924435"/>
            <a:ext cx="695117" cy="4089"/>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49" idx="3"/>
            <a:endCxn id="62" idx="1"/>
          </p:cNvCxnSpPr>
          <p:nvPr/>
        </p:nvCxnSpPr>
        <p:spPr>
          <a:xfrm>
            <a:off x="6937372" y="1924435"/>
            <a:ext cx="695117" cy="67805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363859" y="3414486"/>
            <a:ext cx="9472803" cy="2308324"/>
          </a:xfrm>
          <a:prstGeom prst="rect">
            <a:avLst/>
          </a:prstGeom>
        </p:spPr>
        <p:txBody>
          <a:bodyPr wrap="square">
            <a:spAutoFit/>
          </a:bodyPr>
          <a:lstStyle/>
          <a:p>
            <a:pPr lvl="0">
              <a:lnSpc>
                <a:spcPct val="150000"/>
              </a:lnSpc>
              <a:spcBef>
                <a:spcPct val="0"/>
              </a:spcBef>
            </a:pPr>
            <a:r>
              <a:rPr lang="zh-CN" altLang="en-US" sz="2400" dirty="0" smtClean="0">
                <a:latin typeface="微软雅黑" panose="020B0503020204020204" charset="-122"/>
                <a:ea typeface="微软雅黑" panose="020B0503020204020204" charset="-122"/>
              </a:rPr>
              <a:t>       当</a:t>
            </a:r>
            <a:r>
              <a:rPr lang="zh-CN" altLang="en-US" sz="2400" dirty="0">
                <a:latin typeface="微软雅黑" panose="020B0503020204020204" charset="-122"/>
                <a:ea typeface="微软雅黑" panose="020B0503020204020204" charset="-122"/>
              </a:rPr>
              <a:t>企业对拥有的外币债权和债务必须进行会计处理时</a:t>
            </a:r>
            <a:r>
              <a:rPr lang="zh-CN" altLang="en-US" sz="2400" dirty="0" smtClean="0">
                <a:latin typeface="微软雅黑" panose="020B0503020204020204" charset="-122"/>
                <a:ea typeface="微软雅黑" panose="020B0503020204020204" charset="-122"/>
              </a:rPr>
              <a:t>，若外币</a:t>
            </a:r>
            <a:r>
              <a:rPr lang="zh-CN" altLang="en-US" sz="2400" dirty="0">
                <a:latin typeface="微软雅黑" panose="020B0503020204020204" charset="-122"/>
                <a:ea typeface="微软雅黑" panose="020B0503020204020204" charset="-122"/>
              </a:rPr>
              <a:t>债券与债务入账时与最终结算时的汇率不同，就产生</a:t>
            </a:r>
            <a:r>
              <a:rPr lang="zh-CN" altLang="en-US" sz="2400" u="sng" dirty="0">
                <a:solidFill>
                  <a:srgbClr val="C00000"/>
                </a:solidFill>
                <a:latin typeface="微软雅黑" panose="020B0503020204020204" charset="-122"/>
                <a:ea typeface="微软雅黑" panose="020B0503020204020204" charset="-122"/>
              </a:rPr>
              <a:t>账面上的损益差异</a:t>
            </a:r>
            <a:r>
              <a:rPr lang="zh-CN" altLang="en-US" sz="2400" dirty="0">
                <a:latin typeface="微软雅黑" panose="020B0503020204020204" charset="-122"/>
                <a:ea typeface="微软雅黑" panose="020B0503020204020204" charset="-122"/>
              </a:rPr>
              <a:t>。</a:t>
            </a:r>
          </a:p>
          <a:p>
            <a:pPr lvl="0">
              <a:lnSpc>
                <a:spcPct val="150000"/>
              </a:lnSpc>
              <a:spcBef>
                <a:spcPct val="0"/>
              </a:spcBef>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a:t>
            </a:r>
            <a:r>
              <a:rPr lang="zh-CN" altLang="en-US" sz="2400" dirty="0" smtClean="0">
                <a:latin typeface="楷体" panose="02010609060101010101" charset="-122"/>
                <a:ea typeface="楷体" panose="02010609060101010101" charset="-122"/>
              </a:rPr>
              <a:t>如</a:t>
            </a:r>
            <a:r>
              <a:rPr lang="zh-CN" altLang="en-US" sz="2400" dirty="0">
                <a:latin typeface="楷体" panose="02010609060101010101" charset="-122"/>
                <a:ea typeface="楷体" panose="02010609060101010101" charset="-122"/>
              </a:rPr>
              <a:t>：入账时是</a:t>
            </a:r>
            <a:r>
              <a:rPr lang="en-US" altLang="zh-CN" sz="2400" dirty="0">
                <a:latin typeface="楷体" panose="02010609060101010101" charset="-122"/>
                <a:ea typeface="楷体" panose="02010609060101010101" charset="-122"/>
              </a:rPr>
              <a:t>1:5</a:t>
            </a:r>
            <a:r>
              <a:rPr lang="zh-CN" altLang="en-US" sz="2400" dirty="0">
                <a:latin typeface="楷体" panose="02010609060101010101" charset="-122"/>
                <a:ea typeface="楷体" panose="02010609060101010101" charset="-122"/>
              </a:rPr>
              <a:t>，</a:t>
            </a:r>
            <a:r>
              <a:rPr lang="en-US" altLang="zh-CN" sz="2400" dirty="0">
                <a:latin typeface="楷体" panose="02010609060101010101" charset="-122"/>
                <a:ea typeface="楷体" panose="02010609060101010101" charset="-122"/>
              </a:rPr>
              <a:t>100</a:t>
            </a:r>
            <a:r>
              <a:rPr lang="zh-CN" altLang="en-US" sz="2400" dirty="0">
                <a:latin typeface="楷体" panose="02010609060101010101" charset="-122"/>
                <a:ea typeface="楷体" panose="02010609060101010101" charset="-122"/>
              </a:rPr>
              <a:t>万美元</a:t>
            </a:r>
            <a:r>
              <a:rPr lang="en-US" altLang="zh-CN" sz="2400" dirty="0">
                <a:latin typeface="楷体" panose="02010609060101010101" charset="-122"/>
                <a:ea typeface="楷体" panose="02010609060101010101" charset="-122"/>
              </a:rPr>
              <a:t>=500</a:t>
            </a:r>
            <a:r>
              <a:rPr lang="zh-CN" altLang="en-US" sz="2400" dirty="0">
                <a:latin typeface="楷体" panose="02010609060101010101" charset="-122"/>
                <a:ea typeface="楷体" panose="02010609060101010101" charset="-122"/>
              </a:rPr>
              <a:t>万元，结算时是</a:t>
            </a:r>
            <a:r>
              <a:rPr lang="en-US" altLang="zh-CN" sz="2400" dirty="0">
                <a:latin typeface="楷体" panose="02010609060101010101" charset="-122"/>
                <a:ea typeface="楷体" panose="02010609060101010101" charset="-122"/>
              </a:rPr>
              <a:t>1:4</a:t>
            </a:r>
            <a:r>
              <a:rPr lang="zh-CN" altLang="en-US" sz="2400" dirty="0">
                <a:latin typeface="楷体" panose="02010609060101010101" charset="-122"/>
                <a:ea typeface="楷体" panose="02010609060101010101" charset="-122"/>
              </a:rPr>
              <a:t>，</a:t>
            </a:r>
            <a:r>
              <a:rPr lang="en-US" altLang="zh-CN" sz="2400" dirty="0">
                <a:latin typeface="楷体" panose="02010609060101010101" charset="-122"/>
                <a:ea typeface="楷体" panose="02010609060101010101" charset="-122"/>
              </a:rPr>
              <a:t>100</a:t>
            </a:r>
            <a:r>
              <a:rPr lang="zh-CN" altLang="en-US" sz="2400" dirty="0">
                <a:latin typeface="楷体" panose="02010609060101010101" charset="-122"/>
                <a:ea typeface="楷体" panose="02010609060101010101" charset="-122"/>
              </a:rPr>
              <a:t>美元</a:t>
            </a:r>
            <a:r>
              <a:rPr lang="en-US" altLang="zh-CN" sz="2400" dirty="0">
                <a:latin typeface="楷体" panose="02010609060101010101" charset="-122"/>
                <a:ea typeface="楷体" panose="02010609060101010101" charset="-122"/>
              </a:rPr>
              <a:t>=400</a:t>
            </a:r>
            <a:r>
              <a:rPr lang="zh-CN" altLang="en-US" sz="2400" dirty="0">
                <a:latin typeface="楷体" panose="02010609060101010101" charset="-122"/>
                <a:ea typeface="楷体" panose="02010609060101010101" charset="-122"/>
              </a:rPr>
              <a:t>万元</a:t>
            </a:r>
          </a:p>
        </p:txBody>
      </p:sp>
      <p:sp>
        <p:nvSpPr>
          <p:cNvPr id="28"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7.1.2.1  </a:t>
            </a:r>
            <a:r>
              <a:rPr lang="zh-CN" altLang="en-US" sz="1400" dirty="0">
                <a:solidFill>
                  <a:schemeClr val="bg1">
                    <a:lumMod val="75000"/>
                  </a:schemeClr>
                </a:solidFill>
                <a:latin typeface="黑体" panose="02010609060101010101" pitchFamily="49" charset="-122"/>
                <a:ea typeface="黑体" panose="02010609060101010101" pitchFamily="49" charset="-122"/>
              </a:rPr>
              <a:t>汇率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0"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圆角矩形 32"/>
          <p:cNvSpPr/>
          <p:nvPr/>
        </p:nvSpPr>
        <p:spPr>
          <a:xfrm>
            <a:off x="10725330" y="174602"/>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7632489" y="1038170"/>
            <a:ext cx="2061753" cy="43277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bg1">
                    <a:lumMod val="65000"/>
                  </a:schemeClr>
                </a:solidFill>
                <a:latin typeface="楷体" panose="02010609060101010101" charset="-122"/>
                <a:ea typeface="楷体" panose="02010609060101010101" charset="-122"/>
                <a:cs typeface="微软雅黑" panose="020B0503020204020204" pitchFamily="34" charset="-122"/>
                <a:sym typeface="+mn-ea"/>
              </a:rPr>
              <a:t>交易结算风险</a:t>
            </a:r>
          </a:p>
        </p:txBody>
      </p:sp>
    </p:spTree>
    <p:extLst>
      <p:ext uri="{BB962C8B-B14F-4D97-AF65-F5344CB8AC3E}">
        <p14:creationId xmlns:p14="http://schemas.microsoft.com/office/powerpoint/2010/main" val="1012021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二、利率风险</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758078" y="3373087"/>
            <a:ext cx="8447315" cy="1200329"/>
          </a:xfrm>
          <a:prstGeom prst="rect">
            <a:avLst/>
          </a:prstGeom>
        </p:spPr>
        <p:txBody>
          <a:bodyPr wrap="square">
            <a:spAutoFit/>
          </a:bodyPr>
          <a:lstStyle/>
          <a:p>
            <a:pPr>
              <a:lnSpc>
                <a:spcPct val="150000"/>
              </a:lnSpc>
            </a:pPr>
            <a:r>
              <a:rPr lang="en-US" altLang="zh-CN" sz="2400" dirty="0" err="1" smtClean="0">
                <a:latin typeface="微软雅黑" panose="020B0503020204020204" charset="-122"/>
                <a:ea typeface="微软雅黑" panose="020B0503020204020204" charset="-122"/>
              </a:rPr>
              <a:t>国际金融市场上由于各种</a:t>
            </a:r>
            <a:r>
              <a:rPr lang="en-US" altLang="zh-CN" sz="2400" u="sng" dirty="0" err="1" smtClean="0">
                <a:solidFill>
                  <a:srgbClr val="C00000"/>
                </a:solidFill>
                <a:latin typeface="微软雅黑" panose="020B0503020204020204" charset="-122"/>
                <a:ea typeface="微软雅黑" panose="020B0503020204020204" charset="-122"/>
              </a:rPr>
              <a:t>商业贷款利率的变动</a:t>
            </a:r>
            <a:r>
              <a:rPr lang="en-US" altLang="zh-CN" sz="2400" dirty="0" err="1" smtClean="0">
                <a:latin typeface="微软雅黑" panose="020B0503020204020204" charset="-122"/>
                <a:ea typeface="微软雅黑" panose="020B0503020204020204" charset="-122"/>
              </a:rPr>
              <a:t>而可能给当事人带来损益的风险</a:t>
            </a:r>
            <a:r>
              <a:rPr lang="en-US" altLang="zh-CN" sz="2400" dirty="0">
                <a:latin typeface="微软雅黑" panose="020B0503020204020204" charset="-122"/>
                <a:ea typeface="微软雅黑" panose="020B0503020204020204" charset="-122"/>
              </a:rPr>
              <a:t>。</a:t>
            </a:r>
            <a:endParaRPr lang="zh-CN" altLang="en-US" sz="2400" dirty="0"/>
          </a:p>
        </p:txBody>
      </p:sp>
      <p:sp>
        <p:nvSpPr>
          <p:cNvPr id="20"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7.1.2.2  </a:t>
            </a:r>
            <a:r>
              <a:rPr lang="zh-CN" altLang="en-US" sz="1400" dirty="0">
                <a:solidFill>
                  <a:schemeClr val="bg1">
                    <a:lumMod val="75000"/>
                  </a:schemeClr>
                </a:solidFill>
                <a:latin typeface="黑体" panose="02010609060101010101" pitchFamily="49" charset="-122"/>
                <a:ea typeface="黑体" panose="02010609060101010101" pitchFamily="49" charset="-122"/>
              </a:rPr>
              <a:t>利率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1"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圆角矩形 22"/>
          <p:cNvSpPr/>
          <p:nvPr/>
        </p:nvSpPr>
        <p:spPr>
          <a:xfrm>
            <a:off x="10725330" y="616133"/>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五边形 23"/>
          <p:cNvSpPr/>
          <p:nvPr/>
        </p:nvSpPr>
        <p:spPr>
          <a:xfrm flipH="1">
            <a:off x="3603228" y="2311611"/>
            <a:ext cx="1426959"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a:solidFill>
                  <a:schemeClr val="tx1"/>
                </a:solidFill>
                <a:latin typeface="微软雅黑" pitchFamily="34" charset="-122"/>
                <a:ea typeface="微软雅黑" pitchFamily="34" charset="-122"/>
              </a:rPr>
              <a:t>名词解释</a:t>
            </a:r>
          </a:p>
        </p:txBody>
      </p:sp>
    </p:spTree>
    <p:extLst>
      <p:ext uri="{BB962C8B-B14F-4D97-AF65-F5344CB8AC3E}">
        <p14:creationId xmlns:p14="http://schemas.microsoft.com/office/powerpoint/2010/main" val="3766007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二、利率风险</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758078" y="3373087"/>
            <a:ext cx="8447315" cy="1200329"/>
          </a:xfrm>
          <a:prstGeom prst="rect">
            <a:avLst/>
          </a:prstGeom>
        </p:spPr>
        <p:txBody>
          <a:bodyPr wrap="square">
            <a:spAutoFit/>
          </a:bodyPr>
          <a:lstStyle/>
          <a:p>
            <a:pPr>
              <a:lnSpc>
                <a:spcPct val="150000"/>
              </a:lnSpc>
            </a:pPr>
            <a:r>
              <a:rPr lang="en-US" altLang="zh-CN" sz="2400" dirty="0" err="1" smtClean="0">
                <a:latin typeface="微软雅黑" panose="020B0503020204020204" charset="-122"/>
                <a:ea typeface="微软雅黑" panose="020B0503020204020204" charset="-122"/>
              </a:rPr>
              <a:t>国际金融市场上由于各种</a:t>
            </a:r>
            <a:r>
              <a:rPr lang="en-US" altLang="zh-CN" sz="2400" u="sng" dirty="0" err="1" smtClean="0">
                <a:solidFill>
                  <a:srgbClr val="C00000"/>
                </a:solidFill>
                <a:latin typeface="微软雅黑" panose="020B0503020204020204" charset="-122"/>
                <a:ea typeface="微软雅黑" panose="020B0503020204020204" charset="-122"/>
              </a:rPr>
              <a:t>商业贷款利率的变动</a:t>
            </a:r>
            <a:r>
              <a:rPr lang="en-US" altLang="zh-CN" sz="2400" dirty="0" err="1" smtClean="0">
                <a:latin typeface="微软雅黑" panose="020B0503020204020204" charset="-122"/>
                <a:ea typeface="微软雅黑" panose="020B0503020204020204" charset="-122"/>
              </a:rPr>
              <a:t>而可能给当事人带来损益的风险</a:t>
            </a:r>
            <a:r>
              <a:rPr lang="en-US" altLang="zh-CN" sz="2400" dirty="0">
                <a:latin typeface="微软雅黑" panose="020B0503020204020204" charset="-122"/>
                <a:ea typeface="微软雅黑" panose="020B0503020204020204" charset="-122"/>
              </a:rPr>
              <a:t>。</a:t>
            </a:r>
            <a:endParaRPr lang="zh-CN" altLang="en-US" sz="2400" dirty="0"/>
          </a:p>
        </p:txBody>
      </p:sp>
      <p:sp>
        <p:nvSpPr>
          <p:cNvPr id="5" name="矩形 4"/>
          <p:cNvSpPr/>
          <p:nvPr/>
        </p:nvSpPr>
        <p:spPr>
          <a:xfrm>
            <a:off x="5695465" y="992017"/>
            <a:ext cx="5921828" cy="1938992"/>
          </a:xfrm>
          <a:prstGeom prst="rect">
            <a:avLst/>
          </a:prstGeom>
        </p:spPr>
        <p:txBody>
          <a:bodyPr wrap="square">
            <a:spAutoFit/>
          </a:bodyPr>
          <a:lstStyle/>
          <a:p>
            <a:pPr lvl="0">
              <a:lnSpc>
                <a:spcPct val="200000"/>
              </a:lnSpc>
              <a:spcBef>
                <a:spcPct val="0"/>
              </a:spcBef>
            </a:pPr>
            <a:r>
              <a:rPr lang="en-US" altLang="zh-CN" sz="2000" dirty="0" smtClean="0">
                <a:latin typeface="微软雅黑" panose="020B0503020204020204" charset="-122"/>
                <a:ea typeface="微软雅黑" panose="020B0503020204020204" charset="-122"/>
              </a:rPr>
              <a:t>1.固定利率</a:t>
            </a:r>
            <a:endParaRPr lang="en-US" altLang="zh-CN" sz="2000" dirty="0">
              <a:latin typeface="微软雅黑" panose="020B0503020204020204" charset="-122"/>
              <a:ea typeface="微软雅黑" panose="020B0503020204020204" charset="-122"/>
            </a:endParaRPr>
          </a:p>
          <a:p>
            <a:pPr lvl="0">
              <a:lnSpc>
                <a:spcPct val="200000"/>
              </a:lnSpc>
              <a:spcBef>
                <a:spcPct val="0"/>
              </a:spcBef>
            </a:pPr>
            <a:r>
              <a:rPr lang="en-US" altLang="zh-CN" sz="2000" dirty="0" smtClean="0">
                <a:latin typeface="微软雅黑" panose="020B0503020204020204" charset="-122"/>
                <a:ea typeface="微软雅黑" panose="020B0503020204020204" charset="-122"/>
              </a:rPr>
              <a:t>2.短期贷款利率</a:t>
            </a:r>
            <a:endParaRPr lang="en-US" altLang="zh-CN" sz="2000" dirty="0">
              <a:latin typeface="微软雅黑" panose="020B0503020204020204" charset="-122"/>
              <a:ea typeface="微软雅黑" panose="020B0503020204020204" charset="-122"/>
            </a:endParaRPr>
          </a:p>
          <a:p>
            <a:pPr lvl="0">
              <a:lnSpc>
                <a:spcPct val="200000"/>
              </a:lnSpc>
              <a:spcBef>
                <a:spcPct val="0"/>
              </a:spcBef>
            </a:pPr>
            <a:r>
              <a:rPr lang="en-US" altLang="zh-CN" sz="2000" dirty="0" smtClean="0">
                <a:latin typeface="微软雅黑" panose="020B0503020204020204" charset="-122"/>
                <a:ea typeface="微软雅黑" panose="020B0503020204020204" charset="-122"/>
              </a:rPr>
              <a:t>3.长期贷款利率</a:t>
            </a:r>
            <a:r>
              <a:rPr lang="en-US" altLang="zh-CN" sz="2000" dirty="0">
                <a:latin typeface="微软雅黑" panose="020B0503020204020204" charset="-122"/>
                <a:ea typeface="微软雅黑" panose="020B0503020204020204" charset="-122"/>
              </a:rPr>
              <a:t>：变动利率、浮动利率和期货利率</a:t>
            </a:r>
          </a:p>
        </p:txBody>
      </p:sp>
      <p:sp>
        <p:nvSpPr>
          <p:cNvPr id="6" name="左大括号 5"/>
          <p:cNvSpPr/>
          <p:nvPr/>
        </p:nvSpPr>
        <p:spPr>
          <a:xfrm>
            <a:off x="5393137" y="1266695"/>
            <a:ext cx="217716" cy="1509486"/>
          </a:xfrm>
          <a:prstGeom prst="leftBrac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7.1.2.2  </a:t>
            </a:r>
            <a:r>
              <a:rPr lang="zh-CN" altLang="en-US" sz="1400" dirty="0">
                <a:solidFill>
                  <a:schemeClr val="bg1">
                    <a:lumMod val="75000"/>
                  </a:schemeClr>
                </a:solidFill>
                <a:latin typeface="黑体" panose="02010609060101010101" pitchFamily="49" charset="-122"/>
                <a:ea typeface="黑体" panose="02010609060101010101" pitchFamily="49" charset="-122"/>
              </a:rPr>
              <a:t>利率</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3"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圆角矩形 24"/>
          <p:cNvSpPr/>
          <p:nvPr/>
        </p:nvSpPr>
        <p:spPr>
          <a:xfrm>
            <a:off x="10725330" y="616133"/>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https://timgsa.baidu.com/timg?image&amp;quality=80&amp;size=b9999_10000&amp;sec=1545805764234&amp;di=964f23c44cc5d22e14c208d76567a2ee&amp;imgtype=0&amp;src=http%3A%2F%2Fimg.tukexw.com%2Fimg%2Ff5afc06e19794d2e.jpg"/>
          <p:cNvPicPr>
            <a:picLocks noChangeAspect="1" noChangeArrowheads="1"/>
          </p:cNvPicPr>
          <p:nvPr/>
        </p:nvPicPr>
        <p:blipFill rotWithShape="1">
          <a:blip r:embed="rId4">
            <a:extLst>
              <a:ext uri="{28A0092B-C50C-407E-A947-70E740481C1C}">
                <a14:useLocalDpi xmlns:a14="http://schemas.microsoft.com/office/drawing/2010/main" val="0"/>
              </a:ext>
            </a:extLst>
          </a:blip>
          <a:srcRect b="14599"/>
          <a:stretch/>
        </p:blipFill>
        <p:spPr bwMode="auto">
          <a:xfrm>
            <a:off x="2672348" y="5235267"/>
            <a:ext cx="1635710" cy="16082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0.bdstatic.com/70cFuHSh_Q1YnxGkpoWK1HF6hhy/it/u=2625434391,1721955845&amp;fm=26&amp;gp=0.jpg"/>
          <p:cNvPicPr>
            <a:picLocks noChangeAspect="1" noChangeArrowheads="1"/>
          </p:cNvPicPr>
          <p:nvPr/>
        </p:nvPicPr>
        <p:blipFill rotWithShape="1">
          <a:blip r:embed="rId5">
            <a:extLst>
              <a:ext uri="{28A0092B-C50C-407E-A947-70E740481C1C}">
                <a14:useLocalDpi xmlns:a14="http://schemas.microsoft.com/office/drawing/2010/main" val="0"/>
              </a:ext>
            </a:extLst>
          </a:blip>
          <a:srcRect t="27331"/>
          <a:stretch/>
        </p:blipFill>
        <p:spPr bwMode="auto">
          <a:xfrm>
            <a:off x="8949937" y="5375741"/>
            <a:ext cx="2166326" cy="1482259"/>
          </a:xfrm>
          <a:prstGeom prst="rect">
            <a:avLst/>
          </a:prstGeom>
          <a:noFill/>
          <a:extLst>
            <a:ext uri="{909E8E84-426E-40DD-AFC4-6F175D3DCCD1}">
              <a14:hiddenFill xmlns:a14="http://schemas.microsoft.com/office/drawing/2010/main">
                <a:solidFill>
                  <a:srgbClr val="FFFFFF"/>
                </a:solidFill>
              </a14:hiddenFill>
            </a:ext>
          </a:extLst>
        </p:spPr>
      </p:pic>
      <p:sp>
        <p:nvSpPr>
          <p:cNvPr id="7" name="圆角矩形标注 6"/>
          <p:cNvSpPr/>
          <p:nvPr/>
        </p:nvSpPr>
        <p:spPr>
          <a:xfrm>
            <a:off x="4308057" y="4937361"/>
            <a:ext cx="2361683" cy="595812"/>
          </a:xfrm>
          <a:prstGeom prst="wedgeRoundRectCallout">
            <a:avLst>
              <a:gd name="adj1" fmla="val -32293"/>
              <a:gd name="adj2" fmla="val 8356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latin typeface="楷体" pitchFamily="49" charset="-122"/>
                <a:ea typeface="楷体" pitchFamily="49" charset="-122"/>
              </a:rPr>
              <a:t>固定利率必然得吃亏，还是跟着形势走靠谱</a:t>
            </a:r>
            <a:endParaRPr lang="zh-CN" altLang="en-US" dirty="0">
              <a:latin typeface="楷体" pitchFamily="49" charset="-122"/>
              <a:ea typeface="楷体" pitchFamily="49" charset="-122"/>
            </a:endParaRPr>
          </a:p>
        </p:txBody>
      </p:sp>
      <p:sp>
        <p:nvSpPr>
          <p:cNvPr id="28" name="圆角矩形标注 27"/>
          <p:cNvSpPr/>
          <p:nvPr/>
        </p:nvSpPr>
        <p:spPr>
          <a:xfrm>
            <a:off x="7555476" y="4937361"/>
            <a:ext cx="1877374" cy="595812"/>
          </a:xfrm>
          <a:prstGeom prst="wedgeRoundRectCallout">
            <a:avLst>
              <a:gd name="adj1" fmla="val 40289"/>
              <a:gd name="adj2" fmla="val 86574"/>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latin typeface="楷体" pitchFamily="49" charset="-122"/>
                <a:ea typeface="楷体" pitchFamily="49" charset="-122"/>
              </a:rPr>
              <a:t>利率又涨了</a:t>
            </a:r>
            <a:r>
              <a:rPr lang="en-US" altLang="zh-CN"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
        <p:nvSpPr>
          <p:cNvPr id="30" name="五边形 29"/>
          <p:cNvSpPr/>
          <p:nvPr/>
        </p:nvSpPr>
        <p:spPr>
          <a:xfrm flipH="1">
            <a:off x="3603228" y="2311611"/>
            <a:ext cx="1426959"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a:solidFill>
                  <a:schemeClr val="tx1"/>
                </a:solidFill>
                <a:latin typeface="微软雅黑" pitchFamily="34" charset="-122"/>
                <a:ea typeface="微软雅黑" pitchFamily="34" charset="-122"/>
              </a:rPr>
              <a:t>名词解释</a:t>
            </a:r>
          </a:p>
        </p:txBody>
      </p:sp>
    </p:spTree>
    <p:extLst>
      <p:ext uri="{BB962C8B-B14F-4D97-AF65-F5344CB8AC3E}">
        <p14:creationId xmlns:p14="http://schemas.microsoft.com/office/powerpoint/2010/main" val="2308140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三</a:t>
            </a: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、价格风险</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802697" y="2672057"/>
            <a:ext cx="9153513" cy="3323987"/>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1</a:t>
            </a:r>
            <a:r>
              <a:rPr lang="en-US" altLang="zh-CN" sz="2400" dirty="0" smtClean="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价格风险是指撇开了作为外汇价格的汇率和作为资金价格的利率的风险问题，它是</a:t>
            </a:r>
            <a:r>
              <a:rPr lang="en-US" altLang="zh-CN" sz="2400" dirty="0" err="1" smtClean="0">
                <a:latin typeface="微软雅黑" panose="020B0503020204020204" charset="-122"/>
                <a:ea typeface="微软雅黑" panose="020B0503020204020204" charset="-122"/>
              </a:rPr>
              <a:t>对于</a:t>
            </a:r>
            <a:r>
              <a:rPr lang="en-US" altLang="zh-CN" sz="2400" u="sng" dirty="0" err="1" smtClean="0">
                <a:solidFill>
                  <a:srgbClr val="C00000"/>
                </a:solidFill>
                <a:latin typeface="微软雅黑" panose="020B0503020204020204" charset="-122"/>
                <a:ea typeface="微软雅黑" panose="020B0503020204020204" charset="-122"/>
              </a:rPr>
              <a:t>筹资规模较大</a:t>
            </a:r>
            <a:r>
              <a:rPr lang="en-US" altLang="zh-CN" sz="2400" u="sng" dirty="0" err="1">
                <a:solidFill>
                  <a:srgbClr val="C00000"/>
                </a:solidFill>
                <a:latin typeface="微软雅黑" panose="020B0503020204020204" charset="-122"/>
                <a:ea typeface="微软雅黑" panose="020B0503020204020204" charset="-122"/>
              </a:rPr>
              <a:t>、延续时间较长</a:t>
            </a:r>
            <a:r>
              <a:rPr lang="en-US" altLang="zh-CN" sz="2400" dirty="0" err="1">
                <a:latin typeface="微软雅黑" panose="020B0503020204020204" charset="-122"/>
                <a:ea typeface="微软雅黑" panose="020B0503020204020204" charset="-122"/>
              </a:rPr>
              <a:t>的项目而言的</a:t>
            </a:r>
            <a:r>
              <a:rPr lang="en-US" altLang="zh-CN" sz="2400" dirty="0" smtClean="0">
                <a:latin typeface="微软雅黑" panose="020B0503020204020204" charset="-122"/>
                <a:ea typeface="微软雅黑" panose="020B0503020204020204" charset="-122"/>
              </a:rPr>
              <a:t>。</a:t>
            </a:r>
          </a:p>
          <a:p>
            <a:pPr lvl="0">
              <a:lnSpc>
                <a:spcPct val="150000"/>
              </a:lnSpc>
              <a:spcBef>
                <a:spcPct val="0"/>
              </a:spcBef>
            </a:pPr>
            <a:endParaRPr lang="en-US" altLang="zh-CN" sz="2000" dirty="0">
              <a:latin typeface="微软雅黑" panose="020B0503020204020204" charset="-122"/>
              <a:ea typeface="微软雅黑" panose="020B0503020204020204" charset="-122"/>
            </a:endParaRPr>
          </a:p>
          <a:p>
            <a:pPr lvl="0">
              <a:lnSpc>
                <a:spcPct val="150000"/>
              </a:lnSpc>
              <a:spcBef>
                <a:spcPct val="0"/>
              </a:spcBef>
            </a:pPr>
            <a:r>
              <a:rPr lang="en-US" altLang="zh-CN" sz="2400" dirty="0" smtClean="0">
                <a:latin typeface="微软雅黑" panose="020B0503020204020204" charset="-122"/>
                <a:ea typeface="微软雅黑" panose="020B0503020204020204" charset="-122"/>
              </a:rPr>
              <a:t>2.</a:t>
            </a:r>
            <a:r>
              <a:rPr lang="en-US" altLang="zh-CN" sz="2400" dirty="0">
                <a:latin typeface="微软雅黑" panose="020B0503020204020204" charset="-122"/>
                <a:ea typeface="微软雅黑" panose="020B0503020204020204" charset="-122"/>
              </a:rPr>
              <a:t>影响</a:t>
            </a:r>
            <a:r>
              <a:rPr lang="en-US" altLang="zh-CN" sz="2400" u="sng" dirty="0">
                <a:solidFill>
                  <a:srgbClr val="C00000"/>
                </a:solidFill>
                <a:latin typeface="微软雅黑" panose="020B0503020204020204" charset="-122"/>
                <a:ea typeface="微软雅黑" panose="020B0503020204020204" charset="-122"/>
              </a:rPr>
              <a:t>工程设备远期价格的因素</a:t>
            </a:r>
            <a:r>
              <a:rPr lang="en-US" altLang="zh-CN" sz="2400" dirty="0">
                <a:latin typeface="微软雅黑" panose="020B0503020204020204" charset="-122"/>
                <a:ea typeface="微软雅黑" panose="020B0503020204020204" charset="-122"/>
              </a:rPr>
              <a:t>主要包括</a:t>
            </a:r>
            <a:r>
              <a:rPr lang="en-US" altLang="zh-CN" sz="2400" dirty="0" smtClean="0">
                <a:latin typeface="微软雅黑" panose="020B0503020204020204" charset="-122"/>
                <a:ea typeface="微软雅黑" panose="020B0503020204020204" charset="-122"/>
              </a:rPr>
              <a:t>：</a:t>
            </a:r>
          </a:p>
          <a:p>
            <a:pPr lvl="0">
              <a:lnSpc>
                <a:spcPct val="150000"/>
              </a:lnSpc>
              <a:spcBef>
                <a:spcPct val="0"/>
              </a:spcBef>
            </a:pPr>
            <a:r>
              <a:rPr lang="en-US" altLang="zh-CN"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1）原材料价格（2）工资（3）汇率和利率方面的风险</a:t>
            </a:r>
            <a:r>
              <a:rPr lang="en-US" altLang="zh-CN" sz="2400" dirty="0" smtClean="0">
                <a:latin typeface="楷体" panose="02010609060101010101" pitchFamily="49" charset="-122"/>
                <a:ea typeface="楷体" panose="02010609060101010101" pitchFamily="49" charset="-122"/>
              </a:rPr>
              <a:t>。</a:t>
            </a:r>
          </a:p>
          <a:p>
            <a:pPr lvl="0">
              <a:lnSpc>
                <a:spcPct val="150000"/>
              </a:lnSpc>
              <a:spcBef>
                <a:spcPct val="0"/>
              </a:spcBef>
            </a:pPr>
            <a:r>
              <a:rPr lang="en-US" altLang="zh-CN"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4）国内外其他政治、经济情况的变动</a:t>
            </a:r>
          </a:p>
        </p:txBody>
      </p:sp>
      <p:sp>
        <p:nvSpPr>
          <p:cNvPr id="20"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7.1.2.3  </a:t>
            </a:r>
            <a:r>
              <a:rPr lang="zh-CN" altLang="en-US" sz="1400" dirty="0">
                <a:solidFill>
                  <a:schemeClr val="bg1">
                    <a:lumMod val="75000"/>
                  </a:schemeClr>
                </a:solidFill>
                <a:latin typeface="黑体" panose="02010609060101010101" pitchFamily="49" charset="-122"/>
                <a:ea typeface="黑体" panose="02010609060101010101" pitchFamily="49" charset="-122"/>
              </a:rPr>
              <a:t>价格</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1"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圆角矩形 22"/>
          <p:cNvSpPr/>
          <p:nvPr/>
        </p:nvSpPr>
        <p:spPr>
          <a:xfrm>
            <a:off x="10725330" y="1051806"/>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五边形 23"/>
          <p:cNvSpPr/>
          <p:nvPr/>
        </p:nvSpPr>
        <p:spPr>
          <a:xfrm flipH="1">
            <a:off x="3603228" y="2311611"/>
            <a:ext cx="1426959"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a:solidFill>
                  <a:schemeClr val="tx1"/>
                </a:solidFill>
                <a:latin typeface="微软雅黑" pitchFamily="34" charset="-122"/>
                <a:ea typeface="微软雅黑" pitchFamily="34" charset="-122"/>
              </a:rPr>
              <a:t>名词解释</a:t>
            </a:r>
          </a:p>
        </p:txBody>
      </p:sp>
    </p:spTree>
    <p:extLst>
      <p:ext uri="{BB962C8B-B14F-4D97-AF65-F5344CB8AC3E}">
        <p14:creationId xmlns:p14="http://schemas.microsoft.com/office/powerpoint/2010/main" val="1339380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439" y="216187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市场风险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圆角矩形 66"/>
          <p:cNvSpPr/>
          <p:nvPr/>
        </p:nvSpPr>
        <p:spPr>
          <a:xfrm>
            <a:off x="3059907" y="1745124"/>
            <a:ext cx="222761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5" dirty="0" smtClean="0">
                <a:solidFill>
                  <a:schemeClr val="tx1"/>
                </a:solidFill>
                <a:latin typeface="楷体" panose="02010609060101010101" charset="-122"/>
                <a:ea typeface="楷体" panose="02010609060101010101" charset="-122"/>
                <a:cs typeface="微软雅黑" panose="020B0503020204020204" pitchFamily="34" charset="-122"/>
                <a:sym typeface="+mn-ea"/>
              </a:rPr>
              <a:t>三</a:t>
            </a:r>
            <a:r>
              <a:rPr lang="zh-CN" altLang="en-US" sz="2400" b="1" spc="-5" dirty="0">
                <a:solidFill>
                  <a:schemeClr val="tx1"/>
                </a:solidFill>
                <a:latin typeface="楷体" panose="02010609060101010101" charset="-122"/>
                <a:ea typeface="楷体" panose="02010609060101010101" charset="-122"/>
                <a:cs typeface="微软雅黑" panose="020B0503020204020204" pitchFamily="34" charset="-122"/>
                <a:sym typeface="+mn-ea"/>
              </a:rPr>
              <a:t>、价格风险</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cxnSp>
        <p:nvCxnSpPr>
          <p:cNvPr id="31" name="曲线连接符 30"/>
          <p:cNvCxnSpPr>
            <a:stCxn id="29" idx="3"/>
            <a:endCxn id="67" idx="1"/>
          </p:cNvCxnSpPr>
          <p:nvPr/>
        </p:nvCxnSpPr>
        <p:spPr>
          <a:xfrm flipV="1">
            <a:off x="1957735" y="1961513"/>
            <a:ext cx="1102172" cy="6375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817211" y="2703011"/>
            <a:ext cx="9229645" cy="2308324"/>
          </a:xfrm>
          <a:prstGeom prst="rect">
            <a:avLst/>
          </a:prstGeom>
        </p:spPr>
        <p:txBody>
          <a:bodyPr wrap="square">
            <a:spAutoFit/>
          </a:bodyPr>
          <a:lstStyle/>
          <a:p>
            <a:pPr lvl="0">
              <a:lnSpc>
                <a:spcPct val="150000"/>
              </a:lnSpc>
              <a:spcBef>
                <a:spcPct val="0"/>
              </a:spcBef>
            </a:pPr>
            <a:r>
              <a:rPr lang="zh-CN" altLang="en-US" sz="2400" dirty="0">
                <a:latin typeface="微软雅黑" panose="020B0503020204020204" charset="-122"/>
                <a:ea typeface="微软雅黑" panose="020B0503020204020204" charset="-122"/>
              </a:rPr>
              <a:t>价格形式主要有：</a:t>
            </a:r>
          </a:p>
          <a:p>
            <a:pPr lvl="0">
              <a:lnSpc>
                <a:spcPct val="150000"/>
              </a:lnSpc>
              <a:spcBef>
                <a:spcPct val="0"/>
              </a:spcBef>
            </a:pPr>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固定价格</a:t>
            </a:r>
          </a:p>
          <a:p>
            <a:pPr lvl="0">
              <a:lnSpc>
                <a:spcPct val="150000"/>
              </a:lnSpc>
              <a:spcBef>
                <a:spcPct val="0"/>
              </a:spcBef>
            </a:pPr>
            <a:r>
              <a:rPr lang="en-US" altLang="zh-CN" sz="2400" dirty="0">
                <a:latin typeface="微软雅黑" panose="020B0503020204020204" charset="-122"/>
                <a:ea typeface="微软雅黑" panose="020B0503020204020204" charset="-122"/>
              </a:rPr>
              <a:t>2.</a:t>
            </a:r>
            <a:r>
              <a:rPr lang="zh-CN" altLang="en-US" sz="2400" dirty="0">
                <a:latin typeface="微软雅黑" panose="020B0503020204020204" charset="-122"/>
                <a:ea typeface="微软雅黑" panose="020B0503020204020204" charset="-122"/>
              </a:rPr>
              <a:t>浮动价格  </a:t>
            </a:r>
            <a:r>
              <a:rPr lang="zh-CN" altLang="en-US" sz="2400" dirty="0" smtClean="0">
                <a:latin typeface="微软雅黑" panose="020B0503020204020204" charset="-122"/>
                <a:ea typeface="微软雅黑" panose="020B0503020204020204" charset="-122"/>
              </a:rPr>
              <a:t>   </a:t>
            </a:r>
            <a:r>
              <a:rPr lang="zh-CN" altLang="en-US" sz="2400" dirty="0" smtClean="0">
                <a:latin typeface="楷体" panose="02010609060101010101" pitchFamily="49" charset="-122"/>
                <a:ea typeface="楷体" panose="02010609060101010101" pitchFamily="49" charset="-122"/>
              </a:rPr>
              <a:t>如</a:t>
            </a:r>
            <a:r>
              <a:rPr lang="zh-CN" altLang="en-US" sz="2400" dirty="0">
                <a:latin typeface="楷体" panose="02010609060101010101" pitchFamily="49" charset="-122"/>
                <a:ea typeface="楷体" panose="02010609060101010101" pitchFamily="49" charset="-122"/>
              </a:rPr>
              <a:t>建设开始后</a:t>
            </a:r>
            <a:r>
              <a:rPr lang="en-US" altLang="zh-CN" sz="2400" dirty="0">
                <a:latin typeface="楷体" panose="02010609060101010101" pitchFamily="49" charset="-122"/>
                <a:ea typeface="楷体" panose="02010609060101010101" pitchFamily="49" charset="-122"/>
              </a:rPr>
              <a:t>5-7</a:t>
            </a:r>
            <a:r>
              <a:rPr lang="zh-CN" altLang="en-US" sz="2400" dirty="0">
                <a:latin typeface="楷体" panose="02010609060101010101" pitchFamily="49" charset="-122"/>
                <a:ea typeface="楷体" panose="02010609060101010101" pitchFamily="49" charset="-122"/>
              </a:rPr>
              <a:t>年需提供的设备，可采取浮动价格</a:t>
            </a:r>
          </a:p>
          <a:p>
            <a:pPr lvl="0">
              <a:lnSpc>
                <a:spcPct val="150000"/>
              </a:lnSpc>
              <a:spcBef>
                <a:spcPct val="0"/>
              </a:spcBef>
            </a:pPr>
            <a:r>
              <a:rPr lang="en-US" altLang="zh-CN" sz="2400" dirty="0">
                <a:latin typeface="微软雅黑" panose="020B0503020204020204" charset="-122"/>
                <a:ea typeface="微软雅黑" panose="020B0503020204020204" charset="-122"/>
              </a:rPr>
              <a:t>3.</a:t>
            </a:r>
            <a:r>
              <a:rPr lang="zh-CN" altLang="en-US" sz="2400" dirty="0">
                <a:latin typeface="微软雅黑" panose="020B0503020204020204" charset="-122"/>
                <a:ea typeface="微软雅黑" panose="020B0503020204020204" charset="-122"/>
              </a:rPr>
              <a:t>期货价格   </a:t>
            </a:r>
            <a:r>
              <a:rPr lang="zh-CN" altLang="en-US" sz="2400" dirty="0" smtClean="0">
                <a:latin typeface="微软雅黑" panose="020B0503020204020204" charset="-122"/>
                <a:ea typeface="微软雅黑" panose="020B0503020204020204" charset="-122"/>
              </a:rPr>
              <a:t>  </a:t>
            </a:r>
            <a:r>
              <a:rPr lang="zh-CN" altLang="en-US" sz="2400" dirty="0" smtClean="0">
                <a:latin typeface="楷体" panose="02010609060101010101" pitchFamily="49" charset="-122"/>
                <a:ea typeface="楷体" panose="02010609060101010101" pitchFamily="49" charset="-122"/>
              </a:rPr>
              <a:t>避</a:t>
            </a:r>
            <a:r>
              <a:rPr lang="zh-CN" altLang="en-US" sz="2400" dirty="0">
                <a:latin typeface="楷体" panose="02010609060101010101" pitchFamily="49" charset="-122"/>
                <a:ea typeface="楷体" panose="02010609060101010101" pitchFamily="49" charset="-122"/>
              </a:rPr>
              <a:t>险和投机的动因 </a:t>
            </a:r>
          </a:p>
        </p:txBody>
      </p:sp>
      <p:sp>
        <p:nvSpPr>
          <p:cNvPr id="21"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7.1.2.3  </a:t>
            </a:r>
            <a:r>
              <a:rPr lang="zh-CN" altLang="en-US" sz="1400" dirty="0">
                <a:solidFill>
                  <a:schemeClr val="bg1">
                    <a:lumMod val="75000"/>
                  </a:schemeClr>
                </a:solidFill>
                <a:latin typeface="黑体" panose="02010609060101010101" pitchFamily="49" charset="-122"/>
                <a:ea typeface="黑体" panose="02010609060101010101" pitchFamily="49" charset="-122"/>
              </a:rPr>
              <a:t>价格</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2"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7.1.2 </a:t>
            </a:r>
            <a:r>
              <a:rPr lang="zh-CN" altLang="en-US" sz="3600" dirty="0">
                <a:latin typeface="黑体" panose="02010609060101010101" pitchFamily="49" charset="-122"/>
                <a:ea typeface="黑体" panose="02010609060101010101" pitchFamily="49" charset="-122"/>
              </a:rPr>
              <a:t>市场</a:t>
            </a:r>
            <a:r>
              <a:rPr lang="zh-CN" altLang="en-US" sz="3600" dirty="0" smtClean="0">
                <a:latin typeface="黑体" panose="02010609060101010101" pitchFamily="49" charset="-122"/>
                <a:ea typeface="黑体" panose="02010609060101010101" pitchFamily="49" charset="-122"/>
              </a:rPr>
              <a:t>风险分析</a:t>
            </a:r>
            <a:endParaRPr lang="zh-CN" altLang="en-US" sz="3600" dirty="0">
              <a:latin typeface="黑体" panose="02010609060101010101" pitchFamily="49" charset="-122"/>
              <a:ea typeface="黑体" panose="02010609060101010101" pitchFamily="49" charset="-122"/>
            </a:endParaRPr>
          </a:p>
        </p:txBody>
      </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37" y="146594"/>
            <a:ext cx="2869794" cy="13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a:xfrm>
            <a:off x="10725330" y="1051806"/>
            <a:ext cx="1111333" cy="41806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7240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4.</a:t>
            </a:r>
            <a:r>
              <a:rPr lang="zh-CN" altLang="en-US" sz="2400" dirty="0">
                <a:latin typeface="微软雅黑" panose="020B0503020204020204" pitchFamily="34" charset="-122"/>
                <a:ea typeface="微软雅黑" panose="020B0503020204020204" pitchFamily="34" charset="-122"/>
                <a:sym typeface="宋体" pitchFamily="2" charset="-122"/>
              </a:rPr>
              <a:t>下列有关商务谈判汇率风险说法中正确的是（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是</a:t>
            </a:r>
            <a:r>
              <a:rPr lang="zh-CN" altLang="en-US" sz="2400" dirty="0">
                <a:latin typeface="微软雅黑" panose="020B0503020204020204" pitchFamily="34" charset="-122"/>
                <a:ea typeface="微软雅黑" panose="020B0503020204020204" pitchFamily="34" charset="-122"/>
                <a:sym typeface="宋体" pitchFamily="2" charset="-122"/>
              </a:rPr>
              <a:t>一种技术</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包括</a:t>
            </a:r>
            <a:r>
              <a:rPr lang="zh-CN" altLang="en-US" sz="2400" dirty="0">
                <a:latin typeface="微软雅黑" panose="020B0503020204020204" pitchFamily="34" charset="-122"/>
                <a:ea typeface="微软雅黑" panose="020B0503020204020204" pitchFamily="34" charset="-122"/>
                <a:sym typeface="宋体" pitchFamily="2" charset="-122"/>
              </a:rPr>
              <a:t>交易结算</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不</a:t>
            </a:r>
            <a:r>
              <a:rPr lang="zh-CN" altLang="en-US" sz="2400" dirty="0">
                <a:latin typeface="微软雅黑" panose="020B0503020204020204" pitchFamily="34" charset="-122"/>
                <a:ea typeface="微软雅黑" panose="020B0503020204020204" pitchFamily="34" charset="-122"/>
                <a:sym typeface="宋体" pitchFamily="2" charset="-122"/>
              </a:rPr>
              <a:t>包括会计</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无法规避</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1839666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4.</a:t>
            </a:r>
            <a:r>
              <a:rPr lang="zh-CN" altLang="en-US" sz="2400" dirty="0">
                <a:latin typeface="微软雅黑" panose="020B0503020204020204" pitchFamily="34" charset="-122"/>
                <a:ea typeface="微软雅黑" panose="020B0503020204020204" pitchFamily="34" charset="-122"/>
                <a:sym typeface="宋体" pitchFamily="2" charset="-122"/>
              </a:rPr>
              <a:t>下列有关商务谈判汇率风险说法中正确的是（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是</a:t>
            </a:r>
            <a:r>
              <a:rPr lang="zh-CN" altLang="en-US" sz="2400" dirty="0">
                <a:latin typeface="微软雅黑" panose="020B0503020204020204" pitchFamily="34" charset="-122"/>
                <a:ea typeface="微软雅黑" panose="020B0503020204020204" pitchFamily="34" charset="-122"/>
                <a:sym typeface="宋体" pitchFamily="2" charset="-122"/>
              </a:rPr>
              <a:t>一种技术</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包括</a:t>
            </a:r>
            <a:r>
              <a:rPr lang="zh-CN" altLang="en-US" sz="2400" dirty="0">
                <a:latin typeface="微软雅黑" panose="020B0503020204020204" pitchFamily="34" charset="-122"/>
                <a:ea typeface="微软雅黑" panose="020B0503020204020204" pitchFamily="34" charset="-122"/>
                <a:sym typeface="宋体" pitchFamily="2" charset="-122"/>
              </a:rPr>
              <a:t>交易结算</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不</a:t>
            </a:r>
            <a:r>
              <a:rPr lang="zh-CN" altLang="en-US" sz="2400" dirty="0">
                <a:latin typeface="微软雅黑" panose="020B0503020204020204" pitchFamily="34" charset="-122"/>
                <a:ea typeface="微软雅黑" panose="020B0503020204020204" pitchFamily="34" charset="-122"/>
                <a:sym typeface="宋体" pitchFamily="2" charset="-122"/>
              </a:rPr>
              <a:t>包括会计</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无法规避</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435934"/>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B</a:t>
            </a:r>
          </a:p>
        </p:txBody>
      </p:sp>
    </p:spTree>
    <p:extLst>
      <p:ext uri="{BB962C8B-B14F-4D97-AF65-F5344CB8AC3E}">
        <p14:creationId xmlns:p14="http://schemas.microsoft.com/office/powerpoint/2010/main" val="137408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5.</a:t>
            </a:r>
            <a:r>
              <a:rPr lang="zh-CN" altLang="en-US" sz="2400" dirty="0">
                <a:latin typeface="微软雅黑" panose="020B0503020204020204" pitchFamily="34" charset="-122"/>
                <a:ea typeface="微软雅黑" panose="020B0503020204020204" pitchFamily="34" charset="-122"/>
                <a:sym typeface="宋体" pitchFamily="2" charset="-122"/>
              </a:rPr>
              <a:t>国际商务合作中的市场风险一般包括（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利率风险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价格风险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合同</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Tree>
    <p:extLst>
      <p:ext uri="{BB962C8B-B14F-4D97-AF65-F5344CB8AC3E}">
        <p14:creationId xmlns:p14="http://schemas.microsoft.com/office/powerpoint/2010/main" val="1429550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5.</a:t>
            </a:r>
            <a:r>
              <a:rPr lang="zh-CN" altLang="en-US" sz="2400" dirty="0">
                <a:latin typeface="微软雅黑" panose="020B0503020204020204" pitchFamily="34" charset="-122"/>
                <a:ea typeface="微软雅黑" panose="020B0503020204020204" pitchFamily="34" charset="-122"/>
                <a:sym typeface="宋体" pitchFamily="2" charset="-122"/>
              </a:rPr>
              <a:t>国际商务合作中的市场风险一般包括（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利率风险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价格风险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合同</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ABC</a:t>
            </a:r>
          </a:p>
        </p:txBody>
      </p:sp>
    </p:spTree>
    <p:extLst>
      <p:ext uri="{BB962C8B-B14F-4D97-AF65-F5344CB8AC3E}">
        <p14:creationId xmlns:p14="http://schemas.microsoft.com/office/powerpoint/2010/main" val="1707631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12192000"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5" name="矩形 34"/>
          <p:cNvSpPr/>
          <p:nvPr/>
        </p:nvSpPr>
        <p:spPr>
          <a:xfrm>
            <a:off x="2925901" y="2558667"/>
            <a:ext cx="6340198" cy="1323439"/>
          </a:xfrm>
          <a:prstGeom prst="rect">
            <a:avLst/>
          </a:prstGeom>
        </p:spPr>
        <p:txBody>
          <a:bodyPr wrap="none">
            <a:spAutoFit/>
          </a:bodyPr>
          <a:lstStyle/>
          <a:p>
            <a:pPr algn="ctr"/>
            <a:r>
              <a:rPr lang="zh-CN" altLang="en-US" sz="8000" dirty="0" smtClean="0">
                <a:solidFill>
                  <a:schemeClr val="bg1"/>
                </a:solidFill>
                <a:latin typeface="华文新魏" panose="02010800040101010101" pitchFamily="2" charset="-122"/>
                <a:ea typeface="华文新魏" panose="02010800040101010101" pitchFamily="2" charset="-122"/>
              </a:rPr>
              <a:t>如何险中求胜</a:t>
            </a:r>
            <a:endParaRPr lang="zh-CN" altLang="en-US" sz="80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01597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26237" y="305355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商务活动的风险分析</a:t>
            </a:r>
          </a:p>
        </p:txBody>
      </p: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3083621" y="1568558"/>
            <a:ext cx="5131464"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1.</a:t>
            </a:r>
            <a:r>
              <a:rPr lang="zh-CN" altLang="en-US" sz="2400" dirty="0">
                <a:solidFill>
                  <a:prstClr val="black"/>
                </a:solidFill>
                <a:latin typeface="微软雅黑" panose="020B0503020204020204" charset="-122"/>
                <a:ea typeface="微软雅黑" panose="020B0503020204020204" charset="-122"/>
              </a:rPr>
              <a:t>技术上</a:t>
            </a:r>
            <a:r>
              <a:rPr lang="zh-CN" altLang="en-US" sz="2400" dirty="0">
                <a:solidFill>
                  <a:srgbClr val="C00000"/>
                </a:solidFill>
                <a:latin typeface="微软雅黑" panose="020B0503020204020204" charset="-122"/>
                <a:ea typeface="微软雅黑" panose="020B0503020204020204" charset="-122"/>
              </a:rPr>
              <a:t>过分奢求</a:t>
            </a:r>
            <a:r>
              <a:rPr lang="zh-CN" altLang="en-US" sz="2400" dirty="0">
                <a:solidFill>
                  <a:prstClr val="black"/>
                </a:solidFill>
                <a:latin typeface="微软雅黑" panose="020B0503020204020204" charset="-122"/>
                <a:ea typeface="微软雅黑" panose="020B0503020204020204" charset="-122"/>
              </a:rPr>
              <a:t>引起的风险</a:t>
            </a:r>
          </a:p>
        </p:txBody>
      </p:sp>
      <p:sp>
        <p:nvSpPr>
          <p:cNvPr id="30" name="圆角矩形 29"/>
          <p:cNvSpPr/>
          <p:nvPr/>
        </p:nvSpPr>
        <p:spPr>
          <a:xfrm>
            <a:off x="3109606" y="3128625"/>
            <a:ext cx="51054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2.</a:t>
            </a:r>
            <a:r>
              <a:rPr lang="zh-CN" altLang="en-US" sz="2400" dirty="0">
                <a:solidFill>
                  <a:prstClr val="black"/>
                </a:solidFill>
                <a:latin typeface="微软雅黑" panose="020B0503020204020204" charset="-122"/>
                <a:ea typeface="微软雅黑" panose="020B0503020204020204" charset="-122"/>
              </a:rPr>
              <a:t>由于</a:t>
            </a:r>
            <a:r>
              <a:rPr lang="zh-CN" altLang="en-US" sz="2400" dirty="0">
                <a:solidFill>
                  <a:srgbClr val="C00000"/>
                </a:solidFill>
                <a:latin typeface="微软雅黑" panose="020B0503020204020204" charset="-122"/>
                <a:ea typeface="微软雅黑" panose="020B0503020204020204" charset="-122"/>
              </a:rPr>
              <a:t>合作伙伴选择不当</a:t>
            </a:r>
            <a:r>
              <a:rPr lang="zh-CN" altLang="en-US" sz="2400" dirty="0">
                <a:solidFill>
                  <a:prstClr val="black"/>
                </a:solidFill>
                <a:latin typeface="微软雅黑" panose="020B0503020204020204" charset="-122"/>
                <a:ea typeface="微软雅黑" panose="020B0503020204020204" charset="-122"/>
              </a:rPr>
              <a:t>引起的风险</a:t>
            </a:r>
          </a:p>
        </p:txBody>
      </p:sp>
      <p:sp>
        <p:nvSpPr>
          <p:cNvPr id="32" name="圆角矩形 31"/>
          <p:cNvSpPr/>
          <p:nvPr/>
        </p:nvSpPr>
        <p:spPr>
          <a:xfrm>
            <a:off x="3083620" y="4793479"/>
            <a:ext cx="5105479" cy="432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3.</a:t>
            </a:r>
            <a:r>
              <a:rPr lang="zh-CN" altLang="en-US" sz="2400" dirty="0">
                <a:solidFill>
                  <a:srgbClr val="C00000"/>
                </a:solidFill>
                <a:latin typeface="微软雅黑" panose="020B0503020204020204" charset="-122"/>
                <a:ea typeface="微软雅黑" panose="020B0503020204020204" charset="-122"/>
              </a:rPr>
              <a:t>强迫性要求</a:t>
            </a:r>
            <a:r>
              <a:rPr lang="zh-CN" altLang="en-US" sz="2400" dirty="0">
                <a:solidFill>
                  <a:prstClr val="black"/>
                </a:solidFill>
                <a:latin typeface="微软雅黑" panose="020B0503020204020204" charset="-122"/>
                <a:ea typeface="微软雅黑" panose="020B0503020204020204" charset="-122"/>
              </a:rPr>
              <a:t>造成的风险</a:t>
            </a:r>
          </a:p>
        </p:txBody>
      </p:sp>
      <p:cxnSp>
        <p:nvCxnSpPr>
          <p:cNvPr id="33" name="曲线连接符 32"/>
          <p:cNvCxnSpPr/>
          <p:nvPr/>
        </p:nvCxnSpPr>
        <p:spPr>
          <a:xfrm rot="5400000" flipH="1" flipV="1">
            <a:off x="1771445" y="2135731"/>
            <a:ext cx="1446569" cy="117778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32" idx="1"/>
            <a:endCxn id="29" idx="3"/>
          </p:cNvCxnSpPr>
          <p:nvPr/>
        </p:nvCxnSpPr>
        <p:spPr>
          <a:xfrm rot="10800000">
            <a:off x="1977534" y="3490758"/>
            <a:ext cx="1106087" cy="1519111"/>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曲线连接符 49"/>
          <p:cNvCxnSpPr>
            <a:endCxn id="30" idx="1"/>
          </p:cNvCxnSpPr>
          <p:nvPr/>
        </p:nvCxnSpPr>
        <p:spPr>
          <a:xfrm>
            <a:off x="1971549" y="3297850"/>
            <a:ext cx="1138057" cy="4716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7.1.3  </a:t>
            </a:r>
            <a:r>
              <a:rPr lang="zh-CN" altLang="en-US" sz="1400" dirty="0">
                <a:solidFill>
                  <a:schemeClr val="bg1">
                    <a:lumMod val="75000"/>
                  </a:schemeClr>
                </a:solidFill>
                <a:latin typeface="黑体" panose="02010609060101010101" pitchFamily="49" charset="-122"/>
                <a:ea typeface="黑体" panose="02010609060101010101" pitchFamily="49" charset="-122"/>
              </a:rPr>
              <a:t>技术</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a:xfrm>
            <a:off x="10368276" y="1110994"/>
            <a:ext cx="993990" cy="2784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五边形 24"/>
          <p:cNvSpPr/>
          <p:nvPr/>
        </p:nvSpPr>
        <p:spPr>
          <a:xfrm flipH="1">
            <a:off x="10491913" y="3086023"/>
            <a:ext cx="1426959"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endParaRPr lang="zh-CN" altLang="en-US" dirty="0">
              <a:solidFill>
                <a:schemeClr val="tx1"/>
              </a:solidFill>
              <a:latin typeface="微软雅黑" pitchFamily="34" charset="-122"/>
              <a:ea typeface="微软雅黑" pitchFamily="34" charset="-122"/>
            </a:endParaRPr>
          </a:p>
        </p:txBody>
      </p:sp>
      <p:sp>
        <p:nvSpPr>
          <p:cNvPr id="2" name="矩形 1"/>
          <p:cNvSpPr/>
          <p:nvPr/>
        </p:nvSpPr>
        <p:spPr>
          <a:xfrm>
            <a:off x="3083619" y="2016202"/>
            <a:ext cx="8615076" cy="830997"/>
          </a:xfrm>
          <a:prstGeom prst="rect">
            <a:avLst/>
          </a:prstGeom>
        </p:spPr>
        <p:txBody>
          <a:bodyPr wrap="square">
            <a:spAutoFit/>
          </a:bodyPr>
          <a:lstStyle/>
          <a:p>
            <a:r>
              <a:rPr lang="zh-CN" altLang="en-US" sz="2400" dirty="0">
                <a:latin typeface="楷体" pitchFamily="49" charset="-122"/>
                <a:ea typeface="楷体" pitchFamily="49" charset="-122"/>
              </a:rPr>
              <a:t>在涉及引进技术</a:t>
            </a:r>
            <a:r>
              <a:rPr lang="zh-CN" altLang="en-US" sz="2400" dirty="0" smtClean="0">
                <a:latin typeface="楷体" pitchFamily="49" charset="-122"/>
                <a:ea typeface="楷体" pitchFamily="49" charset="-122"/>
              </a:rPr>
              <a:t>、设备</a:t>
            </a:r>
            <a:r>
              <a:rPr lang="zh-CN" altLang="en-US" sz="2400" dirty="0">
                <a:latin typeface="楷体" pitchFamily="49" charset="-122"/>
                <a:ea typeface="楷体" pitchFamily="49" charset="-122"/>
              </a:rPr>
              <a:t>等项目谈判中，引进</a:t>
            </a:r>
            <a:r>
              <a:rPr lang="zh-CN" altLang="en-US" sz="2400" dirty="0" smtClean="0">
                <a:latin typeface="楷体" pitchFamily="49" charset="-122"/>
                <a:ea typeface="楷体" pitchFamily="49" charset="-122"/>
              </a:rPr>
              <a:t>方不适</a:t>
            </a:r>
            <a:r>
              <a:rPr lang="zh-CN" altLang="en-US" sz="2400" dirty="0">
                <a:latin typeface="楷体" pitchFamily="49" charset="-122"/>
                <a:ea typeface="楷体" pitchFamily="49" charset="-122"/>
              </a:rPr>
              <a:t>当地</a:t>
            </a:r>
            <a:r>
              <a:rPr lang="zh-CN" altLang="en-US" sz="2400" dirty="0">
                <a:solidFill>
                  <a:srgbClr val="C00000"/>
                </a:solidFill>
                <a:latin typeface="楷体" pitchFamily="49" charset="-122"/>
                <a:ea typeface="楷体" pitchFamily="49" charset="-122"/>
              </a:rPr>
              <a:t>提出过高技术</a:t>
            </a:r>
            <a:r>
              <a:rPr lang="zh-CN" altLang="en-US" sz="2400" dirty="0" smtClean="0">
                <a:solidFill>
                  <a:srgbClr val="C00000"/>
                </a:solidFill>
                <a:latin typeface="楷体" pitchFamily="49" charset="-122"/>
                <a:ea typeface="楷体" pitchFamily="49" charset="-122"/>
              </a:rPr>
              <a:t>指标</a:t>
            </a:r>
            <a:r>
              <a:rPr lang="zh-CN" altLang="en-US" sz="2400" dirty="0">
                <a:latin typeface="楷体" pitchFamily="49" charset="-122"/>
                <a:ea typeface="楷体" pitchFamily="49" charset="-122"/>
              </a:rPr>
              <a:t>。</a:t>
            </a:r>
          </a:p>
        </p:txBody>
      </p:sp>
      <p:sp>
        <p:nvSpPr>
          <p:cNvPr id="12" name="矩形 11"/>
          <p:cNvSpPr/>
          <p:nvPr/>
        </p:nvSpPr>
        <p:spPr>
          <a:xfrm>
            <a:off x="3134944" y="3637064"/>
            <a:ext cx="8512427" cy="830997"/>
          </a:xfrm>
          <a:prstGeom prst="rect">
            <a:avLst/>
          </a:prstGeom>
        </p:spPr>
        <p:txBody>
          <a:bodyPr wrap="square">
            <a:spAutoFit/>
          </a:bodyPr>
          <a:lstStyle/>
          <a:p>
            <a:r>
              <a:rPr lang="zh-CN" altLang="en-US" sz="2400" dirty="0" smtClean="0">
                <a:latin typeface="楷体" pitchFamily="49" charset="-122"/>
                <a:ea typeface="楷体" pitchFamily="49" charset="-122"/>
              </a:rPr>
              <a:t>发展中国家能否</a:t>
            </a:r>
            <a:r>
              <a:rPr lang="zh-CN" altLang="en-US" sz="2400" dirty="0">
                <a:latin typeface="楷体" pitchFamily="49" charset="-122"/>
                <a:ea typeface="楷体" pitchFamily="49" charset="-122"/>
              </a:rPr>
              <a:t>如愿以偿地从发达国家的</a:t>
            </a:r>
            <a:r>
              <a:rPr lang="zh-CN" altLang="en-US" sz="2400" dirty="0" smtClean="0">
                <a:latin typeface="楷体" pitchFamily="49" charset="-122"/>
                <a:ea typeface="楷体" pitchFamily="49" charset="-122"/>
              </a:rPr>
              <a:t>合作中</a:t>
            </a:r>
            <a:r>
              <a:rPr lang="zh-CN" altLang="en-US" sz="2400" dirty="0">
                <a:latin typeface="楷体" pitchFamily="49" charset="-122"/>
                <a:ea typeface="楷体" pitchFamily="49" charset="-122"/>
              </a:rPr>
              <a:t>引进资金、技术、设备及管理</a:t>
            </a:r>
            <a:r>
              <a:rPr lang="zh-CN" altLang="en-US" sz="2400" dirty="0" smtClean="0">
                <a:latin typeface="楷体" pitchFamily="49" charset="-122"/>
                <a:ea typeface="楷体" pitchFamily="49" charset="-122"/>
              </a:rPr>
              <a:t>，</a:t>
            </a:r>
            <a:r>
              <a:rPr lang="zh-CN" altLang="en-US" sz="2400" dirty="0">
                <a:latin typeface="楷体" pitchFamily="49" charset="-122"/>
                <a:ea typeface="楷体" pitchFamily="49" charset="-122"/>
              </a:rPr>
              <a:t>并</a:t>
            </a:r>
            <a:r>
              <a:rPr lang="zh-CN" altLang="en-US" sz="2400" dirty="0" smtClean="0">
                <a:solidFill>
                  <a:srgbClr val="C00000"/>
                </a:solidFill>
                <a:latin typeface="楷体" pitchFamily="49" charset="-122"/>
                <a:ea typeface="楷体" pitchFamily="49" charset="-122"/>
              </a:rPr>
              <a:t>不</a:t>
            </a:r>
            <a:r>
              <a:rPr lang="zh-CN" altLang="en-US" sz="2400" dirty="0">
                <a:solidFill>
                  <a:srgbClr val="C00000"/>
                </a:solidFill>
                <a:latin typeface="楷体" pitchFamily="49" charset="-122"/>
                <a:ea typeface="楷体" pitchFamily="49" charset="-122"/>
              </a:rPr>
              <a:t>十分确定</a:t>
            </a:r>
            <a:r>
              <a:rPr lang="zh-CN" altLang="en-US" sz="2400" dirty="0" smtClean="0">
                <a:latin typeface="楷体" pitchFamily="49" charset="-122"/>
                <a:ea typeface="楷体" pitchFamily="49" charset="-122"/>
              </a:rPr>
              <a:t>。</a:t>
            </a:r>
            <a:r>
              <a:rPr lang="zh-CN" altLang="en-US" sz="2400" dirty="0">
                <a:latin typeface="楷体" pitchFamily="49" charset="-122"/>
                <a:ea typeface="楷体" pitchFamily="49" charset="-122"/>
              </a:rPr>
              <a:t> </a:t>
            </a:r>
            <a:endParaRPr lang="zh-CN" altLang="en-US" sz="2400" dirty="0">
              <a:latin typeface="楷体" pitchFamily="49" charset="-122"/>
              <a:ea typeface="楷体" pitchFamily="49" charset="-122"/>
            </a:endParaRPr>
          </a:p>
        </p:txBody>
      </p:sp>
      <p:sp>
        <p:nvSpPr>
          <p:cNvPr id="15" name="矩形 14"/>
          <p:cNvSpPr/>
          <p:nvPr/>
        </p:nvSpPr>
        <p:spPr>
          <a:xfrm>
            <a:off x="3187908" y="5234216"/>
            <a:ext cx="8017485" cy="1200329"/>
          </a:xfrm>
          <a:prstGeom prst="rect">
            <a:avLst/>
          </a:prstGeom>
        </p:spPr>
        <p:txBody>
          <a:bodyPr wrap="square">
            <a:spAutoFit/>
          </a:bodyPr>
          <a:lstStyle/>
          <a:p>
            <a:r>
              <a:rPr lang="zh-CN" altLang="en-US" sz="2400" dirty="0">
                <a:latin typeface="楷体" pitchFamily="49" charset="-122"/>
                <a:ea typeface="楷体" pitchFamily="49" charset="-122"/>
              </a:rPr>
              <a:t>在国际政治事务上</a:t>
            </a:r>
            <a:r>
              <a:rPr lang="zh-CN" altLang="en-US" sz="2400" dirty="0" smtClean="0">
                <a:latin typeface="楷体" pitchFamily="49" charset="-122"/>
                <a:ea typeface="楷体" pitchFamily="49" charset="-122"/>
              </a:rPr>
              <a:t>，</a:t>
            </a:r>
            <a:r>
              <a:rPr lang="zh-CN" altLang="en-US" sz="2400" dirty="0" smtClean="0">
                <a:solidFill>
                  <a:srgbClr val="C00000"/>
                </a:solidFill>
                <a:latin typeface="楷体" pitchFamily="49" charset="-122"/>
                <a:ea typeface="楷体" pitchFamily="49" charset="-122"/>
              </a:rPr>
              <a:t>大国强迫</a:t>
            </a:r>
            <a:r>
              <a:rPr lang="zh-CN" altLang="en-US" sz="2400" dirty="0">
                <a:solidFill>
                  <a:srgbClr val="C00000"/>
                </a:solidFill>
                <a:latin typeface="楷体" pitchFamily="49" charset="-122"/>
                <a:ea typeface="楷体" pitchFamily="49" charset="-122"/>
              </a:rPr>
              <a:t>弱小</a:t>
            </a:r>
            <a:r>
              <a:rPr lang="zh-CN" altLang="en-US" sz="2400" dirty="0" smtClean="0">
                <a:solidFill>
                  <a:srgbClr val="C00000"/>
                </a:solidFill>
                <a:latin typeface="楷体" pitchFamily="49" charset="-122"/>
                <a:ea typeface="楷体" pitchFamily="49" charset="-122"/>
              </a:rPr>
              <a:t>国</a:t>
            </a:r>
            <a:r>
              <a:rPr lang="zh-CN" altLang="en-US" sz="2400" dirty="0" smtClean="0">
                <a:latin typeface="楷体" pitchFamily="49" charset="-122"/>
                <a:ea typeface="楷体" pitchFamily="49" charset="-122"/>
              </a:rPr>
              <a:t>接受</a:t>
            </a:r>
            <a:r>
              <a:rPr lang="zh-CN" altLang="en-US" sz="2400" dirty="0">
                <a:latin typeface="楷体" pitchFamily="49" charset="-122"/>
                <a:ea typeface="楷体" pitchFamily="49" charset="-122"/>
              </a:rPr>
              <a:t>他</a:t>
            </a:r>
            <a:r>
              <a:rPr lang="zh-CN" altLang="en-US" sz="2400" dirty="0" smtClean="0">
                <a:latin typeface="楷体" pitchFamily="49" charset="-122"/>
                <a:ea typeface="楷体" pitchFamily="49" charset="-122"/>
              </a:rPr>
              <a:t>们</a:t>
            </a:r>
            <a:r>
              <a:rPr lang="zh-CN" altLang="en-US" sz="2400" dirty="0">
                <a:latin typeface="楷体" pitchFamily="49" charset="-122"/>
                <a:ea typeface="楷体" pitchFamily="49" charset="-122"/>
              </a:rPr>
              <a:t>提出的方案，否则就以各种制裁相威胁</a:t>
            </a:r>
            <a:r>
              <a:rPr lang="zh-CN" altLang="en-US" sz="2400" dirty="0" smtClean="0">
                <a:latin typeface="楷体" pitchFamily="49" charset="-122"/>
                <a:ea typeface="楷体" pitchFamily="49" charset="-122"/>
              </a:rPr>
              <a:t>。最终要么</a:t>
            </a:r>
            <a:r>
              <a:rPr lang="zh-CN" altLang="en-US" sz="2400" dirty="0">
                <a:latin typeface="楷体" pitchFamily="49" charset="-122"/>
                <a:ea typeface="楷体" pitchFamily="49" charset="-122"/>
              </a:rPr>
              <a:t>以弱小国家屈服妥协为结局，要么导致冲突加剧，甚至可能带来战争危险。 </a:t>
            </a:r>
            <a:endParaRPr lang="zh-CN" altLang="en-US" sz="2400" dirty="0">
              <a:latin typeface="楷体" pitchFamily="49" charset="-122"/>
              <a:ea typeface="楷体" pitchFamily="49" charset="-122"/>
            </a:endParaRPr>
          </a:p>
        </p:txBody>
      </p:sp>
    </p:spTree>
    <p:extLst>
      <p:ext uri="{BB962C8B-B14F-4D97-AF65-F5344CB8AC3E}">
        <p14:creationId xmlns:p14="http://schemas.microsoft.com/office/powerpoint/2010/main" val="49404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31</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124785" y="3175643"/>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6951" y="400821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2811470" y="2105009"/>
            <a:ext cx="1208903" cy="4926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a:solidFill>
                  <a:prstClr val="black"/>
                </a:solidFill>
                <a:latin typeface="微软雅黑" panose="020B0503020204020204" charset="-122"/>
                <a:ea typeface="微软雅黑" panose="020B0503020204020204" charset="-122"/>
              </a:rPr>
              <a:t>1</a:t>
            </a:r>
            <a:r>
              <a:rPr lang="en-US" altLang="zh-CN" sz="2400" dirty="0" smtClean="0">
                <a:solidFill>
                  <a:prstClr val="black"/>
                </a:solidFill>
                <a:latin typeface="微软雅黑" panose="020B0503020204020204" charset="-122"/>
                <a:ea typeface="微软雅黑" panose="020B0503020204020204" charset="-122"/>
              </a:rPr>
              <a:t>.</a:t>
            </a:r>
            <a:r>
              <a:rPr lang="zh-CN" altLang="en-US" sz="2400" dirty="0" smtClean="0">
                <a:solidFill>
                  <a:prstClr val="black"/>
                </a:solidFill>
                <a:latin typeface="微软雅黑" panose="020B0503020204020204" charset="-122"/>
                <a:ea typeface="微软雅黑" panose="020B0503020204020204" charset="-122"/>
              </a:rPr>
              <a:t>概念</a:t>
            </a:r>
            <a:endParaRPr lang="zh-CN" altLang="en-US" sz="2400" dirty="0">
              <a:solidFill>
                <a:prstClr val="black"/>
              </a:solidFill>
              <a:latin typeface="微软雅黑" panose="020B0503020204020204" charset="-122"/>
              <a:ea typeface="微软雅黑" panose="020B0503020204020204" charset="-122"/>
            </a:endParaRPr>
          </a:p>
        </p:txBody>
      </p:sp>
      <p:sp>
        <p:nvSpPr>
          <p:cNvPr id="32" name="圆角矩形 31"/>
          <p:cNvSpPr/>
          <p:nvPr/>
        </p:nvSpPr>
        <p:spPr>
          <a:xfrm>
            <a:off x="2844764" y="5177873"/>
            <a:ext cx="1174973" cy="5660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en-US" altLang="zh-CN" sz="2400" dirty="0" smtClean="0">
                <a:solidFill>
                  <a:prstClr val="black"/>
                </a:solidFill>
                <a:latin typeface="微软雅黑" panose="020B0503020204020204" charset="-122"/>
                <a:ea typeface="微软雅黑" panose="020B0503020204020204" charset="-122"/>
              </a:rPr>
              <a:t>2.</a:t>
            </a:r>
            <a:r>
              <a:rPr lang="zh-CN" altLang="en-US" sz="2400" dirty="0" smtClean="0">
                <a:solidFill>
                  <a:prstClr val="black"/>
                </a:solidFill>
                <a:latin typeface="微软雅黑" panose="020B0503020204020204" charset="-122"/>
                <a:ea typeface="微软雅黑" panose="020B0503020204020204" charset="-122"/>
              </a:rPr>
              <a:t>分类</a:t>
            </a:r>
            <a:endParaRPr lang="zh-CN" altLang="en-US" sz="2400" dirty="0">
              <a:solidFill>
                <a:prstClr val="black"/>
              </a:solidFill>
              <a:latin typeface="微软雅黑" panose="020B0503020204020204" charset="-122"/>
              <a:ea typeface="微软雅黑" panose="020B0503020204020204" charset="-122"/>
            </a:endParaRPr>
          </a:p>
        </p:txBody>
      </p:sp>
      <p:sp>
        <p:nvSpPr>
          <p:cNvPr id="13" name="矩形 12"/>
          <p:cNvSpPr/>
          <p:nvPr/>
        </p:nvSpPr>
        <p:spPr>
          <a:xfrm>
            <a:off x="4275900" y="2002374"/>
            <a:ext cx="7227024" cy="1754326"/>
          </a:xfrm>
          <a:prstGeom prst="rect">
            <a:avLst/>
          </a:prstGeom>
        </p:spPr>
        <p:txBody>
          <a:bodyPr wrap="square">
            <a:spAutoFit/>
          </a:bodyPr>
          <a:lstStyle/>
          <a:p>
            <a:pPr lvl="0">
              <a:lnSpc>
                <a:spcPct val="150000"/>
              </a:lnSpc>
              <a:spcBef>
                <a:spcPct val="0"/>
              </a:spcBef>
            </a:pPr>
            <a:r>
              <a:rPr lang="en-US" altLang="zh-CN" sz="2400" dirty="0" err="1">
                <a:latin typeface="楷体" panose="02010609060101010101" pitchFamily="49" charset="-122"/>
                <a:ea typeface="楷体" panose="02010609060101010101" pitchFamily="49" charset="-122"/>
              </a:rPr>
              <a:t>在磋商签订有关合同时，由于各种不确定因素和信息缺乏的情况会导致</a:t>
            </a:r>
            <a:r>
              <a:rPr lang="en-US" altLang="zh-CN" sz="2400" u="sng" dirty="0" err="1">
                <a:solidFill>
                  <a:srgbClr val="C00000"/>
                </a:solidFill>
                <a:latin typeface="楷体" panose="02010609060101010101" pitchFamily="49" charset="-122"/>
                <a:ea typeface="楷体" panose="02010609060101010101" pitchFamily="49" charset="-122"/>
              </a:rPr>
              <a:t>合同条款的不完善</a:t>
            </a:r>
            <a:r>
              <a:rPr lang="en-US" altLang="zh-CN" sz="2400" dirty="0" err="1">
                <a:latin typeface="楷体" panose="02010609060101010101" pitchFamily="49" charset="-122"/>
                <a:ea typeface="楷体" panose="02010609060101010101" pitchFamily="49" charset="-122"/>
              </a:rPr>
              <a:t>，从而给合同执行带来的风险</a:t>
            </a:r>
            <a:r>
              <a:rPr lang="en-US" altLang="zh-CN" sz="2400" dirty="0">
                <a:latin typeface="楷体" panose="02010609060101010101" pitchFamily="49" charset="-122"/>
                <a:ea typeface="楷体" panose="02010609060101010101" pitchFamily="49" charset="-122"/>
              </a:rPr>
              <a:t>。</a:t>
            </a:r>
          </a:p>
        </p:txBody>
      </p:sp>
      <p:sp>
        <p:nvSpPr>
          <p:cNvPr id="17" name="矩形 16"/>
          <p:cNvSpPr/>
          <p:nvPr/>
        </p:nvSpPr>
        <p:spPr>
          <a:xfrm>
            <a:off x="4465297" y="4339334"/>
            <a:ext cx="2590307" cy="1754326"/>
          </a:xfrm>
          <a:prstGeom prst="rect">
            <a:avLst/>
          </a:prstGeom>
        </p:spPr>
        <p:txBody>
          <a:bodyPr wrap="square">
            <a:spAutoFit/>
          </a:bodyPr>
          <a:lstStyle/>
          <a:p>
            <a:pPr lvl="0">
              <a:lnSpc>
                <a:spcPct val="150000"/>
              </a:lnSpc>
              <a:spcBef>
                <a:spcPct val="0"/>
              </a:spcBef>
            </a:pPr>
            <a:r>
              <a:rPr lang="zh-CN" altLang="en-US" sz="2400" dirty="0" smtClean="0">
                <a:latin typeface="微软雅黑" pitchFamily="34" charset="-122"/>
                <a:ea typeface="微软雅黑" pitchFamily="34" charset="-122"/>
              </a:rPr>
              <a:t>①</a:t>
            </a:r>
            <a:r>
              <a:rPr lang="en-US" altLang="zh-CN" sz="2400" dirty="0" err="1" smtClean="0">
                <a:latin typeface="微软雅黑" pitchFamily="34" charset="-122"/>
                <a:ea typeface="微软雅黑" pitchFamily="34" charset="-122"/>
              </a:rPr>
              <a:t>质量数量风险</a:t>
            </a:r>
            <a:endParaRPr lang="en-US" altLang="zh-CN" sz="2400" dirty="0" smtClean="0">
              <a:latin typeface="微软雅黑" pitchFamily="34" charset="-122"/>
              <a:ea typeface="微软雅黑" pitchFamily="34" charset="-122"/>
            </a:endParaRPr>
          </a:p>
          <a:p>
            <a:pPr lvl="0">
              <a:lnSpc>
                <a:spcPct val="150000"/>
              </a:lnSpc>
              <a:spcBef>
                <a:spcPct val="0"/>
              </a:spcBef>
            </a:pPr>
            <a:r>
              <a:rPr lang="zh-CN" altLang="en-US" sz="2400" dirty="0" smtClean="0">
                <a:latin typeface="微软雅黑" pitchFamily="34" charset="-122"/>
                <a:ea typeface="微软雅黑" pitchFamily="34" charset="-122"/>
              </a:rPr>
              <a:t>②</a:t>
            </a:r>
            <a:r>
              <a:rPr lang="en-US" altLang="zh-CN" sz="2400" dirty="0" err="1" smtClean="0">
                <a:latin typeface="微软雅黑" pitchFamily="34" charset="-122"/>
                <a:ea typeface="微软雅黑" pitchFamily="34" charset="-122"/>
              </a:rPr>
              <a:t>交货风险</a:t>
            </a:r>
            <a:endParaRPr lang="en-US" altLang="zh-CN" sz="2400" dirty="0" smtClean="0">
              <a:latin typeface="微软雅黑" pitchFamily="34" charset="-122"/>
              <a:ea typeface="微软雅黑" pitchFamily="34" charset="-122"/>
            </a:endParaRPr>
          </a:p>
          <a:p>
            <a:pPr lvl="0">
              <a:lnSpc>
                <a:spcPct val="150000"/>
              </a:lnSpc>
              <a:spcBef>
                <a:spcPct val="0"/>
              </a:spcBef>
            </a:pPr>
            <a:r>
              <a:rPr lang="zh-CN" altLang="en-US" sz="2400" dirty="0" smtClean="0">
                <a:latin typeface="微软雅黑" pitchFamily="34" charset="-122"/>
                <a:ea typeface="微软雅黑" pitchFamily="34" charset="-122"/>
              </a:rPr>
              <a:t>③支付风险</a:t>
            </a:r>
            <a:endParaRPr lang="zh-CN" altLang="en-US" sz="2400" dirty="0">
              <a:latin typeface="微软雅黑" pitchFamily="34" charset="-122"/>
              <a:ea typeface="微软雅黑" pitchFamily="34" charset="-122"/>
            </a:endParaRPr>
          </a:p>
        </p:txBody>
      </p:sp>
      <p:grpSp>
        <p:nvGrpSpPr>
          <p:cNvPr id="39" name="组合 38"/>
          <p:cNvGrpSpPr/>
          <p:nvPr/>
        </p:nvGrpSpPr>
        <p:grpSpPr>
          <a:xfrm>
            <a:off x="1939955" y="2351314"/>
            <a:ext cx="871517" cy="3101978"/>
            <a:chOff x="3432350" y="1355133"/>
            <a:chExt cx="1455094" cy="4037980"/>
          </a:xfrm>
        </p:grpSpPr>
        <p:grpSp>
          <p:nvGrpSpPr>
            <p:cNvPr id="40" name="组合 39"/>
            <p:cNvGrpSpPr/>
            <p:nvPr/>
          </p:nvGrpSpPr>
          <p:grpSpPr>
            <a:xfrm>
              <a:off x="4221240" y="1355133"/>
              <a:ext cx="666204" cy="4037980"/>
              <a:chOff x="3715496" y="352457"/>
              <a:chExt cx="609008" cy="4504982"/>
            </a:xfrm>
          </p:grpSpPr>
          <p:grpSp>
            <p:nvGrpSpPr>
              <p:cNvPr id="46" name="组合 30"/>
              <p:cNvGrpSpPr>
                <a:grpSpLocks/>
              </p:cNvGrpSpPr>
              <p:nvPr/>
            </p:nvGrpSpPr>
            <p:grpSpPr bwMode="auto">
              <a:xfrm rot="16200000">
                <a:off x="2996819" y="1071136"/>
                <a:ext cx="2046363" cy="609006"/>
                <a:chOff x="0" y="504056"/>
                <a:chExt cx="6032665" cy="648073"/>
              </a:xfrm>
            </p:grpSpPr>
            <p:sp>
              <p:nvSpPr>
                <p:cNvPr id="5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4"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7" name="组合 30"/>
              <p:cNvGrpSpPr>
                <a:grpSpLocks/>
              </p:cNvGrpSpPr>
              <p:nvPr/>
            </p:nvGrpSpPr>
            <p:grpSpPr bwMode="auto">
              <a:xfrm rot="16200000">
                <a:off x="2996817" y="3529755"/>
                <a:ext cx="2046363" cy="609005"/>
                <a:chOff x="0" y="504056"/>
                <a:chExt cx="6032665" cy="648072"/>
              </a:xfrm>
            </p:grpSpPr>
            <p:sp>
              <p:nvSpPr>
                <p:cNvPr id="49"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8" name="直接连接符 47"/>
              <p:cNvCxnSpPr>
                <a:stCxn id="53" idx="0"/>
                <a:endCxn id="49"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flipV="1">
              <a:off x="3432350" y="3989703"/>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4023885" y="4596442"/>
            <a:ext cx="437067" cy="1306293"/>
            <a:chOff x="3417723" y="1195951"/>
            <a:chExt cx="1469718" cy="4197162"/>
          </a:xfrm>
        </p:grpSpPr>
        <p:grpSp>
          <p:nvGrpSpPr>
            <p:cNvPr id="56" name="组合 55"/>
            <p:cNvGrpSpPr/>
            <p:nvPr/>
          </p:nvGrpSpPr>
          <p:grpSpPr>
            <a:xfrm>
              <a:off x="4221238" y="1195951"/>
              <a:ext cx="666203" cy="4197162"/>
              <a:chOff x="3715494" y="174865"/>
              <a:chExt cx="609007" cy="4682574"/>
            </a:xfrm>
          </p:grpSpPr>
          <p:grpSp>
            <p:nvGrpSpPr>
              <p:cNvPr id="58" name="组合 30"/>
              <p:cNvGrpSpPr>
                <a:grpSpLocks/>
              </p:cNvGrpSpPr>
              <p:nvPr/>
            </p:nvGrpSpPr>
            <p:grpSpPr bwMode="auto">
              <a:xfrm rot="16200000">
                <a:off x="2996812" y="893547"/>
                <a:ext cx="2046369" cy="609006"/>
                <a:chOff x="523524" y="504052"/>
                <a:chExt cx="6032683" cy="648073"/>
              </a:xfrm>
            </p:grpSpPr>
            <p:sp>
              <p:nvSpPr>
                <p:cNvPr id="65" name="直接连接符 31"/>
                <p:cNvSpPr>
                  <a:spLocks noChangeShapeType="1"/>
                </p:cNvSpPr>
                <p:nvPr/>
              </p:nvSpPr>
              <p:spPr bwMode="auto">
                <a:xfrm>
                  <a:off x="523524" y="504053"/>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6" name="直接箭头连接符 35"/>
                <p:cNvCxnSpPr>
                  <a:cxnSpLocks noChangeShapeType="1"/>
                </p:cNvCxnSpPr>
                <p:nvPr/>
              </p:nvCxnSpPr>
              <p:spPr bwMode="auto">
                <a:xfrm>
                  <a:off x="6556207" y="504052"/>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9" name="组合 30"/>
              <p:cNvGrpSpPr>
                <a:grpSpLocks/>
              </p:cNvGrpSpPr>
              <p:nvPr/>
            </p:nvGrpSpPr>
            <p:grpSpPr bwMode="auto">
              <a:xfrm rot="16200000">
                <a:off x="2996817" y="3529755"/>
                <a:ext cx="2046363" cy="609005"/>
                <a:chOff x="0" y="504056"/>
                <a:chExt cx="6032665" cy="648072"/>
              </a:xfrm>
            </p:grpSpPr>
            <p:sp>
              <p:nvSpPr>
                <p:cNvPr id="62"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3"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1" name="直接连接符 60"/>
              <p:cNvCxnSpPr>
                <a:stCxn id="65" idx="0"/>
                <a:endCxn id="62" idx="1"/>
              </p:cNvCxnSpPr>
              <p:nvPr/>
            </p:nvCxnSpPr>
            <p:spPr>
              <a:xfrm>
                <a:off x="3715495" y="2221234"/>
                <a:ext cx="3" cy="58984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flipV="1">
              <a:off x="3417723" y="4118122"/>
              <a:ext cx="788889"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50"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7.1.4  </a:t>
            </a:r>
            <a:r>
              <a:rPr lang="zh-CN" altLang="en-US" sz="1400" dirty="0">
                <a:solidFill>
                  <a:schemeClr val="bg1">
                    <a:lumMod val="75000"/>
                  </a:schemeClr>
                </a:solidFill>
                <a:latin typeface="黑体" panose="02010609060101010101" pitchFamily="49" charset="-122"/>
                <a:ea typeface="黑体" panose="02010609060101010101" pitchFamily="49" charset="-122"/>
              </a:rPr>
              <a:t>合同</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52"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商务活动的风险分析</a:t>
            </a:r>
          </a:p>
        </p:txBody>
      </p:sp>
      <p:pic>
        <p:nvPicPr>
          <p:cNvPr id="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圆角矩形 67"/>
          <p:cNvSpPr/>
          <p:nvPr/>
        </p:nvSpPr>
        <p:spPr>
          <a:xfrm>
            <a:off x="10368276" y="1415788"/>
            <a:ext cx="993990" cy="2784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6616652" y="4934408"/>
            <a:ext cx="5700853" cy="1938992"/>
          </a:xfrm>
          <a:prstGeom prst="rect">
            <a:avLst/>
          </a:prstGeom>
        </p:spPr>
        <p:txBody>
          <a:bodyPr wrap="square">
            <a:spAutoFit/>
          </a:bodyPr>
          <a:lstStyle/>
          <a:p>
            <a:pPr lvl="0">
              <a:lnSpc>
                <a:spcPct val="150000"/>
              </a:lnSpc>
              <a:spcBef>
                <a:spcPct val="0"/>
              </a:spcBef>
            </a:pPr>
            <a:r>
              <a:rPr lang="en-US" altLang="zh-CN" sz="2000" dirty="0" err="1" smtClean="0">
                <a:latin typeface="微软雅黑" panose="020B0503020204020204" charset="-122"/>
                <a:ea typeface="微软雅黑" panose="020B0503020204020204" charset="-122"/>
              </a:rPr>
              <a:t>安全发货和收货所面临的风险</a:t>
            </a:r>
            <a:r>
              <a:rPr lang="en-US" altLang="zh-CN" sz="2000" dirty="0" err="1" smtClean="0">
                <a:latin typeface="微软雅黑" panose="020B0503020204020204" charset="-122"/>
                <a:ea typeface="微软雅黑" panose="020B0503020204020204" charset="-122"/>
              </a:rPr>
              <a:t>，主要包括国际</a:t>
            </a:r>
            <a:r>
              <a:rPr lang="en-US" altLang="zh-CN" sz="2000" u="sng" dirty="0" err="1" smtClean="0">
                <a:latin typeface="微软雅黑" panose="020B0503020204020204" charset="-122"/>
                <a:ea typeface="微软雅黑" panose="020B0503020204020204" charset="-122"/>
              </a:rPr>
              <a:t>货物运输</a:t>
            </a:r>
            <a:r>
              <a:rPr lang="en-US" altLang="zh-CN" sz="2000" dirty="0" err="1" smtClean="0">
                <a:latin typeface="微软雅黑" panose="020B0503020204020204" charset="-122"/>
                <a:ea typeface="微软雅黑" panose="020B0503020204020204" charset="-122"/>
              </a:rPr>
              <a:t>和</a:t>
            </a:r>
            <a:r>
              <a:rPr lang="en-US" altLang="zh-CN" sz="2000" u="sng" dirty="0" err="1" smtClean="0">
                <a:latin typeface="微软雅黑" panose="020B0503020204020204" charset="-122"/>
                <a:ea typeface="微软雅黑" panose="020B0503020204020204" charset="-122"/>
              </a:rPr>
              <a:t>保险</a:t>
            </a:r>
            <a:r>
              <a:rPr lang="en-US" altLang="zh-CN" sz="2000" dirty="0" err="1" smtClean="0">
                <a:latin typeface="微软雅黑" panose="020B0503020204020204" charset="-122"/>
                <a:ea typeface="微软雅黑" panose="020B0503020204020204" charset="-122"/>
              </a:rPr>
              <a:t>两方面</a:t>
            </a:r>
            <a:r>
              <a:rPr lang="zh-CN" altLang="en-US" sz="2000" dirty="0" smtClean="0">
                <a:latin typeface="微软雅黑" panose="020B0503020204020204" charset="-122"/>
                <a:ea typeface="微软雅黑" panose="020B0503020204020204" charset="-122"/>
              </a:rPr>
              <a:t>。</a:t>
            </a:r>
            <a:endParaRPr lang="en-US" altLang="zh-CN" sz="2000" dirty="0" smtClean="0">
              <a:latin typeface="微软雅黑" panose="020B0503020204020204" charset="-122"/>
              <a:ea typeface="微软雅黑" panose="020B0503020204020204" charset="-122"/>
            </a:endParaRPr>
          </a:p>
          <a:p>
            <a:pPr lvl="0">
              <a:lnSpc>
                <a:spcPct val="150000"/>
              </a:lnSpc>
              <a:spcBef>
                <a:spcPct val="0"/>
              </a:spcBef>
            </a:pPr>
            <a:r>
              <a:rPr lang="zh-CN" altLang="en-US" sz="2000" b="1" dirty="0" smtClean="0">
                <a:latin typeface="微软雅黑" panose="020B0503020204020204" charset="-122"/>
                <a:ea typeface="微软雅黑" panose="020B0503020204020204" charset="-122"/>
              </a:rPr>
              <a:t>国际运输的特点：</a:t>
            </a:r>
            <a:endParaRPr lang="en-US" altLang="zh-CN" sz="2000" b="1" dirty="0" smtClean="0">
              <a:latin typeface="微软雅黑" panose="020B0503020204020204" charset="-122"/>
              <a:ea typeface="微软雅黑" panose="020B0503020204020204" charset="-122"/>
            </a:endParaRPr>
          </a:p>
          <a:p>
            <a:pPr lvl="0">
              <a:lnSpc>
                <a:spcPct val="150000"/>
              </a:lnSpc>
              <a:spcBef>
                <a:spcPct val="0"/>
              </a:spcBef>
            </a:pPr>
            <a:r>
              <a:rPr lang="zh-CN" altLang="en-US" sz="2000" dirty="0" smtClean="0">
                <a:solidFill>
                  <a:srgbClr val="C00000"/>
                </a:solidFill>
                <a:latin typeface="微软雅黑" panose="020B0503020204020204" charset="-122"/>
                <a:ea typeface="微软雅黑" panose="020B0503020204020204" charset="-122"/>
              </a:rPr>
              <a:t>路线广、环节多、时间性强、情况复杂、风险大</a:t>
            </a:r>
            <a:endParaRPr lang="zh-CN" altLang="en-US" sz="2000" dirty="0">
              <a:solidFill>
                <a:srgbClr val="C00000"/>
              </a:solidFill>
            </a:endParaRPr>
          </a:p>
        </p:txBody>
      </p:sp>
      <p:cxnSp>
        <p:nvCxnSpPr>
          <p:cNvPr id="5" name="直接箭头连接符 4"/>
          <p:cNvCxnSpPr/>
          <p:nvPr/>
        </p:nvCxnSpPr>
        <p:spPr>
          <a:xfrm>
            <a:off x="6109650" y="5249589"/>
            <a:ext cx="5787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五边形 68"/>
          <p:cNvSpPr/>
          <p:nvPr/>
        </p:nvSpPr>
        <p:spPr>
          <a:xfrm flipH="1">
            <a:off x="6706297" y="3284972"/>
            <a:ext cx="2186690"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名词解释</a:t>
            </a:r>
            <a:endParaRPr lang="zh-CN" altLang="en-US" dirty="0">
              <a:solidFill>
                <a:schemeClr val="tx1"/>
              </a:solidFill>
              <a:latin typeface="微软雅黑" pitchFamily="34" charset="-122"/>
              <a:ea typeface="微软雅黑" pitchFamily="34" charset="-122"/>
            </a:endParaRPr>
          </a:p>
        </p:txBody>
      </p:sp>
      <p:sp>
        <p:nvSpPr>
          <p:cNvPr id="70" name="五边形 69"/>
          <p:cNvSpPr/>
          <p:nvPr/>
        </p:nvSpPr>
        <p:spPr>
          <a:xfrm flipH="1">
            <a:off x="2811470" y="5820848"/>
            <a:ext cx="1208267" cy="381251"/>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endParaRPr lang="zh-CN" altLang="en-US" dirty="0">
              <a:solidFill>
                <a:schemeClr val="tx1"/>
              </a:solidFill>
              <a:latin typeface="微软雅黑" pitchFamily="34" charset="-122"/>
              <a:ea typeface="微软雅黑" pitchFamily="34" charset="-122"/>
            </a:endParaRPr>
          </a:p>
        </p:txBody>
      </p:sp>
      <p:sp>
        <p:nvSpPr>
          <p:cNvPr id="71" name="五边形 70"/>
          <p:cNvSpPr/>
          <p:nvPr/>
        </p:nvSpPr>
        <p:spPr>
          <a:xfrm flipH="1">
            <a:off x="9449148" y="5521483"/>
            <a:ext cx="2053775" cy="381251"/>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名词解释</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782451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44" grpId="0"/>
      <p:bldP spid="69" grpId="0" animBg="1"/>
      <p:bldP spid="70" grpId="0" animBg="1"/>
      <p:bldP spid="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6.</a:t>
            </a:r>
            <a:r>
              <a:rPr lang="zh-CN" altLang="en-US" sz="2400" dirty="0">
                <a:latin typeface="微软雅黑" panose="020B0503020204020204" pitchFamily="34" charset="-122"/>
                <a:ea typeface="微软雅黑" panose="020B0503020204020204" pitchFamily="34" charset="-122"/>
                <a:sym typeface="宋体" pitchFamily="2" charset="-122"/>
              </a:rPr>
              <a:t>下列风险中，不属于谈判中技术风险的是（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过分</a:t>
            </a:r>
            <a:r>
              <a:rPr lang="zh-CN" altLang="en-US" sz="2400" dirty="0">
                <a:latin typeface="微软雅黑" panose="020B0503020204020204" pitchFamily="34" charset="-122"/>
                <a:ea typeface="微软雅黑" panose="020B0503020204020204" pitchFamily="34" charset="-122"/>
                <a:sym typeface="宋体" pitchFamily="2" charset="-122"/>
              </a:rPr>
              <a:t>奢求引起的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合作</a:t>
            </a:r>
            <a:r>
              <a:rPr lang="zh-CN" altLang="en-US" sz="2400" dirty="0">
                <a:latin typeface="微软雅黑" panose="020B0503020204020204" pitchFamily="34" charset="-122"/>
                <a:ea typeface="微软雅黑" panose="020B0503020204020204" pitchFamily="34" charset="-122"/>
                <a:sym typeface="宋体" pitchFamily="2" charset="-122"/>
              </a:rPr>
              <a:t>伙伴选择不当引起的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强迫性</a:t>
            </a:r>
            <a:r>
              <a:rPr lang="zh-CN" altLang="en-US" sz="2400" dirty="0">
                <a:latin typeface="微软雅黑" panose="020B0503020204020204" pitchFamily="34" charset="-122"/>
                <a:ea typeface="微软雅黑" panose="020B0503020204020204" pitchFamily="34" charset="-122"/>
                <a:sym typeface="宋体" pitchFamily="2" charset="-122"/>
              </a:rPr>
              <a:t>要求造成的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谈判</a:t>
            </a:r>
            <a:r>
              <a:rPr lang="zh-CN" altLang="en-US" sz="2400" dirty="0">
                <a:latin typeface="微软雅黑" panose="020B0503020204020204" pitchFamily="34" charset="-122"/>
                <a:ea typeface="微软雅黑" panose="020B0503020204020204" pitchFamily="34" charset="-122"/>
                <a:sym typeface="宋体" pitchFamily="2" charset="-122"/>
              </a:rPr>
              <a:t>缺乏知识引起的风险</a:t>
            </a:r>
          </a:p>
        </p:txBody>
      </p:sp>
    </p:spTree>
    <p:extLst>
      <p:ext uri="{BB962C8B-B14F-4D97-AF65-F5344CB8AC3E}">
        <p14:creationId xmlns:p14="http://schemas.microsoft.com/office/powerpoint/2010/main" val="4006769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6.</a:t>
            </a:r>
            <a:r>
              <a:rPr lang="zh-CN" altLang="en-US" sz="2400" dirty="0">
                <a:latin typeface="微软雅黑" panose="020B0503020204020204" pitchFamily="34" charset="-122"/>
                <a:ea typeface="微软雅黑" panose="020B0503020204020204" pitchFamily="34" charset="-122"/>
                <a:sym typeface="宋体" pitchFamily="2" charset="-122"/>
              </a:rPr>
              <a:t>下列风险中，不属于谈判中技术风险的是（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过分</a:t>
            </a:r>
            <a:r>
              <a:rPr lang="zh-CN" altLang="en-US" sz="2400" dirty="0">
                <a:latin typeface="微软雅黑" panose="020B0503020204020204" pitchFamily="34" charset="-122"/>
                <a:ea typeface="微软雅黑" panose="020B0503020204020204" pitchFamily="34" charset="-122"/>
                <a:sym typeface="宋体" pitchFamily="2" charset="-122"/>
              </a:rPr>
              <a:t>奢求引起的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合作</a:t>
            </a:r>
            <a:r>
              <a:rPr lang="zh-CN" altLang="en-US" sz="2400" dirty="0">
                <a:latin typeface="微软雅黑" panose="020B0503020204020204" pitchFamily="34" charset="-122"/>
                <a:ea typeface="微软雅黑" panose="020B0503020204020204" pitchFamily="34" charset="-122"/>
                <a:sym typeface="宋体" pitchFamily="2" charset="-122"/>
              </a:rPr>
              <a:t>伙伴选择不当引起的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强迫性</a:t>
            </a:r>
            <a:r>
              <a:rPr lang="zh-CN" altLang="en-US" sz="2400" dirty="0">
                <a:latin typeface="微软雅黑" panose="020B0503020204020204" pitchFamily="34" charset="-122"/>
                <a:ea typeface="微软雅黑" panose="020B0503020204020204" pitchFamily="34" charset="-122"/>
                <a:sym typeface="宋体" pitchFamily="2" charset="-122"/>
              </a:rPr>
              <a:t>要求造成的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谈判</a:t>
            </a:r>
            <a:r>
              <a:rPr lang="zh-CN" altLang="en-US" sz="2400" dirty="0">
                <a:latin typeface="微软雅黑" panose="020B0503020204020204" pitchFamily="34" charset="-122"/>
                <a:ea typeface="微软雅黑" panose="020B0503020204020204" pitchFamily="34" charset="-122"/>
                <a:sym typeface="宋体" pitchFamily="2" charset="-122"/>
              </a:rPr>
              <a:t>缺乏知识引起的风险</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a:solidFill>
                  <a:srgbClr val="FF0000"/>
                </a:solidFill>
                <a:latin typeface="微软雅黑" panose="020B0503020204020204" pitchFamily="34" charset="-122"/>
                <a:ea typeface="微软雅黑" panose="020B0503020204020204" pitchFamily="34" charset="-122"/>
              </a:rPr>
              <a:t>D</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87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7.</a:t>
            </a:r>
            <a:r>
              <a:rPr lang="zh-CN" altLang="en-US" sz="2400" dirty="0">
                <a:latin typeface="微软雅黑" panose="020B0503020204020204" pitchFamily="34" charset="-122"/>
                <a:ea typeface="微软雅黑" panose="020B0503020204020204" pitchFamily="34" charset="-122"/>
                <a:sym typeface="宋体" pitchFamily="2" charset="-122"/>
              </a:rPr>
              <a:t>国际商务谈判中的技术风险包括（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强迫性</a:t>
            </a:r>
            <a:r>
              <a:rPr lang="zh-CN" altLang="en-US" sz="2400" dirty="0">
                <a:latin typeface="微软雅黑" panose="020B0503020204020204" pitchFamily="34" charset="-122"/>
                <a:ea typeface="微软雅黑" panose="020B0503020204020204" pitchFamily="34" charset="-122"/>
                <a:sym typeface="宋体" pitchFamily="2" charset="-122"/>
              </a:rPr>
              <a:t>要求造成的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上过分奢求引起的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由于</a:t>
            </a:r>
            <a:r>
              <a:rPr lang="zh-CN" altLang="en-US" sz="2400" dirty="0">
                <a:latin typeface="微软雅黑" panose="020B0503020204020204" pitchFamily="34" charset="-122"/>
                <a:ea typeface="微软雅黑" panose="020B0503020204020204" pitchFamily="34" charset="-122"/>
                <a:sym typeface="宋体" pitchFamily="2" charset="-122"/>
              </a:rPr>
              <a:t>合作伙伴选择不当引起的风险</a:t>
            </a:r>
          </a:p>
        </p:txBody>
      </p:sp>
    </p:spTree>
    <p:extLst>
      <p:ext uri="{BB962C8B-B14F-4D97-AF65-F5344CB8AC3E}">
        <p14:creationId xmlns:p14="http://schemas.microsoft.com/office/powerpoint/2010/main" val="8249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7.</a:t>
            </a:r>
            <a:r>
              <a:rPr lang="zh-CN" altLang="en-US" sz="2400" dirty="0">
                <a:latin typeface="微软雅黑" panose="020B0503020204020204" pitchFamily="34" charset="-122"/>
                <a:ea typeface="微软雅黑" panose="020B0503020204020204" pitchFamily="34" charset="-122"/>
                <a:sym typeface="宋体" pitchFamily="2" charset="-122"/>
              </a:rPr>
              <a:t>国际商务谈判中的技术风险包括（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强迫性</a:t>
            </a:r>
            <a:r>
              <a:rPr lang="zh-CN" altLang="en-US" sz="2400" dirty="0">
                <a:latin typeface="微软雅黑" panose="020B0503020204020204" pitchFamily="34" charset="-122"/>
                <a:ea typeface="微软雅黑" panose="020B0503020204020204" pitchFamily="34" charset="-122"/>
                <a:sym typeface="宋体" pitchFamily="2" charset="-122"/>
              </a:rPr>
              <a:t>要求造成的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上过分奢求引起的</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由于</a:t>
            </a:r>
            <a:r>
              <a:rPr lang="zh-CN" altLang="en-US" sz="2400" dirty="0">
                <a:latin typeface="微软雅黑" panose="020B0503020204020204" pitchFamily="34" charset="-122"/>
                <a:ea typeface="微软雅黑" panose="020B0503020204020204" pitchFamily="34" charset="-122"/>
                <a:sym typeface="宋体" pitchFamily="2" charset="-122"/>
              </a:rPr>
              <a:t>合作伙伴选择不当引起的风险</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BDE</a:t>
            </a:r>
          </a:p>
        </p:txBody>
      </p:sp>
    </p:spTree>
    <p:extLst>
      <p:ext uri="{BB962C8B-B14F-4D97-AF65-F5344CB8AC3E}">
        <p14:creationId xmlns:p14="http://schemas.microsoft.com/office/powerpoint/2010/main" val="2354102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8.</a:t>
            </a:r>
            <a:r>
              <a:rPr lang="zh-CN" altLang="en-US" sz="2400" dirty="0">
                <a:latin typeface="微软雅黑" panose="020B0503020204020204" pitchFamily="34" charset="-122"/>
                <a:ea typeface="微软雅黑" panose="020B0503020204020204" pitchFamily="34" charset="-122"/>
                <a:sym typeface="宋体" pitchFamily="2" charset="-122"/>
              </a:rPr>
              <a:t>下列选项中，不属于合同风险的是</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支付风险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人员</a:t>
            </a:r>
            <a:r>
              <a:rPr lang="zh-CN" altLang="en-US" sz="2400" dirty="0">
                <a:latin typeface="微软雅黑" panose="020B0503020204020204" pitchFamily="34" charset="-122"/>
                <a:ea typeface="微软雅黑" panose="020B0503020204020204" pitchFamily="34" charset="-122"/>
                <a:sym typeface="宋体" pitchFamily="2" charset="-122"/>
              </a:rPr>
              <a:t>素质风险</a:t>
            </a:r>
          </a:p>
        </p:txBody>
      </p:sp>
    </p:spTree>
    <p:extLst>
      <p:ext uri="{BB962C8B-B14F-4D97-AF65-F5344CB8AC3E}">
        <p14:creationId xmlns:p14="http://schemas.microsoft.com/office/powerpoint/2010/main" val="410310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8.</a:t>
            </a:r>
            <a:r>
              <a:rPr lang="zh-CN" altLang="en-US" sz="2400" dirty="0">
                <a:latin typeface="微软雅黑" panose="020B0503020204020204" pitchFamily="34" charset="-122"/>
                <a:ea typeface="微软雅黑" panose="020B0503020204020204" pitchFamily="34" charset="-122"/>
                <a:sym typeface="宋体" pitchFamily="2" charset="-122"/>
              </a:rPr>
              <a:t>下列选项中，不属于合同风险的是</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交货风险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支付风险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质量</a:t>
            </a:r>
            <a:r>
              <a:rPr lang="zh-CN" altLang="en-US" sz="2400" dirty="0">
                <a:latin typeface="微软雅黑" panose="020B0503020204020204" pitchFamily="34" charset="-122"/>
                <a:ea typeface="微软雅黑" panose="020B0503020204020204" pitchFamily="34" charset="-122"/>
                <a:sym typeface="宋体" pitchFamily="2" charset="-122"/>
              </a:rPr>
              <a:t>数量</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人员</a:t>
            </a:r>
            <a:r>
              <a:rPr lang="zh-CN" altLang="en-US" sz="2400" dirty="0">
                <a:latin typeface="微软雅黑" panose="020B0503020204020204" pitchFamily="34" charset="-122"/>
                <a:ea typeface="微软雅黑" panose="020B0503020204020204" pitchFamily="34" charset="-122"/>
                <a:sym typeface="宋体" pitchFamily="2" charset="-122"/>
              </a:rPr>
              <a:t>素质风险</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D</a:t>
            </a:r>
          </a:p>
        </p:txBody>
      </p:sp>
    </p:spTree>
    <p:extLst>
      <p:ext uri="{BB962C8B-B14F-4D97-AF65-F5344CB8AC3E}">
        <p14:creationId xmlns:p14="http://schemas.microsoft.com/office/powerpoint/2010/main" val="446225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38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4" name="矩形 63"/>
          <p:cNvSpPr/>
          <p:nvPr/>
        </p:nvSpPr>
        <p:spPr>
          <a:xfrm>
            <a:off x="124785" y="3175643"/>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75498" y="4945553"/>
            <a:ext cx="210838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谈判人员素质</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25550" y="4245971"/>
            <a:ext cx="2016298"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34161" y="2146616"/>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80978" y="1554537"/>
            <a:ext cx="1677230"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政治</a:t>
            </a:r>
            <a:r>
              <a:rPr lang="zh-CN" altLang="en-US" sz="2400" dirty="0" smtClean="0">
                <a:latin typeface="微软雅黑" panose="020B0503020204020204" pitchFamily="34" charset="-122"/>
                <a:ea typeface="微软雅黑" panose="020B0503020204020204" pitchFamily="34" charset="-122"/>
              </a:rPr>
              <a:t>风险</a:t>
            </a:r>
            <a:endParaRPr lang="zh-CN" altLang="zh-CN" sz="2400" dirty="0">
              <a:latin typeface="微软雅黑" panose="020B0503020204020204" pitchFamily="34" charset="-122"/>
              <a:ea typeface="微软雅黑" panose="020B0503020204020204" pitchFamily="34" charset="-122"/>
            </a:endParaRPr>
          </a:p>
        </p:txBody>
      </p:sp>
      <p:sp>
        <p:nvSpPr>
          <p:cNvPr id="50" name="文本框 4"/>
          <p:cNvSpPr txBox="1"/>
          <p:nvPr/>
        </p:nvSpPr>
        <p:spPr>
          <a:xfrm>
            <a:off x="2290380" y="1686640"/>
            <a:ext cx="9715353" cy="5078313"/>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zh-CN" altLang="en-US" sz="2400" dirty="0">
                <a:latin typeface="微软雅黑" panose="020B0503020204020204" charset="-122"/>
                <a:ea typeface="微软雅黑" panose="020B0503020204020204" charset="-122"/>
              </a:rPr>
              <a:t>人员素质</a:t>
            </a:r>
            <a:r>
              <a:rPr lang="zh-CN" altLang="en-US" sz="2400" dirty="0" smtClean="0">
                <a:latin typeface="微软雅黑" panose="020B0503020204020204" charset="-122"/>
                <a:ea typeface="微软雅黑" panose="020B0503020204020204" charset="-122"/>
              </a:rPr>
              <a:t>风险：</a:t>
            </a:r>
            <a:endParaRPr lang="en-US" altLang="zh-CN" sz="2400" dirty="0" smtClean="0">
              <a:latin typeface="微软雅黑" panose="020B0503020204020204" charset="-122"/>
              <a:ea typeface="微软雅黑" panose="020B0503020204020204" charset="-122"/>
            </a:endParaRPr>
          </a:p>
          <a:p>
            <a:pPr marL="0" lvl="0" indent="0">
              <a:lnSpc>
                <a:spcPct val="150000"/>
              </a:lnSpc>
              <a:spcBef>
                <a:spcPct val="0"/>
              </a:spcBef>
              <a:buNone/>
            </a:pPr>
            <a:r>
              <a:rPr lang="en-US" altLang="zh-CN" sz="2400" dirty="0" err="1" smtClean="0">
                <a:latin typeface="微软雅黑" panose="020B0503020204020204" charset="-122"/>
                <a:ea typeface="微软雅黑" panose="020B0503020204020204" charset="-122"/>
              </a:rPr>
              <a:t>在开展国际商务活动中</a:t>
            </a:r>
            <a:r>
              <a:rPr lang="en-US" altLang="zh-CN" sz="2400" dirty="0" err="1">
                <a:latin typeface="微软雅黑" panose="020B0503020204020204" charset="-122"/>
                <a:ea typeface="微软雅黑" panose="020B0503020204020204" charset="-122"/>
              </a:rPr>
              <a:t>，</a:t>
            </a:r>
            <a:r>
              <a:rPr lang="en-US" altLang="zh-CN" sz="2400" u="sng" dirty="0" err="1">
                <a:solidFill>
                  <a:srgbClr val="C00000"/>
                </a:solidFill>
                <a:latin typeface="微软雅黑" panose="020B0503020204020204" charset="-122"/>
                <a:ea typeface="微软雅黑" panose="020B0503020204020204" charset="-122"/>
              </a:rPr>
              <a:t>参与者的素质低下</a:t>
            </a:r>
            <a:r>
              <a:rPr lang="en-US" altLang="zh-CN" sz="2400" dirty="0" err="1">
                <a:latin typeface="微软雅黑" panose="020B0503020204020204" charset="-122"/>
                <a:ea typeface="微软雅黑" panose="020B0503020204020204" charset="-122"/>
              </a:rPr>
              <a:t>会给谈判造成不必要的损失</a:t>
            </a:r>
            <a:r>
              <a:rPr lang="en-US" altLang="zh-CN" sz="2400" dirty="0">
                <a:latin typeface="微软雅黑" panose="020B0503020204020204" charset="-122"/>
                <a:ea typeface="微软雅黑" panose="020B0503020204020204" charset="-122"/>
              </a:rPr>
              <a:t>。</a:t>
            </a:r>
          </a:p>
          <a:p>
            <a:pPr marL="0" lvl="0" indent="0">
              <a:lnSpc>
                <a:spcPct val="150000"/>
              </a:lnSpc>
              <a:spcBef>
                <a:spcPct val="0"/>
              </a:spcBef>
              <a:buNone/>
            </a:pPr>
            <a:r>
              <a:rPr lang="en-US" altLang="zh-CN" sz="2400" b="1" dirty="0" smtClean="0">
                <a:latin typeface="楷体" panose="02010609060101010101" pitchFamily="49" charset="-122"/>
                <a:ea typeface="楷体" panose="02010609060101010101" pitchFamily="49" charset="-122"/>
              </a:rPr>
              <a:t>1</a:t>
            </a:r>
            <a:r>
              <a:rPr lang="en-US" altLang="zh-CN" sz="2400" b="1" dirty="0">
                <a:latin typeface="楷体" panose="02010609060101010101" pitchFamily="49" charset="-122"/>
                <a:ea typeface="楷体" panose="02010609060101010101" pitchFamily="49" charset="-122"/>
              </a:rPr>
              <a:t>.</a:t>
            </a:r>
            <a:r>
              <a:rPr lang="en-US" altLang="zh-CN" sz="2400" b="1" dirty="0" smtClean="0">
                <a:latin typeface="楷体" panose="02010609060101010101" pitchFamily="49" charset="-122"/>
                <a:ea typeface="楷体" panose="02010609060101010101" pitchFamily="49" charset="-122"/>
              </a:rPr>
              <a:t>性格因素</a:t>
            </a:r>
            <a:r>
              <a:rPr lang="zh-CN" altLang="en-US" sz="2400" dirty="0" smtClean="0">
                <a:latin typeface="楷体" panose="02010609060101010101" pitchFamily="49" charset="-122"/>
                <a:ea typeface="楷体" panose="02010609060101010101" pitchFamily="49" charset="-122"/>
              </a:rPr>
              <a:t>（或急于求成</a:t>
            </a:r>
            <a:r>
              <a:rPr lang="zh-CN" altLang="en-US" sz="2400" dirty="0">
                <a:latin typeface="楷体" panose="02010609060101010101" pitchFamily="49" charset="-122"/>
                <a:ea typeface="楷体" panose="02010609060101010101" pitchFamily="49" charset="-122"/>
              </a:rPr>
              <a:t>，好表现</a:t>
            </a:r>
            <a:r>
              <a:rPr lang="zh-CN" altLang="en-US" sz="2400" dirty="0" smtClean="0">
                <a:latin typeface="楷体" panose="02010609060101010101" pitchFamily="49" charset="-122"/>
                <a:ea typeface="楷体" panose="02010609060101010101" pitchFamily="49" charset="-122"/>
              </a:rPr>
              <a:t>自己；或拖泥带水</a:t>
            </a:r>
            <a:r>
              <a:rPr lang="zh-CN" altLang="en-US" sz="2400" dirty="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迟疑犹豫，</a:t>
            </a:r>
            <a:r>
              <a:rPr lang="zh-CN" altLang="en-US" sz="2400" dirty="0">
                <a:latin typeface="楷体" panose="02010609060101010101" pitchFamily="49" charset="-122"/>
                <a:ea typeface="楷体" panose="02010609060101010101" pitchFamily="49" charset="-122"/>
              </a:rPr>
              <a:t>怕承担责任，由此不能真正把握时机，争取最佳</a:t>
            </a:r>
            <a:r>
              <a:rPr lang="zh-CN" altLang="en-US" sz="2400" dirty="0" smtClean="0">
                <a:latin typeface="楷体" panose="02010609060101010101" pitchFamily="49" charset="-122"/>
                <a:ea typeface="楷体" panose="02010609060101010101" pitchFamily="49" charset="-122"/>
              </a:rPr>
              <a:t>收益）</a:t>
            </a:r>
            <a:endParaRPr lang="en-US" altLang="zh-CN" sz="2400" dirty="0">
              <a:latin typeface="楷体" panose="02010609060101010101" pitchFamily="49" charset="-122"/>
              <a:ea typeface="楷体" panose="02010609060101010101" pitchFamily="49" charset="-122"/>
            </a:endParaRPr>
          </a:p>
          <a:p>
            <a:pPr marL="0" lvl="0" indent="0">
              <a:lnSpc>
                <a:spcPct val="150000"/>
              </a:lnSpc>
              <a:spcBef>
                <a:spcPct val="0"/>
              </a:spcBef>
              <a:buNone/>
            </a:pPr>
            <a:r>
              <a:rPr lang="en-US" altLang="zh-CN" sz="2400" b="1" dirty="0" smtClean="0">
                <a:latin typeface="楷体" panose="02010609060101010101" pitchFamily="49" charset="-122"/>
                <a:ea typeface="楷体" panose="02010609060101010101" pitchFamily="49" charset="-122"/>
              </a:rPr>
              <a:t>2</a:t>
            </a:r>
            <a:r>
              <a:rPr lang="en-US" altLang="zh-CN" sz="2400" b="1" dirty="0">
                <a:latin typeface="楷体" panose="02010609060101010101" pitchFamily="49" charset="-122"/>
                <a:ea typeface="楷体" panose="02010609060101010101" pitchFamily="49" charset="-122"/>
              </a:rPr>
              <a:t>.</a:t>
            </a:r>
            <a:r>
              <a:rPr lang="en-US" altLang="zh-CN" sz="2400" b="1" dirty="0" smtClean="0">
                <a:latin typeface="楷体" panose="02010609060101010101" pitchFamily="49" charset="-122"/>
                <a:ea typeface="楷体" panose="02010609060101010101" pitchFamily="49" charset="-122"/>
              </a:rPr>
              <a:t>谈判态度</a:t>
            </a:r>
            <a:endParaRPr lang="en-US" altLang="zh-CN" sz="2400" b="1" dirty="0">
              <a:latin typeface="楷体" panose="02010609060101010101" pitchFamily="49" charset="-122"/>
              <a:ea typeface="楷体" panose="02010609060101010101" pitchFamily="49" charset="-122"/>
            </a:endParaRPr>
          </a:p>
          <a:p>
            <a:pPr marL="0" lvl="0" indent="0">
              <a:lnSpc>
                <a:spcPct val="150000"/>
              </a:lnSpc>
              <a:spcBef>
                <a:spcPct val="0"/>
              </a:spcBef>
              <a:buNone/>
            </a:pPr>
            <a:r>
              <a:rPr lang="en-US" altLang="zh-CN" sz="2400" dirty="0" smtClean="0">
                <a:latin typeface="楷体" panose="02010609060101010101" pitchFamily="49" charset="-122"/>
                <a:ea typeface="楷体" panose="02010609060101010101" pitchFamily="49" charset="-122"/>
              </a:rPr>
              <a:t> -</a:t>
            </a:r>
            <a:r>
              <a:rPr lang="en-US" altLang="zh-CN" sz="2400" dirty="0" err="1" smtClean="0">
                <a:latin typeface="楷体" panose="02010609060101010101" pitchFamily="49" charset="-122"/>
                <a:ea typeface="楷体" panose="02010609060101010101" pitchFamily="49" charset="-122"/>
              </a:rPr>
              <a:t>不敢承担责任</a:t>
            </a:r>
            <a:r>
              <a:rPr lang="zh-CN" altLang="en-US" sz="2400" dirty="0" smtClean="0">
                <a:latin typeface="楷体" panose="02010609060101010101" pitchFamily="49" charset="-122"/>
                <a:ea typeface="楷体" panose="02010609060101010101" pitchFamily="49" charset="-122"/>
              </a:rPr>
              <a:t>（遇到</a:t>
            </a:r>
            <a:r>
              <a:rPr lang="zh-CN" altLang="en-US" sz="2400" dirty="0">
                <a:latin typeface="楷体" panose="02010609060101010101" pitchFamily="49" charset="-122"/>
                <a:ea typeface="楷体" panose="02010609060101010101" pitchFamily="49" charset="-122"/>
              </a:rPr>
              <a:t>来自</a:t>
            </a:r>
            <a:r>
              <a:rPr lang="zh-CN" altLang="en-US" sz="2400" dirty="0" smtClean="0">
                <a:latin typeface="楷体" panose="02010609060101010101" pitchFamily="49" charset="-122"/>
                <a:ea typeface="楷体" panose="02010609060101010101" pitchFamily="49" charset="-122"/>
              </a:rPr>
              <a:t>对方或上司</a:t>
            </a:r>
            <a:r>
              <a:rPr lang="zh-CN" altLang="en-US" sz="2400" dirty="0">
                <a:latin typeface="楷体" panose="02010609060101010101" pitchFamily="49" charset="-122"/>
                <a:ea typeface="楷体" panose="02010609060101010101" pitchFamily="49" charset="-122"/>
              </a:rPr>
              <a:t>的</a:t>
            </a:r>
            <a:r>
              <a:rPr lang="zh-CN" altLang="en-US" sz="2400" dirty="0" smtClean="0">
                <a:latin typeface="楷体" panose="02010609060101010101" pitchFamily="49" charset="-122"/>
                <a:ea typeface="楷体" panose="02010609060101010101" pitchFamily="49" charset="-122"/>
              </a:rPr>
              <a:t>压力感到</a:t>
            </a:r>
            <a:r>
              <a:rPr lang="zh-CN" altLang="en-US" sz="2400" dirty="0">
                <a:latin typeface="楷体" panose="02010609060101010101" pitchFamily="49" charset="-122"/>
                <a:ea typeface="楷体" panose="02010609060101010101" pitchFamily="49" charset="-122"/>
              </a:rPr>
              <a:t>无所适从，不能自主</a:t>
            </a:r>
            <a:r>
              <a:rPr lang="zh-CN" altLang="en-US"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marL="0" lvl="0" indent="0">
              <a:lnSpc>
                <a:spcPct val="150000"/>
              </a:lnSpc>
              <a:spcBef>
                <a:spcPct val="0"/>
              </a:spcBef>
              <a:buNone/>
            </a:pPr>
            <a:r>
              <a:rPr lang="en-US" altLang="zh-CN"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刚愎自用</a:t>
            </a:r>
            <a:r>
              <a:rPr lang="zh-CN" altLang="en-US" sz="2400" dirty="0">
                <a:latin typeface="楷体" panose="02010609060101010101" pitchFamily="49" charset="-122"/>
                <a:ea typeface="楷体" panose="02010609060101010101" pitchFamily="49" charset="-122"/>
              </a:rPr>
              <a:t>（自我表现欲望过强</a:t>
            </a:r>
            <a:r>
              <a:rPr lang="zh-CN" altLang="en-US" sz="2400" dirty="0" smtClean="0">
                <a:latin typeface="楷体" panose="02010609060101010101" pitchFamily="49" charset="-122"/>
                <a:ea typeface="楷体" panose="02010609060101010101" pitchFamily="49" charset="-122"/>
              </a:rPr>
              <a:t>，坚持</a:t>
            </a:r>
            <a:r>
              <a:rPr lang="zh-CN" altLang="en-US" sz="2400" dirty="0">
                <a:latin typeface="楷体" panose="02010609060101010101" pitchFamily="49" charset="-122"/>
                <a:ea typeface="楷体" panose="02010609060101010101" pitchFamily="49" charset="-122"/>
              </a:rPr>
              <a:t>一切都要以他的建议为合作条件，寸步不让</a:t>
            </a:r>
            <a:r>
              <a:rPr lang="zh-CN" altLang="en-US" sz="2400" dirty="0" smtClean="0">
                <a:latin typeface="楷体" panose="02010609060101010101" pitchFamily="49" charset="-122"/>
                <a:ea typeface="楷体" panose="02010609060101010101" pitchFamily="49" charset="-122"/>
              </a:rPr>
              <a:t>，使</a:t>
            </a:r>
            <a:r>
              <a:rPr lang="zh-CN" altLang="en-US" sz="2400" dirty="0">
                <a:latin typeface="楷体" panose="02010609060101010101" pitchFamily="49" charset="-122"/>
                <a:ea typeface="楷体" panose="02010609060101010101" pitchFamily="49" charset="-122"/>
              </a:rPr>
              <a:t>有些合作</a:t>
            </a:r>
            <a:r>
              <a:rPr lang="zh-CN" altLang="en-US" sz="2400" dirty="0" smtClean="0">
                <a:latin typeface="楷体" panose="02010609060101010101" pitchFamily="49" charset="-122"/>
                <a:ea typeface="楷体" panose="02010609060101010101" pitchFamily="49" charset="-122"/>
              </a:rPr>
              <a:t>伙伴知难而退，丧失</a:t>
            </a:r>
            <a:r>
              <a:rPr lang="zh-CN" altLang="en-US" sz="2400" dirty="0">
                <a:latin typeface="楷体" panose="02010609060101010101" pitchFamily="49" charset="-122"/>
                <a:ea typeface="楷体" panose="02010609060101010101" pitchFamily="49" charset="-122"/>
              </a:rPr>
              <a:t>良好的合作</a:t>
            </a:r>
            <a:r>
              <a:rPr lang="zh-CN" altLang="en-US" sz="2400" dirty="0" smtClean="0">
                <a:latin typeface="楷体" panose="02010609060101010101" pitchFamily="49" charset="-122"/>
                <a:ea typeface="楷体" panose="02010609060101010101" pitchFamily="49" charset="-122"/>
              </a:rPr>
              <a:t>机会）</a:t>
            </a:r>
            <a:endParaRPr lang="en-US" altLang="zh-CN" sz="2400" dirty="0">
              <a:latin typeface="楷体" panose="02010609060101010101" pitchFamily="49" charset="-122"/>
              <a:ea typeface="楷体" panose="02010609060101010101" pitchFamily="49" charset="-122"/>
            </a:endParaRPr>
          </a:p>
          <a:p>
            <a:pPr marL="0" lvl="0" indent="0">
              <a:lnSpc>
                <a:spcPct val="150000"/>
              </a:lnSpc>
              <a:spcBef>
                <a:spcPct val="0"/>
              </a:spcBef>
              <a:buNone/>
            </a:pPr>
            <a:r>
              <a:rPr lang="en-US" altLang="zh-CN" sz="2400" b="1" dirty="0" smtClean="0">
                <a:latin typeface="楷体" panose="02010609060101010101" pitchFamily="49" charset="-122"/>
                <a:ea typeface="楷体" panose="02010609060101010101" pitchFamily="49" charset="-122"/>
              </a:rPr>
              <a:t>3.缺乏必要知识</a:t>
            </a:r>
            <a:r>
              <a:rPr lang="zh-CN" altLang="en-US" sz="2400" b="1" dirty="0" smtClean="0">
                <a:latin typeface="楷体" panose="02010609060101010101" pitchFamily="49" charset="-122"/>
                <a:ea typeface="楷体" panose="02010609060101010101" pitchFamily="49" charset="-122"/>
              </a:rPr>
              <a:t>，又没有充分调查与研究或向专家请教</a:t>
            </a:r>
            <a:endParaRPr lang="en-US" altLang="zh-CN" sz="2400" b="1" dirty="0">
              <a:latin typeface="楷体" panose="02010609060101010101" pitchFamily="49" charset="-122"/>
              <a:ea typeface="楷体" panose="02010609060101010101" pitchFamily="49" charset="-122"/>
            </a:endParaRPr>
          </a:p>
        </p:txBody>
      </p:sp>
      <p:sp>
        <p:nvSpPr>
          <p:cNvPr id="17"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7.1.5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谈判人员素质风险分析</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18" name="文本框 43"/>
          <p:cNvSpPr txBox="1"/>
          <p:nvPr/>
        </p:nvSpPr>
        <p:spPr>
          <a:xfrm>
            <a:off x="2009948" y="178286"/>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7.1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商务活动的风险分析</a:t>
            </a: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圆角矩形 19"/>
          <p:cNvSpPr/>
          <p:nvPr/>
        </p:nvSpPr>
        <p:spPr>
          <a:xfrm>
            <a:off x="10348730" y="1732383"/>
            <a:ext cx="1561199" cy="28509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边形 20"/>
          <p:cNvSpPr/>
          <p:nvPr/>
        </p:nvSpPr>
        <p:spPr>
          <a:xfrm flipH="1">
            <a:off x="4709872" y="1834768"/>
            <a:ext cx="2186690"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简答</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名词解释</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24171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5031044"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6" name="矩形 35"/>
          <p:cNvSpPr/>
          <p:nvPr/>
        </p:nvSpPr>
        <p:spPr>
          <a:xfrm>
            <a:off x="-157095" y="2476662"/>
            <a:ext cx="5048409" cy="1569660"/>
          </a:xfrm>
          <a:prstGeom prst="rect">
            <a:avLst/>
          </a:prstGeom>
        </p:spPr>
        <p:txBody>
          <a:bodyPr wrap="square">
            <a:spAutoFit/>
          </a:bodyPr>
          <a:lstStyle/>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七</a:t>
            </a: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章</a:t>
            </a:r>
            <a:endPar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国际商务谈判中的风险</a:t>
            </a:r>
            <a:endPar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6794793" y="1182859"/>
            <a:ext cx="4698722" cy="743986"/>
          </a:xfrm>
          <a:prstGeom prst="rect">
            <a:avLst/>
          </a:prstGeom>
        </p:spPr>
        <p:txBody>
          <a:bodyPr wrap="none">
            <a:spAutoFit/>
          </a:bodyPr>
          <a:lstStyle/>
          <a:p>
            <a:pPr>
              <a:lnSpc>
                <a:spcPct val="150000"/>
              </a:lnSpc>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国际商务活动的风险分析</a:t>
            </a:r>
            <a:endParaRPr lang="zh-CN" altLang="zh-CN"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861275" y="4556865"/>
            <a:ext cx="3057247" cy="584775"/>
          </a:xfrm>
          <a:prstGeom prst="rect">
            <a:avLst/>
          </a:prstGeom>
        </p:spPr>
        <p:txBody>
          <a:bodyPr wrap="none">
            <a:spAutoFit/>
          </a:bodyPr>
          <a:lstStyle/>
          <a:p>
            <a:pPr>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规避风险的手段</a:t>
            </a:r>
            <a:endParaRPr lang="zh-CN" altLang="en-US"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126741" y="2601076"/>
            <a:ext cx="4764573" cy="1430363"/>
            <a:chOff x="126742" y="2601076"/>
            <a:chExt cx="2929025" cy="1130435"/>
          </a:xfrm>
        </p:grpSpPr>
        <p:sp>
          <p:nvSpPr>
            <p:cNvPr id="18" name="Line 29"/>
            <p:cNvSpPr>
              <a:spLocks noChangeShapeType="1"/>
            </p:cNvSpPr>
            <p:nvPr/>
          </p:nvSpPr>
          <p:spPr bwMode="auto">
            <a:xfrm>
              <a:off x="126742" y="2601076"/>
              <a:ext cx="29290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Line 32"/>
            <p:cNvSpPr>
              <a:spLocks noChangeShapeType="1"/>
            </p:cNvSpPr>
            <p:nvPr/>
          </p:nvSpPr>
          <p:spPr bwMode="auto">
            <a:xfrm>
              <a:off x="165782" y="3731511"/>
              <a:ext cx="288998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p:cNvSpPr/>
          <p:nvPr/>
        </p:nvSpPr>
        <p:spPr>
          <a:xfrm>
            <a:off x="6798031" y="2969104"/>
            <a:ext cx="5109091" cy="584775"/>
          </a:xfrm>
          <a:prstGeom prst="rect">
            <a:avLst/>
          </a:prstGeom>
        </p:spPr>
        <p:txBody>
          <a:bodyPr wrap="none">
            <a:spAutoFit/>
          </a:bodyPr>
          <a:lstStyle/>
          <a:p>
            <a:pPr>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国际商务风险的预见与控制</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圆角矩形 4"/>
          <p:cNvSpPr/>
          <p:nvPr/>
        </p:nvSpPr>
        <p:spPr>
          <a:xfrm>
            <a:off x="5671461" y="1351081"/>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 name="圆角矩形 6"/>
          <p:cNvSpPr/>
          <p:nvPr/>
        </p:nvSpPr>
        <p:spPr>
          <a:xfrm>
            <a:off x="5671461" y="3048842"/>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圆角矩形 8"/>
          <p:cNvSpPr/>
          <p:nvPr/>
        </p:nvSpPr>
        <p:spPr>
          <a:xfrm>
            <a:off x="5674375" y="4556865"/>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299659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5031044"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6" name="矩形 35"/>
          <p:cNvSpPr/>
          <p:nvPr/>
        </p:nvSpPr>
        <p:spPr>
          <a:xfrm>
            <a:off x="-157095" y="2476662"/>
            <a:ext cx="5048409" cy="1569660"/>
          </a:xfrm>
          <a:prstGeom prst="rect">
            <a:avLst/>
          </a:prstGeom>
        </p:spPr>
        <p:txBody>
          <a:bodyPr wrap="square">
            <a:spAutoFit/>
          </a:bodyPr>
          <a:lstStyle/>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七</a:t>
            </a: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章</a:t>
            </a:r>
            <a:endPar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国际商务谈判中的风险</a:t>
            </a:r>
            <a:endPar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6794793" y="1182859"/>
            <a:ext cx="4698722" cy="743986"/>
          </a:xfrm>
          <a:prstGeom prst="rect">
            <a:avLst/>
          </a:prstGeom>
        </p:spPr>
        <p:txBody>
          <a:bodyPr wrap="none">
            <a:spAutoFit/>
          </a:bodyPr>
          <a:lstStyle/>
          <a:p>
            <a:pPr>
              <a:lnSpc>
                <a:spcPct val="150000"/>
              </a:lnSpc>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国际商务活动的风险分析</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861275" y="4556865"/>
            <a:ext cx="3057247" cy="584775"/>
          </a:xfrm>
          <a:prstGeom prst="rect">
            <a:avLst/>
          </a:prstGeom>
        </p:spPr>
        <p:txBody>
          <a:bodyPr wrap="none">
            <a:spAutoFit/>
          </a:bodyPr>
          <a:lstStyle/>
          <a:p>
            <a:pPr>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规避风险的手段</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126741" y="2601076"/>
            <a:ext cx="4764573" cy="1430363"/>
            <a:chOff x="126742" y="2601076"/>
            <a:chExt cx="2929025" cy="1130435"/>
          </a:xfrm>
        </p:grpSpPr>
        <p:sp>
          <p:nvSpPr>
            <p:cNvPr id="18" name="Line 29"/>
            <p:cNvSpPr>
              <a:spLocks noChangeShapeType="1"/>
            </p:cNvSpPr>
            <p:nvPr/>
          </p:nvSpPr>
          <p:spPr bwMode="auto">
            <a:xfrm>
              <a:off x="126742" y="2601076"/>
              <a:ext cx="29290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Line 32"/>
            <p:cNvSpPr>
              <a:spLocks noChangeShapeType="1"/>
            </p:cNvSpPr>
            <p:nvPr/>
          </p:nvSpPr>
          <p:spPr bwMode="auto">
            <a:xfrm>
              <a:off x="165782" y="3731511"/>
              <a:ext cx="288998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p:cNvSpPr/>
          <p:nvPr/>
        </p:nvSpPr>
        <p:spPr>
          <a:xfrm>
            <a:off x="6798031" y="2969104"/>
            <a:ext cx="5109091" cy="584775"/>
          </a:xfrm>
          <a:prstGeom prst="rect">
            <a:avLst/>
          </a:prstGeom>
        </p:spPr>
        <p:txBody>
          <a:bodyPr wrap="none">
            <a:spAutoFit/>
          </a:bodyPr>
          <a:lstStyle/>
          <a:p>
            <a:pPr>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国际商务风险的预见与控制</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圆角矩形 4"/>
          <p:cNvSpPr/>
          <p:nvPr/>
        </p:nvSpPr>
        <p:spPr>
          <a:xfrm>
            <a:off x="5671461" y="1351081"/>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 name="圆角矩形 6"/>
          <p:cNvSpPr/>
          <p:nvPr/>
        </p:nvSpPr>
        <p:spPr>
          <a:xfrm>
            <a:off x="5671461" y="3048842"/>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圆角矩形 8"/>
          <p:cNvSpPr/>
          <p:nvPr/>
        </p:nvSpPr>
        <p:spPr>
          <a:xfrm>
            <a:off x="5674375" y="4556865"/>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88642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14955" y="3324840"/>
            <a:ext cx="2415215"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区分风险的性质</a:t>
            </a:r>
          </a:p>
        </p:txBody>
      </p:sp>
      <p:sp>
        <p:nvSpPr>
          <p:cNvPr id="64" name="矩形 63"/>
          <p:cNvSpPr/>
          <p:nvPr/>
        </p:nvSpPr>
        <p:spPr>
          <a:xfrm>
            <a:off x="-55362" y="4193623"/>
            <a:ext cx="229602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规避风险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0901" y="2398955"/>
            <a:ext cx="2415215"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风险规避的内涵</a:t>
            </a:r>
            <a:endParaRPr lang="zh-CN" altLang="en-US" sz="2400" dirty="0">
              <a:latin typeface="微软雅黑" panose="020B0503020204020204" pitchFamily="34" charset="-122"/>
              <a:ea typeface="微软雅黑" panose="020B0503020204020204" pitchFamily="34" charset="-122"/>
            </a:endParaRPr>
          </a:p>
        </p:txBody>
      </p:sp>
      <p:sp>
        <p:nvSpPr>
          <p:cNvPr id="12"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国际商务风险的预见与控制</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43"/>
          <a:stretch/>
        </p:blipFill>
        <p:spPr bwMode="auto">
          <a:xfrm>
            <a:off x="8868238" y="205943"/>
            <a:ext cx="3260262" cy="123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圆角矩形 13"/>
          <p:cNvSpPr/>
          <p:nvPr/>
        </p:nvSpPr>
        <p:spPr>
          <a:xfrm>
            <a:off x="8868238" y="405600"/>
            <a:ext cx="1720850" cy="81360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2427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41</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14955" y="3324840"/>
            <a:ext cx="2415215"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区分风险的性质</a:t>
            </a:r>
          </a:p>
        </p:txBody>
      </p:sp>
      <p:sp>
        <p:nvSpPr>
          <p:cNvPr id="64" name="矩形 63"/>
          <p:cNvSpPr/>
          <p:nvPr/>
        </p:nvSpPr>
        <p:spPr>
          <a:xfrm>
            <a:off x="-55362" y="4193623"/>
            <a:ext cx="229602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规避风险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114955" y="2139160"/>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风险规避的内涵</a:t>
            </a: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文本框 4"/>
          <p:cNvSpPr txBox="1"/>
          <p:nvPr/>
        </p:nvSpPr>
        <p:spPr>
          <a:xfrm>
            <a:off x="2800368" y="2136392"/>
            <a:ext cx="9356263" cy="1754326"/>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err="1">
                <a:latin typeface="微软雅黑" panose="020B0503020204020204" charset="-122"/>
                <a:ea typeface="微软雅黑" panose="020B0503020204020204" charset="-122"/>
              </a:rPr>
              <a:t>风险规避</a:t>
            </a:r>
            <a:r>
              <a:rPr lang="en-US" altLang="zh-CN" sz="2400" u="sng" dirty="0" err="1">
                <a:solidFill>
                  <a:srgbClr val="C00000"/>
                </a:solidFill>
                <a:latin typeface="微软雅黑" panose="020B0503020204020204" charset="-122"/>
                <a:ea typeface="微软雅黑" panose="020B0503020204020204" charset="-122"/>
              </a:rPr>
              <a:t>并不意味着完全消灭风险</a:t>
            </a:r>
            <a:r>
              <a:rPr lang="en-US" altLang="zh-CN" sz="2400" dirty="0" err="1">
                <a:latin typeface="微软雅黑" panose="020B0503020204020204" charset="-122"/>
                <a:ea typeface="微软雅黑" panose="020B0503020204020204" charset="-122"/>
              </a:rPr>
              <a:t>，</a:t>
            </a:r>
            <a:r>
              <a:rPr lang="en-US" altLang="zh-CN" sz="2400" dirty="0" err="1" smtClean="0">
                <a:latin typeface="微软雅黑" panose="020B0503020204020204" charset="-122"/>
                <a:ea typeface="微软雅黑" panose="020B0503020204020204" charset="-122"/>
              </a:rPr>
              <a:t>而是规避风险可能造成的损失</a:t>
            </a:r>
            <a:r>
              <a:rPr lang="zh-CN" altLang="en-US"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a:p>
            <a:pPr marL="0" lvl="0" indent="0">
              <a:lnSpc>
                <a:spcPct val="150000"/>
              </a:lnSpc>
              <a:spcBef>
                <a:spcPct val="0"/>
              </a:spcBef>
              <a:buNone/>
            </a:pPr>
            <a:r>
              <a:rPr lang="en-US" altLang="zh-CN" sz="2400" dirty="0" smtClean="0">
                <a:latin typeface="楷体" panose="02010609060101010101" pitchFamily="49" charset="-122"/>
                <a:ea typeface="楷体" panose="02010609060101010101" pitchFamily="49" charset="-122"/>
              </a:rPr>
              <a:t>1.是要降低这种损失发生的</a:t>
            </a:r>
            <a:r>
              <a:rPr lang="en-US" altLang="zh-CN" sz="2400" u="sng" dirty="0" smtClean="0">
                <a:solidFill>
                  <a:srgbClr val="C00000"/>
                </a:solidFill>
                <a:latin typeface="楷体" panose="02010609060101010101" pitchFamily="49" charset="-122"/>
                <a:ea typeface="楷体" panose="02010609060101010101" pitchFamily="49" charset="-122"/>
              </a:rPr>
              <a:t>概率</a:t>
            </a:r>
            <a:r>
              <a:rPr lang="en-US" altLang="zh-CN" sz="2400" dirty="0">
                <a:latin typeface="楷体" panose="02010609060101010101" pitchFamily="49" charset="-122"/>
                <a:ea typeface="楷体" panose="02010609060101010101" pitchFamily="49" charset="-122"/>
              </a:rPr>
              <a:t>。这主要是指采取</a:t>
            </a:r>
            <a:r>
              <a:rPr lang="en-US" altLang="zh-CN" sz="2400" dirty="0">
                <a:solidFill>
                  <a:srgbClr val="C00000"/>
                </a:solidFill>
                <a:latin typeface="楷体" panose="02010609060101010101" pitchFamily="49" charset="-122"/>
                <a:ea typeface="楷体" panose="02010609060101010101" pitchFamily="49" charset="-122"/>
              </a:rPr>
              <a:t>事先控制</a:t>
            </a:r>
            <a:r>
              <a:rPr lang="en-US" altLang="zh-CN" sz="2400" dirty="0">
                <a:latin typeface="楷体" panose="02010609060101010101" pitchFamily="49" charset="-122"/>
                <a:ea typeface="楷体" panose="02010609060101010101" pitchFamily="49" charset="-122"/>
              </a:rPr>
              <a:t>措施。</a:t>
            </a:r>
          </a:p>
          <a:p>
            <a:pPr marL="0" lvl="0" indent="0">
              <a:lnSpc>
                <a:spcPct val="150000"/>
              </a:lnSpc>
              <a:spcBef>
                <a:spcPct val="0"/>
              </a:spcBef>
              <a:buNone/>
            </a:pPr>
            <a:r>
              <a:rPr lang="en-US" altLang="zh-CN" sz="2400" dirty="0" smtClean="0">
                <a:latin typeface="楷体" panose="02010609060101010101" pitchFamily="49" charset="-122"/>
                <a:ea typeface="楷体" panose="02010609060101010101" pitchFamily="49" charset="-122"/>
              </a:rPr>
              <a:t>2.是要降低损失</a:t>
            </a:r>
            <a:r>
              <a:rPr lang="en-US" altLang="zh-CN" sz="2400" u="sng" dirty="0" smtClean="0">
                <a:solidFill>
                  <a:srgbClr val="C00000"/>
                </a:solidFill>
                <a:latin typeface="楷体" panose="02010609060101010101" pitchFamily="49" charset="-122"/>
                <a:ea typeface="楷体" panose="02010609060101010101" pitchFamily="49" charset="-122"/>
              </a:rPr>
              <a:t>程度</a:t>
            </a:r>
            <a:r>
              <a:rPr lang="en-US" altLang="zh-CN" sz="2400" dirty="0">
                <a:latin typeface="楷体" panose="02010609060101010101" pitchFamily="49" charset="-122"/>
                <a:ea typeface="楷体" panose="02010609060101010101" pitchFamily="49" charset="-122"/>
              </a:rPr>
              <a:t>。这包括</a:t>
            </a:r>
            <a:r>
              <a:rPr lang="en-US" altLang="zh-CN" sz="2400" dirty="0">
                <a:solidFill>
                  <a:srgbClr val="C00000"/>
                </a:solidFill>
                <a:latin typeface="楷体" panose="02010609060101010101" pitchFamily="49" charset="-122"/>
                <a:ea typeface="楷体" panose="02010609060101010101" pitchFamily="49" charset="-122"/>
              </a:rPr>
              <a:t>事先预控、事后补救</a:t>
            </a:r>
            <a:r>
              <a:rPr lang="en-US" altLang="zh-CN" sz="2400" dirty="0">
                <a:latin typeface="楷体" panose="02010609060101010101" pitchFamily="49" charset="-122"/>
                <a:ea typeface="楷体" panose="02010609060101010101" pitchFamily="49" charset="-122"/>
              </a:rPr>
              <a:t>两个方面。</a:t>
            </a:r>
          </a:p>
        </p:txBody>
      </p:sp>
      <p:sp>
        <p:nvSpPr>
          <p:cNvPr id="13"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7.2.1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风险规避的内涵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14"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pic>
        <p:nvPicPr>
          <p:cNvPr id="1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43"/>
          <a:stretch/>
        </p:blipFill>
        <p:spPr bwMode="auto">
          <a:xfrm>
            <a:off x="8868238" y="205943"/>
            <a:ext cx="3260262" cy="123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圆角矩形 15"/>
          <p:cNvSpPr/>
          <p:nvPr/>
        </p:nvSpPr>
        <p:spPr>
          <a:xfrm>
            <a:off x="10775355" y="219133"/>
            <a:ext cx="1109608" cy="406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flipH="1">
            <a:off x="9405024" y="1834768"/>
            <a:ext cx="2186690"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简答</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选择</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700853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5362" y="4193623"/>
            <a:ext cx="229602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规避风险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51317" y="3066171"/>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区分风险的性质</a:t>
            </a:r>
          </a:p>
        </p:txBody>
      </p:sp>
      <p:sp>
        <p:nvSpPr>
          <p:cNvPr id="14" name="矩形 13"/>
          <p:cNvSpPr/>
          <p:nvPr/>
        </p:nvSpPr>
        <p:spPr>
          <a:xfrm>
            <a:off x="-104370" y="2273260"/>
            <a:ext cx="238139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风险规避的内涵</a:t>
            </a:r>
          </a:p>
        </p:txBody>
      </p:sp>
      <p:sp>
        <p:nvSpPr>
          <p:cNvPr id="2" name="矩形 1"/>
          <p:cNvSpPr/>
          <p:nvPr/>
        </p:nvSpPr>
        <p:spPr>
          <a:xfrm>
            <a:off x="2598420" y="1496060"/>
            <a:ext cx="9100275" cy="4524315"/>
          </a:xfrm>
          <a:prstGeom prst="rect">
            <a:avLst/>
          </a:prstGeom>
        </p:spPr>
        <p:txBody>
          <a:bodyPr wrap="square">
            <a:spAutoFit/>
          </a:bodyPr>
          <a:lstStyle/>
          <a:p>
            <a:pPr>
              <a:lnSpc>
                <a:spcPct val="150000"/>
              </a:lnSpc>
              <a:spcBef>
                <a:spcPct val="0"/>
              </a:spcBef>
            </a:pPr>
            <a:r>
              <a:rPr lang="en-US" altLang="zh-CN" sz="2400" u="sng" dirty="0">
                <a:solidFill>
                  <a:srgbClr val="C00000"/>
                </a:solidFill>
                <a:latin typeface="微软雅黑" panose="020B0503020204020204" charset="-122"/>
                <a:ea typeface="微软雅黑" panose="020B0503020204020204" charset="-122"/>
              </a:rPr>
              <a:t>1.纯风险</a:t>
            </a:r>
          </a:p>
          <a:p>
            <a:pPr lvl="0">
              <a:lnSpc>
                <a:spcPct val="150000"/>
              </a:lnSpc>
              <a:spcBef>
                <a:spcPct val="0"/>
              </a:spcBef>
            </a:pPr>
            <a:r>
              <a:rPr lang="en-US" altLang="zh-CN" sz="2400" dirty="0" err="1" smtClean="0">
                <a:latin typeface="楷体" panose="02010609060101010101" pitchFamily="49" charset="-122"/>
                <a:ea typeface="楷体" panose="02010609060101010101" pitchFamily="49" charset="-122"/>
              </a:rPr>
              <a:t>纯粹造成损失而</a:t>
            </a:r>
            <a:r>
              <a:rPr lang="en-US" altLang="zh-CN" sz="2400" u="sng" dirty="0" err="1" smtClean="0">
                <a:latin typeface="楷体" panose="02010609060101010101" pitchFamily="49" charset="-122"/>
                <a:ea typeface="楷体" panose="02010609060101010101" pitchFamily="49" charset="-122"/>
              </a:rPr>
              <a:t>没有受益机会</a:t>
            </a:r>
            <a:r>
              <a:rPr lang="en-US" altLang="zh-CN" sz="2400" dirty="0" err="1" smtClean="0">
                <a:latin typeface="楷体" panose="02010609060101010101" pitchFamily="49" charset="-122"/>
                <a:ea typeface="楷体" panose="02010609060101010101" pitchFamily="49" charset="-122"/>
              </a:rPr>
              <a:t>的</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政治风险、自然灾害风险等。</a:t>
            </a:r>
            <a:r>
              <a:rPr lang="en-US" altLang="zh-CN" sz="2400" dirty="0" err="1" smtClean="0">
                <a:latin typeface="楷体" panose="02010609060101010101" pitchFamily="49" charset="-122"/>
                <a:ea typeface="楷体" panose="02010609060101010101" pitchFamily="49" charset="-122"/>
              </a:rPr>
              <a:t>如货物运输途中</a:t>
            </a:r>
            <a:r>
              <a:rPr lang="en-US" altLang="zh-CN" sz="2400" dirty="0" err="1">
                <a:latin typeface="楷体" panose="02010609060101010101" pitchFamily="49" charset="-122"/>
                <a:ea typeface="楷体" panose="02010609060101010101" pitchFamily="49" charset="-122"/>
              </a:rPr>
              <a:t>，货主要面临船沉货毁的风险</a:t>
            </a:r>
            <a:r>
              <a:rPr lang="en-US" altLang="zh-CN" sz="2400" dirty="0">
                <a:latin typeface="楷体" panose="02010609060101010101" pitchFamily="49" charset="-122"/>
                <a:ea typeface="楷体" panose="02010609060101010101" pitchFamily="49" charset="-122"/>
              </a:rPr>
              <a:t>）</a:t>
            </a:r>
          </a:p>
          <a:p>
            <a:pPr lvl="0">
              <a:lnSpc>
                <a:spcPct val="150000"/>
              </a:lnSpc>
              <a:spcBef>
                <a:spcPct val="0"/>
              </a:spcBef>
            </a:pPr>
            <a:r>
              <a:rPr lang="en-US" altLang="zh-CN" sz="2400" u="sng" dirty="0">
                <a:solidFill>
                  <a:srgbClr val="C00000"/>
                </a:solidFill>
                <a:latin typeface="微软雅黑" panose="020B0503020204020204" charset="-122"/>
                <a:ea typeface="微软雅黑" panose="020B0503020204020204" charset="-122"/>
              </a:rPr>
              <a:t>2.投机风险</a:t>
            </a:r>
          </a:p>
          <a:p>
            <a:pPr lvl="0">
              <a:lnSpc>
                <a:spcPct val="150000"/>
              </a:lnSpc>
              <a:spcBef>
                <a:spcPct val="0"/>
              </a:spcBef>
            </a:pPr>
            <a:r>
              <a:rPr lang="en-US" altLang="zh-CN" sz="2400" dirty="0" err="1" smtClean="0">
                <a:latin typeface="楷体" panose="02010609060101010101" pitchFamily="49" charset="-122"/>
                <a:ea typeface="楷体" panose="02010609060101010101" pitchFamily="49" charset="-122"/>
              </a:rPr>
              <a:t>既</a:t>
            </a:r>
            <a:r>
              <a:rPr lang="en-US" altLang="zh-CN" sz="2400" u="sng" dirty="0" err="1" smtClean="0">
                <a:latin typeface="楷体" panose="02010609060101010101" pitchFamily="49" charset="-122"/>
                <a:ea typeface="楷体" panose="02010609060101010101" pitchFamily="49" charset="-122"/>
              </a:rPr>
              <a:t>能带来受益机会又存在损失可能</a:t>
            </a:r>
            <a:r>
              <a:rPr lang="en-US" altLang="zh-CN" sz="2400" dirty="0" err="1" smtClean="0">
                <a:latin typeface="楷体" panose="02010609060101010101" pitchFamily="49" charset="-122"/>
                <a:ea typeface="楷体" panose="02010609060101010101" pitchFamily="49" charset="-122"/>
              </a:rPr>
              <a:t>的</a:t>
            </a:r>
            <a:r>
              <a:rPr lang="en-US" altLang="zh-CN" sz="2400" dirty="0" err="1">
                <a:latin typeface="楷体" panose="02010609060101010101" pitchFamily="49" charset="-122"/>
                <a:ea typeface="楷体" panose="02010609060101010101" pitchFamily="49" charset="-122"/>
              </a:rPr>
              <a:t>（如出口某种产品，开拓海外市场，既有可能成功，也有可能失败等</a:t>
            </a:r>
            <a:r>
              <a:rPr lang="en-US" altLang="zh-CN" sz="2400" dirty="0">
                <a:latin typeface="楷体" panose="02010609060101010101" pitchFamily="49" charset="-122"/>
                <a:ea typeface="楷体" panose="02010609060101010101" pitchFamily="49" charset="-122"/>
              </a:rPr>
              <a:t>）。</a:t>
            </a:r>
          </a:p>
          <a:p>
            <a:pPr lvl="0">
              <a:lnSpc>
                <a:spcPct val="150000"/>
              </a:lnSpc>
              <a:spcBef>
                <a:spcPct val="0"/>
              </a:spcBef>
            </a:pPr>
            <a:r>
              <a:rPr lang="en-US" altLang="zh-CN" sz="2400" u="sng" dirty="0">
                <a:solidFill>
                  <a:srgbClr val="C00000"/>
                </a:solidFill>
                <a:latin typeface="微软雅黑" panose="020B0503020204020204" charset="-122"/>
                <a:ea typeface="微软雅黑" panose="020B0503020204020204" charset="-122"/>
              </a:rPr>
              <a:t>3.注意：</a:t>
            </a:r>
            <a:r>
              <a:rPr lang="en-US" altLang="zh-CN" sz="2400" dirty="0">
                <a:latin typeface="楷体" panose="02010609060101010101" pitchFamily="49" charset="-122"/>
                <a:ea typeface="楷体" panose="02010609060101010101" pitchFamily="49" charset="-122"/>
              </a:rPr>
              <a:t>纯风险和投机风险是</a:t>
            </a:r>
            <a:r>
              <a:rPr lang="en-US" altLang="zh-CN" sz="2400" u="sng" dirty="0">
                <a:solidFill>
                  <a:srgbClr val="C00000"/>
                </a:solidFill>
                <a:latin typeface="楷体" panose="02010609060101010101" pitchFamily="49" charset="-122"/>
                <a:ea typeface="楷体" panose="02010609060101010101" pitchFamily="49" charset="-122"/>
              </a:rPr>
              <a:t>同时存在</a:t>
            </a:r>
            <a:r>
              <a:rPr lang="en-US" altLang="zh-CN" sz="2400" dirty="0">
                <a:latin typeface="楷体" panose="02010609060101010101" pitchFamily="49" charset="-122"/>
                <a:ea typeface="楷体" panose="02010609060101010101" pitchFamily="49" charset="-122"/>
              </a:rPr>
              <a:t>的</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（如房产所有者同时面临火灾之类的纯风险和经济形势变化引起房产价格升降的投机风险）</a:t>
            </a:r>
            <a:endParaRPr lang="en-US" altLang="zh-CN" sz="2400" dirty="0">
              <a:latin typeface="楷体" panose="02010609060101010101" pitchFamily="49" charset="-122"/>
              <a:ea typeface="楷体" panose="02010609060101010101" pitchFamily="49" charset="-122"/>
            </a:endParaRPr>
          </a:p>
        </p:txBody>
      </p:sp>
      <p:sp>
        <p:nvSpPr>
          <p:cNvPr id="15"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7.2.2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区分风险的性质</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16"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pic>
        <p:nvPicPr>
          <p:cNvPr id="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43"/>
          <a:stretch/>
        </p:blipFill>
        <p:spPr bwMode="auto">
          <a:xfrm>
            <a:off x="8868238" y="205943"/>
            <a:ext cx="3260262" cy="123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圆角矩形 17"/>
          <p:cNvSpPr/>
          <p:nvPr/>
        </p:nvSpPr>
        <p:spPr>
          <a:xfrm>
            <a:off x="10775355" y="585371"/>
            <a:ext cx="1109608" cy="406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五边形 18"/>
          <p:cNvSpPr/>
          <p:nvPr/>
        </p:nvSpPr>
        <p:spPr>
          <a:xfrm flipH="1">
            <a:off x="2598420" y="1157559"/>
            <a:ext cx="2186690"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名词解释</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32961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5362" y="4193623"/>
            <a:ext cx="229602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规避风险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51317" y="3066171"/>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区分风险的性质</a:t>
            </a:r>
          </a:p>
        </p:txBody>
      </p:sp>
      <p:sp>
        <p:nvSpPr>
          <p:cNvPr id="14" name="矩形 13"/>
          <p:cNvSpPr/>
          <p:nvPr/>
        </p:nvSpPr>
        <p:spPr>
          <a:xfrm>
            <a:off x="-104370" y="2273260"/>
            <a:ext cx="2381397" cy="646331"/>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风险规避的内涵</a:t>
            </a:r>
          </a:p>
        </p:txBody>
      </p:sp>
      <p:sp>
        <p:nvSpPr>
          <p:cNvPr id="5" name="矩形 4"/>
          <p:cNvSpPr/>
          <p:nvPr/>
        </p:nvSpPr>
        <p:spPr>
          <a:xfrm>
            <a:off x="3070689" y="2208464"/>
            <a:ext cx="7684397" cy="2585323"/>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 </a:t>
            </a:r>
            <a:r>
              <a:rPr lang="en-US" altLang="zh-CN" sz="2400" dirty="0" err="1">
                <a:latin typeface="微软雅黑" panose="020B0503020204020204" charset="-122"/>
                <a:ea typeface="微软雅黑" panose="020B0503020204020204" charset="-122"/>
              </a:rPr>
              <a:t>评价风险的焦点集中在两个方面</a:t>
            </a:r>
            <a:r>
              <a:rPr lang="en-US" altLang="zh-CN" sz="2400" dirty="0" smtClean="0">
                <a:latin typeface="微软雅黑" panose="020B0503020204020204" charset="-122"/>
                <a:ea typeface="微软雅黑" panose="020B0503020204020204" charset="-122"/>
              </a:rPr>
              <a:t>：</a:t>
            </a:r>
          </a:p>
          <a:p>
            <a:pPr lvl="0">
              <a:lnSpc>
                <a:spcPct val="150000"/>
              </a:lnSpc>
              <a:spcBef>
                <a:spcPct val="0"/>
              </a:spcBef>
            </a:pPr>
            <a:r>
              <a:rPr lang="en-US" altLang="zh-CN" sz="2400" dirty="0" smtClean="0">
                <a:latin typeface="楷体" panose="02010609060101010101" pitchFamily="49" charset="-122"/>
                <a:ea typeface="楷体" panose="02010609060101010101" pitchFamily="49" charset="-122"/>
              </a:rPr>
              <a:t>①</a:t>
            </a:r>
            <a:r>
              <a:rPr lang="en-US" altLang="zh-CN" sz="2400" u="sng" dirty="0" err="1">
                <a:solidFill>
                  <a:srgbClr val="C00000"/>
                </a:solidFill>
                <a:latin typeface="楷体" panose="02010609060101010101" pitchFamily="49" charset="-122"/>
                <a:ea typeface="楷体" panose="02010609060101010101" pitchFamily="49" charset="-122"/>
              </a:rPr>
              <a:t>对损失程度的估计</a:t>
            </a:r>
            <a:r>
              <a:rPr lang="en-US" altLang="zh-CN" sz="2400" dirty="0">
                <a:latin typeface="楷体" panose="02010609060101010101" pitchFamily="49" charset="-122"/>
                <a:ea typeface="楷体" panose="02010609060101010101" pitchFamily="49" charset="-122"/>
              </a:rPr>
              <a:t>；②</a:t>
            </a:r>
            <a:r>
              <a:rPr lang="en-US" altLang="zh-CN" sz="2400" u="sng" dirty="0" err="1">
                <a:solidFill>
                  <a:srgbClr val="C00000"/>
                </a:solidFill>
                <a:latin typeface="楷体" panose="02010609060101010101" pitchFamily="49" charset="-122"/>
                <a:ea typeface="楷体" panose="02010609060101010101" pitchFamily="49" charset="-122"/>
              </a:rPr>
              <a:t>对事件发生概率大小的估计</a:t>
            </a:r>
            <a:r>
              <a:rPr lang="en-US" altLang="zh-CN" sz="2400" dirty="0">
                <a:latin typeface="楷体" panose="02010609060101010101" pitchFamily="49" charset="-122"/>
                <a:ea typeface="楷体" panose="02010609060101010101" pitchFamily="49" charset="-122"/>
              </a:rPr>
              <a:t>。</a:t>
            </a:r>
          </a:p>
          <a:p>
            <a:pPr lvl="0">
              <a:lnSpc>
                <a:spcPct val="150000"/>
              </a:lnSpc>
              <a:spcBef>
                <a:spcPct val="0"/>
              </a:spcBef>
            </a:pPr>
            <a:endParaRPr lang="en-US" altLang="zh-CN" sz="1200" dirty="0" smtClean="0">
              <a:latin typeface="微软雅黑" panose="020B0503020204020204" charset="-122"/>
              <a:ea typeface="微软雅黑" panose="020B0503020204020204" charset="-122"/>
            </a:endParaRPr>
          </a:p>
          <a:p>
            <a:pPr lvl="0">
              <a:lnSpc>
                <a:spcPct val="150000"/>
              </a:lnSpc>
              <a:spcBef>
                <a:spcPct val="0"/>
              </a:spcBef>
            </a:pPr>
            <a:r>
              <a:rPr lang="en-US" altLang="zh-CN" sz="2400" dirty="0" smtClean="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1）人员因素引起的风险大多</a:t>
            </a:r>
            <a:r>
              <a:rPr lang="en-US" altLang="zh-CN" sz="2400" u="sng" dirty="0">
                <a:solidFill>
                  <a:srgbClr val="C00000"/>
                </a:solidFill>
                <a:latin typeface="微软雅黑" panose="020B0503020204020204" charset="-122"/>
                <a:ea typeface="微软雅黑" panose="020B0503020204020204" charset="-122"/>
              </a:rPr>
              <a:t>比较容易预先估计到</a:t>
            </a:r>
            <a:r>
              <a:rPr lang="en-US" altLang="zh-CN" sz="2400" dirty="0">
                <a:latin typeface="微软雅黑" panose="020B0503020204020204" charset="-122"/>
                <a:ea typeface="微软雅黑" panose="020B0503020204020204" charset="-122"/>
              </a:rPr>
              <a:t>    </a:t>
            </a:r>
          </a:p>
          <a:p>
            <a:pPr lvl="0">
              <a:lnSpc>
                <a:spcPct val="150000"/>
              </a:lnSpc>
              <a:spcBef>
                <a:spcPct val="0"/>
              </a:spcBef>
            </a:pPr>
            <a:r>
              <a:rPr lang="en-US" altLang="zh-CN" sz="2400" dirty="0">
                <a:latin typeface="微软雅黑" panose="020B0503020204020204" charset="-122"/>
                <a:ea typeface="微软雅黑" panose="020B0503020204020204" charset="-122"/>
              </a:rPr>
              <a:t>（2）</a:t>
            </a:r>
            <a:r>
              <a:rPr lang="en-US" altLang="zh-CN" sz="2400" dirty="0" smtClean="0">
                <a:latin typeface="微软雅黑" panose="020B0503020204020204" charset="-122"/>
                <a:ea typeface="微软雅黑" panose="020B0503020204020204" charset="-122"/>
              </a:rPr>
              <a:t>预见和控制非人员风险的</a:t>
            </a:r>
            <a:r>
              <a:rPr lang="en-US" altLang="zh-CN" sz="2400" u="sng" dirty="0" smtClean="0">
                <a:solidFill>
                  <a:srgbClr val="C00000"/>
                </a:solidFill>
                <a:latin typeface="微软雅黑" panose="020B0503020204020204" charset="-122"/>
                <a:ea typeface="微软雅黑" panose="020B0503020204020204" charset="-122"/>
              </a:rPr>
              <a:t>难度较大</a:t>
            </a:r>
            <a:r>
              <a:rPr lang="zh-CN" altLang="en-US" sz="2400" u="sng" dirty="0" smtClean="0">
                <a:solidFill>
                  <a:srgbClr val="C00000"/>
                </a:solidFill>
                <a:latin typeface="微软雅黑" panose="020B0503020204020204" charset="-122"/>
                <a:ea typeface="微软雅黑" panose="020B0503020204020204" charset="-122"/>
              </a:rPr>
              <a:t>。</a:t>
            </a:r>
            <a:endParaRPr lang="zh-CN" altLang="en-US" sz="2400" dirty="0"/>
          </a:p>
        </p:txBody>
      </p:sp>
      <p:sp>
        <p:nvSpPr>
          <p:cNvPr id="15"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7.2.2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区分风险的性质</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16"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pic>
        <p:nvPicPr>
          <p:cNvPr id="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43"/>
          <a:stretch/>
        </p:blipFill>
        <p:spPr bwMode="auto">
          <a:xfrm>
            <a:off x="8868238" y="205943"/>
            <a:ext cx="3260262" cy="123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圆角矩形 17"/>
          <p:cNvSpPr/>
          <p:nvPr/>
        </p:nvSpPr>
        <p:spPr>
          <a:xfrm>
            <a:off x="10775355" y="585371"/>
            <a:ext cx="1109608" cy="406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五边形 18"/>
          <p:cNvSpPr/>
          <p:nvPr/>
        </p:nvSpPr>
        <p:spPr>
          <a:xfrm flipH="1">
            <a:off x="7923455" y="2379368"/>
            <a:ext cx="1220545"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241803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9663" y="4068758"/>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规避</a:t>
            </a:r>
            <a:r>
              <a:rPr lang="zh-CN" altLang="en-US" sz="2400" dirty="0">
                <a:latin typeface="微软雅黑" panose="020B0503020204020204" pitchFamily="34" charset="-122"/>
                <a:ea typeface="微软雅黑" panose="020B0503020204020204" pitchFamily="34" charset="-122"/>
              </a:rPr>
              <a:t>风险</a:t>
            </a:r>
            <a:r>
              <a:rPr lang="zh-CN" altLang="en-US" sz="2400" dirty="0" smtClean="0">
                <a:latin typeface="微软雅黑" panose="020B0503020204020204" pitchFamily="34" charset="-122"/>
                <a:ea typeface="微软雅黑" panose="020B0503020204020204" pitchFamily="34" charset="-122"/>
              </a:rPr>
              <a:t>措施</a:t>
            </a:r>
            <a:endParaRPr lang="zh-CN" altLang="en-US" sz="2400" dirty="0">
              <a:latin typeface="微软雅黑" panose="020B0503020204020204" pitchFamily="34" charset="-122"/>
              <a:ea typeface="微软雅黑" panose="020B0503020204020204" pitchFamily="34" charset="-122"/>
            </a:endParaRPr>
          </a:p>
        </p:txBody>
      </p:sp>
      <p:sp>
        <p:nvSpPr>
          <p:cNvPr id="14" name="矩形 13"/>
          <p:cNvSpPr/>
          <p:nvPr/>
        </p:nvSpPr>
        <p:spPr>
          <a:xfrm>
            <a:off x="-104370" y="2273260"/>
            <a:ext cx="2381397"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风险规避的</a:t>
            </a:r>
            <a:r>
              <a:rPr lang="zh-CN" altLang="en-US" sz="2400" dirty="0" smtClean="0">
                <a:latin typeface="微软雅黑" panose="020B0503020204020204" pitchFamily="34" charset="-122"/>
                <a:ea typeface="微软雅黑" panose="020B0503020204020204" pitchFamily="34" charset="-122"/>
              </a:rPr>
              <a:t>内涵</a:t>
            </a:r>
            <a:endParaRPr lang="en-US" altLang="zh-CN" sz="2400" dirty="0" smtClean="0">
              <a:latin typeface="微软雅黑" panose="020B0503020204020204" pitchFamily="34" charset="-122"/>
              <a:ea typeface="微软雅黑" panose="020B0503020204020204" pitchFamily="34" charset="-122"/>
            </a:endParaRPr>
          </a:p>
        </p:txBody>
      </p:sp>
      <p:sp>
        <p:nvSpPr>
          <p:cNvPr id="15" name="矩形 14"/>
          <p:cNvSpPr/>
          <p:nvPr/>
        </p:nvSpPr>
        <p:spPr>
          <a:xfrm>
            <a:off x="-109663" y="3189924"/>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区分</a:t>
            </a:r>
            <a:r>
              <a:rPr lang="zh-CN" altLang="en-US" sz="2400" dirty="0">
                <a:latin typeface="微软雅黑" panose="020B0503020204020204" pitchFamily="34" charset="-122"/>
                <a:ea typeface="微软雅黑" panose="020B0503020204020204" pitchFamily="34" charset="-122"/>
              </a:rPr>
              <a:t>风险的</a:t>
            </a:r>
            <a:r>
              <a:rPr lang="zh-CN" altLang="en-US" sz="2400" dirty="0" smtClean="0">
                <a:latin typeface="微软雅黑" panose="020B0503020204020204" pitchFamily="34" charset="-122"/>
                <a:ea typeface="微软雅黑" panose="020B0503020204020204" pitchFamily="34" charset="-122"/>
              </a:rPr>
              <a:t>性质</a:t>
            </a:r>
            <a:endParaRPr lang="zh-CN" altLang="en-US" sz="2400" dirty="0">
              <a:latin typeface="微软雅黑" panose="020B0503020204020204" pitchFamily="34" charset="-122"/>
              <a:ea typeface="微软雅黑" panose="020B0503020204020204" pitchFamily="34" charset="-122"/>
            </a:endParaRPr>
          </a:p>
        </p:txBody>
      </p:sp>
      <p:sp>
        <p:nvSpPr>
          <p:cNvPr id="16" name="文本框 4"/>
          <p:cNvSpPr txBox="1"/>
          <p:nvPr/>
        </p:nvSpPr>
        <p:spPr>
          <a:xfrm>
            <a:off x="2705140" y="1227417"/>
            <a:ext cx="8993556" cy="581057"/>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err="1">
                <a:latin typeface="微软雅黑" panose="020B0503020204020204" charset="-122"/>
                <a:ea typeface="微软雅黑" panose="020B0503020204020204" charset="-122"/>
              </a:rPr>
              <a:t>规避风险通常可采取的措施有以下几种</a:t>
            </a:r>
            <a:r>
              <a:rPr lang="en-US" altLang="zh-CN" sz="2400" dirty="0" smtClean="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sp>
        <p:nvSpPr>
          <p:cNvPr id="5" name="矩形 4"/>
          <p:cNvSpPr/>
          <p:nvPr/>
        </p:nvSpPr>
        <p:spPr>
          <a:xfrm>
            <a:off x="2705140" y="1983325"/>
            <a:ext cx="8993556" cy="2862322"/>
          </a:xfrm>
          <a:prstGeom prst="rect">
            <a:avLst/>
          </a:prstGeom>
        </p:spPr>
        <p:txBody>
          <a:bodyPr wrap="square">
            <a:spAutoFit/>
          </a:bodyPr>
          <a:lstStyle/>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1.通过放弃或拒绝合作</a:t>
            </a:r>
            <a:r>
              <a:rPr lang="en-US" altLang="zh-CN" sz="2400" dirty="0">
                <a:latin typeface="楷体" panose="02010609060101010101" pitchFamily="49" charset="-122"/>
                <a:ea typeface="楷体" panose="02010609060101010101" pitchFamily="49" charset="-122"/>
              </a:rPr>
              <a:t>、停止业务活动来回避风险源</a:t>
            </a:r>
            <a:r>
              <a:rPr lang="en-US" altLang="zh-CN" sz="2400" dirty="0" smtClean="0">
                <a:latin typeface="楷体" panose="02010609060101010101" pitchFamily="49" charset="-122"/>
                <a:ea typeface="楷体" panose="02010609060101010101" pitchFamily="49" charset="-122"/>
              </a:rPr>
              <a:t>。</a:t>
            </a: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2.将风险</a:t>
            </a:r>
            <a:r>
              <a:rPr lang="en-US" altLang="zh-CN" sz="2400" u="sng" dirty="0" smtClean="0">
                <a:latin typeface="楷体" panose="02010609060101010101" pitchFamily="49" charset="-122"/>
                <a:ea typeface="楷体" panose="02010609060101010101" pitchFamily="49" charset="-122"/>
              </a:rPr>
              <a:t>转移</a:t>
            </a:r>
            <a:r>
              <a:rPr lang="en-US" altLang="zh-CN" sz="2400" dirty="0" smtClean="0">
                <a:latin typeface="楷体" panose="02010609060101010101" pitchFamily="49" charset="-122"/>
                <a:ea typeface="楷体" panose="02010609060101010101" pitchFamily="49" charset="-122"/>
              </a:rPr>
              <a:t>给第三者</a:t>
            </a:r>
            <a:r>
              <a:rPr lang="en-US" altLang="zh-CN" sz="2400" dirty="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包括保险与非保险两种方式</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3.通过减少</a:t>
            </a:r>
            <a:r>
              <a:rPr lang="en-US" altLang="zh-CN" sz="2400" u="sng" dirty="0" smtClean="0">
                <a:latin typeface="楷体" panose="02010609060101010101" pitchFamily="49" charset="-122"/>
                <a:ea typeface="楷体" panose="02010609060101010101" pitchFamily="49" charset="-122"/>
              </a:rPr>
              <a:t>损失</a:t>
            </a:r>
            <a:r>
              <a:rPr lang="en-US" altLang="zh-CN" sz="2400" dirty="0" smtClean="0">
                <a:latin typeface="楷体" panose="02010609060101010101" pitchFamily="49" charset="-122"/>
                <a:ea typeface="楷体" panose="02010609060101010101" pitchFamily="49" charset="-122"/>
              </a:rPr>
              <a:t>发生的机会</a:t>
            </a:r>
            <a:r>
              <a:rPr lang="en-US" altLang="zh-CN" sz="2400" dirty="0">
                <a:latin typeface="楷体" panose="02010609060101010101" pitchFamily="49" charset="-122"/>
                <a:ea typeface="楷体" panose="02010609060101010101" pitchFamily="49" charset="-122"/>
              </a:rPr>
              <a:t>，降低</a:t>
            </a:r>
            <a:r>
              <a:rPr lang="en-US" altLang="zh-CN" sz="2400" u="sng" dirty="0">
                <a:latin typeface="楷体" panose="02010609060101010101" pitchFamily="49" charset="-122"/>
                <a:ea typeface="楷体" panose="02010609060101010101" pitchFamily="49" charset="-122"/>
              </a:rPr>
              <a:t>损失</a:t>
            </a:r>
            <a:r>
              <a:rPr lang="en-US" altLang="zh-CN" sz="2400" dirty="0">
                <a:latin typeface="楷体" panose="02010609060101010101" pitchFamily="49" charset="-122"/>
                <a:ea typeface="楷体" panose="02010609060101010101" pitchFamily="49" charset="-122"/>
              </a:rPr>
              <a:t>发生的严重性</a:t>
            </a:r>
            <a:r>
              <a:rPr lang="en-US" altLang="zh-CN" sz="2400" dirty="0" smtClean="0">
                <a:latin typeface="楷体" panose="02010609060101010101" pitchFamily="49" charset="-122"/>
                <a:ea typeface="楷体" panose="02010609060101010101" pitchFamily="49" charset="-122"/>
              </a:rPr>
              <a:t>。</a:t>
            </a: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4.可以是被动的</a:t>
            </a:r>
            <a:r>
              <a:rPr lang="en-US" altLang="zh-CN" sz="2400" dirty="0">
                <a:latin typeface="楷体" panose="02010609060101010101" pitchFamily="49" charset="-122"/>
                <a:ea typeface="楷体" panose="02010609060101010101" pitchFamily="49" charset="-122"/>
              </a:rPr>
              <a:t>，无意识的，如政治和自然灾害；也可以是有意识的，</a:t>
            </a:r>
            <a:r>
              <a:rPr lang="en-US" altLang="zh-CN" sz="2400" dirty="0" smtClean="0">
                <a:latin typeface="楷体" panose="02010609060101010101" pitchFamily="49" charset="-122"/>
                <a:ea typeface="楷体" panose="02010609060101010101" pitchFamily="49" charset="-122"/>
              </a:rPr>
              <a:t>是主动的</a:t>
            </a:r>
            <a:r>
              <a:rPr lang="zh-CN" altLang="en-US" sz="2400" dirty="0">
                <a:latin typeface="楷体" panose="02010609060101010101" pitchFamily="49" charset="-122"/>
                <a:ea typeface="楷体" panose="02010609060101010101" pitchFamily="49" charset="-122"/>
              </a:rPr>
              <a:t>，</a:t>
            </a:r>
            <a:r>
              <a:rPr lang="en-US" altLang="zh-CN" sz="2400" dirty="0" err="1" smtClean="0">
                <a:latin typeface="楷体" panose="02010609060101010101" pitchFamily="49" charset="-122"/>
                <a:ea typeface="楷体" panose="02010609060101010101" pitchFamily="49" charset="-122"/>
              </a:rPr>
              <a:t>如建一笔专项基金</a:t>
            </a:r>
            <a:r>
              <a:rPr lang="en-US" altLang="zh-CN"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
        <p:nvSpPr>
          <p:cNvPr id="17"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7.2.3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规避风险措施的性质</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18"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pic>
        <p:nvPicPr>
          <p:cNvPr id="1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43"/>
          <a:stretch/>
        </p:blipFill>
        <p:spPr bwMode="auto">
          <a:xfrm>
            <a:off x="8868238" y="205943"/>
            <a:ext cx="3260262" cy="123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圆角矩形 19"/>
          <p:cNvSpPr/>
          <p:nvPr/>
        </p:nvSpPr>
        <p:spPr>
          <a:xfrm>
            <a:off x="10775354" y="984876"/>
            <a:ext cx="1353145" cy="406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边形 20"/>
          <p:cNvSpPr/>
          <p:nvPr/>
        </p:nvSpPr>
        <p:spPr>
          <a:xfrm flipH="1">
            <a:off x="8257964" y="1446076"/>
            <a:ext cx="2517389"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名词解释</a:t>
            </a:r>
            <a:endParaRPr lang="zh-CN" altLang="en-US" dirty="0">
              <a:solidFill>
                <a:schemeClr val="tx1"/>
              </a:solidFill>
              <a:latin typeface="微软雅黑" pitchFamily="34" charset="-122"/>
              <a:ea typeface="微软雅黑" pitchFamily="34" charset="-122"/>
            </a:endParaRPr>
          </a:p>
        </p:txBody>
      </p:sp>
      <p:sp>
        <p:nvSpPr>
          <p:cNvPr id="22" name="矩形 21"/>
          <p:cNvSpPr/>
          <p:nvPr/>
        </p:nvSpPr>
        <p:spPr>
          <a:xfrm>
            <a:off x="2705140" y="5303741"/>
            <a:ext cx="9177137" cy="646331"/>
          </a:xfrm>
          <a:prstGeom prst="rect">
            <a:avLst/>
          </a:prstGeom>
        </p:spPr>
        <p:txBody>
          <a:bodyPr wrap="square">
            <a:spAutoFit/>
          </a:bodyPr>
          <a:lstStyle/>
          <a:p>
            <a:pPr lvl="0">
              <a:lnSpc>
                <a:spcPct val="150000"/>
              </a:lnSpc>
              <a:spcBef>
                <a:spcPct val="0"/>
              </a:spcBef>
            </a:pPr>
            <a:r>
              <a:rPr lang="en-US" altLang="zh-CN" sz="2400" dirty="0" err="1" smtClean="0">
                <a:solidFill>
                  <a:srgbClr val="C00000"/>
                </a:solidFill>
                <a:latin typeface="楷体" panose="02010609060101010101" pitchFamily="49" charset="-122"/>
                <a:ea typeface="楷体" panose="02010609060101010101" pitchFamily="49" charset="-122"/>
              </a:rPr>
              <a:t>A.完全回避风险</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B</a:t>
            </a:r>
            <a:r>
              <a:rPr lang="en-US" altLang="zh-CN" sz="2400" dirty="0" err="1">
                <a:solidFill>
                  <a:srgbClr val="C00000"/>
                </a:solidFill>
                <a:latin typeface="楷体" panose="02010609060101010101" pitchFamily="49" charset="-122"/>
                <a:ea typeface="楷体" panose="02010609060101010101" pitchFamily="49" charset="-122"/>
              </a:rPr>
              <a:t>.</a:t>
            </a:r>
            <a:r>
              <a:rPr lang="en-US" altLang="zh-CN" sz="2400" dirty="0" err="1" smtClean="0">
                <a:solidFill>
                  <a:srgbClr val="C00000"/>
                </a:solidFill>
                <a:latin typeface="楷体" panose="02010609060101010101" pitchFamily="49" charset="-122"/>
                <a:ea typeface="楷体" panose="02010609060101010101" pitchFamily="49" charset="-122"/>
              </a:rPr>
              <a:t>风险损失的控制</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C</a:t>
            </a:r>
            <a:r>
              <a:rPr lang="en-US" altLang="zh-CN" sz="2400" dirty="0" err="1">
                <a:solidFill>
                  <a:srgbClr val="C00000"/>
                </a:solidFill>
                <a:latin typeface="楷体" panose="02010609060101010101" pitchFamily="49" charset="-122"/>
                <a:ea typeface="楷体" panose="02010609060101010101" pitchFamily="49" charset="-122"/>
              </a:rPr>
              <a:t>.</a:t>
            </a:r>
            <a:r>
              <a:rPr lang="en-US" altLang="zh-CN" sz="2400" dirty="0" err="1" smtClean="0">
                <a:solidFill>
                  <a:srgbClr val="C00000"/>
                </a:solidFill>
                <a:latin typeface="楷体" panose="02010609060101010101" pitchFamily="49" charset="-122"/>
                <a:ea typeface="楷体" panose="02010609060101010101" pitchFamily="49" charset="-122"/>
              </a:rPr>
              <a:t>转移风险</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D.自留风险</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6897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1757" y="5041215"/>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9663" y="4068758"/>
            <a:ext cx="2391982"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规避</a:t>
            </a:r>
            <a:r>
              <a:rPr lang="zh-CN" altLang="en-US" sz="2400" dirty="0">
                <a:latin typeface="微软雅黑" panose="020B0503020204020204" pitchFamily="34" charset="-122"/>
                <a:ea typeface="微软雅黑" panose="020B0503020204020204" pitchFamily="34" charset="-122"/>
              </a:rPr>
              <a:t>风险措施</a:t>
            </a:r>
          </a:p>
        </p:txBody>
      </p:sp>
      <p:sp>
        <p:nvSpPr>
          <p:cNvPr id="14" name="矩形 13"/>
          <p:cNvSpPr/>
          <p:nvPr/>
        </p:nvSpPr>
        <p:spPr>
          <a:xfrm>
            <a:off x="-104370" y="2273260"/>
            <a:ext cx="2381397" cy="581057"/>
          </a:xfrm>
          <a:prstGeom prst="rect">
            <a:avLst/>
          </a:prstGeom>
        </p:spPr>
        <p:txBody>
          <a:bodyPr wrap="square">
            <a:spAutoFit/>
          </a:bodyPr>
          <a:lstStyle/>
          <a:p>
            <a:pPr algn="ctr">
              <a:lnSpc>
                <a:spcPct val="150000"/>
              </a:lnSpc>
              <a:spcAft>
                <a:spcPts val="0"/>
              </a:spcAft>
              <a:defRPr/>
            </a:pPr>
            <a:r>
              <a:rPr lang="zh-CN" altLang="en-US" sz="2400" dirty="0">
                <a:latin typeface="微软雅黑" panose="020B0503020204020204" pitchFamily="34" charset="-122"/>
                <a:ea typeface="微软雅黑" panose="020B0503020204020204" pitchFamily="34" charset="-122"/>
              </a:rPr>
              <a:t>风险规避的</a:t>
            </a:r>
            <a:r>
              <a:rPr lang="zh-CN" altLang="en-US" sz="2400" dirty="0" smtClean="0">
                <a:latin typeface="微软雅黑" panose="020B0503020204020204" pitchFamily="34" charset="-122"/>
                <a:ea typeface="微软雅黑" panose="020B0503020204020204" pitchFamily="34" charset="-122"/>
              </a:rPr>
              <a:t>内涵</a:t>
            </a:r>
            <a:endParaRPr lang="en-US" altLang="zh-CN" sz="2400" dirty="0" smtClean="0">
              <a:latin typeface="微软雅黑" panose="020B0503020204020204" pitchFamily="34" charset="-122"/>
              <a:ea typeface="微软雅黑" panose="020B0503020204020204" pitchFamily="34" charset="-122"/>
            </a:endParaRPr>
          </a:p>
        </p:txBody>
      </p:sp>
      <p:sp>
        <p:nvSpPr>
          <p:cNvPr id="15" name="矩形 14"/>
          <p:cNvSpPr/>
          <p:nvPr/>
        </p:nvSpPr>
        <p:spPr>
          <a:xfrm>
            <a:off x="-109663" y="3189924"/>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区分</a:t>
            </a:r>
            <a:r>
              <a:rPr lang="zh-CN" altLang="en-US" sz="2400" dirty="0">
                <a:latin typeface="微软雅黑" panose="020B0503020204020204" pitchFamily="34" charset="-122"/>
                <a:ea typeface="微软雅黑" panose="020B0503020204020204" pitchFamily="34" charset="-122"/>
              </a:rPr>
              <a:t>风险的</a:t>
            </a:r>
            <a:r>
              <a:rPr lang="zh-CN" altLang="en-US" sz="2400" dirty="0" smtClean="0">
                <a:latin typeface="微软雅黑" panose="020B0503020204020204" pitchFamily="34" charset="-122"/>
                <a:ea typeface="微软雅黑" panose="020B0503020204020204" pitchFamily="34" charset="-122"/>
              </a:rPr>
              <a:t>性质</a:t>
            </a:r>
            <a:endParaRPr lang="zh-CN" altLang="en-US" sz="2400" dirty="0">
              <a:latin typeface="微软雅黑" panose="020B0503020204020204" pitchFamily="34" charset="-122"/>
              <a:ea typeface="微软雅黑" panose="020B0503020204020204" pitchFamily="34" charset="-122"/>
            </a:endParaRPr>
          </a:p>
        </p:txBody>
      </p:sp>
      <p:sp>
        <p:nvSpPr>
          <p:cNvPr id="16" name="文本框 4"/>
          <p:cNvSpPr txBox="1"/>
          <p:nvPr/>
        </p:nvSpPr>
        <p:spPr>
          <a:xfrm>
            <a:off x="2705140" y="1227417"/>
            <a:ext cx="8993556" cy="581057"/>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err="1">
                <a:latin typeface="微软雅黑" panose="020B0503020204020204" charset="-122"/>
                <a:ea typeface="微软雅黑" panose="020B0503020204020204" charset="-122"/>
              </a:rPr>
              <a:t>规避风险通常可采取的措施有以下几种</a:t>
            </a:r>
            <a:r>
              <a:rPr lang="en-US" altLang="zh-CN" sz="2400" dirty="0" smtClean="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sp>
        <p:nvSpPr>
          <p:cNvPr id="5" name="矩形 4"/>
          <p:cNvSpPr/>
          <p:nvPr/>
        </p:nvSpPr>
        <p:spPr>
          <a:xfrm>
            <a:off x="2705140" y="1983325"/>
            <a:ext cx="8993556" cy="3231654"/>
          </a:xfrm>
          <a:prstGeom prst="rect">
            <a:avLst/>
          </a:prstGeom>
        </p:spPr>
        <p:txBody>
          <a:bodyPr wrap="square">
            <a:spAutoFit/>
          </a:bodyPr>
          <a:lstStyle/>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800" b="1" dirty="0" smtClean="0">
                <a:solidFill>
                  <a:srgbClr val="C00000"/>
                </a:solidFill>
                <a:latin typeface="+mn-ea"/>
              </a:rPr>
              <a:t>A</a:t>
            </a: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1.通过放弃或拒绝合作</a:t>
            </a:r>
            <a:r>
              <a:rPr lang="en-US" altLang="zh-CN" sz="2400" dirty="0">
                <a:latin typeface="楷体" panose="02010609060101010101" pitchFamily="49" charset="-122"/>
                <a:ea typeface="楷体" panose="02010609060101010101" pitchFamily="49" charset="-122"/>
              </a:rPr>
              <a:t>、停止业务活动来回避风险源</a:t>
            </a:r>
            <a:r>
              <a:rPr lang="en-US" altLang="zh-CN" sz="2400" dirty="0" smtClean="0">
                <a:latin typeface="楷体" panose="02010609060101010101" pitchFamily="49" charset="-122"/>
                <a:ea typeface="楷体" panose="02010609060101010101" pitchFamily="49" charset="-122"/>
              </a:rPr>
              <a:t>。</a:t>
            </a: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800" b="1" dirty="0">
                <a:solidFill>
                  <a:srgbClr val="C00000"/>
                </a:solidFill>
                <a:latin typeface="+mn-ea"/>
              </a:rPr>
              <a:t>C</a:t>
            </a:r>
            <a:r>
              <a:rPr lang="en-US" altLang="zh-CN"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2.将风险</a:t>
            </a:r>
            <a:r>
              <a:rPr lang="en-US" altLang="zh-CN" sz="2400" u="sng" dirty="0" smtClean="0">
                <a:latin typeface="楷体" panose="02010609060101010101" pitchFamily="49" charset="-122"/>
                <a:ea typeface="楷体" panose="02010609060101010101" pitchFamily="49" charset="-122"/>
              </a:rPr>
              <a:t>转移</a:t>
            </a:r>
            <a:r>
              <a:rPr lang="en-US" altLang="zh-CN" sz="2400" dirty="0" smtClean="0">
                <a:latin typeface="楷体" panose="02010609060101010101" pitchFamily="49" charset="-122"/>
                <a:ea typeface="楷体" panose="02010609060101010101" pitchFamily="49" charset="-122"/>
              </a:rPr>
              <a:t>给第三者</a:t>
            </a:r>
            <a:r>
              <a:rPr lang="en-US" altLang="zh-CN" sz="2400" dirty="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包括</a:t>
            </a:r>
            <a:r>
              <a:rPr lang="en-US" altLang="zh-CN" sz="2400" u="sng" dirty="0" smtClean="0">
                <a:latin typeface="楷体" panose="02010609060101010101" pitchFamily="49" charset="-122"/>
                <a:ea typeface="楷体" panose="02010609060101010101" pitchFamily="49" charset="-122"/>
              </a:rPr>
              <a:t>保险与非保险</a:t>
            </a:r>
            <a:r>
              <a:rPr lang="en-US" altLang="zh-CN" sz="2400" dirty="0" smtClean="0">
                <a:latin typeface="楷体" panose="02010609060101010101" pitchFamily="49" charset="-122"/>
                <a:ea typeface="楷体" panose="02010609060101010101" pitchFamily="49" charset="-122"/>
              </a:rPr>
              <a:t>两种方式</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800" b="1" dirty="0" smtClean="0">
                <a:solidFill>
                  <a:srgbClr val="C00000"/>
                </a:solidFill>
                <a:latin typeface="+mn-ea"/>
              </a:rPr>
              <a:t>B</a:t>
            </a:r>
            <a:r>
              <a:rPr lang="zh-CN" altLang="en-US" sz="2800" b="1" dirty="0" smtClean="0">
                <a:solidFill>
                  <a:srgbClr val="C00000"/>
                </a:solidFill>
                <a:latin typeface="+mn-ea"/>
              </a:rPr>
              <a:t> </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3.通过减少</a:t>
            </a:r>
            <a:r>
              <a:rPr lang="en-US" altLang="zh-CN" sz="2400" u="sng" dirty="0" smtClean="0">
                <a:latin typeface="楷体" panose="02010609060101010101" pitchFamily="49" charset="-122"/>
                <a:ea typeface="楷体" panose="02010609060101010101" pitchFamily="49" charset="-122"/>
              </a:rPr>
              <a:t>损失</a:t>
            </a:r>
            <a:r>
              <a:rPr lang="en-US" altLang="zh-CN" sz="2400" dirty="0" smtClean="0">
                <a:latin typeface="楷体" panose="02010609060101010101" pitchFamily="49" charset="-122"/>
                <a:ea typeface="楷体" panose="02010609060101010101" pitchFamily="49" charset="-122"/>
              </a:rPr>
              <a:t>发生的机会</a:t>
            </a:r>
            <a:r>
              <a:rPr lang="en-US" altLang="zh-CN" sz="2400" dirty="0">
                <a:latin typeface="楷体" panose="02010609060101010101" pitchFamily="49" charset="-122"/>
                <a:ea typeface="楷体" panose="02010609060101010101" pitchFamily="49" charset="-122"/>
              </a:rPr>
              <a:t>，降低</a:t>
            </a:r>
            <a:r>
              <a:rPr lang="en-US" altLang="zh-CN" sz="2400" u="sng" dirty="0">
                <a:latin typeface="楷体" panose="02010609060101010101" pitchFamily="49" charset="-122"/>
                <a:ea typeface="楷体" panose="02010609060101010101" pitchFamily="49" charset="-122"/>
              </a:rPr>
              <a:t>损失</a:t>
            </a:r>
            <a:r>
              <a:rPr lang="en-US" altLang="zh-CN" sz="2400" dirty="0">
                <a:latin typeface="楷体" panose="02010609060101010101" pitchFamily="49" charset="-122"/>
                <a:ea typeface="楷体" panose="02010609060101010101" pitchFamily="49" charset="-122"/>
              </a:rPr>
              <a:t>发生的严重性</a:t>
            </a:r>
            <a:r>
              <a:rPr lang="en-US" altLang="zh-CN" sz="2400" dirty="0" smtClean="0">
                <a:latin typeface="楷体" panose="02010609060101010101" pitchFamily="49" charset="-122"/>
                <a:ea typeface="楷体" panose="02010609060101010101" pitchFamily="49" charset="-122"/>
              </a:rPr>
              <a:t>。</a:t>
            </a:r>
          </a:p>
          <a:p>
            <a:pPr>
              <a:lnSpc>
                <a:spcPct val="150000"/>
              </a:lnSpc>
            </a:pPr>
            <a:r>
              <a:rPr lang="zh-CN" altLang="en-US" sz="2400" dirty="0" smtClean="0">
                <a:latin typeface="楷体" panose="02010609060101010101" pitchFamily="49" charset="-122"/>
                <a:ea typeface="楷体" panose="02010609060101010101" pitchFamily="49" charset="-122"/>
              </a:rPr>
              <a:t>（ </a:t>
            </a:r>
            <a:r>
              <a:rPr lang="en-US" altLang="zh-CN" sz="2800" b="1" dirty="0">
                <a:solidFill>
                  <a:srgbClr val="C00000"/>
                </a:solidFill>
                <a:latin typeface="+mn-ea"/>
              </a:rPr>
              <a:t>D</a:t>
            </a:r>
            <a:r>
              <a:rPr lang="zh-CN" altLang="en-US" sz="2400" dirty="0" smtClean="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4.可以是被动的</a:t>
            </a:r>
            <a:r>
              <a:rPr lang="en-US" altLang="zh-CN" sz="2400" dirty="0">
                <a:latin typeface="楷体" panose="02010609060101010101" pitchFamily="49" charset="-122"/>
                <a:ea typeface="楷体" panose="02010609060101010101" pitchFamily="49" charset="-122"/>
              </a:rPr>
              <a:t>，无意识的，如政治和自然灾害；也可以是有意识的，是主动的，如：建一笔专项基金</a:t>
            </a:r>
            <a:r>
              <a:rPr lang="en-US" altLang="zh-CN"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
        <p:nvSpPr>
          <p:cNvPr id="12" name="矩形 11"/>
          <p:cNvSpPr/>
          <p:nvPr/>
        </p:nvSpPr>
        <p:spPr>
          <a:xfrm>
            <a:off x="2705140" y="5303741"/>
            <a:ext cx="9177137" cy="646331"/>
          </a:xfrm>
          <a:prstGeom prst="rect">
            <a:avLst/>
          </a:prstGeom>
        </p:spPr>
        <p:txBody>
          <a:bodyPr wrap="square">
            <a:spAutoFit/>
          </a:bodyPr>
          <a:lstStyle/>
          <a:p>
            <a:pPr lvl="0">
              <a:lnSpc>
                <a:spcPct val="150000"/>
              </a:lnSpc>
              <a:spcBef>
                <a:spcPct val="0"/>
              </a:spcBef>
            </a:pPr>
            <a:r>
              <a:rPr lang="en-US" altLang="zh-CN" sz="2400" dirty="0" err="1" smtClean="0">
                <a:solidFill>
                  <a:srgbClr val="C00000"/>
                </a:solidFill>
                <a:latin typeface="楷体" panose="02010609060101010101" pitchFamily="49" charset="-122"/>
                <a:ea typeface="楷体" panose="02010609060101010101" pitchFamily="49" charset="-122"/>
              </a:rPr>
              <a:t>A.完全回避风险</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B</a:t>
            </a:r>
            <a:r>
              <a:rPr lang="en-US" altLang="zh-CN" sz="2400" dirty="0" err="1">
                <a:solidFill>
                  <a:srgbClr val="C00000"/>
                </a:solidFill>
                <a:latin typeface="楷体" panose="02010609060101010101" pitchFamily="49" charset="-122"/>
                <a:ea typeface="楷体" panose="02010609060101010101" pitchFamily="49" charset="-122"/>
              </a:rPr>
              <a:t>.</a:t>
            </a:r>
            <a:r>
              <a:rPr lang="en-US" altLang="zh-CN" sz="2400" dirty="0" err="1" smtClean="0">
                <a:solidFill>
                  <a:srgbClr val="C00000"/>
                </a:solidFill>
                <a:latin typeface="楷体" panose="02010609060101010101" pitchFamily="49" charset="-122"/>
                <a:ea typeface="楷体" panose="02010609060101010101" pitchFamily="49" charset="-122"/>
              </a:rPr>
              <a:t>风险损失的控制</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C</a:t>
            </a:r>
            <a:r>
              <a:rPr lang="en-US" altLang="zh-CN" sz="2400" dirty="0" err="1">
                <a:solidFill>
                  <a:srgbClr val="C00000"/>
                </a:solidFill>
                <a:latin typeface="楷体" panose="02010609060101010101" pitchFamily="49" charset="-122"/>
                <a:ea typeface="楷体" panose="02010609060101010101" pitchFamily="49" charset="-122"/>
              </a:rPr>
              <a:t>.</a:t>
            </a:r>
            <a:r>
              <a:rPr lang="en-US" altLang="zh-CN" sz="2400" dirty="0" err="1" smtClean="0">
                <a:solidFill>
                  <a:srgbClr val="C00000"/>
                </a:solidFill>
                <a:latin typeface="楷体" panose="02010609060101010101" pitchFamily="49" charset="-122"/>
                <a:ea typeface="楷体" panose="02010609060101010101" pitchFamily="49" charset="-122"/>
              </a:rPr>
              <a:t>转移风险</a:t>
            </a:r>
            <a:r>
              <a:rPr lang="en-US" altLang="zh-CN" sz="2400" dirty="0" smtClean="0">
                <a:solidFill>
                  <a:srgbClr val="C00000"/>
                </a:solidFill>
                <a:latin typeface="楷体" panose="02010609060101010101" pitchFamily="49" charset="-122"/>
                <a:ea typeface="楷体" panose="02010609060101010101" pitchFamily="49" charset="-122"/>
              </a:rPr>
              <a:t>   </a:t>
            </a:r>
            <a:r>
              <a:rPr lang="en-US" altLang="zh-CN" sz="2400" dirty="0" err="1" smtClean="0">
                <a:solidFill>
                  <a:srgbClr val="C00000"/>
                </a:solidFill>
                <a:latin typeface="楷体" panose="02010609060101010101" pitchFamily="49" charset="-122"/>
                <a:ea typeface="楷体" panose="02010609060101010101" pitchFamily="49" charset="-122"/>
              </a:rPr>
              <a:t>D.自留风险</a:t>
            </a:r>
            <a:endParaRPr lang="en-US" altLang="zh-CN" sz="2400" dirty="0">
              <a:latin typeface="楷体" panose="02010609060101010101" pitchFamily="49" charset="-122"/>
              <a:ea typeface="楷体" panose="02010609060101010101" pitchFamily="49" charset="-122"/>
            </a:endParaRPr>
          </a:p>
        </p:txBody>
      </p:sp>
      <p:sp>
        <p:nvSpPr>
          <p:cNvPr id="17"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7.2.3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规避风险措施的性质</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18" name="文本框 43"/>
          <p:cNvSpPr txBox="1"/>
          <p:nvPr/>
        </p:nvSpPr>
        <p:spPr>
          <a:xfrm>
            <a:off x="2277027" y="116301"/>
            <a:ext cx="8842995"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7.2 </a:t>
            </a:r>
            <a:r>
              <a:rPr lang="zh-CN" altLang="en-US" sz="3600" dirty="0" smtClean="0">
                <a:latin typeface="黑体" panose="02010609060101010101" pitchFamily="49" charset="-122"/>
                <a:ea typeface="黑体" panose="02010609060101010101" pitchFamily="49" charset="-122"/>
              </a:rPr>
              <a:t>国际</a:t>
            </a:r>
            <a:r>
              <a:rPr lang="zh-CN" altLang="en-US" sz="3600" dirty="0">
                <a:latin typeface="黑体" panose="02010609060101010101" pitchFamily="49" charset="-122"/>
                <a:ea typeface="黑体" panose="02010609060101010101" pitchFamily="49" charset="-122"/>
              </a:rPr>
              <a:t>商务风险的预见与控制</a:t>
            </a:r>
          </a:p>
        </p:txBody>
      </p:sp>
      <p:pic>
        <p:nvPicPr>
          <p:cNvPr id="1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43"/>
          <a:stretch/>
        </p:blipFill>
        <p:spPr bwMode="auto">
          <a:xfrm>
            <a:off x="8868238" y="205943"/>
            <a:ext cx="3260262" cy="123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圆角矩形 19"/>
          <p:cNvSpPr/>
          <p:nvPr/>
        </p:nvSpPr>
        <p:spPr>
          <a:xfrm>
            <a:off x="10775354" y="984876"/>
            <a:ext cx="1353145" cy="406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边形 20"/>
          <p:cNvSpPr/>
          <p:nvPr/>
        </p:nvSpPr>
        <p:spPr>
          <a:xfrm flipH="1">
            <a:off x="8257964" y="1446076"/>
            <a:ext cx="2517389"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名词解释</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9491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10.</a:t>
            </a:r>
            <a:r>
              <a:rPr lang="zh-CN" altLang="en-US" sz="2400" dirty="0">
                <a:latin typeface="微软雅黑" panose="020B0503020204020204" pitchFamily="34" charset="-122"/>
                <a:ea typeface="微软雅黑" panose="020B0503020204020204" pitchFamily="34" charset="-122"/>
                <a:sym typeface="宋体" pitchFamily="2" charset="-122"/>
              </a:rPr>
              <a:t>货物运输途中沉船货毁的风险属于</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纯风险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B:</a:t>
            </a:r>
            <a:r>
              <a:rPr lang="zh-CN" altLang="en-US" sz="2400" dirty="0" smtClean="0">
                <a:latin typeface="微软雅黑" panose="020B0503020204020204" pitchFamily="34" charset="-122"/>
                <a:ea typeface="微软雅黑" panose="020B0503020204020204" pitchFamily="34" charset="-122"/>
                <a:sym typeface="宋体" pitchFamily="2" charset="-122"/>
              </a:rPr>
              <a:t>投机风险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 </a:t>
            </a: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Tree>
    <p:extLst>
      <p:ext uri="{BB962C8B-B14F-4D97-AF65-F5344CB8AC3E}">
        <p14:creationId xmlns:p14="http://schemas.microsoft.com/office/powerpoint/2010/main" val="2390939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10.</a:t>
            </a:r>
            <a:r>
              <a:rPr lang="zh-CN" altLang="en-US" sz="2400" dirty="0">
                <a:latin typeface="微软雅黑" panose="020B0503020204020204" pitchFamily="34" charset="-122"/>
                <a:ea typeface="微软雅黑" panose="020B0503020204020204" pitchFamily="34" charset="-122"/>
                <a:sym typeface="宋体" pitchFamily="2" charset="-122"/>
              </a:rPr>
              <a:t>货物运输途中沉船货毁的风险属于</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纯风险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B:</a:t>
            </a:r>
            <a:r>
              <a:rPr lang="zh-CN" altLang="en-US" sz="2400" dirty="0" smtClean="0">
                <a:latin typeface="微软雅黑" panose="020B0503020204020204" pitchFamily="34" charset="-122"/>
                <a:ea typeface="微软雅黑" panose="020B0503020204020204" pitchFamily="34" charset="-122"/>
                <a:sym typeface="宋体" pitchFamily="2" charset="-122"/>
              </a:rPr>
              <a:t>投机风险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 </a:t>
            </a: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技术</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
        <p:nvSpPr>
          <p:cNvPr id="4" name="矩形 3"/>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A</a:t>
            </a:r>
          </a:p>
        </p:txBody>
      </p:sp>
    </p:spTree>
    <p:extLst>
      <p:ext uri="{BB962C8B-B14F-4D97-AF65-F5344CB8AC3E}">
        <p14:creationId xmlns:p14="http://schemas.microsoft.com/office/powerpoint/2010/main" val="1752044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11.</a:t>
            </a:r>
            <a:r>
              <a:rPr lang="zh-CN" altLang="en-US" sz="2400" dirty="0">
                <a:latin typeface="微软雅黑" panose="020B0503020204020204" pitchFamily="34" charset="-122"/>
                <a:ea typeface="微软雅黑" panose="020B0503020204020204" pitchFamily="34" charset="-122"/>
                <a:sym typeface="宋体" pitchFamily="2" charset="-122"/>
              </a:rPr>
              <a:t>开拓海外市场既可能成功也可能失败。这种风险按性质来分</a:t>
            </a:r>
            <a:r>
              <a:rPr lang="zh-CN" altLang="en-US" sz="2400" dirty="0" smtClean="0">
                <a:latin typeface="微软雅黑" panose="020B0503020204020204" pitchFamily="34" charset="-122"/>
                <a:ea typeface="微软雅黑" panose="020B0503020204020204" pitchFamily="34" charset="-122"/>
                <a:sym typeface="宋体" pitchFamily="2" charset="-122"/>
              </a:rPr>
              <a:t>属于</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投机风险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Tree>
    <p:extLst>
      <p:ext uri="{BB962C8B-B14F-4D97-AF65-F5344CB8AC3E}">
        <p14:creationId xmlns:p14="http://schemas.microsoft.com/office/powerpoint/2010/main" val="3663496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11.</a:t>
            </a:r>
            <a:r>
              <a:rPr lang="zh-CN" altLang="en-US" sz="2400" dirty="0">
                <a:latin typeface="微软雅黑" panose="020B0503020204020204" pitchFamily="34" charset="-122"/>
                <a:ea typeface="微软雅黑" panose="020B0503020204020204" pitchFamily="34" charset="-122"/>
                <a:sym typeface="宋体" pitchFamily="2" charset="-122"/>
              </a:rPr>
              <a:t>开拓海外市场既可能成功也可能失败。这种风险按性质来分</a:t>
            </a:r>
            <a:r>
              <a:rPr lang="zh-CN" altLang="en-US" sz="2400" dirty="0" smtClean="0">
                <a:latin typeface="微软雅黑" panose="020B0503020204020204" pitchFamily="34" charset="-122"/>
                <a:ea typeface="微软雅黑" panose="020B0503020204020204" pitchFamily="34" charset="-122"/>
                <a:sym typeface="宋体" pitchFamily="2" charset="-122"/>
              </a:rPr>
              <a:t>属于</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投机风险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
        <p:nvSpPr>
          <p:cNvPr id="4" name="矩形 3"/>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B</a:t>
            </a:r>
          </a:p>
        </p:txBody>
      </p:sp>
    </p:spTree>
    <p:extLst>
      <p:ext uri="{BB962C8B-B14F-4D97-AF65-F5344CB8AC3E}">
        <p14:creationId xmlns:p14="http://schemas.microsoft.com/office/powerpoint/2010/main" val="313981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5031044"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6" name="矩形 35"/>
          <p:cNvSpPr/>
          <p:nvPr/>
        </p:nvSpPr>
        <p:spPr>
          <a:xfrm>
            <a:off x="-157095" y="2476662"/>
            <a:ext cx="5048409" cy="1569660"/>
          </a:xfrm>
          <a:prstGeom prst="rect">
            <a:avLst/>
          </a:prstGeom>
        </p:spPr>
        <p:txBody>
          <a:bodyPr wrap="square">
            <a:spAutoFit/>
          </a:bodyPr>
          <a:lstStyle/>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七</a:t>
            </a: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章</a:t>
            </a:r>
            <a:endPar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国际商务谈判中的风险</a:t>
            </a:r>
            <a:endPar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6794793" y="1182859"/>
            <a:ext cx="4698722" cy="743986"/>
          </a:xfrm>
          <a:prstGeom prst="rect">
            <a:avLst/>
          </a:prstGeom>
        </p:spPr>
        <p:txBody>
          <a:bodyPr wrap="none">
            <a:spAutoFit/>
          </a:bodyPr>
          <a:lstStyle/>
          <a:p>
            <a:pPr>
              <a:lnSpc>
                <a:spcPct val="150000"/>
              </a:lnSpc>
              <a:spcAft>
                <a:spcPts val="0"/>
              </a:spcAft>
              <a:defRPr/>
            </a:pPr>
            <a:r>
              <a:rPr lang="zh-CN" altLang="en-US" sz="3200" kern="100" dirty="0" smtClean="0">
                <a:latin typeface="微软雅黑" panose="020B0503020204020204" pitchFamily="34" charset="-122"/>
                <a:ea typeface="微软雅黑" panose="020B0503020204020204" pitchFamily="34" charset="-122"/>
                <a:cs typeface="Times New Roman" panose="02020603050405020304" pitchFamily="18" charset="0"/>
              </a:rPr>
              <a:t>国际商务活动的风险分析</a:t>
            </a:r>
            <a:endPar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861275" y="4556865"/>
            <a:ext cx="3057247" cy="584775"/>
          </a:xfrm>
          <a:prstGeom prst="rect">
            <a:avLst/>
          </a:prstGeom>
        </p:spPr>
        <p:txBody>
          <a:bodyPr wrap="none">
            <a:spAutoFit/>
          </a:bodyPr>
          <a:lstStyle/>
          <a:p>
            <a:pPr>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规避风险的手段</a:t>
            </a:r>
            <a:endParaRPr lang="zh-CN" altLang="en-US"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126741" y="2601076"/>
            <a:ext cx="4764573" cy="1430363"/>
            <a:chOff x="126742" y="2601076"/>
            <a:chExt cx="2929025" cy="1130435"/>
          </a:xfrm>
        </p:grpSpPr>
        <p:sp>
          <p:nvSpPr>
            <p:cNvPr id="18" name="Line 29"/>
            <p:cNvSpPr>
              <a:spLocks noChangeShapeType="1"/>
            </p:cNvSpPr>
            <p:nvPr/>
          </p:nvSpPr>
          <p:spPr bwMode="auto">
            <a:xfrm>
              <a:off x="126742" y="2601076"/>
              <a:ext cx="29290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Line 32"/>
            <p:cNvSpPr>
              <a:spLocks noChangeShapeType="1"/>
            </p:cNvSpPr>
            <p:nvPr/>
          </p:nvSpPr>
          <p:spPr bwMode="auto">
            <a:xfrm>
              <a:off x="165782" y="3731511"/>
              <a:ext cx="288998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p:cNvSpPr/>
          <p:nvPr/>
        </p:nvSpPr>
        <p:spPr>
          <a:xfrm>
            <a:off x="6798031" y="2969104"/>
            <a:ext cx="5109091" cy="584775"/>
          </a:xfrm>
          <a:prstGeom prst="rect">
            <a:avLst/>
          </a:prstGeom>
        </p:spPr>
        <p:txBody>
          <a:bodyPr wrap="none">
            <a:spAutoFit/>
          </a:bodyPr>
          <a:lstStyle/>
          <a:p>
            <a:pPr>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国际商务风险的预见与控制</a:t>
            </a:r>
            <a:endParaRPr lang="zh-CN" altLang="zh-CN"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圆角矩形 4"/>
          <p:cNvSpPr/>
          <p:nvPr/>
        </p:nvSpPr>
        <p:spPr>
          <a:xfrm>
            <a:off x="5671461" y="1351081"/>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 name="圆角矩形 6"/>
          <p:cNvSpPr/>
          <p:nvPr/>
        </p:nvSpPr>
        <p:spPr>
          <a:xfrm>
            <a:off x="5671461" y="3048842"/>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圆角矩形 8"/>
          <p:cNvSpPr/>
          <p:nvPr/>
        </p:nvSpPr>
        <p:spPr>
          <a:xfrm>
            <a:off x="5674375" y="4556865"/>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162681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12.</a:t>
            </a:r>
            <a:r>
              <a:rPr lang="zh-CN" altLang="en-US" sz="2400" dirty="0">
                <a:latin typeface="微软雅黑" panose="020B0503020204020204" pitchFamily="34" charset="-122"/>
                <a:ea typeface="微软雅黑" panose="020B0503020204020204" pitchFamily="34" charset="-122"/>
                <a:sym typeface="宋体" pitchFamily="2" charset="-122"/>
              </a:rPr>
              <a:t>政治风险、自然风险主要是</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投机风险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2647417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13.</a:t>
            </a:r>
            <a:r>
              <a:rPr lang="zh-CN" altLang="en-US" sz="2400" dirty="0">
                <a:latin typeface="微软雅黑" panose="020B0503020204020204" pitchFamily="34" charset="-122"/>
                <a:ea typeface="微软雅黑" panose="020B0503020204020204" pitchFamily="34" charset="-122"/>
                <a:sym typeface="宋体" pitchFamily="2" charset="-122"/>
              </a:rPr>
              <a:t>政治风险、自然风险主要是</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纯风险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投机风险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汇率风险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A</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800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14.</a:t>
            </a:r>
            <a:r>
              <a:rPr lang="zh-CN" altLang="en-US" sz="2400" dirty="0">
                <a:latin typeface="微软雅黑" panose="020B0503020204020204" pitchFamily="34" charset="-122"/>
                <a:ea typeface="微软雅黑" panose="020B0503020204020204" pitchFamily="34" charset="-122"/>
                <a:sym typeface="宋体" pitchFamily="2" charset="-122"/>
              </a:rPr>
              <a:t>通过放弃或拒绝合作以停止业务活动来预防风险，这种做法属于（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风险控制</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风险转移</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风险回避</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r>
              <a:rPr lang="zh-CN" altLang="en-US" sz="2400" dirty="0">
                <a:latin typeface="微软雅黑" panose="020B0503020204020204" pitchFamily="34" charset="-122"/>
                <a:ea typeface="微软雅黑" panose="020B0503020204020204" pitchFamily="34" charset="-122"/>
                <a:sym typeface="宋体" pitchFamily="2" charset="-122"/>
              </a:rPr>
              <a:t>减少</a:t>
            </a:r>
          </a:p>
        </p:txBody>
      </p:sp>
    </p:spTree>
    <p:extLst>
      <p:ext uri="{BB962C8B-B14F-4D97-AF65-F5344CB8AC3E}">
        <p14:creationId xmlns:p14="http://schemas.microsoft.com/office/powerpoint/2010/main" val="2674825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14.</a:t>
            </a:r>
            <a:r>
              <a:rPr lang="zh-CN" altLang="en-US" sz="2400" dirty="0">
                <a:latin typeface="微软雅黑" panose="020B0503020204020204" pitchFamily="34" charset="-122"/>
                <a:ea typeface="微软雅黑" panose="020B0503020204020204" pitchFamily="34" charset="-122"/>
                <a:sym typeface="宋体" pitchFamily="2" charset="-122"/>
              </a:rPr>
              <a:t>通过放弃或拒绝合作以停止业务活动来预防风险，这种做法属于（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风险控制</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风险转移</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风险回避</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r>
              <a:rPr lang="zh-CN" altLang="en-US" sz="2400" dirty="0">
                <a:latin typeface="微软雅黑" panose="020B0503020204020204" pitchFamily="34" charset="-122"/>
                <a:ea typeface="微软雅黑" panose="020B0503020204020204" pitchFamily="34" charset="-122"/>
                <a:sym typeface="宋体" pitchFamily="2" charset="-122"/>
              </a:rPr>
              <a:t>减少</a:t>
            </a:r>
          </a:p>
        </p:txBody>
      </p:sp>
      <p:sp>
        <p:nvSpPr>
          <p:cNvPr id="4" name="矩形 3"/>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C</a:t>
            </a:r>
          </a:p>
        </p:txBody>
      </p:sp>
    </p:spTree>
    <p:extLst>
      <p:ext uri="{BB962C8B-B14F-4D97-AF65-F5344CB8AC3E}">
        <p14:creationId xmlns:p14="http://schemas.microsoft.com/office/powerpoint/2010/main" val="58746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15.</a:t>
            </a:r>
            <a:r>
              <a:rPr lang="zh-CN" altLang="en-US" sz="2400" dirty="0">
                <a:latin typeface="微软雅黑" panose="020B0503020204020204" pitchFamily="34" charset="-122"/>
                <a:ea typeface="微软雅黑" panose="020B0503020204020204" pitchFamily="34" charset="-122"/>
                <a:sym typeface="宋体" pitchFamily="2" charset="-122"/>
              </a:rPr>
              <a:t>以下有关规避国际商务风险的措施中，不正确的是（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采用完全回避的</a:t>
            </a:r>
            <a:r>
              <a:rPr lang="zh-CN" altLang="en-US" sz="2400" dirty="0" smtClean="0">
                <a:latin typeface="微软雅黑" panose="020B0503020204020204" pitchFamily="34" charset="-122"/>
                <a:ea typeface="微软雅黑" panose="020B0503020204020204" pitchFamily="34" charset="-122"/>
                <a:sym typeface="宋体" pitchFamily="2" charset="-122"/>
              </a:rPr>
              <a:t>办法</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控制风险</a:t>
            </a:r>
            <a:r>
              <a:rPr lang="zh-CN" altLang="en-US" sz="2400" dirty="0" smtClean="0">
                <a:latin typeface="微软雅黑" panose="020B0503020204020204" pitchFamily="34" charset="-122"/>
                <a:ea typeface="微软雅黑" panose="020B0503020204020204" pitchFamily="34" charset="-122"/>
                <a:sym typeface="宋体" pitchFamily="2" charset="-122"/>
              </a:rPr>
              <a:t>损失</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采用保险与非保险方式转移</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D:</a:t>
            </a:r>
            <a:r>
              <a:rPr lang="zh-CN" altLang="en-US" sz="2400" dirty="0" smtClean="0">
                <a:latin typeface="微软雅黑" panose="020B0503020204020204" pitchFamily="34" charset="-122"/>
                <a:ea typeface="微软雅黑" panose="020B0503020204020204" pitchFamily="34" charset="-122"/>
                <a:sym typeface="宋体" pitchFamily="2" charset="-122"/>
              </a:rPr>
              <a:t>不</a:t>
            </a:r>
            <a:r>
              <a:rPr lang="zh-CN" altLang="en-US" sz="2400" dirty="0" smtClean="0">
                <a:latin typeface="微软雅黑" panose="020B0503020204020204" pitchFamily="34" charset="-122"/>
                <a:ea typeface="微软雅黑" panose="020B0503020204020204" pitchFamily="34" charset="-122"/>
                <a:sym typeface="宋体" pitchFamily="2" charset="-122"/>
              </a:rPr>
              <a:t>可以主动</a:t>
            </a:r>
            <a:r>
              <a:rPr lang="zh-CN" altLang="en-US" sz="2400" dirty="0">
                <a:latin typeface="微软雅黑" panose="020B0503020204020204" pitchFamily="34" charset="-122"/>
                <a:ea typeface="微软雅黑" panose="020B0503020204020204" pitchFamily="34" charset="-122"/>
                <a:sym typeface="宋体" pitchFamily="2" charset="-122"/>
              </a:rPr>
              <a:t>地自留风险</a:t>
            </a:r>
          </a:p>
        </p:txBody>
      </p:sp>
    </p:spTree>
    <p:extLst>
      <p:ext uri="{BB962C8B-B14F-4D97-AF65-F5344CB8AC3E}">
        <p14:creationId xmlns:p14="http://schemas.microsoft.com/office/powerpoint/2010/main" val="4133558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15.</a:t>
            </a:r>
            <a:r>
              <a:rPr lang="zh-CN" altLang="en-US" sz="2400" dirty="0">
                <a:latin typeface="微软雅黑" panose="020B0503020204020204" pitchFamily="34" charset="-122"/>
                <a:ea typeface="微软雅黑" panose="020B0503020204020204" pitchFamily="34" charset="-122"/>
                <a:sym typeface="宋体" pitchFamily="2" charset="-122"/>
              </a:rPr>
              <a:t>以下有关规避国际商务风险的措施中，不正确的是（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采用完全回避的</a:t>
            </a:r>
            <a:r>
              <a:rPr lang="zh-CN" altLang="en-US" sz="2400" dirty="0" smtClean="0">
                <a:latin typeface="微软雅黑" panose="020B0503020204020204" pitchFamily="34" charset="-122"/>
                <a:ea typeface="微软雅黑" panose="020B0503020204020204" pitchFamily="34" charset="-122"/>
                <a:sym typeface="宋体" pitchFamily="2" charset="-122"/>
              </a:rPr>
              <a:t>办法</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控制风险</a:t>
            </a:r>
            <a:r>
              <a:rPr lang="zh-CN" altLang="en-US" sz="2400" dirty="0" smtClean="0">
                <a:latin typeface="微软雅黑" panose="020B0503020204020204" pitchFamily="34" charset="-122"/>
                <a:ea typeface="微软雅黑" panose="020B0503020204020204" pitchFamily="34" charset="-122"/>
                <a:sym typeface="宋体" pitchFamily="2" charset="-122"/>
              </a:rPr>
              <a:t>损失</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可</a:t>
            </a:r>
            <a:r>
              <a:rPr lang="zh-CN" altLang="en-US" sz="2400" dirty="0">
                <a:latin typeface="微软雅黑" panose="020B0503020204020204" pitchFamily="34" charset="-122"/>
                <a:ea typeface="微软雅黑" panose="020B0503020204020204" pitchFamily="34" charset="-122"/>
                <a:sym typeface="宋体" pitchFamily="2" charset="-122"/>
              </a:rPr>
              <a:t>采用保险与非保险方式转移</a:t>
            </a:r>
            <a:r>
              <a:rPr lang="zh-CN" altLang="en-US" sz="2400" dirty="0" smtClean="0">
                <a:latin typeface="微软雅黑" panose="020B0503020204020204" pitchFamily="34" charset="-122"/>
                <a:ea typeface="微软雅黑" panose="020B0503020204020204" pitchFamily="34" charset="-122"/>
                <a:sym typeface="宋体" pitchFamily="2" charset="-122"/>
              </a:rPr>
              <a:t>风险</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D:</a:t>
            </a:r>
            <a:r>
              <a:rPr lang="zh-CN" altLang="en-US" sz="2400" dirty="0" smtClean="0">
                <a:latin typeface="微软雅黑" panose="020B0503020204020204" pitchFamily="34" charset="-122"/>
                <a:ea typeface="微软雅黑" panose="020B0503020204020204" pitchFamily="34" charset="-122"/>
                <a:sym typeface="宋体" pitchFamily="2" charset="-122"/>
              </a:rPr>
              <a:t>不</a:t>
            </a:r>
            <a:r>
              <a:rPr lang="zh-CN" altLang="en-US" sz="2400" dirty="0" smtClean="0">
                <a:latin typeface="微软雅黑" panose="020B0503020204020204" pitchFamily="34" charset="-122"/>
                <a:ea typeface="微软雅黑" panose="020B0503020204020204" pitchFamily="34" charset="-122"/>
                <a:sym typeface="宋体" pitchFamily="2" charset="-122"/>
              </a:rPr>
              <a:t>可以主动</a:t>
            </a:r>
            <a:r>
              <a:rPr lang="zh-CN" altLang="en-US" sz="2400" dirty="0">
                <a:latin typeface="微软雅黑" panose="020B0503020204020204" pitchFamily="34" charset="-122"/>
                <a:ea typeface="微软雅黑" panose="020B0503020204020204" pitchFamily="34" charset="-122"/>
                <a:sym typeface="宋体" pitchFamily="2" charset="-122"/>
              </a:rPr>
              <a:t>地自留风险</a:t>
            </a:r>
          </a:p>
        </p:txBody>
      </p:sp>
      <p:sp>
        <p:nvSpPr>
          <p:cNvPr id="4" name="矩形 3"/>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D</a:t>
            </a:r>
          </a:p>
        </p:txBody>
      </p:sp>
    </p:spTree>
    <p:extLst>
      <p:ext uri="{BB962C8B-B14F-4D97-AF65-F5344CB8AC3E}">
        <p14:creationId xmlns:p14="http://schemas.microsoft.com/office/powerpoint/2010/main" val="195558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5031044" cy="685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latin typeface="黑体" panose="02010609060101010101" pitchFamily="49" charset="-122"/>
              <a:ea typeface="黑体" panose="02010609060101010101" pitchFamily="49" charset="-122"/>
            </a:endParaRPr>
          </a:p>
        </p:txBody>
      </p:sp>
      <p:sp>
        <p:nvSpPr>
          <p:cNvPr id="36" name="矩形 35"/>
          <p:cNvSpPr/>
          <p:nvPr/>
        </p:nvSpPr>
        <p:spPr>
          <a:xfrm>
            <a:off x="-157095" y="2476662"/>
            <a:ext cx="5048409" cy="1569660"/>
          </a:xfrm>
          <a:prstGeom prst="rect">
            <a:avLst/>
          </a:prstGeom>
        </p:spPr>
        <p:txBody>
          <a:bodyPr wrap="square">
            <a:spAutoFit/>
          </a:bodyPr>
          <a:lstStyle/>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七</a:t>
            </a: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章</a:t>
            </a:r>
            <a:endPar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en-US"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国际商务谈判中的风险</a:t>
            </a:r>
            <a:endParaRPr lang="zh-CN" altLang="en-US"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6794793" y="1182859"/>
            <a:ext cx="4698722" cy="743986"/>
          </a:xfrm>
          <a:prstGeom prst="rect">
            <a:avLst/>
          </a:prstGeom>
        </p:spPr>
        <p:txBody>
          <a:bodyPr wrap="none">
            <a:spAutoFit/>
          </a:bodyPr>
          <a:lstStyle/>
          <a:p>
            <a:pPr>
              <a:lnSpc>
                <a:spcPct val="150000"/>
              </a:lnSpc>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国际商务活动的风险分析</a:t>
            </a:r>
            <a:endParaRPr lang="zh-CN" altLang="zh-CN"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861275" y="4556865"/>
            <a:ext cx="3057247" cy="584775"/>
          </a:xfrm>
          <a:prstGeom prst="rect">
            <a:avLst/>
          </a:prstGeom>
        </p:spPr>
        <p:txBody>
          <a:bodyPr wrap="none">
            <a:spAutoFit/>
          </a:bodyPr>
          <a:lstStyle/>
          <a:p>
            <a:pPr>
              <a:spcAft>
                <a:spcPts val="0"/>
              </a:spcAft>
              <a:defRPr/>
            </a:pPr>
            <a:r>
              <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rPr>
              <a:t>规避风险的手段</a:t>
            </a:r>
          </a:p>
        </p:txBody>
      </p:sp>
      <p:grpSp>
        <p:nvGrpSpPr>
          <p:cNvPr id="2" name="组合 1"/>
          <p:cNvGrpSpPr/>
          <p:nvPr/>
        </p:nvGrpSpPr>
        <p:grpSpPr>
          <a:xfrm>
            <a:off x="126741" y="2601076"/>
            <a:ext cx="4764573" cy="1430363"/>
            <a:chOff x="126742" y="2601076"/>
            <a:chExt cx="2929025" cy="1130435"/>
          </a:xfrm>
        </p:grpSpPr>
        <p:sp>
          <p:nvSpPr>
            <p:cNvPr id="18" name="Line 29"/>
            <p:cNvSpPr>
              <a:spLocks noChangeShapeType="1"/>
            </p:cNvSpPr>
            <p:nvPr/>
          </p:nvSpPr>
          <p:spPr bwMode="auto">
            <a:xfrm>
              <a:off x="126742" y="2601076"/>
              <a:ext cx="29290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Line 32"/>
            <p:cNvSpPr>
              <a:spLocks noChangeShapeType="1"/>
            </p:cNvSpPr>
            <p:nvPr/>
          </p:nvSpPr>
          <p:spPr bwMode="auto">
            <a:xfrm>
              <a:off x="165782" y="3731511"/>
              <a:ext cx="288998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p:cNvSpPr/>
          <p:nvPr/>
        </p:nvSpPr>
        <p:spPr>
          <a:xfrm>
            <a:off x="6798031" y="2969104"/>
            <a:ext cx="5109091" cy="584775"/>
          </a:xfrm>
          <a:prstGeom prst="rect">
            <a:avLst/>
          </a:prstGeom>
        </p:spPr>
        <p:txBody>
          <a:bodyPr wrap="none">
            <a:spAutoFit/>
          </a:bodyPr>
          <a:lstStyle/>
          <a:p>
            <a:pPr>
              <a:spcAft>
                <a:spcPts val="0"/>
              </a:spcAft>
              <a:defRPr/>
            </a:pPr>
            <a:r>
              <a:rPr lang="zh-CN" altLang="en-US" sz="3200" kern="100" dirty="0" smtClean="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rPr>
              <a:t>国际商务风险的预见与控制</a:t>
            </a:r>
            <a:endParaRPr lang="zh-CN" altLang="zh-CN" sz="3200" kern="100" dirty="0">
              <a:solidFill>
                <a:schemeClr val="bg1">
                  <a:lumMod val="6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圆角矩形 4"/>
          <p:cNvSpPr/>
          <p:nvPr/>
        </p:nvSpPr>
        <p:spPr>
          <a:xfrm>
            <a:off x="5671461" y="1351081"/>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 name="圆角矩形 6"/>
          <p:cNvSpPr/>
          <p:nvPr/>
        </p:nvSpPr>
        <p:spPr>
          <a:xfrm>
            <a:off x="5671461" y="3048842"/>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圆角矩形 8"/>
          <p:cNvSpPr/>
          <p:nvPr/>
        </p:nvSpPr>
        <p:spPr>
          <a:xfrm>
            <a:off x="5674375" y="4556865"/>
            <a:ext cx="543568" cy="570442"/>
          </a:xfrm>
          <a:prstGeom prst="roundRect">
            <a:avLst/>
          </a:prstGeom>
          <a:solidFill>
            <a:srgbClr val="41445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606203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4534" y="1334588"/>
            <a:ext cx="2298956" cy="646331"/>
          </a:xfrm>
          <a:prstGeom prst="rect">
            <a:avLst/>
          </a:prstGeom>
        </p:spPr>
        <p:txBody>
          <a:bodyPr wrap="square">
            <a:spAutoFit/>
          </a:bodyPr>
          <a:lstStyle/>
          <a:p>
            <a:pPr algn="ct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sp>
        <p:nvSpPr>
          <p:cNvPr id="14" name="矩形 13"/>
          <p:cNvSpPr/>
          <p:nvPr/>
        </p:nvSpPr>
        <p:spPr>
          <a:xfrm>
            <a:off x="-91720" y="234376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4534" y="3237969"/>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各种技术手段</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5"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7.3.0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规避风险的手段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602" r="2494"/>
          <a:stretch/>
        </p:blipFill>
        <p:spPr bwMode="auto">
          <a:xfrm>
            <a:off x="7803622" y="65502"/>
            <a:ext cx="4388378" cy="150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圆角矩形 16"/>
          <p:cNvSpPr/>
          <p:nvPr/>
        </p:nvSpPr>
        <p:spPr>
          <a:xfrm>
            <a:off x="7799513" y="541302"/>
            <a:ext cx="1792722" cy="57032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4"/>
          <p:cNvSpPr txBox="1"/>
          <p:nvPr/>
        </p:nvSpPr>
        <p:spPr>
          <a:xfrm>
            <a:off x="2914644" y="1980919"/>
            <a:ext cx="7896792" cy="3046988"/>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lvl="0">
              <a:lnSpc>
                <a:spcPct val="200000"/>
              </a:lnSpc>
              <a:spcBef>
                <a:spcPct val="0"/>
              </a:spcBef>
              <a:buFont typeface="Wingdings" pitchFamily="2" charset="2"/>
              <a:buChar char="Ø"/>
            </a:pPr>
            <a:r>
              <a:rPr lang="zh-CN" altLang="en-US" sz="2400" dirty="0" smtClean="0">
                <a:latin typeface="微软雅黑" panose="020B0503020204020204" charset="-122"/>
                <a:ea typeface="微软雅黑" panose="020B0503020204020204" charset="-122"/>
              </a:rPr>
              <a:t>咨询专家法</a:t>
            </a:r>
            <a:endParaRPr lang="en-US" altLang="zh-CN" sz="2400" dirty="0" smtClean="0">
              <a:latin typeface="微软雅黑" panose="020B0503020204020204" charset="-122"/>
              <a:ea typeface="微软雅黑" panose="020B0503020204020204" charset="-122"/>
            </a:endParaRPr>
          </a:p>
          <a:p>
            <a:pPr lvl="0">
              <a:lnSpc>
                <a:spcPct val="200000"/>
              </a:lnSpc>
              <a:spcBef>
                <a:spcPct val="0"/>
              </a:spcBef>
              <a:buFont typeface="Wingdings" pitchFamily="2" charset="2"/>
              <a:buChar char="Ø"/>
            </a:pPr>
            <a:r>
              <a:rPr lang="zh-CN" altLang="en-US" sz="2400" dirty="0">
                <a:latin typeface="微软雅黑" panose="020B0503020204020204" charset="-122"/>
                <a:ea typeface="微软雅黑" panose="020B0503020204020204" charset="-122"/>
              </a:rPr>
              <a:t>利用</a:t>
            </a:r>
            <a:r>
              <a:rPr lang="zh-CN" altLang="en-US" sz="2400" dirty="0" smtClean="0">
                <a:latin typeface="微软雅黑" panose="020B0503020204020204" charset="-122"/>
                <a:ea typeface="微软雅黑" panose="020B0503020204020204" charset="-122"/>
              </a:rPr>
              <a:t>保险市场和信贷担保工具避险法</a:t>
            </a:r>
            <a:endParaRPr lang="en-US" altLang="zh-CN" sz="2400" dirty="0" smtClean="0">
              <a:latin typeface="微软雅黑" panose="020B0503020204020204" charset="-122"/>
              <a:ea typeface="微软雅黑" panose="020B0503020204020204" charset="-122"/>
            </a:endParaRPr>
          </a:p>
          <a:p>
            <a:pPr lvl="0">
              <a:lnSpc>
                <a:spcPct val="200000"/>
              </a:lnSpc>
              <a:spcBef>
                <a:spcPct val="0"/>
              </a:spcBef>
              <a:buFont typeface="Wingdings" pitchFamily="2" charset="2"/>
              <a:buChar char="Ø"/>
            </a:pPr>
            <a:r>
              <a:rPr lang="zh-CN" altLang="en-US" sz="2400" dirty="0">
                <a:latin typeface="微软雅黑" panose="020B0503020204020204" charset="-122"/>
                <a:ea typeface="微软雅黑" panose="020B0503020204020204" charset="-122"/>
              </a:rPr>
              <a:t>利用各种技术</a:t>
            </a:r>
            <a:r>
              <a:rPr lang="zh-CN" altLang="en-US" sz="2400" dirty="0" smtClean="0">
                <a:latin typeface="微软雅黑" panose="020B0503020204020204" charset="-122"/>
                <a:ea typeface="微软雅黑" panose="020B0503020204020204" charset="-122"/>
              </a:rPr>
              <a:t>手段法</a:t>
            </a:r>
            <a:endParaRPr lang="en-US" altLang="zh-CN" sz="2400" dirty="0" smtClean="0">
              <a:latin typeface="微软雅黑" panose="020B0503020204020204" charset="-122"/>
              <a:ea typeface="微软雅黑" panose="020B0503020204020204" charset="-122"/>
            </a:endParaRPr>
          </a:p>
          <a:p>
            <a:pPr lvl="0">
              <a:lnSpc>
                <a:spcPct val="200000"/>
              </a:lnSpc>
              <a:spcBef>
                <a:spcPct val="0"/>
              </a:spcBef>
              <a:buFont typeface="Wingdings" pitchFamily="2" charset="2"/>
              <a:buChar char="Ø"/>
            </a:pPr>
            <a:r>
              <a:rPr lang="zh-CN" altLang="en-US" sz="2400" dirty="0" smtClean="0">
                <a:latin typeface="微软雅黑" panose="020B0503020204020204" charset="-122"/>
                <a:ea typeface="微软雅黑" panose="020B0503020204020204" charset="-122"/>
              </a:rPr>
              <a:t>提高谈判人员的素质</a:t>
            </a:r>
            <a:endParaRPr lang="en-US" altLang="zh-CN" sz="2400" dirty="0">
              <a:latin typeface="微软雅黑" panose="020B0503020204020204" charset="-122"/>
              <a:ea typeface="微软雅黑" panose="020B0503020204020204" charset="-122"/>
            </a:endParaRPr>
          </a:p>
        </p:txBody>
      </p:sp>
      <p:sp>
        <p:nvSpPr>
          <p:cNvPr id="19" name="五边形 18"/>
          <p:cNvSpPr/>
          <p:nvPr/>
        </p:nvSpPr>
        <p:spPr>
          <a:xfrm flipH="1">
            <a:off x="8971091" y="3237969"/>
            <a:ext cx="1840345"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16685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4534" y="133458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咨询专家法</a:t>
            </a:r>
          </a:p>
        </p:txBody>
      </p:sp>
      <p:sp>
        <p:nvSpPr>
          <p:cNvPr id="14" name="矩形 13"/>
          <p:cNvSpPr/>
          <p:nvPr/>
        </p:nvSpPr>
        <p:spPr>
          <a:xfrm>
            <a:off x="-91720" y="234376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4534" y="3237969"/>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各种技术手段</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5"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咨询专家法</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602" r="2494"/>
          <a:stretch/>
        </p:blipFill>
        <p:spPr bwMode="auto">
          <a:xfrm>
            <a:off x="7803622" y="65502"/>
            <a:ext cx="4388378" cy="150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圆角矩形 16"/>
          <p:cNvSpPr/>
          <p:nvPr/>
        </p:nvSpPr>
        <p:spPr>
          <a:xfrm>
            <a:off x="9816145" y="65502"/>
            <a:ext cx="919590" cy="406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4"/>
          <p:cNvSpPr txBox="1"/>
          <p:nvPr/>
        </p:nvSpPr>
        <p:spPr>
          <a:xfrm>
            <a:off x="2430549" y="1751191"/>
            <a:ext cx="9492510" cy="2862322"/>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smtClean="0">
                <a:latin typeface="微软雅黑" panose="020B0503020204020204" charset="-122"/>
                <a:ea typeface="微软雅黑" panose="020B0503020204020204" charset="-122"/>
              </a:rPr>
              <a:t>    1.</a:t>
            </a:r>
            <a:r>
              <a:rPr lang="zh-CN" altLang="en-US" sz="2400" dirty="0" smtClean="0">
                <a:latin typeface="微软雅黑" panose="020B0503020204020204" charset="-122"/>
                <a:ea typeface="微软雅黑" panose="020B0503020204020204" charset="-122"/>
              </a:rPr>
              <a:t>专家可以帮助谈判人员</a:t>
            </a:r>
            <a:r>
              <a:rPr lang="zh-CN" altLang="en-US" sz="2400" dirty="0" smtClean="0">
                <a:solidFill>
                  <a:srgbClr val="FF0000"/>
                </a:solidFill>
                <a:latin typeface="微软雅黑" panose="020B0503020204020204" charset="-122"/>
                <a:ea typeface="微软雅黑" panose="020B0503020204020204" charset="-122"/>
              </a:rPr>
              <a:t>了解客观</a:t>
            </a:r>
            <a:r>
              <a:rPr lang="zh-CN" altLang="en-US" sz="2400" dirty="0" smtClean="0">
                <a:solidFill>
                  <a:srgbClr val="FF0000"/>
                </a:solidFill>
                <a:latin typeface="微软雅黑" panose="020B0503020204020204" charset="-122"/>
                <a:ea typeface="微软雅黑" panose="020B0503020204020204" charset="-122"/>
              </a:rPr>
              <a:t>环境</a:t>
            </a:r>
            <a:r>
              <a:rPr lang="zh-CN" altLang="en-US" sz="2400" dirty="0" smtClean="0">
                <a:latin typeface="微软雅黑" panose="020B0503020204020204" charset="-122"/>
                <a:ea typeface="微软雅黑" panose="020B0503020204020204" charset="-122"/>
              </a:rPr>
              <a:t>（地理环境、气候条件等）。</a:t>
            </a:r>
            <a:endParaRPr lang="en-US" altLang="zh-CN" sz="2400" dirty="0" smtClean="0">
              <a:latin typeface="微软雅黑" panose="020B0503020204020204" charset="-122"/>
              <a:ea typeface="微软雅黑" panose="020B0503020204020204" charset="-122"/>
            </a:endParaRPr>
          </a:p>
          <a:p>
            <a:pPr marL="0" lvl="0" indent="0">
              <a:lnSpc>
                <a:spcPct val="150000"/>
              </a:lnSpc>
              <a:spcBef>
                <a:spcPct val="0"/>
              </a:spcBef>
              <a:buNone/>
            </a:pP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2.</a:t>
            </a:r>
            <a:r>
              <a:rPr lang="zh-CN" altLang="en-US" sz="2400" dirty="0" smtClean="0">
                <a:latin typeface="微软雅黑" panose="020B0503020204020204" charset="-122"/>
                <a:ea typeface="微软雅黑" panose="020B0503020204020204" charset="-122"/>
              </a:rPr>
              <a:t>在</a:t>
            </a:r>
            <a:r>
              <a:rPr lang="zh-CN" altLang="en-US" sz="2400" dirty="0" smtClean="0">
                <a:solidFill>
                  <a:srgbClr val="FF0000"/>
                </a:solidFill>
                <a:latin typeface="微软雅黑" panose="020B0503020204020204" charset="-122"/>
                <a:ea typeface="微软雅黑" panose="020B0503020204020204" charset="-122"/>
              </a:rPr>
              <a:t>选择国外合作伙伴</a:t>
            </a:r>
            <a:r>
              <a:rPr lang="zh-CN" altLang="en-US" sz="2400" dirty="0" smtClean="0">
                <a:latin typeface="微软雅黑" panose="020B0503020204020204" charset="-122"/>
                <a:ea typeface="微软雅黑" panose="020B0503020204020204" charset="-122"/>
              </a:rPr>
              <a:t>时，主动咨询专家的意见有助于我们避免因伙伴选择不当而造成的风险损失。</a:t>
            </a:r>
            <a:endParaRPr lang="en-US" altLang="zh-CN" sz="2400" dirty="0" smtClean="0">
              <a:latin typeface="微软雅黑" panose="020B0503020204020204" charset="-122"/>
              <a:ea typeface="微软雅黑" panose="020B0503020204020204" charset="-122"/>
            </a:endParaRPr>
          </a:p>
          <a:p>
            <a:pPr marL="0" lvl="0" indent="0">
              <a:lnSpc>
                <a:spcPct val="150000"/>
              </a:lnSpc>
              <a:spcBef>
                <a:spcPct val="0"/>
              </a:spcBef>
              <a:buNone/>
            </a:pP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3.</a:t>
            </a:r>
            <a:r>
              <a:rPr lang="zh-CN" altLang="en-US" sz="2400" dirty="0" smtClean="0">
                <a:latin typeface="微软雅黑" panose="020B0503020204020204" charset="-122"/>
                <a:ea typeface="微软雅黑" panose="020B0503020204020204" charset="-122"/>
              </a:rPr>
              <a:t>政治风险、自然灾害风险主要是</a:t>
            </a:r>
            <a:r>
              <a:rPr lang="zh-CN" altLang="en-US" sz="2400" dirty="0" smtClean="0">
                <a:solidFill>
                  <a:srgbClr val="FF0000"/>
                </a:solidFill>
                <a:latin typeface="微软雅黑" panose="020B0503020204020204" charset="-122"/>
                <a:ea typeface="微软雅黑" panose="020B0503020204020204" charset="-122"/>
              </a:rPr>
              <a:t>纯风险</a:t>
            </a:r>
            <a:r>
              <a:rPr lang="zh-CN" altLang="en-US" sz="2400" dirty="0" smtClean="0">
                <a:latin typeface="微软雅黑" panose="020B0503020204020204" charset="-122"/>
                <a:ea typeface="微软雅黑" panose="020B0503020204020204" charset="-122"/>
              </a:rPr>
              <a:t>，难以预测，一旦造成危害，后果非常严重。请教有关方面专家</a:t>
            </a:r>
            <a:r>
              <a:rPr lang="zh-CN" altLang="en-US" sz="2400" dirty="0" smtClean="0">
                <a:latin typeface="微软雅黑" panose="020B0503020204020204" charset="-122"/>
                <a:ea typeface="微软雅黑" panose="020B0503020204020204" charset="-122"/>
              </a:rPr>
              <a:t>可能得到</a:t>
            </a:r>
            <a:r>
              <a:rPr lang="zh-CN" altLang="en-US" sz="2400" dirty="0" smtClean="0">
                <a:latin typeface="微软雅黑" panose="020B0503020204020204" charset="-122"/>
                <a:ea typeface="微软雅黑" panose="020B0503020204020204" charset="-122"/>
              </a:rPr>
              <a:t>有价值的信息与启发。</a:t>
            </a:r>
            <a:endParaRPr lang="en-US" altLang="zh-CN" sz="2400" dirty="0">
              <a:latin typeface="微软雅黑" panose="020B0503020204020204" charset="-122"/>
              <a:ea typeface="微软雅黑" panose="020B0503020204020204" charset="-122"/>
            </a:endParaRPr>
          </a:p>
        </p:txBody>
      </p:sp>
      <p:sp>
        <p:nvSpPr>
          <p:cNvPr id="2" name="TextBox 1"/>
          <p:cNvSpPr txBox="1"/>
          <p:nvPr/>
        </p:nvSpPr>
        <p:spPr>
          <a:xfrm>
            <a:off x="3352800" y="5289176"/>
            <a:ext cx="5952565"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了解环境，选择队友，预见纯风险</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170816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59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4534" y="3237969"/>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各种技术手段</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5" name="文本框 4"/>
          <p:cNvSpPr txBox="1"/>
          <p:nvPr/>
        </p:nvSpPr>
        <p:spPr>
          <a:xfrm>
            <a:off x="2430549" y="1266339"/>
            <a:ext cx="9320747" cy="5078313"/>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50000"/>
              </a:lnSpc>
              <a:spcBef>
                <a:spcPct val="0"/>
              </a:spcBef>
              <a:buNone/>
            </a:pPr>
            <a:r>
              <a:rPr lang="en-US" altLang="zh-CN" sz="2400" dirty="0" smtClean="0">
                <a:latin typeface="微软雅黑" panose="020B0503020204020204" charset="-122"/>
                <a:ea typeface="微软雅黑" panose="020B0503020204020204" charset="-122"/>
              </a:rPr>
              <a:t>   </a:t>
            </a:r>
            <a:r>
              <a:rPr lang="en-US" altLang="zh-CN" sz="2400" b="1" dirty="0" err="1" smtClean="0">
                <a:latin typeface="微软雅黑" panose="020B0503020204020204" charset="-122"/>
                <a:ea typeface="微软雅黑" panose="020B0503020204020204" charset="-122"/>
              </a:rPr>
              <a:t>保险</a:t>
            </a:r>
            <a:r>
              <a:rPr lang="en-US" altLang="zh-CN" sz="2400" dirty="0" err="1" smtClean="0">
                <a:latin typeface="微软雅黑" panose="020B0503020204020204" charset="-122"/>
                <a:ea typeface="微软雅黑" panose="020B0503020204020204" charset="-122"/>
              </a:rPr>
              <a:t>一般仅适用于</a:t>
            </a:r>
            <a:r>
              <a:rPr lang="en-US" altLang="zh-CN" sz="2400" u="sng" dirty="0" err="1" smtClean="0">
                <a:solidFill>
                  <a:srgbClr val="C00000"/>
                </a:solidFill>
                <a:latin typeface="微软雅黑" panose="020B0503020204020204" charset="-122"/>
                <a:ea typeface="微软雅黑" panose="020B0503020204020204" charset="-122"/>
              </a:rPr>
              <a:t>纯风险</a:t>
            </a:r>
            <a:r>
              <a:rPr lang="en-US" altLang="zh-CN" sz="2400" dirty="0">
                <a:latin typeface="微软雅黑" panose="020B0503020204020204" charset="-122"/>
                <a:ea typeface="微软雅黑" panose="020B0503020204020204" charset="-122"/>
              </a:rPr>
              <a:t>。</a:t>
            </a:r>
          </a:p>
          <a:p>
            <a:pPr marL="0" lvl="0" indent="0">
              <a:lnSpc>
                <a:spcPct val="150000"/>
              </a:lnSpc>
              <a:spcBef>
                <a:spcPct val="0"/>
              </a:spcBef>
              <a:buNone/>
            </a:pPr>
            <a:r>
              <a:rPr lang="en-US" altLang="zh-CN" sz="2400" dirty="0" smtClean="0">
                <a:latin typeface="微软雅黑" panose="020B0503020204020204" charset="-122"/>
                <a:ea typeface="微软雅黑" panose="020B0503020204020204" charset="-122"/>
              </a:rPr>
              <a:t>   </a:t>
            </a:r>
            <a:r>
              <a:rPr lang="en-US" altLang="zh-CN" sz="2400" b="1" dirty="0" err="1" smtClean="0">
                <a:latin typeface="微软雅黑" panose="020B0503020204020204" charset="-122"/>
                <a:ea typeface="微软雅黑" panose="020B0503020204020204" charset="-122"/>
              </a:rPr>
              <a:t>信贷担保</a:t>
            </a:r>
            <a:r>
              <a:rPr lang="en-US" altLang="zh-CN" sz="2400" dirty="0" err="1" smtClean="0">
                <a:latin typeface="微软雅黑" panose="020B0503020204020204" charset="-122"/>
                <a:ea typeface="微软雅黑" panose="020B0503020204020204" charset="-122"/>
              </a:rPr>
              <a:t>是一种支付手段</a:t>
            </a:r>
            <a:r>
              <a:rPr lang="en-US" altLang="zh-CN" sz="2400" dirty="0" err="1">
                <a:latin typeface="微软雅黑" panose="020B0503020204020204" charset="-122"/>
                <a:ea typeface="微软雅黑" panose="020B0503020204020204" charset="-122"/>
              </a:rPr>
              <a:t>，也有规避风险的作用。通常由</a:t>
            </a:r>
            <a:r>
              <a:rPr lang="en-US" altLang="zh-CN" sz="2400" dirty="0" err="1">
                <a:solidFill>
                  <a:srgbClr val="C00000"/>
                </a:solidFill>
                <a:latin typeface="微软雅黑" panose="020B0503020204020204" charset="-122"/>
                <a:ea typeface="微软雅黑" panose="020B0503020204020204" charset="-122"/>
              </a:rPr>
              <a:t>银行</a:t>
            </a:r>
            <a:r>
              <a:rPr lang="en-US" altLang="zh-CN" sz="2400" dirty="0" err="1">
                <a:latin typeface="微软雅黑" panose="020B0503020204020204" charset="-122"/>
                <a:ea typeface="微软雅黑" panose="020B0503020204020204" charset="-122"/>
              </a:rPr>
              <a:t>作出，分为三种</a:t>
            </a:r>
            <a:r>
              <a:rPr lang="en-US" altLang="zh-CN" sz="2400" dirty="0">
                <a:latin typeface="微软雅黑" panose="020B0503020204020204" charset="-122"/>
                <a:ea typeface="微软雅黑" panose="020B0503020204020204" charset="-122"/>
              </a:rPr>
              <a:t>：</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（1）</a:t>
            </a:r>
            <a:r>
              <a:rPr lang="en-US" altLang="zh-CN" sz="2400" u="sng" dirty="0">
                <a:solidFill>
                  <a:srgbClr val="C00000"/>
                </a:solidFill>
                <a:latin typeface="楷体" panose="02010609060101010101" pitchFamily="49" charset="-122"/>
                <a:ea typeface="楷体" panose="02010609060101010101" pitchFamily="49" charset="-122"/>
              </a:rPr>
              <a:t>投标保证书</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为了阻止投标者在中标后不依照投标报价签订合同，</a:t>
            </a:r>
            <a:r>
              <a:rPr lang="en-US" altLang="zh-CN" sz="2400" dirty="0" err="1" smtClean="0">
                <a:latin typeface="楷体" panose="02010609060101010101" pitchFamily="49" charset="-122"/>
                <a:ea typeface="楷体" panose="02010609060101010101" pitchFamily="49" charset="-122"/>
              </a:rPr>
              <a:t>要求投标者在投标的同时提供银行的投标保证书</a:t>
            </a:r>
            <a:r>
              <a:rPr lang="en-US" altLang="zh-CN" sz="2400" dirty="0">
                <a:latin typeface="楷体" panose="02010609060101010101" pitchFamily="49" charset="-122"/>
                <a:ea typeface="楷体" panose="02010609060101010101" pitchFamily="49" charset="-122"/>
              </a:rPr>
              <a:t>。</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（2）</a:t>
            </a:r>
            <a:r>
              <a:rPr lang="en-US" altLang="zh-CN" sz="2400" u="sng" dirty="0">
                <a:solidFill>
                  <a:srgbClr val="C00000"/>
                </a:solidFill>
                <a:latin typeface="楷体" panose="02010609060101010101" pitchFamily="49" charset="-122"/>
                <a:ea typeface="楷体" panose="02010609060101010101" pitchFamily="49" charset="-122"/>
              </a:rPr>
              <a:t>履约保证书</a:t>
            </a:r>
            <a:r>
              <a:rPr lang="en-US" altLang="zh-CN" sz="2400" dirty="0">
                <a:latin typeface="楷体" panose="02010609060101010101" pitchFamily="49" charset="-122"/>
                <a:ea typeface="楷体" panose="02010609060101010101" pitchFamily="49" charset="-122"/>
              </a:rPr>
              <a:t>。业主可以要求供应商提供银行担保，一旦发生不履约情况，业主就可以从银行得到补偿。</a:t>
            </a:r>
          </a:p>
          <a:p>
            <a:pPr marL="0" lv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（3）</a:t>
            </a:r>
            <a:r>
              <a:rPr lang="en-US" altLang="zh-CN" sz="2400" u="sng" dirty="0">
                <a:solidFill>
                  <a:srgbClr val="C00000"/>
                </a:solidFill>
                <a:latin typeface="楷体" panose="02010609060101010101" pitchFamily="49" charset="-122"/>
                <a:ea typeface="楷体" panose="02010609060101010101" pitchFamily="49" charset="-122"/>
              </a:rPr>
              <a:t>预付款担保</a:t>
            </a:r>
            <a:r>
              <a:rPr lang="en-US" altLang="zh-CN" sz="2400" dirty="0">
                <a:latin typeface="楷体" panose="02010609060101010101" pitchFamily="49" charset="-122"/>
                <a:ea typeface="楷体" panose="02010609060101010101" pitchFamily="49" charset="-122"/>
              </a:rPr>
              <a:t>。在业主向供应商支付预付款时，可向供应商等索取银行担保，以保证自身利益。</a:t>
            </a:r>
          </a:p>
        </p:txBody>
      </p:sp>
      <p:sp>
        <p:nvSpPr>
          <p:cNvPr id="17" name="矩形 16"/>
          <p:cNvSpPr/>
          <p:nvPr/>
        </p:nvSpPr>
        <p:spPr>
          <a:xfrm>
            <a:off x="-21929" y="2266410"/>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保险信贷担保</a:t>
            </a:r>
          </a:p>
        </p:txBody>
      </p:sp>
      <p:sp>
        <p:nvSpPr>
          <p:cNvPr id="16"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利用</a:t>
            </a:r>
            <a:r>
              <a:rPr lang="zh-CN" altLang="en-US" sz="1400" dirty="0">
                <a:solidFill>
                  <a:schemeClr val="bg1">
                    <a:lumMod val="75000"/>
                  </a:schemeClr>
                </a:solidFill>
                <a:latin typeface="黑体" panose="02010609060101010101" pitchFamily="49" charset="-122"/>
                <a:ea typeface="黑体" panose="02010609060101010101" pitchFamily="49" charset="-122"/>
              </a:rPr>
              <a:t>保险市场和信贷担保工具避险法</a:t>
            </a:r>
          </a:p>
        </p:txBody>
      </p:sp>
      <p:sp>
        <p:nvSpPr>
          <p:cNvPr id="18"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pic>
        <p:nvPicPr>
          <p:cNvPr id="1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602" r="2494"/>
          <a:stretch/>
        </p:blipFill>
        <p:spPr bwMode="auto">
          <a:xfrm>
            <a:off x="7803622" y="65502"/>
            <a:ext cx="4388378" cy="150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圆角矩形 19"/>
          <p:cNvSpPr/>
          <p:nvPr/>
        </p:nvSpPr>
        <p:spPr>
          <a:xfrm>
            <a:off x="9816144" y="437635"/>
            <a:ext cx="2375855" cy="406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边形 20"/>
          <p:cNvSpPr/>
          <p:nvPr/>
        </p:nvSpPr>
        <p:spPr>
          <a:xfrm flipH="1">
            <a:off x="4138090" y="2522408"/>
            <a:ext cx="989720"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endParaRPr lang="zh-CN" altLang="en-US" dirty="0">
              <a:solidFill>
                <a:schemeClr val="tx1"/>
              </a:solidFill>
              <a:latin typeface="微软雅黑" pitchFamily="34" charset="-122"/>
              <a:ea typeface="微软雅黑" pitchFamily="34" charset="-122"/>
            </a:endParaRPr>
          </a:p>
        </p:txBody>
      </p:sp>
      <p:sp>
        <p:nvSpPr>
          <p:cNvPr id="22" name="五边形 21"/>
          <p:cNvSpPr/>
          <p:nvPr/>
        </p:nvSpPr>
        <p:spPr>
          <a:xfrm flipH="1">
            <a:off x="6433057" y="1442887"/>
            <a:ext cx="989720" cy="362398"/>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733225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左大括号 2"/>
          <p:cNvSpPr/>
          <p:nvPr/>
        </p:nvSpPr>
        <p:spPr>
          <a:xfrm>
            <a:off x="1524003" y="2913873"/>
            <a:ext cx="293910" cy="224314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85000"/>
                  <a:lumOff val="15000"/>
                </a:schemeClr>
              </a:solidFill>
            </a:endParaRPr>
          </a:p>
        </p:txBody>
      </p:sp>
      <p:sp>
        <p:nvSpPr>
          <p:cNvPr id="9" name="文本框 8"/>
          <p:cNvSpPr txBox="1"/>
          <p:nvPr/>
        </p:nvSpPr>
        <p:spPr>
          <a:xfrm>
            <a:off x="2249449" y="2104849"/>
            <a:ext cx="2282939" cy="58477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3200" b="1" dirty="0">
                <a:solidFill>
                  <a:schemeClr val="tx1">
                    <a:lumMod val="85000"/>
                    <a:lumOff val="15000"/>
                  </a:schemeClr>
                </a:solidFill>
                <a:latin typeface="微软雅黑" pitchFamily="34" charset="-122"/>
                <a:ea typeface="微软雅黑" pitchFamily="34" charset="-122"/>
                <a:sym typeface="+mn-ea"/>
              </a:rPr>
              <a:t>广义分类：</a:t>
            </a:r>
          </a:p>
        </p:txBody>
      </p:sp>
      <p:cxnSp>
        <p:nvCxnSpPr>
          <p:cNvPr id="8" name="直接连接符 7"/>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336800" y="2953917"/>
            <a:ext cx="9423402" cy="2308324"/>
          </a:xfrm>
          <a:prstGeom prst="rect">
            <a:avLst/>
          </a:prstGeom>
        </p:spPr>
        <p:txBody>
          <a:bodyPr wrap="square">
            <a:spAutoFit/>
          </a:bodyPr>
          <a:lstStyle/>
          <a:p>
            <a:pPr>
              <a:lnSpc>
                <a:spcPct val="150000"/>
              </a:lnSpc>
            </a:pPr>
            <a:r>
              <a:rPr lang="en-US" altLang="zh-CN" sz="2400" b="1" dirty="0" smtClean="0">
                <a:latin typeface="幼圆" panose="02010509060101010101" pitchFamily="49" charset="-122"/>
                <a:ea typeface="幼圆" panose="02010509060101010101" pitchFamily="49" charset="-122"/>
                <a:cs typeface="Times New Roman" panose="02020603050405020304" pitchFamily="18" charset="0"/>
              </a:rPr>
              <a:t>   </a:t>
            </a:r>
            <a:r>
              <a:rPr lang="en-US" altLang="zh-CN" sz="2400" b="1" u="sng" dirty="0" smtClean="0">
                <a:latin typeface="幼圆" panose="02010509060101010101" pitchFamily="49" charset="-122"/>
                <a:ea typeface="幼圆" panose="02010509060101010101" pitchFamily="49" charset="-122"/>
                <a:cs typeface="Times New Roman" panose="02020603050405020304" pitchFamily="18" charset="0"/>
              </a:rPr>
              <a:t>1</a:t>
            </a:r>
            <a:r>
              <a:rPr lang="en-US" altLang="zh-CN" sz="2400" b="1" u="sng" dirty="0">
                <a:latin typeface="幼圆" panose="02010509060101010101" pitchFamily="49" charset="-122"/>
                <a:ea typeface="幼圆" panose="02010509060101010101" pitchFamily="49" charset="-122"/>
                <a:cs typeface="Times New Roman" panose="02020603050405020304" pitchFamily="18" charset="0"/>
              </a:rPr>
              <a:t>.</a:t>
            </a:r>
            <a:r>
              <a:rPr lang="zh-CN" altLang="en-US" sz="2400" b="1" u="sng" dirty="0">
                <a:latin typeface="幼圆" panose="02010509060101010101" pitchFamily="49" charset="-122"/>
                <a:ea typeface="幼圆" panose="02010509060101010101" pitchFamily="49" charset="-122"/>
                <a:cs typeface="Times New Roman" panose="02020603050405020304" pitchFamily="18" charset="0"/>
              </a:rPr>
              <a:t>非人员风险</a:t>
            </a:r>
            <a:r>
              <a:rPr lang="zh-CN" altLang="en-US" sz="2400" b="1" dirty="0">
                <a:latin typeface="幼圆" panose="02010509060101010101" pitchFamily="49" charset="-122"/>
                <a:ea typeface="幼圆" panose="02010509060101010101" pitchFamily="49" charset="-122"/>
                <a:cs typeface="Times New Roman" panose="02020603050405020304" pitchFamily="18" charset="0"/>
              </a:rPr>
              <a:t>：</a:t>
            </a:r>
            <a:r>
              <a:rPr lang="zh-CN" altLang="en-US" sz="24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谈判人员无法控制</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的，既难以预测，又难以防范，使谈判人员往往只能作出</a:t>
            </a:r>
            <a:r>
              <a:rPr lang="zh-CN" altLang="en-US" sz="24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被动的反应</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的风险，如政治风险、市场风险、技术风险、合同风险、自然风险等。</a:t>
            </a:r>
          </a:p>
          <a:p>
            <a:pPr>
              <a:lnSpc>
                <a:spcPct val="150000"/>
              </a:lnSpc>
            </a:pPr>
            <a:r>
              <a:rPr lang="en-US" altLang="zh-CN" sz="2400" b="1" dirty="0" smtClean="0">
                <a:latin typeface="幼圆" panose="02010509060101010101" pitchFamily="49" charset="-122"/>
                <a:ea typeface="幼圆" panose="02010509060101010101" pitchFamily="49" charset="-122"/>
                <a:cs typeface="Times New Roman" panose="02020603050405020304" pitchFamily="18" charset="0"/>
              </a:rPr>
              <a:t>   </a:t>
            </a:r>
            <a:r>
              <a:rPr lang="en-US" altLang="zh-CN" sz="2400" b="1" u="sng" dirty="0" smtClean="0">
                <a:latin typeface="幼圆" panose="02010509060101010101" pitchFamily="49" charset="-122"/>
                <a:ea typeface="幼圆" panose="02010509060101010101" pitchFamily="49" charset="-122"/>
                <a:cs typeface="Times New Roman" panose="02020603050405020304" pitchFamily="18" charset="0"/>
              </a:rPr>
              <a:t>2</a:t>
            </a:r>
            <a:r>
              <a:rPr lang="en-US" altLang="zh-CN" sz="2400" b="1" u="sng" dirty="0">
                <a:latin typeface="幼圆" panose="02010509060101010101" pitchFamily="49" charset="-122"/>
                <a:ea typeface="幼圆" panose="02010509060101010101" pitchFamily="49" charset="-122"/>
                <a:cs typeface="Times New Roman" panose="02020603050405020304" pitchFamily="18" charset="0"/>
              </a:rPr>
              <a:t>.</a:t>
            </a:r>
            <a:r>
              <a:rPr lang="zh-CN" altLang="en-US" sz="2400" b="1" u="sng" dirty="0">
                <a:latin typeface="幼圆" panose="02010509060101010101" pitchFamily="49" charset="-122"/>
                <a:ea typeface="幼圆" panose="02010509060101010101" pitchFamily="49" charset="-122"/>
                <a:cs typeface="Times New Roman" panose="02020603050405020304" pitchFamily="18" charset="0"/>
              </a:rPr>
              <a:t>人员风险</a:t>
            </a:r>
            <a:r>
              <a:rPr lang="zh-CN" altLang="en-US" sz="2400" b="1" dirty="0">
                <a:latin typeface="幼圆" panose="02010509060101010101" pitchFamily="49" charset="-122"/>
                <a:ea typeface="幼圆" panose="02010509060101010101" pitchFamily="49" charset="-122"/>
                <a:cs typeface="Times New Roman" panose="02020603050405020304" pitchFamily="18" charset="0"/>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主要有素质风险、技术风险、沟通风险等</a:t>
            </a:r>
          </a:p>
        </p:txBody>
      </p:sp>
      <p:sp>
        <p:nvSpPr>
          <p:cNvPr id="11" name="矩形 10"/>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2" name="直接连接符 11"/>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14" name="矩形 13"/>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15" name="矩形 14"/>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16" name="矩形 15"/>
          <p:cNvSpPr/>
          <p:nvPr/>
        </p:nvSpPr>
        <p:spPr>
          <a:xfrm>
            <a:off x="-12248" y="1451409"/>
            <a:ext cx="1951296" cy="461665"/>
          </a:xfrm>
          <a:prstGeom prst="rect">
            <a:avLst/>
          </a:prstGeom>
        </p:spPr>
        <p:txBody>
          <a:bodyPr wrap="square">
            <a:spAutoFit/>
          </a:bodyPr>
          <a:lstStyle/>
          <a:p>
            <a:pPr algn="ctr"/>
            <a:r>
              <a:rPr lang="zh-CN" altLang="en-US" sz="2400" dirty="0">
                <a:solidFill>
                  <a:schemeClr val="tx1"/>
                </a:solidFill>
                <a:latin typeface="微软雅黑" panose="020B0503020204020204" pitchFamily="34" charset="-122"/>
                <a:ea typeface="微软雅黑" panose="020B0503020204020204" pitchFamily="34" charset="-122"/>
              </a:rPr>
              <a:t>政治风险</a:t>
            </a:r>
          </a:p>
        </p:txBody>
      </p:sp>
      <p:sp>
        <p:nvSpPr>
          <p:cNvPr id="17" name="矩形 16"/>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757" y="213338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43"/>
          <p:cNvSpPr txBox="1"/>
          <p:nvPr/>
        </p:nvSpPr>
        <p:spPr>
          <a:xfrm>
            <a:off x="2009948" y="178286"/>
            <a:ext cx="8842995" cy="584775"/>
          </a:xfrm>
          <a:prstGeom prst="rect">
            <a:avLst/>
          </a:prstGeom>
          <a:noFill/>
        </p:spPr>
        <p:txBody>
          <a:bodyPr wrap="square" rtlCol="0">
            <a:spAutoFit/>
          </a:bodyPr>
          <a:lstStyle/>
          <a:p>
            <a:r>
              <a:rPr lang="en-US" altLang="zh-CN" sz="3200" dirty="0">
                <a:latin typeface="黑体" panose="02010609060101010101" pitchFamily="49" charset="-122"/>
                <a:ea typeface="黑体" panose="02010609060101010101" pitchFamily="49" charset="-122"/>
              </a:rPr>
              <a:t>7.1 </a:t>
            </a:r>
            <a:r>
              <a:rPr lang="zh-CN" altLang="en-US" sz="3200" dirty="0" smtClean="0">
                <a:latin typeface="黑体" panose="02010609060101010101" pitchFamily="49" charset="-122"/>
                <a:ea typeface="黑体" panose="02010609060101010101" pitchFamily="49" charset="-122"/>
              </a:rPr>
              <a:t>国际</a:t>
            </a:r>
            <a:r>
              <a:rPr lang="zh-CN" altLang="en-US" sz="3200" dirty="0">
                <a:latin typeface="黑体" panose="02010609060101010101" pitchFamily="49" charset="-122"/>
                <a:ea typeface="黑体" panose="02010609060101010101" pitchFamily="49" charset="-122"/>
              </a:rPr>
              <a:t>商务活动的</a:t>
            </a:r>
            <a:r>
              <a:rPr lang="zh-CN" altLang="en-US" sz="3200" b="1" dirty="0">
                <a:solidFill>
                  <a:srgbClr val="FF0000"/>
                </a:solidFill>
                <a:latin typeface="黑体" panose="02010609060101010101" pitchFamily="49" charset="-122"/>
                <a:ea typeface="黑体" panose="02010609060101010101" pitchFamily="49" charset="-122"/>
              </a:rPr>
              <a:t>风险</a:t>
            </a:r>
            <a:r>
              <a:rPr lang="zh-CN" altLang="en-US" sz="3200" dirty="0">
                <a:latin typeface="黑体" panose="02010609060101010101" pitchFamily="49" charset="-122"/>
                <a:ea typeface="黑体" panose="02010609060101010101" pitchFamily="49" charset="-122"/>
              </a:rPr>
              <a:t>分析</a:t>
            </a:r>
          </a:p>
        </p:txBody>
      </p:sp>
      <p:sp>
        <p:nvSpPr>
          <p:cNvPr id="23"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7.1.0  </a:t>
            </a:r>
            <a:r>
              <a:rPr lang="zh-CN" altLang="en-US" sz="1400" dirty="0">
                <a:solidFill>
                  <a:schemeClr val="bg1">
                    <a:lumMod val="75000"/>
                  </a:schemeClr>
                </a:solidFill>
                <a:latin typeface="黑体" panose="02010609060101010101" pitchFamily="49" charset="-122"/>
                <a:ea typeface="黑体" panose="02010609060101010101" pitchFamily="49" charset="-122"/>
              </a:rPr>
              <a:t>非人员风险</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和人员风险</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p:cNvSpPr txBox="1"/>
          <p:nvPr/>
        </p:nvSpPr>
        <p:spPr>
          <a:xfrm>
            <a:off x="4692044" y="2104849"/>
            <a:ext cx="5141402"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非</a:t>
            </a:r>
            <a:r>
              <a:rPr lang="zh-CN" altLang="en-US"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人员风险 </a:t>
            </a:r>
            <a:r>
              <a:rPr lang="en-US" altLang="zh-CN"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&amp; </a:t>
            </a:r>
            <a:r>
              <a:rPr lang="zh-CN" altLang="en-US"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人员</a:t>
            </a:r>
            <a:r>
              <a:rPr lang="zh-CN" altLang="en-US" sz="2800" b="1" dirty="0" smtClean="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rPr>
              <a:t>风险</a:t>
            </a:r>
            <a:endParaRPr lang="en-US" altLang="zh-CN" sz="2800" b="1" dirty="0">
              <a:solidFill>
                <a:schemeClr val="tx1">
                  <a:lumMod val="85000"/>
                  <a:lumOff val="15000"/>
                </a:schemeClr>
              </a:solidFill>
              <a:latin typeface="幼圆" panose="02010509060101010101" pitchFamily="49" charset="-122"/>
              <a:ea typeface="幼圆" panose="02010509060101010101" pitchFamily="49" charset="-122"/>
              <a:cs typeface="Times New Roman" panose="02020603050405020304" pitchFamily="18" charset="0"/>
            </a:endParaRPr>
          </a:p>
        </p:txBody>
      </p:sp>
      <p:sp>
        <p:nvSpPr>
          <p:cNvPr id="25" name="圆角矩形 24"/>
          <p:cNvSpPr/>
          <p:nvPr/>
        </p:nvSpPr>
        <p:spPr>
          <a:xfrm>
            <a:off x="10351343" y="226052"/>
            <a:ext cx="1548872" cy="2784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五边形 1"/>
          <p:cNvSpPr/>
          <p:nvPr/>
        </p:nvSpPr>
        <p:spPr>
          <a:xfrm flipH="1">
            <a:off x="8650072" y="2180210"/>
            <a:ext cx="1725503" cy="372497"/>
          </a:xfrm>
          <a:prstGeom prst="homePlat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877093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5"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sym typeface="宋体" pitchFamily="2" charset="-122"/>
              </a:rPr>
              <a:t>以下各项中，不属于银行担保的是（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投标保证书</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履约保证书</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预付款担保</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财产</a:t>
            </a:r>
            <a:r>
              <a:rPr lang="zh-CN" altLang="en-US" sz="2400" dirty="0">
                <a:latin typeface="微软雅黑" panose="020B0503020204020204" pitchFamily="34" charset="-122"/>
                <a:ea typeface="微软雅黑" panose="020B0503020204020204" pitchFamily="34" charset="-122"/>
                <a:sym typeface="宋体" pitchFamily="2" charset="-122"/>
              </a:rPr>
              <a:t>保险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33075616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5"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sym typeface="宋体" pitchFamily="2" charset="-122"/>
              </a:rPr>
              <a:t>以下各项中，不属于银行担保的是（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投标保证书</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履约保证书</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预付款担保</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财产</a:t>
            </a:r>
            <a:r>
              <a:rPr lang="zh-CN" altLang="en-US" sz="2400" dirty="0">
                <a:latin typeface="微软雅黑" panose="020B0503020204020204" pitchFamily="34" charset="-122"/>
                <a:ea typeface="微软雅黑" panose="020B0503020204020204" pitchFamily="34" charset="-122"/>
                <a:sym typeface="宋体" pitchFamily="2" charset="-122"/>
              </a:rPr>
              <a:t>保险</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6" name="矩形 5"/>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D</a:t>
            </a:r>
          </a:p>
        </p:txBody>
      </p:sp>
    </p:spTree>
    <p:extLst>
      <p:ext uri="{BB962C8B-B14F-4D97-AF65-F5344CB8AC3E}">
        <p14:creationId xmlns:p14="http://schemas.microsoft.com/office/powerpoint/2010/main" val="36818588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5"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sym typeface="宋体" pitchFamily="2" charset="-122"/>
              </a:rPr>
              <a:t>为了防止供应商或承包商不履行合同，业主可要求供应商提供（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投标保证书</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履约保证书</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承兑保证书</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预付款</a:t>
            </a:r>
            <a:r>
              <a:rPr lang="zh-CN" altLang="en-US" sz="2400" dirty="0">
                <a:latin typeface="微软雅黑" panose="020B0503020204020204" pitchFamily="34" charset="-122"/>
                <a:ea typeface="微软雅黑" panose="020B0503020204020204" pitchFamily="34" charset="-122"/>
                <a:sym typeface="宋体" pitchFamily="2" charset="-122"/>
              </a:rPr>
              <a:t>担保</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41444571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5"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sym typeface="宋体" pitchFamily="2" charset="-122"/>
              </a:rPr>
              <a:t>为了防止供应商或承包商不履行合同，业主可要求供应商提供（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投标保证书</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履约保证书</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承兑保证书</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预付款</a:t>
            </a:r>
            <a:r>
              <a:rPr lang="zh-CN" altLang="en-US" sz="2400" dirty="0">
                <a:latin typeface="微软雅黑" panose="020B0503020204020204" pitchFamily="34" charset="-122"/>
                <a:ea typeface="微软雅黑" panose="020B0503020204020204" pitchFamily="34" charset="-122"/>
                <a:sym typeface="宋体" pitchFamily="2" charset="-122"/>
              </a:rPr>
              <a:t>担保</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6" name="矩形 5"/>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B</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7682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5"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sym typeface="宋体" pitchFamily="2" charset="-122"/>
              </a:rPr>
              <a:t>为了阻止投标者在中标后不依照投标报价签订合同，应要求投标者</a:t>
            </a:r>
            <a:r>
              <a:rPr lang="zh-CN" altLang="en-US" sz="2400" dirty="0" smtClean="0">
                <a:latin typeface="微软雅黑" panose="020B0503020204020204" pitchFamily="34" charset="-122"/>
                <a:ea typeface="微软雅黑" panose="020B0503020204020204" pitchFamily="34" charset="-122"/>
                <a:sym typeface="宋体" pitchFamily="2" charset="-122"/>
              </a:rPr>
              <a:t>提供</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预付款担保</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履约保证书</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投标保证书</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承兑</a:t>
            </a:r>
            <a:r>
              <a:rPr lang="zh-CN" altLang="en-US" sz="2400" dirty="0">
                <a:latin typeface="微软雅黑" panose="020B0503020204020204" pitchFamily="34" charset="-122"/>
                <a:ea typeface="微软雅黑" panose="020B0503020204020204" pitchFamily="34" charset="-122"/>
                <a:sym typeface="宋体" pitchFamily="2" charset="-122"/>
              </a:rPr>
              <a:t>保证书</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17733010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5"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sym typeface="宋体" pitchFamily="2" charset="-122"/>
              </a:rPr>
              <a:t>为了阻止投标者在中标后不依照投标报价签订合同，应要求投标者</a:t>
            </a:r>
            <a:r>
              <a:rPr lang="zh-CN" altLang="en-US" sz="2400" dirty="0" smtClean="0">
                <a:latin typeface="微软雅黑" panose="020B0503020204020204" pitchFamily="34" charset="-122"/>
                <a:ea typeface="微软雅黑" panose="020B0503020204020204" pitchFamily="34" charset="-122"/>
                <a:sym typeface="宋体" pitchFamily="2" charset="-122"/>
              </a:rPr>
              <a:t>提供</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预付款担保</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履约保证书</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投标保证书</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承兑</a:t>
            </a:r>
            <a:r>
              <a:rPr lang="zh-CN" altLang="en-US" sz="2400" dirty="0">
                <a:latin typeface="微软雅黑" panose="020B0503020204020204" pitchFamily="34" charset="-122"/>
                <a:ea typeface="微软雅黑" panose="020B0503020204020204" pitchFamily="34" charset="-122"/>
                <a:sym typeface="宋体" pitchFamily="2" charset="-122"/>
              </a:rPr>
              <a:t>保证书</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6" name="矩形 5"/>
          <p:cNvSpPr/>
          <p:nvPr/>
        </p:nvSpPr>
        <p:spPr>
          <a:xfrm>
            <a:off x="656216" y="457551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C</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20901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1769829"/>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19" name="圆角矩形 18"/>
          <p:cNvSpPr/>
          <p:nvPr/>
        </p:nvSpPr>
        <p:spPr>
          <a:xfrm>
            <a:off x="2960982" y="3294976"/>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0" name="圆角矩形 19"/>
          <p:cNvSpPr/>
          <p:nvPr/>
        </p:nvSpPr>
        <p:spPr>
          <a:xfrm>
            <a:off x="2960982" y="4818971"/>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5" name="组合 4"/>
          <p:cNvGrpSpPr/>
          <p:nvPr/>
        </p:nvGrpSpPr>
        <p:grpSpPr>
          <a:xfrm>
            <a:off x="2234559" y="2003644"/>
            <a:ext cx="716701" cy="3101978"/>
            <a:chOff x="2200288" y="2123777"/>
            <a:chExt cx="840162" cy="3101978"/>
          </a:xfrm>
        </p:grpSpPr>
        <p:grpSp>
          <p:nvGrpSpPr>
            <p:cNvPr id="21" name="组合 20"/>
            <p:cNvGrpSpPr/>
            <p:nvPr/>
          </p:nvGrpSpPr>
          <p:grpSpPr>
            <a:xfrm>
              <a:off x="2200288" y="2123777"/>
              <a:ext cx="827863" cy="3101978"/>
              <a:chOff x="3505235" y="1355133"/>
              <a:chExt cx="1382209" cy="4037980"/>
            </a:xfrm>
          </p:grpSpPr>
          <p:grpSp>
            <p:nvGrpSpPr>
              <p:cNvPr id="22" name="组合 21"/>
              <p:cNvGrpSpPr/>
              <p:nvPr/>
            </p:nvGrpSpPr>
            <p:grpSpPr>
              <a:xfrm>
                <a:off x="4221240" y="1355133"/>
                <a:ext cx="666204" cy="4037980"/>
                <a:chOff x="3715496" y="352457"/>
                <a:chExt cx="609008" cy="4504982"/>
              </a:xfrm>
            </p:grpSpPr>
            <p:grpSp>
              <p:nvGrpSpPr>
                <p:cNvPr id="24" name="组合 30"/>
                <p:cNvGrpSpPr>
                  <a:grpSpLocks/>
                </p:cNvGrpSpPr>
                <p:nvPr/>
              </p:nvGrpSpPr>
              <p:grpSpPr bwMode="auto">
                <a:xfrm rot="16200000">
                  <a:off x="2996819" y="1071136"/>
                  <a:ext cx="2046363" cy="609006"/>
                  <a:chOff x="0" y="504056"/>
                  <a:chExt cx="6032665" cy="648073"/>
                </a:xfrm>
              </p:grpSpPr>
              <p:sp>
                <p:nvSpPr>
                  <p:cNvPr id="30"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1"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6" name="组合 30"/>
                <p:cNvGrpSpPr>
                  <a:grpSpLocks/>
                </p:cNvGrpSpPr>
                <p:nvPr/>
              </p:nvGrpSpPr>
              <p:grpSpPr bwMode="auto">
                <a:xfrm rot="16200000">
                  <a:off x="2996817" y="3529755"/>
                  <a:ext cx="2046363" cy="609005"/>
                  <a:chOff x="0" y="504056"/>
                  <a:chExt cx="6032665" cy="648072"/>
                </a:xfrm>
              </p:grpSpPr>
              <p:sp>
                <p:nvSpPr>
                  <p:cNvPr id="28"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29"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27" name="直接连接符 26"/>
                <p:cNvCxnSpPr>
                  <a:stCxn id="30" idx="0"/>
                  <a:endCxn id="28"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直接连接符 22"/>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33" name="矩形 3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34"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利用各种</a:t>
            </a:r>
            <a:r>
              <a:rPr lang="zh-CN" altLang="en-US" sz="1400" dirty="0">
                <a:solidFill>
                  <a:schemeClr val="bg1">
                    <a:lumMod val="75000"/>
                  </a:schemeClr>
                </a:solidFill>
                <a:latin typeface="黑体" panose="02010609060101010101" pitchFamily="49" charset="-122"/>
                <a:ea typeface="黑体" panose="02010609060101010101" pitchFamily="49" charset="-122"/>
              </a:rPr>
              <a:t>技术手段法</a:t>
            </a:r>
          </a:p>
        </p:txBody>
      </p:sp>
      <p:sp>
        <p:nvSpPr>
          <p:cNvPr id="36"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pic>
        <p:nvPicPr>
          <p:cNvPr id="3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602" r="2494"/>
          <a:stretch/>
        </p:blipFill>
        <p:spPr bwMode="auto">
          <a:xfrm>
            <a:off x="7803622" y="65502"/>
            <a:ext cx="4388378" cy="150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圆角矩形 39"/>
          <p:cNvSpPr/>
          <p:nvPr/>
        </p:nvSpPr>
        <p:spPr>
          <a:xfrm>
            <a:off x="9816146" y="820151"/>
            <a:ext cx="1389247"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7969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2293935"/>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0"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圆角矩形 21"/>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五边形 22"/>
          <p:cNvSpPr/>
          <p:nvPr/>
        </p:nvSpPr>
        <p:spPr>
          <a:xfrm flipH="1">
            <a:off x="3000973" y="2627534"/>
            <a:ext cx="1960762" cy="276999"/>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案例分析</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488822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91556"/>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2310868"/>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617598"/>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1155933"/>
            <a:ext cx="3215238" cy="1405193"/>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（1）平衡法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）易货交易法 </a:t>
            </a:r>
            <a:r>
              <a:rPr lang="en-US" altLang="zh-CN" sz="2000" dirty="0">
                <a:latin typeface="楷体" panose="02010609060101010101" pitchFamily="49" charset="-122"/>
                <a:ea typeface="楷体" panose="02010609060101010101" pitchFamily="49" charset="-122"/>
              </a:rPr>
              <a:t>    </a:t>
            </a:r>
            <a:endParaRPr lang="zh-CN" altLang="en-US" sz="2000" dirty="0">
              <a:latin typeface="楷体" panose="02010609060101010101" pitchFamily="49" charset="-122"/>
              <a:ea typeface="楷体" panose="02010609060101010101" pitchFamily="49" charset="-122"/>
            </a:endParaRPr>
          </a:p>
        </p:txBody>
      </p:sp>
      <p:sp>
        <p:nvSpPr>
          <p:cNvPr id="39" name="左大括号 38"/>
          <p:cNvSpPr/>
          <p:nvPr/>
        </p:nvSpPr>
        <p:spPr>
          <a:xfrm>
            <a:off x="8483679" y="13375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504779"/>
            <a:ext cx="2900153" cy="400110"/>
          </a:xfrm>
          <a:prstGeom prst="rect">
            <a:avLst/>
          </a:prstGeom>
        </p:spPr>
        <p:txBody>
          <a:bodyPr wrap="none">
            <a:spAutoFit/>
          </a:bodyPr>
          <a:lstStyle/>
          <a:p>
            <a:pPr lvl="0">
              <a:spcBef>
                <a:spcPct val="0"/>
              </a:spcBef>
            </a:pPr>
            <a:r>
              <a:rPr lang="en-US" altLang="zh-CN" sz="2000" dirty="0">
                <a:solidFill>
                  <a:schemeClr val="bg1">
                    <a:lumMod val="75000"/>
                  </a:schemeClr>
                </a:solidFill>
                <a:latin typeface="微软雅黑" panose="020B0503020204020204" charset="-122"/>
                <a:ea typeface="微软雅黑" panose="020B0503020204020204" charset="-122"/>
              </a:rPr>
              <a:t>2．分担外汇风险的</a:t>
            </a:r>
            <a:r>
              <a:rPr lang="en-US" altLang="zh-CN" sz="2000" u="sng" dirty="0">
                <a:solidFill>
                  <a:schemeClr val="bg1">
                    <a:lumMod val="75000"/>
                  </a:schemeClr>
                </a:solidFill>
                <a:latin typeface="微软雅黑" panose="020B0503020204020204" charset="-122"/>
                <a:ea typeface="微软雅黑" panose="020B0503020204020204" charset="-122"/>
              </a:rPr>
              <a:t>措施</a:t>
            </a:r>
          </a:p>
        </p:txBody>
      </p:sp>
      <p:sp>
        <p:nvSpPr>
          <p:cNvPr id="42" name="左大括号 41"/>
          <p:cNvSpPr/>
          <p:nvPr/>
        </p:nvSpPr>
        <p:spPr>
          <a:xfrm>
            <a:off x="5096090" y="1692746"/>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2"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圆角矩形 28"/>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五边形 25"/>
          <p:cNvSpPr/>
          <p:nvPr/>
        </p:nvSpPr>
        <p:spPr>
          <a:xfrm flipH="1">
            <a:off x="3000973" y="2627534"/>
            <a:ext cx="1960762" cy="276999"/>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案例分析</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079665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2293935"/>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1155933"/>
            <a:ext cx="3215238"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en-US" altLang="zh-CN" sz="2000" dirty="0">
                <a:solidFill>
                  <a:schemeClr val="bg1">
                    <a:lumMod val="75000"/>
                  </a:schemeClr>
                </a:solidFill>
                <a:latin typeface="楷体" panose="02010609060101010101" pitchFamily="49" charset="-122"/>
                <a:ea typeface="楷体" panose="02010609060101010101" pitchFamily="49" charset="-122"/>
              </a:rPr>
              <a:t>2</a:t>
            </a: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zh-CN" altLang="en-US" sz="2000" u="sng" dirty="0">
                <a:solidFill>
                  <a:schemeClr val="bg1">
                    <a:lumMod val="75000"/>
                  </a:schemeClr>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en-US" altLang="zh-CN" sz="2000" dirty="0">
                <a:solidFill>
                  <a:schemeClr val="bg1">
                    <a:lumMod val="75000"/>
                  </a:schemeClr>
                </a:solidFill>
                <a:latin typeface="楷体" panose="02010609060101010101" pitchFamily="49" charset="-122"/>
                <a:ea typeface="楷体" panose="02010609060101010101" pitchFamily="49" charset="-122"/>
              </a:rPr>
              <a:t>3</a:t>
            </a: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zh-CN" altLang="en-US" sz="2000" u="sng" dirty="0">
                <a:solidFill>
                  <a:schemeClr val="bg1">
                    <a:lumMod val="75000"/>
                  </a:schemeClr>
                </a:solidFill>
                <a:latin typeface="楷体" panose="02010609060101010101" pitchFamily="49" charset="-122"/>
                <a:ea typeface="楷体" panose="02010609060101010101" pitchFamily="49" charset="-122"/>
              </a:rPr>
              <a:t>易货交易法 </a:t>
            </a:r>
            <a:r>
              <a:rPr lang="en-US" altLang="zh-CN" sz="2000" u="sng" dirty="0">
                <a:solidFill>
                  <a:schemeClr val="bg1">
                    <a:lumMod val="75000"/>
                  </a:schemeClr>
                </a:solidFill>
                <a:latin typeface="楷体" panose="02010609060101010101" pitchFamily="49" charset="-122"/>
                <a:ea typeface="楷体" panose="02010609060101010101" pitchFamily="49" charset="-122"/>
              </a:rPr>
              <a:t>    </a:t>
            </a:r>
            <a:endParaRPr lang="zh-CN" altLang="en-US" sz="2000" u="sng" dirty="0">
              <a:solidFill>
                <a:schemeClr val="bg1">
                  <a:lumMod val="75000"/>
                </a:schemeClr>
              </a:solidFill>
              <a:latin typeface="楷体" panose="02010609060101010101" pitchFamily="49" charset="-122"/>
              <a:ea typeface="楷体" panose="02010609060101010101" pitchFamily="49" charset="-122"/>
            </a:endParaRPr>
          </a:p>
        </p:txBody>
      </p:sp>
      <p:sp>
        <p:nvSpPr>
          <p:cNvPr id="39" name="左大括号 38"/>
          <p:cNvSpPr/>
          <p:nvPr/>
        </p:nvSpPr>
        <p:spPr>
          <a:xfrm>
            <a:off x="8483679" y="128673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solidFill>
                  <a:schemeClr val="bg1">
                    <a:lumMod val="75000"/>
                  </a:schemeClr>
                </a:solidFill>
                <a:latin typeface="微软雅黑" panose="020B0503020204020204" charset="-122"/>
                <a:ea typeface="微软雅黑" panose="020B0503020204020204" charset="-122"/>
              </a:rPr>
              <a:t>2．分担外汇风险的</a:t>
            </a:r>
            <a:r>
              <a:rPr lang="en-US" altLang="zh-CN" sz="2000" u="sng" dirty="0">
                <a:solidFill>
                  <a:schemeClr val="bg1">
                    <a:lumMod val="75000"/>
                  </a:schemeClr>
                </a:solidFill>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2608896" y="3284646"/>
            <a:ext cx="9352605" cy="2862322"/>
          </a:xfrm>
          <a:prstGeom prst="rect">
            <a:avLst/>
          </a:prstGeom>
        </p:spPr>
        <p:txBody>
          <a:bodyPr wrap="square">
            <a:spAutoFit/>
          </a:bodyPr>
          <a:lstStyle/>
          <a:p>
            <a:pPr lvl="0">
              <a:lnSpc>
                <a:spcPct val="150000"/>
              </a:lnSpc>
              <a:spcBef>
                <a:spcPct val="0"/>
              </a:spcBef>
            </a:pPr>
            <a:r>
              <a:rPr lang="en-US" altLang="zh-CN" sz="2400" dirty="0">
                <a:solidFill>
                  <a:srgbClr val="C00000"/>
                </a:solidFill>
                <a:latin typeface="楷体" panose="02010609060101010101" pitchFamily="49" charset="-122"/>
                <a:ea typeface="楷体" panose="02010609060101010101" pitchFamily="49" charset="-122"/>
              </a:rPr>
              <a:t>（1）</a:t>
            </a:r>
            <a:r>
              <a:rPr lang="en-US" altLang="zh-CN" sz="2400" u="sng" dirty="0">
                <a:solidFill>
                  <a:srgbClr val="C00000"/>
                </a:solidFill>
                <a:latin typeface="楷体" panose="02010609060101010101" pitchFamily="49" charset="-122"/>
                <a:ea typeface="楷体" panose="02010609060101010101" pitchFamily="49" charset="-122"/>
              </a:rPr>
              <a:t>平衡法</a:t>
            </a:r>
            <a:r>
              <a:rPr lang="zh-CN" altLang="en-US" sz="2400" u="sng" dirty="0">
                <a:solidFill>
                  <a:srgbClr val="C00000"/>
                </a:solidFill>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可分为单项平衡法和综合平衡法两种。</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）单项平衡。将</a:t>
            </a:r>
            <a:r>
              <a:rPr lang="zh-CN" altLang="en-US" sz="2400" dirty="0">
                <a:solidFill>
                  <a:srgbClr val="C00000"/>
                </a:solidFill>
                <a:latin typeface="楷体" panose="02010609060101010101" pitchFamily="49" charset="-122"/>
                <a:ea typeface="楷体" panose="02010609060101010101" pitchFamily="49" charset="-122"/>
              </a:rPr>
              <a:t>某一项</a:t>
            </a:r>
            <a:r>
              <a:rPr lang="zh-CN" altLang="en-US" sz="2400" dirty="0">
                <a:latin typeface="楷体" panose="02010609060101010101" pitchFamily="49" charset="-122"/>
                <a:ea typeface="楷体" panose="02010609060101010101" pitchFamily="49" charset="-122"/>
              </a:rPr>
              <a:t>具体交易的货币平衡称为单项平衡。</a:t>
            </a:r>
          </a:p>
          <a:p>
            <a:pPr lvl="0">
              <a:lnSpc>
                <a:spcPct val="150000"/>
              </a:lnSpc>
              <a:spcBef>
                <a:spcPct val="0"/>
              </a:spcBef>
            </a:pPr>
            <a:r>
              <a:rPr lang="zh-CN" altLang="en-US" sz="2400" dirty="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）综合平衡</a:t>
            </a:r>
            <a:r>
              <a:rPr lang="zh-CN" altLang="en-US" sz="2400" dirty="0" smtClean="0">
                <a:latin typeface="楷体" panose="02010609060101010101" pitchFamily="49" charset="-122"/>
                <a:ea typeface="楷体" panose="02010609060101010101" pitchFamily="49" charset="-122"/>
              </a:rPr>
              <a:t>。将</a:t>
            </a:r>
            <a:r>
              <a:rPr lang="zh-CN" altLang="en-US" sz="2400" dirty="0">
                <a:latin typeface="楷体" panose="02010609060101010101" pitchFamily="49" charset="-122"/>
                <a:ea typeface="楷体" panose="02010609060101010101" pitchFamily="49" charset="-122"/>
              </a:rPr>
              <a:t>公司</a:t>
            </a:r>
            <a:r>
              <a:rPr lang="zh-CN" altLang="en-US" sz="2400" dirty="0">
                <a:solidFill>
                  <a:srgbClr val="C00000"/>
                </a:solidFill>
                <a:latin typeface="楷体" panose="02010609060101010101" pitchFamily="49" charset="-122"/>
                <a:ea typeface="楷体" panose="02010609060101010101" pitchFamily="49" charset="-122"/>
              </a:rPr>
              <a:t>一系列</a:t>
            </a:r>
            <a:r>
              <a:rPr lang="zh-CN" altLang="en-US" sz="2400" dirty="0">
                <a:latin typeface="楷体" panose="02010609060101010101" pitchFamily="49" charset="-122"/>
                <a:ea typeface="楷体" panose="02010609060101010101" pitchFamily="49" charset="-122"/>
              </a:rPr>
              <a:t>交易或</a:t>
            </a:r>
            <a:r>
              <a:rPr lang="zh-CN" altLang="en-US" sz="2400" dirty="0">
                <a:solidFill>
                  <a:srgbClr val="C00000"/>
                </a:solidFill>
                <a:latin typeface="楷体" panose="02010609060101010101" pitchFamily="49" charset="-122"/>
                <a:ea typeface="楷体" panose="02010609060101010101" pitchFamily="49" charset="-122"/>
              </a:rPr>
              <a:t>整个</a:t>
            </a:r>
            <a:r>
              <a:rPr lang="zh-CN" altLang="en-US" sz="2400" dirty="0">
                <a:latin typeface="楷体" panose="02010609060101010101" pitchFamily="49" charset="-122"/>
                <a:ea typeface="楷体" panose="02010609060101010101" pitchFamily="49" charset="-122"/>
              </a:rPr>
              <a:t>对外经济活动中的货币平衡称为综合平衡。它是将两笔或多笔对外交易业务联结在一起选择计价货币。</a:t>
            </a:r>
          </a:p>
        </p:txBody>
      </p:sp>
      <p:sp>
        <p:nvSpPr>
          <p:cNvPr id="23" name="矩形 2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4"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6"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圆角矩形 27"/>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五边形 28"/>
          <p:cNvSpPr/>
          <p:nvPr/>
        </p:nvSpPr>
        <p:spPr>
          <a:xfrm flipH="1">
            <a:off x="3000973" y="2627534"/>
            <a:ext cx="1960762" cy="276999"/>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案例分析</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458768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1977899"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9" name="直接连接符 8"/>
          <p:cNvCxnSpPr/>
          <p:nvPr/>
        </p:nvCxnSpPr>
        <p:spPr>
          <a:xfrm>
            <a:off x="1971549" y="824617"/>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61757" y="3013555"/>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24785" y="2492810"/>
            <a:ext cx="1677230" cy="461665"/>
          </a:xfrm>
          <a:prstGeom prst="rect">
            <a:avLst/>
          </a:prstGeom>
        </p:spPr>
        <p:txBody>
          <a:bodyPr wrap="square">
            <a:spAutoFit/>
          </a:bodyPr>
          <a:lstStyle/>
          <a:p>
            <a:pPr algn="ctr">
              <a:spcAft>
                <a:spcPts val="0"/>
              </a:spcAft>
              <a:defRPr/>
            </a:pPr>
            <a:r>
              <a:rPr lang="zh-CN" altLang="en-US" sz="2400" dirty="0" smtClean="0">
                <a:latin typeface="微软雅黑" panose="020B0503020204020204" pitchFamily="34" charset="-122"/>
                <a:ea typeface="微软雅黑" panose="020B0503020204020204" pitchFamily="34" charset="-122"/>
              </a:rPr>
              <a:t>市场风险</a:t>
            </a:r>
            <a:endParaRPr lang="zh-CN" altLang="zh-CN" sz="2400" dirty="0">
              <a:latin typeface="微软雅黑" panose="020B0503020204020204" pitchFamily="34" charset="-122"/>
              <a:ea typeface="微软雅黑" panose="020B0503020204020204" pitchFamily="34" charset="-122"/>
            </a:endParaRPr>
          </a:p>
        </p:txBody>
      </p:sp>
      <p:sp>
        <p:nvSpPr>
          <p:cNvPr id="61" name="矩形 60"/>
          <p:cNvSpPr/>
          <p:nvPr/>
        </p:nvSpPr>
        <p:spPr>
          <a:xfrm>
            <a:off x="124785" y="3195931"/>
            <a:ext cx="1677230"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技术风险</a:t>
            </a:r>
            <a:endParaRPr lang="zh-CN" altLang="en-US" sz="2400" dirty="0">
              <a:latin typeface="微软雅黑" panose="020B0503020204020204" pitchFamily="34" charset="-122"/>
              <a:ea typeface="微软雅黑" panose="020B0503020204020204" pitchFamily="34" charset="-122"/>
            </a:endParaRPr>
          </a:p>
        </p:txBody>
      </p:sp>
      <p:sp>
        <p:nvSpPr>
          <p:cNvPr id="64" name="矩形 63"/>
          <p:cNvSpPr/>
          <p:nvPr/>
        </p:nvSpPr>
        <p:spPr>
          <a:xfrm>
            <a:off x="143984" y="4103218"/>
            <a:ext cx="1677230" cy="646331"/>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合同风险</a:t>
            </a:r>
            <a:endParaRPr lang="zh-CN" altLang="en-US" sz="2400" dirty="0">
              <a:latin typeface="微软雅黑" panose="020B0503020204020204" pitchFamily="34" charset="-122"/>
              <a:ea typeface="微软雅黑" panose="020B0503020204020204" pitchFamily="34" charset="-122"/>
            </a:endParaRPr>
          </a:p>
        </p:txBody>
      </p:sp>
      <p:sp>
        <p:nvSpPr>
          <p:cNvPr id="29" name="矩形 28"/>
          <p:cNvSpPr/>
          <p:nvPr userDrawn="1"/>
        </p:nvSpPr>
        <p:spPr>
          <a:xfrm>
            <a:off x="20253" y="1288309"/>
            <a:ext cx="195129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政治风险</a:t>
            </a:r>
            <a:endParaRPr lang="zh-CN" altLang="en-US" sz="2400" dirty="0">
              <a:latin typeface="微软雅黑" panose="020B0503020204020204" pitchFamily="34" charset="-122"/>
              <a:ea typeface="微软雅黑" panose="020B0503020204020204" pitchFamily="34" charset="-122"/>
            </a:endParaRPr>
          </a:p>
        </p:txBody>
      </p:sp>
      <p:sp>
        <p:nvSpPr>
          <p:cNvPr id="35" name="矩形 34"/>
          <p:cNvSpPr/>
          <p:nvPr/>
        </p:nvSpPr>
        <p:spPr>
          <a:xfrm>
            <a:off x="-44749" y="5144909"/>
            <a:ext cx="2016298" cy="461665"/>
          </a:xfrm>
          <a:prstGeom prst="rect">
            <a:avLst/>
          </a:prstGeom>
        </p:spPr>
        <p:txBody>
          <a:bodyPr wrap="square">
            <a:spAutoFit/>
          </a:bodyPr>
          <a:lstStyle/>
          <a:p>
            <a:pPr algn="ctr">
              <a:spcAft>
                <a:spcPts val="0"/>
              </a:spcAft>
              <a:defRPr/>
            </a:pPr>
            <a:r>
              <a:rPr lang="zh-CN" altLang="en-US" sz="2400" dirty="0">
                <a:latin typeface="微软雅黑" panose="020B0503020204020204" pitchFamily="34" charset="-122"/>
                <a:ea typeface="微软雅黑" panose="020B0503020204020204" pitchFamily="34" charset="-122"/>
              </a:rPr>
              <a:t>谈判人员</a:t>
            </a:r>
            <a:r>
              <a:rPr lang="zh-CN" altLang="en-US" sz="2400" dirty="0" smtClean="0">
                <a:latin typeface="微软雅黑" panose="020B0503020204020204" pitchFamily="34" charset="-122"/>
                <a:ea typeface="微软雅黑" panose="020B0503020204020204" pitchFamily="34" charset="-122"/>
              </a:rPr>
              <a:t>素质</a:t>
            </a:r>
            <a:endParaRPr lang="zh-CN" altLang="zh-CN"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73252"/>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757" y="4887651"/>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757" y="5831079"/>
            <a:ext cx="1691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009948" y="178286"/>
            <a:ext cx="8842995" cy="584775"/>
          </a:xfrm>
          <a:prstGeom prst="rect">
            <a:avLst/>
          </a:prstGeom>
          <a:noFill/>
        </p:spPr>
        <p:txBody>
          <a:bodyPr wrap="square" rtlCol="0">
            <a:spAutoFit/>
          </a:bodyPr>
          <a:lstStyle/>
          <a:p>
            <a:r>
              <a:rPr lang="en-US" altLang="zh-CN" sz="3200" dirty="0">
                <a:latin typeface="黑体" panose="02010609060101010101" pitchFamily="49" charset="-122"/>
                <a:ea typeface="黑体" panose="02010609060101010101" pitchFamily="49" charset="-122"/>
              </a:rPr>
              <a:t>7.1 </a:t>
            </a:r>
            <a:r>
              <a:rPr lang="zh-CN" altLang="en-US" sz="3200" dirty="0" smtClean="0">
                <a:latin typeface="黑体" panose="02010609060101010101" pitchFamily="49" charset="-122"/>
                <a:ea typeface="黑体" panose="02010609060101010101" pitchFamily="49" charset="-122"/>
              </a:rPr>
              <a:t>国际</a:t>
            </a:r>
            <a:r>
              <a:rPr lang="zh-CN" altLang="en-US" sz="3200" dirty="0">
                <a:latin typeface="黑体" panose="02010609060101010101" pitchFamily="49" charset="-122"/>
                <a:ea typeface="黑体" panose="02010609060101010101" pitchFamily="49" charset="-122"/>
              </a:rPr>
              <a:t>商务活动的风险分析</a:t>
            </a:r>
          </a:p>
        </p:txBody>
      </p:sp>
      <p:sp>
        <p:nvSpPr>
          <p:cNvPr id="2" name="矩形 1"/>
          <p:cNvSpPr/>
          <p:nvPr/>
        </p:nvSpPr>
        <p:spPr>
          <a:xfrm>
            <a:off x="2395039" y="1841060"/>
            <a:ext cx="9303657" cy="4524315"/>
          </a:xfrm>
          <a:prstGeom prst="rect">
            <a:avLst/>
          </a:prstGeom>
        </p:spPr>
        <p:txBody>
          <a:bodyPr wrap="square">
            <a:spAutoFit/>
          </a:bodyPr>
          <a:lstStyle/>
          <a:p>
            <a:pPr lvl="0">
              <a:lnSpc>
                <a:spcPct val="150000"/>
              </a:lnSpc>
              <a:spcBef>
                <a:spcPct val="0"/>
              </a:spcBef>
            </a:pPr>
            <a:r>
              <a:rPr lang="en-US" altLang="zh-CN" sz="2400" dirty="0" err="1" smtClean="0">
                <a:latin typeface="微软雅黑" panose="020B0503020204020204" charset="-122"/>
                <a:ea typeface="微软雅黑" panose="020B0503020204020204" charset="-122"/>
              </a:rPr>
              <a:t>政治风险</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lvl="0">
              <a:lnSpc>
                <a:spcPct val="150000"/>
              </a:lnSpc>
              <a:spcBef>
                <a:spcPct val="0"/>
              </a:spcBef>
            </a:pPr>
            <a:r>
              <a:rPr lang="en-US" altLang="zh-CN" sz="2400" dirty="0" smtClean="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1</a:t>
            </a:r>
            <a:r>
              <a:rPr lang="en-US" altLang="zh-CN" sz="2400" dirty="0" smtClean="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首先是指</a:t>
            </a:r>
            <a:r>
              <a:rPr lang="en-US" altLang="zh-CN" sz="2400" dirty="0" err="1" smtClean="0">
                <a:latin typeface="微软雅黑" panose="020B0503020204020204" charset="-122"/>
                <a:ea typeface="微软雅黑" panose="020B0503020204020204" charset="-122"/>
              </a:rPr>
              <a:t>由于</a:t>
            </a:r>
            <a:r>
              <a:rPr lang="en-US" altLang="zh-CN" sz="2400" u="sng" dirty="0" err="1" smtClean="0">
                <a:solidFill>
                  <a:srgbClr val="C00000"/>
                </a:solidFill>
                <a:latin typeface="微软雅黑" panose="020B0503020204020204" charset="-122"/>
                <a:ea typeface="微软雅黑" panose="020B0503020204020204" charset="-122"/>
              </a:rPr>
              <a:t>政治局势的变化或国际冲突</a:t>
            </a:r>
            <a:r>
              <a:rPr lang="en-US" altLang="zh-CN" sz="2400" dirty="0" err="1" smtClean="0">
                <a:latin typeface="微软雅黑" panose="020B0503020204020204" charset="-122"/>
                <a:ea typeface="微软雅黑" panose="020B0503020204020204" charset="-122"/>
              </a:rPr>
              <a:t>给有关商务活动的参与者带来的危害和损失</a:t>
            </a:r>
            <a:r>
              <a:rPr lang="en-US" altLang="zh-CN" sz="2400" dirty="0">
                <a:latin typeface="微软雅黑" panose="020B0503020204020204" charset="-122"/>
                <a:ea typeface="微软雅黑" panose="020B0503020204020204" charset="-122"/>
              </a:rPr>
              <a:t>。</a:t>
            </a:r>
          </a:p>
          <a:p>
            <a:pPr lvl="0">
              <a:lnSpc>
                <a:spcPct val="150000"/>
              </a:lnSpc>
              <a:spcBef>
                <a:spcPct val="0"/>
              </a:spcBef>
            </a:pPr>
            <a:r>
              <a:rPr lang="en-US" altLang="zh-CN" sz="2400" dirty="0" smtClean="0">
                <a:latin typeface="楷体" panose="02010609060101010101" charset="-122"/>
                <a:ea typeface="楷体" panose="02010609060101010101" charset="-122"/>
              </a:rPr>
              <a:t>     </a:t>
            </a:r>
            <a:r>
              <a:rPr lang="en-US" altLang="zh-CN" sz="2400" dirty="0" err="1" smtClean="0">
                <a:latin typeface="楷体" panose="02010609060101010101" charset="-122"/>
                <a:ea typeface="楷体" panose="02010609060101010101" charset="-122"/>
              </a:rPr>
              <a:t>如第二次世界大战后一些发展中国家先后实行国有化政策</a:t>
            </a:r>
            <a:r>
              <a:rPr lang="en-US" altLang="zh-CN" sz="2400" dirty="0" smtClean="0">
                <a:latin typeface="微软雅黑" panose="020B0503020204020204" charset="-122"/>
                <a:ea typeface="微软雅黑" panose="020B0503020204020204" charset="-122"/>
              </a:rPr>
              <a:t>。</a:t>
            </a:r>
          </a:p>
          <a:p>
            <a:pPr lvl="0">
              <a:lnSpc>
                <a:spcPct val="150000"/>
              </a:lnSpc>
              <a:spcBef>
                <a:spcPct val="0"/>
              </a:spcBef>
            </a:pPr>
            <a:r>
              <a:rPr lang="zh-CN" altLang="en-US" sz="2400" dirty="0" smtClean="0">
                <a:latin typeface="楷体" panose="02010609060101010101" charset="-122"/>
                <a:ea typeface="楷体" panose="02010609060101010101" charset="-122"/>
              </a:rPr>
              <a:t>     如伊朗</a:t>
            </a:r>
            <a:r>
              <a:rPr lang="zh-CN" altLang="en-US" sz="2400" dirty="0">
                <a:latin typeface="楷体" panose="02010609060101010101" charset="-122"/>
                <a:ea typeface="楷体" panose="02010609060101010101" charset="-122"/>
              </a:rPr>
              <a:t>和伊拉克战争使许多国家蒙受巨大损失，中国在两国的工程承包项目被迫停止，损失巨大。</a:t>
            </a:r>
            <a:endParaRPr lang="en-US" altLang="zh-CN" sz="2400" dirty="0">
              <a:latin typeface="楷体" panose="02010609060101010101" charset="-122"/>
              <a:ea typeface="楷体" panose="02010609060101010101" charset="-122"/>
            </a:endParaRPr>
          </a:p>
          <a:p>
            <a:pPr lvl="0">
              <a:lnSpc>
                <a:spcPct val="150000"/>
              </a:lnSpc>
              <a:spcBef>
                <a:spcPct val="0"/>
              </a:spcBef>
            </a:pPr>
            <a:r>
              <a:rPr lang="en-US" altLang="zh-CN" sz="2400" dirty="0">
                <a:latin typeface="微软雅黑" panose="020B0503020204020204" charset="-122"/>
                <a:ea typeface="微软雅黑" panose="020B0503020204020204" charset="-122"/>
              </a:rPr>
              <a:t>（2） </a:t>
            </a:r>
            <a:r>
              <a:rPr lang="en-US" altLang="zh-CN" sz="2400" dirty="0" err="1">
                <a:latin typeface="微软雅黑" panose="020B0503020204020204" charset="-122"/>
                <a:ea typeface="微软雅黑" panose="020B0503020204020204" charset="-122"/>
              </a:rPr>
              <a:t>政治风险也包括由于商务合作中的不当或误会</a:t>
            </a:r>
            <a:r>
              <a:rPr lang="en-US" altLang="zh-CN" sz="2400" u="sng" dirty="0" err="1">
                <a:solidFill>
                  <a:srgbClr val="C00000"/>
                </a:solidFill>
                <a:latin typeface="微软雅黑" panose="020B0503020204020204" charset="-122"/>
                <a:ea typeface="微软雅黑" panose="020B0503020204020204" charset="-122"/>
              </a:rPr>
              <a:t>给国家间的政治关系蒙上阴影</a:t>
            </a:r>
            <a:r>
              <a:rPr lang="en-US" altLang="zh-CN" sz="2400" dirty="0">
                <a:latin typeface="微软雅黑" panose="020B0503020204020204" charset="-122"/>
                <a:ea typeface="微软雅黑" panose="020B0503020204020204" charset="-122"/>
              </a:rPr>
              <a:t>。</a:t>
            </a:r>
          </a:p>
        </p:txBody>
      </p:sp>
      <p:sp>
        <p:nvSpPr>
          <p:cNvPr id="16" name="文本框 43"/>
          <p:cNvSpPr txBox="1"/>
          <p:nvPr/>
        </p:nvSpPr>
        <p:spPr>
          <a:xfrm>
            <a:off x="61757" y="38298"/>
            <a:ext cx="3291043"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7.1.1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政治风险分析</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072" y="192186"/>
            <a:ext cx="3267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圆角矩形 17"/>
          <p:cNvSpPr/>
          <p:nvPr/>
        </p:nvSpPr>
        <p:spPr>
          <a:xfrm>
            <a:off x="10400820" y="504539"/>
            <a:ext cx="978380" cy="32007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五边形 18"/>
          <p:cNvSpPr/>
          <p:nvPr/>
        </p:nvSpPr>
        <p:spPr>
          <a:xfrm flipH="1">
            <a:off x="4113930" y="2040036"/>
            <a:ext cx="1139388" cy="372497"/>
          </a:xfrm>
          <a:prstGeom prst="homePlat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826743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439466"/>
            <a:ext cx="2283377" cy="64040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2293935"/>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1155933"/>
            <a:ext cx="3215238" cy="1477328"/>
          </a:xfrm>
          <a:prstGeom prst="rect">
            <a:avLst/>
          </a:prstGeom>
        </p:spPr>
        <p:txBody>
          <a:bodyPr wrap="square">
            <a:spAutoFit/>
          </a:bodyPr>
          <a:lstStyle/>
          <a:p>
            <a:pPr lvl="0">
              <a:lnSpc>
                <a:spcPct val="150000"/>
              </a:lnSpc>
              <a:spcBef>
                <a:spcPct val="0"/>
              </a:spcBef>
            </a:pPr>
            <a:r>
              <a:rPr lang="en-US" altLang="zh-CN" sz="2000" dirty="0">
                <a:solidFill>
                  <a:schemeClr val="bg1">
                    <a:lumMod val="75000"/>
                  </a:schemeClr>
                </a:solidFill>
                <a:latin typeface="楷体" panose="02010609060101010101" pitchFamily="49" charset="-122"/>
                <a:ea typeface="楷体" panose="02010609060101010101" pitchFamily="49" charset="-122"/>
              </a:rPr>
              <a:t>（1）</a:t>
            </a:r>
            <a:r>
              <a:rPr lang="en-US" altLang="zh-CN" sz="2000" u="sng" dirty="0">
                <a:solidFill>
                  <a:schemeClr val="bg1">
                    <a:lumMod val="75000"/>
                  </a:schemeClr>
                </a:solidFill>
                <a:latin typeface="楷体" panose="02010609060101010101" pitchFamily="49" charset="-122"/>
                <a:ea typeface="楷体" panose="02010609060101010101" pitchFamily="49" charset="-122"/>
              </a:rPr>
              <a:t>平衡法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en-US" altLang="zh-CN" sz="2000" dirty="0">
                <a:solidFill>
                  <a:schemeClr val="bg1">
                    <a:lumMod val="75000"/>
                  </a:schemeClr>
                </a:solidFill>
                <a:latin typeface="楷体" panose="02010609060101010101" pitchFamily="49" charset="-122"/>
                <a:ea typeface="楷体" panose="02010609060101010101" pitchFamily="49" charset="-122"/>
              </a:rPr>
              <a:t>3</a:t>
            </a: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zh-CN" altLang="en-US" sz="2000" u="sng" dirty="0">
                <a:solidFill>
                  <a:schemeClr val="bg1">
                    <a:lumMod val="75000"/>
                  </a:schemeClr>
                </a:solidFill>
                <a:latin typeface="楷体" panose="02010609060101010101" pitchFamily="49" charset="-122"/>
                <a:ea typeface="楷体" panose="02010609060101010101" pitchFamily="49" charset="-122"/>
              </a:rPr>
              <a:t>易货交易法 </a:t>
            </a:r>
            <a:r>
              <a:rPr lang="en-US" altLang="zh-CN" sz="2000" u="sng" dirty="0">
                <a:solidFill>
                  <a:schemeClr val="bg1">
                    <a:lumMod val="75000"/>
                  </a:schemeClr>
                </a:solidFill>
                <a:latin typeface="楷体" panose="02010609060101010101" pitchFamily="49" charset="-122"/>
                <a:ea typeface="楷体" panose="02010609060101010101" pitchFamily="49" charset="-122"/>
              </a:rPr>
              <a:t>    </a:t>
            </a:r>
            <a:endParaRPr lang="zh-CN" altLang="en-US" sz="2000" u="sng" dirty="0">
              <a:solidFill>
                <a:schemeClr val="bg1">
                  <a:lumMod val="75000"/>
                </a:schemeClr>
              </a:solidFill>
              <a:latin typeface="楷体" panose="02010609060101010101" pitchFamily="49" charset="-122"/>
              <a:ea typeface="楷体" panose="02010609060101010101" pitchFamily="49" charset="-122"/>
            </a:endParaRPr>
          </a:p>
        </p:txBody>
      </p:sp>
      <p:sp>
        <p:nvSpPr>
          <p:cNvPr id="39" name="左大括号 38"/>
          <p:cNvSpPr/>
          <p:nvPr/>
        </p:nvSpPr>
        <p:spPr>
          <a:xfrm>
            <a:off x="8483679" y="128673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solidFill>
                  <a:schemeClr val="bg1">
                    <a:lumMod val="75000"/>
                  </a:schemeClr>
                </a:solidFill>
                <a:latin typeface="微软雅黑" panose="020B0503020204020204" charset="-122"/>
                <a:ea typeface="微软雅黑" panose="020B0503020204020204" charset="-122"/>
              </a:rPr>
              <a:t>2．分担外汇风险的</a:t>
            </a:r>
            <a:r>
              <a:rPr lang="en-US" altLang="zh-CN" sz="2000" u="sng" dirty="0">
                <a:solidFill>
                  <a:schemeClr val="bg1">
                    <a:lumMod val="75000"/>
                  </a:schemeClr>
                </a:solidFill>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2608896" y="3623524"/>
            <a:ext cx="9222000" cy="1754326"/>
          </a:xfrm>
          <a:prstGeom prst="rect">
            <a:avLst/>
          </a:prstGeom>
        </p:spPr>
        <p:txBody>
          <a:bodyPr wrap="square">
            <a:spAutoFit/>
          </a:bodyPr>
          <a:lstStyle/>
          <a:p>
            <a:pPr lvl="0">
              <a:lnSpc>
                <a:spcPct val="150000"/>
              </a:lnSpc>
              <a:spcBef>
                <a:spcPct val="0"/>
              </a:spcBef>
            </a:pPr>
            <a:r>
              <a:rPr lang="zh-CN" altLang="en-US" sz="2400" dirty="0">
                <a:solidFill>
                  <a:srgbClr val="C00000"/>
                </a:solidFill>
                <a:latin typeface="楷体" panose="02010609060101010101" pitchFamily="49" charset="-122"/>
                <a:ea typeface="楷体" panose="02010609060101010101" pitchFamily="49" charset="-122"/>
              </a:rPr>
              <a:t>（</a:t>
            </a:r>
            <a:r>
              <a:rPr lang="en-US" altLang="zh-CN" sz="2400" dirty="0">
                <a:solidFill>
                  <a:srgbClr val="C00000"/>
                </a:solidFill>
                <a:latin typeface="楷体" panose="02010609060101010101" pitchFamily="49" charset="-122"/>
                <a:ea typeface="楷体" panose="02010609060101010101" pitchFamily="49" charset="-122"/>
              </a:rPr>
              <a:t>2</a:t>
            </a:r>
            <a:r>
              <a:rPr lang="zh-CN" altLang="en-US" sz="2400" dirty="0">
                <a:solidFill>
                  <a:srgbClr val="C00000"/>
                </a:solidFill>
                <a:latin typeface="楷体" panose="02010609060101010101" pitchFamily="49" charset="-122"/>
                <a:ea typeface="楷体" panose="02010609060101010101" pitchFamily="49" charset="-122"/>
              </a:rPr>
              <a:t>）</a:t>
            </a:r>
            <a:r>
              <a:rPr lang="zh-CN" altLang="en-US" sz="2400" u="sng" dirty="0">
                <a:solidFill>
                  <a:srgbClr val="C00000"/>
                </a:solidFill>
                <a:latin typeface="楷体" panose="02010609060101010101" pitchFamily="49" charset="-122"/>
                <a:ea typeface="楷体" panose="02010609060101010101" pitchFamily="49" charset="-122"/>
              </a:rPr>
              <a:t>人民币计价法</a:t>
            </a:r>
            <a:endParaRPr lang="en-US" altLang="zh-CN" sz="2400" u="sng" dirty="0">
              <a:solidFill>
                <a:srgbClr val="C00000"/>
              </a:solidFill>
              <a:latin typeface="楷体" panose="02010609060101010101" pitchFamily="49" charset="-122"/>
              <a:ea typeface="楷体" panose="02010609060101010101" pitchFamily="49" charset="-122"/>
            </a:endParaRPr>
          </a:p>
          <a:p>
            <a:pPr lvl="0">
              <a:lnSpc>
                <a:spcPct val="150000"/>
              </a:lnSpc>
              <a:spcBef>
                <a:spcPct val="0"/>
              </a:spcBef>
            </a:pPr>
            <a:r>
              <a:rPr lang="zh-CN" altLang="en-US" sz="2400" dirty="0">
                <a:solidFill>
                  <a:prstClr val="black"/>
                </a:solidFill>
                <a:latin typeface="楷体" panose="02010609060101010101" pitchFamily="49" charset="-122"/>
                <a:ea typeface="楷体" panose="02010609060101010101" pitchFamily="49" charset="-122"/>
              </a:rPr>
              <a:t>   如果在国际商务活动的结算中，能够争取到以人民币作为计价货币，我方直接收付的都是人民币，就不存在与外币的兑换折算问题。</a:t>
            </a:r>
          </a:p>
        </p:txBody>
      </p:sp>
      <p:sp>
        <p:nvSpPr>
          <p:cNvPr id="24" name="矩形 23"/>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6"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7"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圆角矩形 28"/>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五边形 29"/>
          <p:cNvSpPr/>
          <p:nvPr/>
        </p:nvSpPr>
        <p:spPr>
          <a:xfrm flipH="1">
            <a:off x="3000973" y="2627534"/>
            <a:ext cx="1960762" cy="276999"/>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案例分析</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569331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71</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2293935"/>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1155933"/>
            <a:ext cx="3215238" cy="1477328"/>
          </a:xfrm>
          <a:prstGeom prst="rect">
            <a:avLst/>
          </a:prstGeom>
        </p:spPr>
        <p:txBody>
          <a:bodyPr wrap="square">
            <a:spAutoFit/>
          </a:bodyPr>
          <a:lstStyle/>
          <a:p>
            <a:pPr lvl="0">
              <a:lnSpc>
                <a:spcPct val="150000"/>
              </a:lnSpc>
              <a:spcBef>
                <a:spcPct val="0"/>
              </a:spcBef>
            </a:pPr>
            <a:r>
              <a:rPr lang="en-US" altLang="zh-CN" sz="2000" dirty="0">
                <a:solidFill>
                  <a:schemeClr val="bg1">
                    <a:lumMod val="75000"/>
                  </a:schemeClr>
                </a:solidFill>
                <a:latin typeface="楷体" panose="02010609060101010101" pitchFamily="49" charset="-122"/>
                <a:ea typeface="楷体" panose="02010609060101010101" pitchFamily="49" charset="-122"/>
              </a:rPr>
              <a:t>（1）</a:t>
            </a:r>
            <a:r>
              <a:rPr lang="en-US" altLang="zh-CN" sz="2000" u="sng" dirty="0">
                <a:solidFill>
                  <a:schemeClr val="bg1">
                    <a:lumMod val="75000"/>
                  </a:schemeClr>
                </a:solidFill>
                <a:latin typeface="楷体" panose="02010609060101010101" pitchFamily="49" charset="-122"/>
                <a:ea typeface="楷体" panose="02010609060101010101" pitchFamily="49" charset="-122"/>
              </a:rPr>
              <a:t>平衡法</a:t>
            </a:r>
          </a:p>
          <a:p>
            <a:pPr lvl="0">
              <a:lnSpc>
                <a:spcPct val="150000"/>
              </a:lnSpc>
              <a:spcBef>
                <a:spcPct val="0"/>
              </a:spcBef>
            </a:pP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en-US" altLang="zh-CN" sz="2000" dirty="0">
                <a:solidFill>
                  <a:schemeClr val="bg1">
                    <a:lumMod val="75000"/>
                  </a:schemeClr>
                </a:solidFill>
                <a:latin typeface="楷体" panose="02010609060101010101" pitchFamily="49" charset="-122"/>
                <a:ea typeface="楷体" panose="02010609060101010101" pitchFamily="49" charset="-122"/>
              </a:rPr>
              <a:t>2</a:t>
            </a:r>
            <a:r>
              <a:rPr lang="zh-CN" altLang="en-US" sz="2000" dirty="0">
                <a:solidFill>
                  <a:schemeClr val="bg1">
                    <a:lumMod val="75000"/>
                  </a:schemeClr>
                </a:solidFill>
                <a:latin typeface="楷体" panose="02010609060101010101" pitchFamily="49" charset="-122"/>
                <a:ea typeface="楷体" panose="02010609060101010101" pitchFamily="49" charset="-122"/>
              </a:rPr>
              <a:t>）</a:t>
            </a:r>
            <a:r>
              <a:rPr lang="zh-CN" altLang="en-US" sz="2000" u="sng" dirty="0">
                <a:solidFill>
                  <a:schemeClr val="bg1">
                    <a:lumMod val="75000"/>
                  </a:schemeClr>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39" name="左大括号 38"/>
          <p:cNvSpPr/>
          <p:nvPr/>
        </p:nvSpPr>
        <p:spPr>
          <a:xfrm>
            <a:off x="8483679" y="128673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solidFill>
                  <a:schemeClr val="bg1">
                    <a:lumMod val="75000"/>
                  </a:schemeClr>
                </a:solidFill>
                <a:latin typeface="微软雅黑" panose="020B0503020204020204" charset="-122"/>
                <a:ea typeface="微软雅黑" panose="020B0503020204020204" charset="-122"/>
              </a:rPr>
              <a:t>2．分担外汇风险的</a:t>
            </a:r>
            <a:r>
              <a:rPr lang="en-US" altLang="zh-CN" sz="2000" u="sng" dirty="0">
                <a:solidFill>
                  <a:schemeClr val="bg1">
                    <a:lumMod val="75000"/>
                  </a:schemeClr>
                </a:solidFill>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2682568" y="3351945"/>
            <a:ext cx="9094062" cy="2862322"/>
          </a:xfrm>
          <a:prstGeom prst="rect">
            <a:avLst/>
          </a:prstGeom>
        </p:spPr>
        <p:txBody>
          <a:bodyPr wrap="square">
            <a:spAutoFit/>
          </a:bodyPr>
          <a:lstStyle/>
          <a:p>
            <a:pPr lvl="0" eaLnBrk="0" fontAlgn="base" hangingPunct="0">
              <a:lnSpc>
                <a:spcPct val="150000"/>
              </a:lnSpc>
              <a:spcBef>
                <a:spcPct val="0"/>
              </a:spcBef>
              <a:spcAft>
                <a:spcPct val="0"/>
              </a:spcAft>
            </a:pPr>
            <a:r>
              <a:rPr lang="en-US" altLang="zh-CN" sz="2400" dirty="0">
                <a:solidFill>
                  <a:srgbClr val="C00000"/>
                </a:solidFill>
                <a:latin typeface="楷体" panose="02010609060101010101" pitchFamily="49" charset="-122"/>
                <a:ea typeface="楷体" panose="02010609060101010101" pitchFamily="49" charset="-122"/>
              </a:rPr>
              <a:t>（3）</a:t>
            </a:r>
            <a:r>
              <a:rPr lang="en-US" altLang="zh-CN" sz="2400" u="sng" dirty="0">
                <a:solidFill>
                  <a:srgbClr val="C00000"/>
                </a:solidFill>
                <a:latin typeface="楷体" panose="02010609060101010101" pitchFamily="49" charset="-122"/>
                <a:ea typeface="楷体" panose="02010609060101010101" pitchFamily="49" charset="-122"/>
              </a:rPr>
              <a:t>易货交易法。</a:t>
            </a:r>
          </a:p>
          <a:p>
            <a:pPr lvl="0" eaLnBrk="0" fontAlgn="base" hangingPunct="0">
              <a:lnSpc>
                <a:spcPct val="150000"/>
              </a:lnSpc>
              <a:spcBef>
                <a:spcPct val="0"/>
              </a:spcBef>
              <a:spcAft>
                <a:spcPct val="0"/>
              </a:spcAft>
            </a:pPr>
            <a:r>
              <a:rPr lang="en-US" altLang="zh-CN" sz="2400" dirty="0" smtClean="0">
                <a:solidFill>
                  <a:prstClr val="black"/>
                </a:solidFill>
                <a:latin typeface="楷体" panose="02010609060101010101" pitchFamily="49" charset="-122"/>
                <a:ea typeface="楷体" panose="02010609060101010101" pitchFamily="49" charset="-122"/>
              </a:rPr>
              <a:t>   如交易双方达成协议</a:t>
            </a:r>
            <a:r>
              <a:rPr lang="en-US" altLang="zh-CN" sz="2400" dirty="0">
                <a:solidFill>
                  <a:prstClr val="black"/>
                </a:solidFill>
                <a:latin typeface="楷体" panose="02010609060101010101" pitchFamily="49" charset="-122"/>
                <a:ea typeface="楷体" panose="02010609060101010101" pitchFamily="49" charset="-122"/>
              </a:rPr>
              <a:t>，在一定的时间内对等地从对方购买相同金额的货物或劳务，并用</a:t>
            </a:r>
            <a:r>
              <a:rPr lang="en-US" altLang="zh-CN" sz="2400" dirty="0">
                <a:solidFill>
                  <a:srgbClr val="C00000"/>
                </a:solidFill>
                <a:latin typeface="楷体" panose="02010609060101010101" pitchFamily="49" charset="-122"/>
                <a:ea typeface="楷体" panose="02010609060101010101" pitchFamily="49" charset="-122"/>
              </a:rPr>
              <a:t>同一种货币</a:t>
            </a:r>
            <a:r>
              <a:rPr lang="en-US" altLang="zh-CN" sz="2400" dirty="0">
                <a:solidFill>
                  <a:prstClr val="black"/>
                </a:solidFill>
                <a:latin typeface="楷体" panose="02010609060101010101" pitchFamily="49" charset="-122"/>
                <a:ea typeface="楷体" panose="02010609060101010101" pitchFamily="49" charset="-122"/>
              </a:rPr>
              <a:t>进行清算，这就可以完全消除外汇风险。这是由于双方都保持着进出口平衡，又都用同一种货币（如人民币或美元等）计价。</a:t>
            </a:r>
          </a:p>
        </p:txBody>
      </p:sp>
      <p:sp>
        <p:nvSpPr>
          <p:cNvPr id="26" name="矩形 25"/>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3"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7"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圆角矩形 28"/>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五边形 29"/>
          <p:cNvSpPr/>
          <p:nvPr/>
        </p:nvSpPr>
        <p:spPr>
          <a:xfrm flipH="1">
            <a:off x="3000973" y="2627534"/>
            <a:ext cx="1960762" cy="276999"/>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案例分析</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055450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2293935"/>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4"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6"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圆角矩形 27"/>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561392" y="1139000"/>
            <a:ext cx="3215238"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dirty="0" smtClean="0">
                <a:latin typeface="楷体" panose="02010609060101010101" pitchFamily="49" charset="-122"/>
                <a:ea typeface="楷体" panose="02010609060101010101" pitchFamily="49" charset="-122"/>
              </a:rPr>
              <a:t>）</a:t>
            </a:r>
            <a:r>
              <a:rPr lang="en-US" altLang="zh-CN" sz="2000" u="sng" dirty="0" smtClean="0">
                <a:solidFill>
                  <a:srgbClr val="C00000"/>
                </a:solidFill>
                <a:latin typeface="楷体" panose="02010609060101010101" pitchFamily="49" charset="-122"/>
                <a:ea typeface="楷体" panose="02010609060101010101" pitchFamily="49" charset="-122"/>
              </a:rPr>
              <a:t>       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smtClean="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 </a:t>
            </a:r>
            <a:r>
              <a:rPr lang="zh-CN" altLang="en-US" sz="2000" u="sng" dirty="0" smtClean="0">
                <a:solidFill>
                  <a:srgbClr val="C00000"/>
                </a:solidFill>
                <a:latin typeface="楷体" panose="02010609060101010101" pitchFamily="49" charset="-122"/>
                <a:ea typeface="楷体" panose="02010609060101010101" pitchFamily="49" charset="-122"/>
              </a:rPr>
              <a:t>        法</a:t>
            </a:r>
            <a:endParaRPr lang="zh-CN" altLang="en-US" sz="2000" u="sng" dirty="0">
              <a:solidFill>
                <a:srgbClr val="C00000"/>
              </a:solidFill>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smtClean="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 </a:t>
            </a:r>
            <a:r>
              <a:rPr lang="zh-CN" altLang="en-US" sz="2000" u="sng" dirty="0" smtClean="0">
                <a:solidFill>
                  <a:srgbClr val="C00000"/>
                </a:solidFill>
                <a:latin typeface="楷体" panose="02010609060101010101" pitchFamily="49" charset="-122"/>
                <a:ea typeface="楷体" panose="02010609060101010101" pitchFamily="49" charset="-122"/>
              </a:rPr>
              <a:t>       法 </a:t>
            </a:r>
            <a:r>
              <a:rPr lang="en-US" altLang="zh-CN" sz="2000" u="sng" dirty="0" smtClean="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39" name="左大括号 38"/>
          <p:cNvSpPr/>
          <p:nvPr/>
        </p:nvSpPr>
        <p:spPr>
          <a:xfrm>
            <a:off x="8483679" y="1269800"/>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五边形 28"/>
          <p:cNvSpPr/>
          <p:nvPr/>
        </p:nvSpPr>
        <p:spPr>
          <a:xfrm flipH="1">
            <a:off x="3000973" y="2627534"/>
            <a:ext cx="1960762" cy="276999"/>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案例分析</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560886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cxnSp>
        <p:nvCxnSpPr>
          <p:cNvPr id="33" name="曲线连接符 32"/>
          <p:cNvCxnSpPr>
            <a:endCxn id="18" idx="1"/>
          </p:cNvCxnSpPr>
          <p:nvPr/>
        </p:nvCxnSpPr>
        <p:spPr>
          <a:xfrm flipV="1">
            <a:off x="2277027" y="2293935"/>
            <a:ext cx="663739" cy="162674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36" name="矩形 35"/>
          <p:cNvSpPr/>
          <p:nvPr/>
        </p:nvSpPr>
        <p:spPr>
          <a:xfrm>
            <a:off x="8561392" y="1139000"/>
            <a:ext cx="3215238"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2788595" y="3937836"/>
            <a:ext cx="9114972" cy="1200329"/>
          </a:xfrm>
          <a:prstGeom prst="rect">
            <a:avLst/>
          </a:prstGeom>
        </p:spPr>
        <p:txBody>
          <a:bodyPr wrap="square">
            <a:spAutoFit/>
          </a:bodyPr>
          <a:lstStyle/>
          <a:p>
            <a:pPr lvl="0">
              <a:lnSpc>
                <a:spcPct val="150000"/>
              </a:lnSpc>
              <a:spcBef>
                <a:spcPct val="0"/>
              </a:spcBef>
            </a:pPr>
            <a:r>
              <a:rPr lang="en-US" altLang="zh-CN" sz="2400" dirty="0" err="1" smtClean="0">
                <a:latin typeface="楷体" panose="02010609060101010101" pitchFamily="49" charset="-122"/>
                <a:ea typeface="楷体" panose="02010609060101010101" pitchFamily="49" charset="-122"/>
              </a:rPr>
              <a:t>通常使用</a:t>
            </a:r>
            <a:r>
              <a:rPr lang="en-US" altLang="zh-CN" sz="2400" u="sng" dirty="0" err="1" smtClean="0">
                <a:solidFill>
                  <a:srgbClr val="C00000"/>
                </a:solidFill>
                <a:latin typeface="楷体" panose="02010609060101010101" pitchFamily="49" charset="-122"/>
                <a:ea typeface="楷体" panose="02010609060101010101" pitchFamily="49" charset="-122"/>
              </a:rPr>
              <a:t>签订货币保值条款</a:t>
            </a:r>
            <a:r>
              <a:rPr lang="en-US" altLang="zh-CN" sz="2400" dirty="0" err="1" smtClean="0">
                <a:latin typeface="楷体" panose="02010609060101010101" pitchFamily="49" charset="-122"/>
                <a:ea typeface="楷体" panose="02010609060101010101" pitchFamily="49" charset="-122"/>
              </a:rPr>
              <a:t>的方法</a:t>
            </a:r>
            <a:r>
              <a:rPr lang="en-US" altLang="zh-CN" sz="2400" dirty="0" err="1">
                <a:latin typeface="楷体" panose="02010609060101010101" pitchFamily="49" charset="-122"/>
                <a:ea typeface="楷体" panose="02010609060101010101" pitchFamily="49" charset="-122"/>
              </a:rPr>
              <a:t>，这一措施容易使谈判双方接受，因而在国际商务谈判中应用较多</a:t>
            </a:r>
            <a:r>
              <a:rPr lang="en-US" altLang="zh-CN" sz="2400" dirty="0">
                <a:latin typeface="楷体" panose="02010609060101010101" pitchFamily="49" charset="-122"/>
                <a:ea typeface="楷体" panose="02010609060101010101" pitchFamily="49" charset="-122"/>
              </a:rPr>
              <a:t>。</a:t>
            </a:r>
          </a:p>
        </p:txBody>
      </p:sp>
      <p:sp>
        <p:nvSpPr>
          <p:cNvPr id="23" name="矩形 2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4"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26"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圆角矩形 27"/>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a:off x="7189694" y="2932328"/>
            <a:ext cx="0" cy="912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左大括号 38"/>
          <p:cNvSpPr/>
          <p:nvPr/>
        </p:nvSpPr>
        <p:spPr>
          <a:xfrm>
            <a:off x="8483679" y="1269800"/>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五边形 28"/>
          <p:cNvSpPr/>
          <p:nvPr/>
        </p:nvSpPr>
        <p:spPr>
          <a:xfrm flipH="1">
            <a:off x="3000973" y="2627534"/>
            <a:ext cx="1960762" cy="276999"/>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案例分析</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951114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5123765"/>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52528" y="2278579"/>
            <a:ext cx="716701" cy="3101978"/>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矩形 45"/>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47"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7.3.3.1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应对外汇风险的技术手段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48"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圆角矩形 49"/>
          <p:cNvSpPr/>
          <p:nvPr/>
        </p:nvSpPr>
        <p:spPr>
          <a:xfrm>
            <a:off x="9995020" y="147789"/>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673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5123765"/>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308438"/>
            <a:ext cx="716701" cy="3101978"/>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5008336" y="325105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3143703"/>
            <a:ext cx="2236510"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利用</a:t>
            </a:r>
            <a:r>
              <a:rPr lang="en-US" altLang="zh-CN" sz="2000" dirty="0" err="1" smtClean="0">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659371"/>
            <a:ext cx="1723549" cy="400110"/>
          </a:xfrm>
          <a:prstGeom prst="rect">
            <a:avLst/>
          </a:prstGeom>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利用</a:t>
            </a:r>
            <a:r>
              <a:rPr lang="en-US" altLang="zh-CN" sz="2000" dirty="0" err="1" smtClean="0">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4225931"/>
            <a:ext cx="1723549" cy="400110"/>
          </a:xfrm>
          <a:prstGeom prst="rect">
            <a:avLst/>
          </a:prstGeom>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利用期权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sp>
        <p:nvSpPr>
          <p:cNvPr id="61" name="矩形 60"/>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62"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应对利率风险的技术手段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63"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圆角矩形 65"/>
          <p:cNvSpPr/>
          <p:nvPr/>
        </p:nvSpPr>
        <p:spPr>
          <a:xfrm>
            <a:off x="9995020" y="557301"/>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6420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46" name="组合 45"/>
          <p:cNvGrpSpPr/>
          <p:nvPr/>
        </p:nvGrpSpPr>
        <p:grpSpPr>
          <a:xfrm>
            <a:off x="5236537" y="111620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681296" y="921504"/>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657451" y="1499877"/>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681296" y="2083434"/>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32"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应对利率风险的技术手段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3"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圆角矩形 35"/>
          <p:cNvSpPr/>
          <p:nvPr/>
        </p:nvSpPr>
        <p:spPr>
          <a:xfrm>
            <a:off x="9995020" y="557301"/>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五边形 38"/>
          <p:cNvSpPr/>
          <p:nvPr/>
        </p:nvSpPr>
        <p:spPr>
          <a:xfrm flipH="1">
            <a:off x="3310802" y="2180526"/>
            <a:ext cx="1960762" cy="276999"/>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635464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46" name="组合 45"/>
          <p:cNvGrpSpPr/>
          <p:nvPr/>
        </p:nvGrpSpPr>
        <p:grpSpPr>
          <a:xfrm>
            <a:off x="5236537" y="111620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681296" y="921504"/>
            <a:ext cx="1723549" cy="400110"/>
          </a:xfrm>
          <a:prstGeom prst="rect">
            <a:avLst/>
          </a:prstGeom>
          <a:solidFill>
            <a:srgbClr val="FFC000"/>
          </a:solidFill>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657451" y="1499877"/>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681296" y="2083434"/>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975597" y="3084910"/>
            <a:ext cx="8723099" cy="2308324"/>
          </a:xfrm>
          <a:prstGeom prst="rect">
            <a:avLst/>
          </a:prstGeom>
        </p:spPr>
        <p:txBody>
          <a:bodyPr wrap="square">
            <a:spAutoFit/>
          </a:bodyPr>
          <a:lstStyle/>
          <a:p>
            <a:pPr lvl="0">
              <a:lnSpc>
                <a:spcPct val="150000"/>
              </a:lnSpc>
              <a:spcBef>
                <a:spcPct val="0"/>
              </a:spcBef>
            </a:pPr>
            <a:r>
              <a:rPr lang="en-US" altLang="zh-CN" sz="2400" dirty="0">
                <a:latin typeface="微软雅黑" panose="020B0503020204020204" charset="-122"/>
                <a:ea typeface="微软雅黑" panose="020B0503020204020204" charset="-122"/>
              </a:rPr>
              <a:t>1）</a:t>
            </a:r>
            <a:r>
              <a:rPr lang="en-US" altLang="zh-CN" sz="2400" u="sng" dirty="0">
                <a:solidFill>
                  <a:srgbClr val="C00000"/>
                </a:solidFill>
                <a:latin typeface="微软雅黑" panose="020B0503020204020204" charset="-122"/>
                <a:ea typeface="微软雅黑" panose="020B0503020204020204" charset="-122"/>
              </a:rPr>
              <a:t>利率期货</a:t>
            </a:r>
            <a:r>
              <a:rPr lang="zh-CN" altLang="en-US" sz="2400" dirty="0" smtClean="0">
                <a:latin typeface="微软雅黑" panose="020B0503020204020204" charset="-122"/>
                <a:ea typeface="微软雅黑" panose="020B0503020204020204" charset="-122"/>
              </a:rPr>
              <a:t>：</a:t>
            </a:r>
            <a:r>
              <a:rPr lang="en-US" altLang="zh-CN" sz="2400" dirty="0" err="1" smtClean="0">
                <a:latin typeface="楷体" panose="02010609060101010101" pitchFamily="49" charset="-122"/>
                <a:ea typeface="楷体" panose="02010609060101010101" pitchFamily="49" charset="-122"/>
              </a:rPr>
              <a:t>以</a:t>
            </a:r>
            <a:r>
              <a:rPr lang="en-US" altLang="zh-CN" sz="2400" dirty="0" err="1" smtClean="0">
                <a:solidFill>
                  <a:srgbClr val="C00000"/>
                </a:solidFill>
                <a:latin typeface="楷体" panose="02010609060101010101" pitchFamily="49" charset="-122"/>
                <a:ea typeface="楷体" panose="02010609060101010101" pitchFamily="49" charset="-122"/>
              </a:rPr>
              <a:t>债券类证券</a:t>
            </a:r>
            <a:r>
              <a:rPr lang="en-US" altLang="zh-CN" sz="2400" dirty="0" err="1" smtClean="0">
                <a:latin typeface="楷体" panose="02010609060101010101" pitchFamily="49" charset="-122"/>
                <a:ea typeface="楷体" panose="02010609060101010101" pitchFamily="49" charset="-122"/>
              </a:rPr>
              <a:t>为标的物的期货合约</a:t>
            </a:r>
            <a:r>
              <a:rPr lang="en-US" altLang="zh-CN" sz="2400" dirty="0" err="1">
                <a:latin typeface="楷体" panose="02010609060101010101" pitchFamily="49" charset="-122"/>
                <a:ea typeface="楷体" panose="02010609060101010101" pitchFamily="49" charset="-122"/>
              </a:rPr>
              <a:t>，它可以回避银行利率波动所引起的证券价格变动的风险</a:t>
            </a:r>
            <a:r>
              <a:rPr lang="en-US" altLang="zh-CN" sz="2400" dirty="0">
                <a:latin typeface="楷体" panose="02010609060101010101" pitchFamily="49" charset="-122"/>
                <a:ea typeface="楷体" panose="02010609060101010101" pitchFamily="49" charset="-122"/>
              </a:rPr>
              <a:t>。</a:t>
            </a:r>
          </a:p>
          <a:p>
            <a:pPr lvl="0">
              <a:lnSpc>
                <a:spcPct val="150000"/>
              </a:lnSpc>
              <a:spcBef>
                <a:spcPct val="0"/>
              </a:spcBef>
            </a:pPr>
            <a:r>
              <a:rPr lang="en-US" altLang="zh-CN" sz="2400" dirty="0">
                <a:latin typeface="微软雅黑" panose="020B0503020204020204" charset="-122"/>
                <a:ea typeface="微软雅黑" panose="020B0503020204020204" charset="-122"/>
              </a:rPr>
              <a:t>2）</a:t>
            </a:r>
            <a:r>
              <a:rPr lang="en-US" altLang="zh-CN" sz="2400" dirty="0">
                <a:solidFill>
                  <a:srgbClr val="C00000"/>
                </a:solidFill>
                <a:latin typeface="微软雅黑" panose="020B0503020204020204" charset="-122"/>
                <a:ea typeface="微软雅黑" panose="020B0503020204020204" charset="-122"/>
              </a:rPr>
              <a:t>马丁·迈耶</a:t>
            </a:r>
            <a:r>
              <a:rPr lang="en-US" altLang="zh-CN" sz="2400" dirty="0">
                <a:latin typeface="微软雅黑" panose="020B0503020204020204" charset="-122"/>
                <a:ea typeface="微软雅黑" panose="020B0503020204020204" charset="-122"/>
              </a:rPr>
              <a:t>针对</a:t>
            </a:r>
            <a:r>
              <a:rPr lang="en-US" altLang="zh-CN" sz="2400" u="sng" dirty="0">
                <a:latin typeface="微软雅黑" panose="020B0503020204020204" charset="-122"/>
                <a:ea typeface="微软雅黑" panose="020B0503020204020204" charset="-122"/>
              </a:rPr>
              <a:t>期货交易</a:t>
            </a:r>
            <a:r>
              <a:rPr lang="en-US" altLang="zh-CN" sz="2400" dirty="0">
                <a:latin typeface="微软雅黑" panose="020B0503020204020204" charset="-122"/>
                <a:ea typeface="微软雅黑" panose="020B0503020204020204" charset="-122"/>
              </a:rPr>
              <a:t>说：</a:t>
            </a:r>
            <a:r>
              <a:rPr lang="en-US" altLang="zh-CN" sz="2400" dirty="0">
                <a:latin typeface="楷体" panose="02010609060101010101" pitchFamily="49" charset="-122"/>
                <a:ea typeface="楷体" panose="02010609060101010101" pitchFamily="49" charset="-122"/>
              </a:rPr>
              <a:t>它既是能发挥巨大作用的杰克尔博士，又是能带来巨大风险的海地先生。</a:t>
            </a:r>
          </a:p>
        </p:txBody>
      </p:sp>
      <p:sp>
        <p:nvSpPr>
          <p:cNvPr id="33" name="矩形 32"/>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34"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应对利率风险的技术手段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6"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圆角矩形 39"/>
          <p:cNvSpPr/>
          <p:nvPr/>
        </p:nvSpPr>
        <p:spPr>
          <a:xfrm>
            <a:off x="9995020" y="557301"/>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五边形 41"/>
          <p:cNvSpPr/>
          <p:nvPr/>
        </p:nvSpPr>
        <p:spPr>
          <a:xfrm flipH="1">
            <a:off x="8723086" y="4933607"/>
            <a:ext cx="980381" cy="276999"/>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endParaRPr lang="zh-CN" altLang="en-US" dirty="0">
              <a:solidFill>
                <a:schemeClr val="tx1"/>
              </a:solidFill>
              <a:latin typeface="微软雅黑" pitchFamily="34" charset="-122"/>
              <a:ea typeface="微软雅黑" pitchFamily="34" charset="-122"/>
            </a:endParaRPr>
          </a:p>
        </p:txBody>
      </p:sp>
      <p:sp>
        <p:nvSpPr>
          <p:cNvPr id="43" name="五边形 42"/>
          <p:cNvSpPr/>
          <p:nvPr/>
        </p:nvSpPr>
        <p:spPr>
          <a:xfrm flipH="1">
            <a:off x="3310802" y="2180526"/>
            <a:ext cx="1960762" cy="276999"/>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r>
              <a:rPr lang="en-US" altLang="zh-CN" dirty="0" smtClean="0">
                <a:solidFill>
                  <a:schemeClr val="tx1"/>
                </a:solidFill>
                <a:latin typeface="微软雅黑" pitchFamily="34" charset="-122"/>
                <a:ea typeface="微软雅黑" pitchFamily="34" charset="-122"/>
              </a:rPr>
              <a:t>&amp;</a:t>
            </a:r>
            <a:r>
              <a:rPr lang="zh-CN" altLang="en-US" dirty="0" smtClean="0">
                <a:solidFill>
                  <a:schemeClr val="tx1"/>
                </a:solidFill>
                <a:latin typeface="微软雅黑" pitchFamily="34" charset="-122"/>
                <a:ea typeface="微软雅黑" pitchFamily="34" charset="-122"/>
              </a:rPr>
              <a:t>简答</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30709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46" name="组合 45"/>
          <p:cNvGrpSpPr/>
          <p:nvPr/>
        </p:nvGrpSpPr>
        <p:grpSpPr>
          <a:xfrm>
            <a:off x="5236537" y="111620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681296" y="921504"/>
            <a:ext cx="1723549" cy="400110"/>
          </a:xfrm>
          <a:prstGeom prst="rect">
            <a:avLst/>
          </a:prstGeom>
          <a:noFill/>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657451" y="1499877"/>
            <a:ext cx="1210588" cy="400110"/>
          </a:xfrm>
          <a:prstGeom prst="rect">
            <a:avLst/>
          </a:prstGeom>
          <a:solidFill>
            <a:srgbClr val="FFC000"/>
          </a:solidFill>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681296" y="2083434"/>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153250" y="3254642"/>
            <a:ext cx="8254979" cy="1754326"/>
          </a:xfrm>
          <a:prstGeom prst="rect">
            <a:avLst/>
          </a:prstGeom>
        </p:spPr>
        <p:txBody>
          <a:bodyPr wrap="square">
            <a:spAutoFit/>
          </a:bodyPr>
          <a:lstStyle/>
          <a:p>
            <a:pPr lvl="0">
              <a:lnSpc>
                <a:spcPct val="150000"/>
              </a:lnSpc>
              <a:spcBef>
                <a:spcPct val="0"/>
              </a:spcBef>
            </a:pPr>
            <a:r>
              <a:rPr lang="zh-CN" altLang="en-US" sz="2400" dirty="0">
                <a:solidFill>
                  <a:srgbClr val="C00000"/>
                </a:solidFill>
                <a:latin typeface="微软雅黑" panose="020B0503020204020204" charset="-122"/>
                <a:ea typeface="微软雅黑" panose="020B0503020204020204" charset="-122"/>
              </a:rPr>
              <a:t>远期交易</a:t>
            </a:r>
            <a:r>
              <a:rPr lang="zh-CN" altLang="en-US" sz="2400" dirty="0" smtClean="0">
                <a:solidFill>
                  <a:srgbClr val="C00000"/>
                </a:solidFill>
                <a:latin typeface="微软雅黑" panose="020B0503020204020204" charset="-122"/>
                <a:ea typeface="微软雅黑" panose="020B0503020204020204" charset="-122"/>
              </a:rPr>
              <a:t>：</a:t>
            </a:r>
            <a:endParaRPr lang="en-US" altLang="zh-CN" sz="2400" dirty="0" smtClean="0">
              <a:solidFill>
                <a:srgbClr val="C00000"/>
              </a:solidFill>
              <a:latin typeface="微软雅黑" panose="020B0503020204020204" charset="-122"/>
              <a:ea typeface="微软雅黑" panose="020B0503020204020204" charset="-122"/>
            </a:endParaRPr>
          </a:p>
          <a:p>
            <a:pPr lvl="0">
              <a:lnSpc>
                <a:spcPct val="150000"/>
              </a:lnSpc>
              <a:spcBef>
                <a:spcPct val="0"/>
              </a:spcBef>
            </a:pPr>
            <a:r>
              <a:rPr lang="zh-CN" altLang="en-US" sz="2400" dirty="0" smtClean="0">
                <a:latin typeface="楷体" panose="02010609060101010101" pitchFamily="49" charset="-122"/>
                <a:ea typeface="楷体" panose="02010609060101010101" pitchFamily="49" charset="-122"/>
              </a:rPr>
              <a:t>交易</a:t>
            </a:r>
            <a:r>
              <a:rPr lang="zh-CN" altLang="en-US" sz="2400" dirty="0">
                <a:latin typeface="楷体" panose="02010609060101010101" pitchFamily="49" charset="-122"/>
                <a:ea typeface="楷体" panose="02010609060101010101" pitchFamily="49" charset="-122"/>
              </a:rPr>
              <a:t>双方约定在未来某个时期按照预先签订的协议交易某一</a:t>
            </a:r>
            <a:r>
              <a:rPr lang="zh-CN" altLang="en-US" sz="2400" u="sng" dirty="0">
                <a:latin typeface="楷体" panose="02010609060101010101" pitchFamily="49" charset="-122"/>
                <a:ea typeface="楷体" panose="02010609060101010101" pitchFamily="49" charset="-122"/>
              </a:rPr>
              <a:t>特定产品</a:t>
            </a:r>
            <a:r>
              <a:rPr lang="zh-CN" altLang="en-US" sz="2400" dirty="0">
                <a:latin typeface="楷体" panose="02010609060101010101" pitchFamily="49" charset="-122"/>
                <a:ea typeface="楷体" panose="02010609060101010101" pitchFamily="49" charset="-122"/>
              </a:rPr>
              <a:t>的合约。</a:t>
            </a:r>
          </a:p>
        </p:txBody>
      </p:sp>
      <p:sp>
        <p:nvSpPr>
          <p:cNvPr id="34" name="矩形 33"/>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36"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应对利率风险的技术手段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9"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圆角矩形 41"/>
          <p:cNvSpPr/>
          <p:nvPr/>
        </p:nvSpPr>
        <p:spPr>
          <a:xfrm>
            <a:off x="9995020" y="557301"/>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五边形 42"/>
          <p:cNvSpPr/>
          <p:nvPr/>
        </p:nvSpPr>
        <p:spPr>
          <a:xfrm flipH="1">
            <a:off x="4860446" y="3477382"/>
            <a:ext cx="980381" cy="276999"/>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44348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79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46" name="组合 45"/>
          <p:cNvGrpSpPr/>
          <p:nvPr/>
        </p:nvGrpSpPr>
        <p:grpSpPr>
          <a:xfrm>
            <a:off x="5236537" y="111620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681296" y="921504"/>
            <a:ext cx="1723549" cy="400110"/>
          </a:xfrm>
          <a:prstGeom prst="rect">
            <a:avLst/>
          </a:prstGeom>
          <a:noFill/>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657451" y="1499877"/>
            <a:ext cx="1210588" cy="400110"/>
          </a:xfrm>
          <a:prstGeom prst="rect">
            <a:avLst/>
          </a:prstGeom>
          <a:noFill/>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681296" y="2083434"/>
            <a:ext cx="1210588" cy="400110"/>
          </a:xfrm>
          <a:prstGeom prst="rect">
            <a:avLst/>
          </a:prstGeom>
          <a:solidFill>
            <a:srgbClr val="FFC000"/>
          </a:solid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326036" y="2484719"/>
            <a:ext cx="9734579" cy="4524315"/>
          </a:xfrm>
          <a:prstGeom prst="rect">
            <a:avLst/>
          </a:prstGeom>
        </p:spPr>
        <p:txBody>
          <a:bodyPr wrap="square">
            <a:spAutoFit/>
          </a:bodyPr>
          <a:lstStyle/>
          <a:p>
            <a:pPr lvl="0" eaLnBrk="0" fontAlgn="base" hangingPunct="0">
              <a:lnSpc>
                <a:spcPct val="150000"/>
              </a:lnSpc>
              <a:spcBef>
                <a:spcPct val="0"/>
              </a:spcBef>
              <a:spcAft>
                <a:spcPct val="0"/>
              </a:spcAft>
            </a:pPr>
            <a:r>
              <a:rPr lang="en-US" altLang="zh-CN" sz="2400" dirty="0" smtClean="0">
                <a:solidFill>
                  <a:srgbClr val="C00000"/>
                </a:solidFill>
                <a:latin typeface="微软雅黑" panose="020B0503020204020204" charset="-122"/>
                <a:ea typeface="微软雅黑" panose="020B0503020204020204" charset="-122"/>
              </a:rPr>
              <a:t>1.期权</a:t>
            </a:r>
            <a:r>
              <a:rPr lang="zh-CN" altLang="en-US" sz="2400" dirty="0">
                <a:solidFill>
                  <a:srgbClr val="C00000"/>
                </a:solidFill>
                <a:latin typeface="微软雅黑" panose="020B0503020204020204" charset="-122"/>
                <a:ea typeface="微软雅黑" panose="020B0503020204020204" charset="-122"/>
              </a:rPr>
              <a:t>：</a:t>
            </a:r>
            <a:r>
              <a:rPr lang="en-US" altLang="zh-CN" sz="2400" dirty="0" err="1">
                <a:solidFill>
                  <a:prstClr val="black"/>
                </a:solidFill>
                <a:latin typeface="楷体" panose="02010609060101010101" pitchFamily="49" charset="-122"/>
                <a:ea typeface="楷体" panose="02010609060101010101" pitchFamily="49" charset="-122"/>
              </a:rPr>
              <a:t>是事先以较小的代价购买一种在未来规定时间内以某一价格卖出或卖出某种金融工具的</a:t>
            </a:r>
            <a:r>
              <a:rPr lang="en-US" altLang="zh-CN" sz="2400" u="sng" dirty="0" err="1">
                <a:solidFill>
                  <a:srgbClr val="C00000"/>
                </a:solidFill>
                <a:latin typeface="楷体" panose="02010609060101010101" pitchFamily="49" charset="-122"/>
                <a:ea typeface="楷体" panose="02010609060101010101" pitchFamily="49" charset="-122"/>
              </a:rPr>
              <a:t>权利</a:t>
            </a:r>
            <a:r>
              <a:rPr lang="en-US" altLang="zh-CN" sz="2400" dirty="0">
                <a:solidFill>
                  <a:prstClr val="black"/>
                </a:solidFill>
                <a:latin typeface="楷体" panose="02010609060101010101" pitchFamily="49" charset="-122"/>
                <a:ea typeface="楷体" panose="02010609060101010101" pitchFamily="49" charset="-122"/>
              </a:rPr>
              <a:t>。</a:t>
            </a:r>
          </a:p>
          <a:p>
            <a:pPr lvl="0" eaLnBrk="0" fontAlgn="base" hangingPunct="0">
              <a:lnSpc>
                <a:spcPct val="150000"/>
              </a:lnSpc>
              <a:spcBef>
                <a:spcPct val="0"/>
              </a:spcBef>
              <a:spcAft>
                <a:spcPct val="0"/>
              </a:spcAft>
            </a:pPr>
            <a:r>
              <a:rPr lang="en-US" altLang="zh-CN" sz="2400" dirty="0" smtClean="0">
                <a:solidFill>
                  <a:srgbClr val="C00000"/>
                </a:solidFill>
                <a:latin typeface="微软雅黑" panose="020B0503020204020204" charset="-122"/>
                <a:ea typeface="微软雅黑" panose="020B0503020204020204" charset="-122"/>
              </a:rPr>
              <a:t>2</a:t>
            </a:r>
            <a:r>
              <a:rPr lang="en-US" altLang="zh-CN" sz="2400" dirty="0">
                <a:solidFill>
                  <a:srgbClr val="C00000"/>
                </a:solidFill>
                <a:latin typeface="微软雅黑" panose="020B0503020204020204" charset="-122"/>
                <a:ea typeface="微软雅黑" panose="020B0503020204020204" charset="-122"/>
              </a:rPr>
              <a:t>.</a:t>
            </a:r>
            <a:r>
              <a:rPr lang="en-US" altLang="zh-CN" sz="2400" dirty="0" smtClean="0">
                <a:solidFill>
                  <a:srgbClr val="C00000"/>
                </a:solidFill>
                <a:latin typeface="微软雅黑" panose="020B0503020204020204" charset="-122"/>
                <a:ea typeface="微软雅黑" panose="020B0503020204020204" charset="-122"/>
              </a:rPr>
              <a:t>分类：</a:t>
            </a:r>
          </a:p>
          <a:p>
            <a:pPr lvl="0" eaLnBrk="0" fontAlgn="base" hangingPunct="0">
              <a:lnSpc>
                <a:spcPct val="150000"/>
              </a:lnSpc>
              <a:spcBef>
                <a:spcPct val="0"/>
              </a:spcBef>
              <a:spcAft>
                <a:spcPct val="0"/>
              </a:spcAft>
            </a:pPr>
            <a:r>
              <a:rPr lang="en-US" altLang="zh-CN" sz="2400" dirty="0" smtClean="0">
                <a:solidFill>
                  <a:prstClr val="black"/>
                </a:solidFill>
                <a:latin typeface="楷体" panose="02010609060101010101" pitchFamily="49" charset="-122"/>
                <a:ea typeface="楷体" panose="02010609060101010101" pitchFamily="49" charset="-122"/>
              </a:rPr>
              <a:t>1</a:t>
            </a:r>
            <a:r>
              <a:rPr lang="en-US" altLang="zh-CN" sz="2400" dirty="0">
                <a:solidFill>
                  <a:prstClr val="black"/>
                </a:solidFill>
                <a:latin typeface="楷体" panose="02010609060101010101" pitchFamily="49" charset="-122"/>
                <a:ea typeface="楷体" panose="02010609060101010101" pitchFamily="49" charset="-122"/>
              </a:rPr>
              <a:t>）</a:t>
            </a:r>
            <a:r>
              <a:rPr lang="en-US" altLang="zh-CN" sz="2400" b="1" u="sng" dirty="0">
                <a:solidFill>
                  <a:srgbClr val="C00000"/>
                </a:solidFill>
                <a:latin typeface="楷体" panose="02010609060101010101" pitchFamily="49" charset="-122"/>
                <a:ea typeface="楷体" panose="02010609060101010101" pitchFamily="49" charset="-122"/>
              </a:rPr>
              <a:t>买入期权</a:t>
            </a:r>
            <a:r>
              <a:rPr lang="en-US" altLang="zh-CN" sz="2400" b="1" dirty="0">
                <a:solidFill>
                  <a:prstClr val="black"/>
                </a:solidFill>
                <a:latin typeface="楷体" panose="02010609060101010101" pitchFamily="49" charset="-122"/>
                <a:ea typeface="楷体" panose="02010609060101010101" pitchFamily="49" charset="-122"/>
              </a:rPr>
              <a:t>也叫</a:t>
            </a:r>
            <a:r>
              <a:rPr lang="en-US" altLang="zh-CN" sz="2400" b="1" u="sng" dirty="0">
                <a:solidFill>
                  <a:srgbClr val="C00000"/>
                </a:solidFill>
                <a:latin typeface="楷体" panose="02010609060101010101" pitchFamily="49" charset="-122"/>
                <a:ea typeface="楷体" panose="02010609060101010101" pitchFamily="49" charset="-122"/>
              </a:rPr>
              <a:t>看涨期权</a:t>
            </a:r>
            <a:r>
              <a:rPr lang="en-US" altLang="zh-CN" sz="2400" dirty="0" smtClean="0">
                <a:solidFill>
                  <a:prstClr val="black"/>
                </a:solidFill>
                <a:latin typeface="楷体" panose="02010609060101010101" pitchFamily="49" charset="-122"/>
                <a:ea typeface="楷体" panose="02010609060101010101" pitchFamily="49" charset="-122"/>
              </a:rPr>
              <a:t>，指期权的购买者预期某产品的价格会上涨时</a:t>
            </a:r>
            <a:r>
              <a:rPr lang="en-US" altLang="zh-CN" sz="2400" dirty="0">
                <a:solidFill>
                  <a:prstClr val="black"/>
                </a:solidFill>
                <a:latin typeface="楷体" panose="02010609060101010101" pitchFamily="49" charset="-122"/>
                <a:ea typeface="楷体" panose="02010609060101010101" pitchFamily="49" charset="-122"/>
              </a:rPr>
              <a:t>，以一定的期权费购买在未来约定时期内以约定价格购买它的权利。</a:t>
            </a:r>
          </a:p>
          <a:p>
            <a:pPr lvl="0" eaLnBrk="0" fontAlgn="base" hangingPunct="0">
              <a:lnSpc>
                <a:spcPct val="150000"/>
              </a:lnSpc>
              <a:spcBef>
                <a:spcPct val="0"/>
              </a:spcBef>
              <a:spcAft>
                <a:spcPct val="0"/>
              </a:spcAft>
            </a:pPr>
            <a:r>
              <a:rPr lang="en-US" altLang="zh-CN" sz="2400" dirty="0" smtClean="0">
                <a:solidFill>
                  <a:prstClr val="black"/>
                </a:solidFill>
                <a:latin typeface="楷体" panose="02010609060101010101" pitchFamily="49" charset="-122"/>
                <a:ea typeface="楷体" panose="02010609060101010101" pitchFamily="49" charset="-122"/>
              </a:rPr>
              <a:t>2</a:t>
            </a:r>
            <a:r>
              <a:rPr lang="en-US" altLang="zh-CN" sz="2400" dirty="0">
                <a:solidFill>
                  <a:prstClr val="black"/>
                </a:solidFill>
                <a:latin typeface="楷体" panose="02010609060101010101" pitchFamily="49" charset="-122"/>
                <a:ea typeface="楷体" panose="02010609060101010101" pitchFamily="49" charset="-122"/>
              </a:rPr>
              <a:t>）</a:t>
            </a:r>
            <a:r>
              <a:rPr lang="en-US" altLang="zh-CN" sz="2400" b="1" u="sng" dirty="0">
                <a:solidFill>
                  <a:srgbClr val="C00000"/>
                </a:solidFill>
                <a:latin typeface="楷体" panose="02010609060101010101" pitchFamily="49" charset="-122"/>
                <a:ea typeface="楷体" panose="02010609060101010101" pitchFamily="49" charset="-122"/>
              </a:rPr>
              <a:t>卖出期权</a:t>
            </a:r>
            <a:r>
              <a:rPr lang="en-US" altLang="zh-CN" sz="2400" b="1" dirty="0">
                <a:solidFill>
                  <a:prstClr val="black"/>
                </a:solidFill>
                <a:latin typeface="楷体" panose="02010609060101010101" pitchFamily="49" charset="-122"/>
                <a:ea typeface="楷体" panose="02010609060101010101" pitchFamily="49" charset="-122"/>
              </a:rPr>
              <a:t>也叫</a:t>
            </a:r>
            <a:r>
              <a:rPr lang="en-US" altLang="zh-CN" sz="2400" b="1" u="sng" dirty="0">
                <a:solidFill>
                  <a:srgbClr val="C00000"/>
                </a:solidFill>
                <a:latin typeface="楷体" panose="02010609060101010101" pitchFamily="49" charset="-122"/>
                <a:ea typeface="楷体" panose="02010609060101010101" pitchFamily="49" charset="-122"/>
              </a:rPr>
              <a:t>看跌期权</a:t>
            </a:r>
            <a:r>
              <a:rPr lang="en-US" altLang="zh-CN" sz="2400" dirty="0">
                <a:solidFill>
                  <a:prstClr val="black"/>
                </a:solidFill>
                <a:latin typeface="楷体" panose="02010609060101010101" pitchFamily="49" charset="-122"/>
                <a:ea typeface="楷体" panose="02010609060101010101" pitchFamily="49" charset="-122"/>
              </a:rPr>
              <a:t>，是指期权的购买者预期某种产品的价格会下跌时，</a:t>
            </a:r>
            <a:r>
              <a:rPr lang="en-US" altLang="zh-CN" sz="2400" dirty="0" smtClean="0">
                <a:solidFill>
                  <a:prstClr val="black"/>
                </a:solidFill>
                <a:latin typeface="楷体" panose="02010609060101010101" pitchFamily="49" charset="-122"/>
                <a:ea typeface="楷体" panose="02010609060101010101" pitchFamily="49" charset="-122"/>
              </a:rPr>
              <a:t>以一定的期权费购买在未来约定时期内以约定价格卖出</a:t>
            </a:r>
          </a:p>
          <a:p>
            <a:pPr lvl="0" eaLnBrk="0" fontAlgn="base" hangingPunct="0">
              <a:lnSpc>
                <a:spcPct val="150000"/>
              </a:lnSpc>
              <a:spcBef>
                <a:spcPct val="0"/>
              </a:spcBef>
              <a:spcAft>
                <a:spcPct val="0"/>
              </a:spcAft>
            </a:pPr>
            <a:r>
              <a:rPr lang="en-US" altLang="zh-CN" sz="2400" dirty="0" err="1" smtClean="0">
                <a:solidFill>
                  <a:prstClr val="black"/>
                </a:solidFill>
                <a:latin typeface="楷体" panose="02010609060101010101" pitchFamily="49" charset="-122"/>
                <a:ea typeface="楷体" panose="02010609060101010101" pitchFamily="49" charset="-122"/>
              </a:rPr>
              <a:t>该种产品的权利</a:t>
            </a:r>
            <a:r>
              <a:rPr lang="en-US" altLang="zh-CN" sz="2400" dirty="0">
                <a:solidFill>
                  <a:prstClr val="black"/>
                </a:solidFill>
                <a:latin typeface="楷体" panose="02010609060101010101" pitchFamily="49" charset="-122"/>
                <a:ea typeface="楷体" panose="02010609060101010101" pitchFamily="49" charset="-122"/>
              </a:rPr>
              <a:t>。</a:t>
            </a:r>
          </a:p>
        </p:txBody>
      </p:sp>
      <p:sp>
        <p:nvSpPr>
          <p:cNvPr id="36" name="矩形 35"/>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33"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应对利率风险的技术手段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39"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圆角矩形 41"/>
          <p:cNvSpPr/>
          <p:nvPr/>
        </p:nvSpPr>
        <p:spPr>
          <a:xfrm>
            <a:off x="9995020" y="557301"/>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五边形 42"/>
          <p:cNvSpPr/>
          <p:nvPr/>
        </p:nvSpPr>
        <p:spPr>
          <a:xfrm flipH="1">
            <a:off x="6930437" y="2184942"/>
            <a:ext cx="980381" cy="276999"/>
          </a:xfrm>
          <a:prstGeom prst="homePlate">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选择</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186613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a:t>
            </a:r>
            <a:r>
              <a:rPr lang="zh-CN" altLang="en-US" sz="2400" dirty="0">
                <a:latin typeface="微软雅黑" panose="020B0503020204020204" pitchFamily="34" charset="-122"/>
                <a:ea typeface="微软雅黑" panose="020B0503020204020204" pitchFamily="34" charset="-122"/>
                <a:sym typeface="宋体" pitchFamily="2" charset="-122"/>
              </a:rPr>
              <a:t>下列选项中，属于人员风险的</a:t>
            </a:r>
            <a:r>
              <a:rPr lang="zh-CN" altLang="en-US" sz="2400" dirty="0" smtClean="0">
                <a:latin typeface="微软雅黑" panose="020B0503020204020204" pitchFamily="34" charset="-122"/>
                <a:ea typeface="微软雅黑" panose="020B0503020204020204" pitchFamily="34" charset="-122"/>
                <a:sym typeface="宋体" pitchFamily="2" charset="-122"/>
              </a:rPr>
              <a:t>是</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沟通风险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自然风险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政治风险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Tree>
    <p:extLst>
      <p:ext uri="{BB962C8B-B14F-4D97-AF65-F5344CB8AC3E}">
        <p14:creationId xmlns:p14="http://schemas.microsoft.com/office/powerpoint/2010/main" val="3740499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5254038"/>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308437"/>
            <a:ext cx="716701" cy="3170547"/>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6" name="组合 45"/>
          <p:cNvGrpSpPr/>
          <p:nvPr/>
        </p:nvGrpSpPr>
        <p:grpSpPr>
          <a:xfrm>
            <a:off x="5008336" y="325105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492132" y="3449577"/>
            <a:ext cx="1745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492132" y="4056619"/>
            <a:ext cx="1745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492132" y="4620388"/>
            <a:ext cx="1745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应对利率风险的技术手段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59"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圆角矩形 60"/>
          <p:cNvSpPr/>
          <p:nvPr/>
        </p:nvSpPr>
        <p:spPr>
          <a:xfrm>
            <a:off x="9995020" y="557301"/>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73048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81</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grpSp>
        <p:nvGrpSpPr>
          <p:cNvPr id="46" name="组合 45"/>
          <p:cNvGrpSpPr/>
          <p:nvPr/>
        </p:nvGrpSpPr>
        <p:grpSpPr>
          <a:xfrm>
            <a:off x="5008336" y="325105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3143703"/>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659371"/>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4225931"/>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61"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7.3.3.2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应对利率风险的技术手段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62"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圆角矩形 64"/>
          <p:cNvSpPr/>
          <p:nvPr/>
        </p:nvSpPr>
        <p:spPr>
          <a:xfrm>
            <a:off x="9995020" y="557301"/>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67" name="矩形 66"/>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68" name="矩形 67"/>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69" name="左大括号 68"/>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圆角矩形 69"/>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71" name="圆角矩形 70"/>
          <p:cNvSpPr/>
          <p:nvPr/>
        </p:nvSpPr>
        <p:spPr>
          <a:xfrm>
            <a:off x="2960982" y="5254038"/>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72" name="组合 71"/>
          <p:cNvGrpSpPr/>
          <p:nvPr/>
        </p:nvGrpSpPr>
        <p:grpSpPr>
          <a:xfrm>
            <a:off x="2234559" y="2308437"/>
            <a:ext cx="716701" cy="3170547"/>
            <a:chOff x="2200288" y="2123777"/>
            <a:chExt cx="840162" cy="3101978"/>
          </a:xfrm>
        </p:grpSpPr>
        <p:grpSp>
          <p:nvGrpSpPr>
            <p:cNvPr id="73" name="组合 72"/>
            <p:cNvGrpSpPr/>
            <p:nvPr/>
          </p:nvGrpSpPr>
          <p:grpSpPr>
            <a:xfrm>
              <a:off x="2200288" y="2123777"/>
              <a:ext cx="827863" cy="3101978"/>
              <a:chOff x="3505235" y="1355133"/>
              <a:chExt cx="1382209" cy="4037980"/>
            </a:xfrm>
          </p:grpSpPr>
          <p:grpSp>
            <p:nvGrpSpPr>
              <p:cNvPr id="75" name="组合 74"/>
              <p:cNvGrpSpPr/>
              <p:nvPr/>
            </p:nvGrpSpPr>
            <p:grpSpPr>
              <a:xfrm>
                <a:off x="4221240" y="1355133"/>
                <a:ext cx="666204" cy="4037980"/>
                <a:chOff x="3715496" y="352457"/>
                <a:chExt cx="609008" cy="4504982"/>
              </a:xfrm>
            </p:grpSpPr>
            <p:grpSp>
              <p:nvGrpSpPr>
                <p:cNvPr id="78" name="组合 30"/>
                <p:cNvGrpSpPr>
                  <a:grpSpLocks/>
                </p:cNvGrpSpPr>
                <p:nvPr/>
              </p:nvGrpSpPr>
              <p:grpSpPr bwMode="auto">
                <a:xfrm rot="16200000">
                  <a:off x="2996819" y="1071136"/>
                  <a:ext cx="2046363" cy="609006"/>
                  <a:chOff x="0" y="504056"/>
                  <a:chExt cx="6032665" cy="648073"/>
                </a:xfrm>
              </p:grpSpPr>
              <p:sp>
                <p:nvSpPr>
                  <p:cNvPr id="8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84"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79" name="组合 30"/>
                <p:cNvGrpSpPr>
                  <a:grpSpLocks/>
                </p:cNvGrpSpPr>
                <p:nvPr/>
              </p:nvGrpSpPr>
              <p:grpSpPr bwMode="auto">
                <a:xfrm rot="16200000">
                  <a:off x="2996817" y="3529755"/>
                  <a:ext cx="2046363" cy="609005"/>
                  <a:chOff x="0" y="504056"/>
                  <a:chExt cx="6032665" cy="648072"/>
                </a:xfrm>
              </p:grpSpPr>
              <p:sp>
                <p:nvSpPr>
                  <p:cNvPr id="8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8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80" name="直接连接符 79"/>
                <p:cNvCxnSpPr>
                  <a:stCxn id="83" idx="0"/>
                  <a:endCxn id="8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76" name="直接连接符 75"/>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7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85" name="矩形 84"/>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86" name="左大括号 85"/>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166164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82</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74" name="矩形 73"/>
          <p:cNvSpPr/>
          <p:nvPr/>
        </p:nvSpPr>
        <p:spPr>
          <a:xfrm>
            <a:off x="5501825" y="4698926"/>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75" name="矩形 74"/>
          <p:cNvSpPr/>
          <p:nvPr/>
        </p:nvSpPr>
        <p:spPr>
          <a:xfrm>
            <a:off x="5529076" y="5218997"/>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76" name="矩形 75"/>
          <p:cNvSpPr/>
          <p:nvPr/>
        </p:nvSpPr>
        <p:spPr>
          <a:xfrm>
            <a:off x="5525810" y="5760159"/>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78"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79"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 name="圆角矩形 80"/>
          <p:cNvSpPr/>
          <p:nvPr/>
        </p:nvSpPr>
        <p:spPr>
          <a:xfrm>
            <a:off x="10011953" y="97168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p:cNvGrpSpPr/>
          <p:nvPr/>
        </p:nvGrpSpPr>
        <p:grpSpPr>
          <a:xfrm>
            <a:off x="5008336" y="3251051"/>
            <a:ext cx="420915" cy="1207242"/>
            <a:chOff x="2289677" y="2517769"/>
            <a:chExt cx="871517" cy="3101978"/>
          </a:xfrm>
        </p:grpSpPr>
        <p:grpSp>
          <p:nvGrpSpPr>
            <p:cNvPr id="83" name="组合 82"/>
            <p:cNvGrpSpPr/>
            <p:nvPr/>
          </p:nvGrpSpPr>
          <p:grpSpPr>
            <a:xfrm>
              <a:off x="2289677" y="2517769"/>
              <a:ext cx="871517" cy="3101978"/>
              <a:chOff x="3432350" y="1355133"/>
              <a:chExt cx="1455094" cy="4037980"/>
            </a:xfrm>
          </p:grpSpPr>
          <p:grpSp>
            <p:nvGrpSpPr>
              <p:cNvPr id="85" name="组合 84"/>
              <p:cNvGrpSpPr/>
              <p:nvPr/>
            </p:nvGrpSpPr>
            <p:grpSpPr>
              <a:xfrm>
                <a:off x="4221240" y="1355133"/>
                <a:ext cx="666204" cy="4037980"/>
                <a:chOff x="3715496" y="352457"/>
                <a:chExt cx="609008" cy="4504982"/>
              </a:xfrm>
            </p:grpSpPr>
            <p:grpSp>
              <p:nvGrpSpPr>
                <p:cNvPr id="87" name="组合 30"/>
                <p:cNvGrpSpPr>
                  <a:grpSpLocks/>
                </p:cNvGrpSpPr>
                <p:nvPr/>
              </p:nvGrpSpPr>
              <p:grpSpPr bwMode="auto">
                <a:xfrm rot="16200000">
                  <a:off x="2996819" y="1071136"/>
                  <a:ext cx="2046363" cy="609006"/>
                  <a:chOff x="0" y="504056"/>
                  <a:chExt cx="6032665" cy="648073"/>
                </a:xfrm>
              </p:grpSpPr>
              <p:sp>
                <p:nvSpPr>
                  <p:cNvPr id="92"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93" name="直接箭头连接符 92"/>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88" name="组合 87"/>
                <p:cNvGrpSpPr>
                  <a:grpSpLocks/>
                </p:cNvGrpSpPr>
                <p:nvPr/>
              </p:nvGrpSpPr>
              <p:grpSpPr bwMode="auto">
                <a:xfrm rot="16200000">
                  <a:off x="2996817" y="3529755"/>
                  <a:ext cx="2046363" cy="609005"/>
                  <a:chOff x="0" y="504056"/>
                  <a:chExt cx="6032665" cy="648072"/>
                </a:xfrm>
              </p:grpSpPr>
              <p:sp>
                <p:nvSpPr>
                  <p:cNvPr id="90"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9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89" name="直接连接符 88"/>
                <p:cNvCxnSpPr>
                  <a:stCxn id="92" idx="0"/>
                  <a:endCxn id="90"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86" name="直接连接符 85"/>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84"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94" name="矩形 93"/>
          <p:cNvSpPr/>
          <p:nvPr/>
        </p:nvSpPr>
        <p:spPr>
          <a:xfrm>
            <a:off x="5453095" y="3143703"/>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95" name="矩形 94"/>
          <p:cNvSpPr/>
          <p:nvPr/>
        </p:nvSpPr>
        <p:spPr>
          <a:xfrm>
            <a:off x="5453095" y="3659371"/>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96" name="矩形 95"/>
          <p:cNvSpPr/>
          <p:nvPr/>
        </p:nvSpPr>
        <p:spPr>
          <a:xfrm>
            <a:off x="5468172" y="4225931"/>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sp>
        <p:nvSpPr>
          <p:cNvPr id="97" name="圆角矩形 96"/>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98" name="矩形 97"/>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99" name="矩形 98"/>
          <p:cNvSpPr/>
          <p:nvPr/>
        </p:nvSpPr>
        <p:spPr>
          <a:xfrm>
            <a:off x="5286322" y="248784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100" name="左大括号 99"/>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圆角矩形 100"/>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102" name="圆角矩形 101"/>
          <p:cNvSpPr/>
          <p:nvPr/>
        </p:nvSpPr>
        <p:spPr>
          <a:xfrm>
            <a:off x="2960982" y="5254038"/>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103" name="组合 102"/>
          <p:cNvGrpSpPr/>
          <p:nvPr/>
        </p:nvGrpSpPr>
        <p:grpSpPr>
          <a:xfrm>
            <a:off x="2234559" y="2308437"/>
            <a:ext cx="716701" cy="3170547"/>
            <a:chOff x="2200288" y="2123777"/>
            <a:chExt cx="840162" cy="3101978"/>
          </a:xfrm>
        </p:grpSpPr>
        <p:grpSp>
          <p:nvGrpSpPr>
            <p:cNvPr id="104" name="组合 103"/>
            <p:cNvGrpSpPr/>
            <p:nvPr/>
          </p:nvGrpSpPr>
          <p:grpSpPr>
            <a:xfrm>
              <a:off x="2200288" y="2123777"/>
              <a:ext cx="827863" cy="3101978"/>
              <a:chOff x="3505235" y="1355133"/>
              <a:chExt cx="1382209" cy="4037980"/>
            </a:xfrm>
          </p:grpSpPr>
          <p:grpSp>
            <p:nvGrpSpPr>
              <p:cNvPr id="106" name="组合 105"/>
              <p:cNvGrpSpPr/>
              <p:nvPr/>
            </p:nvGrpSpPr>
            <p:grpSpPr>
              <a:xfrm>
                <a:off x="4221240" y="1355133"/>
                <a:ext cx="666204" cy="4037980"/>
                <a:chOff x="3715496" y="352457"/>
                <a:chExt cx="609008" cy="4504982"/>
              </a:xfrm>
            </p:grpSpPr>
            <p:grpSp>
              <p:nvGrpSpPr>
                <p:cNvPr id="108" name="组合 30"/>
                <p:cNvGrpSpPr>
                  <a:grpSpLocks/>
                </p:cNvGrpSpPr>
                <p:nvPr/>
              </p:nvGrpSpPr>
              <p:grpSpPr bwMode="auto">
                <a:xfrm rot="16200000">
                  <a:off x="2996819" y="1071136"/>
                  <a:ext cx="2046363" cy="609006"/>
                  <a:chOff x="0" y="504056"/>
                  <a:chExt cx="6032665" cy="648073"/>
                </a:xfrm>
              </p:grpSpPr>
              <p:sp>
                <p:nvSpPr>
                  <p:cNvPr id="11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114"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109" name="组合 30"/>
                <p:cNvGrpSpPr>
                  <a:grpSpLocks/>
                </p:cNvGrpSpPr>
                <p:nvPr/>
              </p:nvGrpSpPr>
              <p:grpSpPr bwMode="auto">
                <a:xfrm rot="16200000">
                  <a:off x="2996817" y="3529755"/>
                  <a:ext cx="2046363" cy="609005"/>
                  <a:chOff x="0" y="504056"/>
                  <a:chExt cx="6032665" cy="648072"/>
                </a:xfrm>
              </p:grpSpPr>
              <p:sp>
                <p:nvSpPr>
                  <p:cNvPr id="11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11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110" name="直接连接符 109"/>
                <p:cNvCxnSpPr>
                  <a:stCxn id="113" idx="0"/>
                  <a:endCxn id="11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07" name="直接连接符 10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05"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115" name="矩形 114"/>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116" name="左大括号 115"/>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17" name="组合 116"/>
          <p:cNvGrpSpPr/>
          <p:nvPr/>
        </p:nvGrpSpPr>
        <p:grpSpPr>
          <a:xfrm>
            <a:off x="5025832" y="4829205"/>
            <a:ext cx="420915" cy="1207242"/>
            <a:chOff x="2289677" y="2517769"/>
            <a:chExt cx="871517" cy="3101978"/>
          </a:xfrm>
        </p:grpSpPr>
        <p:grpSp>
          <p:nvGrpSpPr>
            <p:cNvPr id="118" name="组合 117"/>
            <p:cNvGrpSpPr/>
            <p:nvPr/>
          </p:nvGrpSpPr>
          <p:grpSpPr>
            <a:xfrm>
              <a:off x="2289677" y="2517769"/>
              <a:ext cx="871517" cy="3101978"/>
              <a:chOff x="3432350" y="1355133"/>
              <a:chExt cx="1455094" cy="4037980"/>
            </a:xfrm>
          </p:grpSpPr>
          <p:grpSp>
            <p:nvGrpSpPr>
              <p:cNvPr id="120" name="组合 119"/>
              <p:cNvGrpSpPr/>
              <p:nvPr/>
            </p:nvGrpSpPr>
            <p:grpSpPr>
              <a:xfrm>
                <a:off x="4221240" y="1355133"/>
                <a:ext cx="666204" cy="4037980"/>
                <a:chOff x="3715496" y="352457"/>
                <a:chExt cx="609008" cy="4504982"/>
              </a:xfrm>
            </p:grpSpPr>
            <p:grpSp>
              <p:nvGrpSpPr>
                <p:cNvPr id="122" name="组合 30"/>
                <p:cNvGrpSpPr>
                  <a:grpSpLocks/>
                </p:cNvGrpSpPr>
                <p:nvPr/>
              </p:nvGrpSpPr>
              <p:grpSpPr bwMode="auto">
                <a:xfrm rot="16200000">
                  <a:off x="2996819" y="1071136"/>
                  <a:ext cx="2046363" cy="609006"/>
                  <a:chOff x="0" y="504056"/>
                  <a:chExt cx="6032665" cy="648073"/>
                </a:xfrm>
              </p:grpSpPr>
              <p:sp>
                <p:nvSpPr>
                  <p:cNvPr id="127"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128" name="直接箭头连接符 127"/>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123" name="组合 122"/>
                <p:cNvGrpSpPr>
                  <a:grpSpLocks/>
                </p:cNvGrpSpPr>
                <p:nvPr/>
              </p:nvGrpSpPr>
              <p:grpSpPr bwMode="auto">
                <a:xfrm rot="16200000">
                  <a:off x="2996817" y="3529755"/>
                  <a:ext cx="2046363" cy="609005"/>
                  <a:chOff x="0" y="504056"/>
                  <a:chExt cx="6032665" cy="648072"/>
                </a:xfrm>
              </p:grpSpPr>
              <p:sp>
                <p:nvSpPr>
                  <p:cNvPr id="125"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126"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124" name="直接连接符 123"/>
                <p:cNvCxnSpPr>
                  <a:stCxn id="127" idx="0"/>
                  <a:endCxn id="125"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19"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066484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83</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a:solidFill>
                  <a:schemeClr val="tx1"/>
                </a:solidFill>
                <a:latin typeface="幼圆" panose="02010509060101010101" pitchFamily="49" charset="-122"/>
                <a:ea typeface="幼圆" panose="02010509060101010101" pitchFamily="49" charset="-122"/>
              </a:rPr>
              <a:t>（三）价格风险</a:t>
            </a: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5248102" y="1160359"/>
            <a:ext cx="420915" cy="1158943"/>
            <a:chOff x="2289677" y="2517769"/>
            <a:chExt cx="871517" cy="3101978"/>
          </a:xfrm>
        </p:grpSpPr>
        <p:grpSp>
          <p:nvGrpSpPr>
            <p:cNvPr id="33" name="组合 32"/>
            <p:cNvGrpSpPr/>
            <p:nvPr/>
          </p:nvGrpSpPr>
          <p:grpSpPr>
            <a:xfrm>
              <a:off x="2289677" y="2517769"/>
              <a:ext cx="871517" cy="3101978"/>
              <a:chOff x="3432350" y="1355133"/>
              <a:chExt cx="1455094" cy="4037980"/>
            </a:xfrm>
          </p:grpSpPr>
          <p:grpSp>
            <p:nvGrpSpPr>
              <p:cNvPr id="36" name="组合 35"/>
              <p:cNvGrpSpPr/>
              <p:nvPr/>
            </p:nvGrpSpPr>
            <p:grpSpPr>
              <a:xfrm>
                <a:off x="4221240" y="1355133"/>
                <a:ext cx="666204" cy="4037980"/>
                <a:chOff x="3715496" y="352457"/>
                <a:chExt cx="609008" cy="4504982"/>
              </a:xfrm>
            </p:grpSpPr>
            <p:grpSp>
              <p:nvGrpSpPr>
                <p:cNvPr id="4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5" name="直接箭头连接符 64"/>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2" name="组合 41"/>
                <p:cNvGrpSpPr>
                  <a:grpSpLocks/>
                </p:cNvGrpSpPr>
                <p:nvPr/>
              </p:nvGrpSpPr>
              <p:grpSpPr bwMode="auto">
                <a:xfrm rot="16200000">
                  <a:off x="2996817" y="3529755"/>
                  <a:ext cx="2046363" cy="609005"/>
                  <a:chOff x="0" y="504056"/>
                  <a:chExt cx="6032665" cy="648072"/>
                </a:xfrm>
              </p:grpSpPr>
              <p:sp>
                <p:nvSpPr>
                  <p:cNvPr id="45"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3" name="直接连接符 42"/>
                <p:cNvCxnSpPr>
                  <a:stCxn id="63" idx="0"/>
                  <a:endCxn id="45"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66" name="矩形 65"/>
          <p:cNvSpPr/>
          <p:nvPr/>
        </p:nvSpPr>
        <p:spPr>
          <a:xfrm>
            <a:off x="5716274" y="1008853"/>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67" name="矩形 66"/>
          <p:cNvSpPr/>
          <p:nvPr/>
        </p:nvSpPr>
        <p:spPr>
          <a:xfrm>
            <a:off x="5716069" y="1538359"/>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68" name="矩形 67"/>
          <p:cNvSpPr/>
          <p:nvPr/>
        </p:nvSpPr>
        <p:spPr>
          <a:xfrm>
            <a:off x="5740259" y="2070086"/>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46" name="矩形 45"/>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47"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48"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圆角矩形 49"/>
          <p:cNvSpPr/>
          <p:nvPr/>
        </p:nvSpPr>
        <p:spPr>
          <a:xfrm>
            <a:off x="10011953" y="97168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2909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84</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a:solidFill>
                  <a:schemeClr val="tx1"/>
                </a:solidFill>
                <a:latin typeface="幼圆" panose="02010509060101010101" pitchFamily="49" charset="-122"/>
                <a:ea typeface="幼圆" panose="02010509060101010101" pitchFamily="49" charset="-122"/>
              </a:rPr>
              <a:t>（三）价格风险</a:t>
            </a: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5248102" y="1160359"/>
            <a:ext cx="420915" cy="1158943"/>
            <a:chOff x="2289677" y="2517769"/>
            <a:chExt cx="871517" cy="3101978"/>
          </a:xfrm>
        </p:grpSpPr>
        <p:grpSp>
          <p:nvGrpSpPr>
            <p:cNvPr id="33" name="组合 32"/>
            <p:cNvGrpSpPr/>
            <p:nvPr/>
          </p:nvGrpSpPr>
          <p:grpSpPr>
            <a:xfrm>
              <a:off x="2289677" y="2517769"/>
              <a:ext cx="871517" cy="3101978"/>
              <a:chOff x="3432350" y="1355133"/>
              <a:chExt cx="1455094" cy="4037980"/>
            </a:xfrm>
          </p:grpSpPr>
          <p:grpSp>
            <p:nvGrpSpPr>
              <p:cNvPr id="36" name="组合 35"/>
              <p:cNvGrpSpPr/>
              <p:nvPr/>
            </p:nvGrpSpPr>
            <p:grpSpPr>
              <a:xfrm>
                <a:off x="4221240" y="1355133"/>
                <a:ext cx="666204" cy="4037980"/>
                <a:chOff x="3715496" y="352457"/>
                <a:chExt cx="609008" cy="4504982"/>
              </a:xfrm>
            </p:grpSpPr>
            <p:grpSp>
              <p:nvGrpSpPr>
                <p:cNvPr id="4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5" name="直接箭头连接符 64"/>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2" name="组合 41"/>
                <p:cNvGrpSpPr>
                  <a:grpSpLocks/>
                </p:cNvGrpSpPr>
                <p:nvPr/>
              </p:nvGrpSpPr>
              <p:grpSpPr bwMode="auto">
                <a:xfrm rot="16200000">
                  <a:off x="2996817" y="3529755"/>
                  <a:ext cx="2046363" cy="609005"/>
                  <a:chOff x="0" y="504056"/>
                  <a:chExt cx="6032665" cy="648072"/>
                </a:xfrm>
              </p:grpSpPr>
              <p:sp>
                <p:nvSpPr>
                  <p:cNvPr id="45"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3" name="直接连接符 42"/>
                <p:cNvCxnSpPr>
                  <a:stCxn id="63" idx="0"/>
                  <a:endCxn id="45"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66" name="矩形 65"/>
          <p:cNvSpPr/>
          <p:nvPr/>
        </p:nvSpPr>
        <p:spPr>
          <a:xfrm>
            <a:off x="5716274" y="1008853"/>
            <a:ext cx="1467068" cy="400110"/>
          </a:xfrm>
          <a:prstGeom prst="rect">
            <a:avLst/>
          </a:prstGeom>
          <a:solidFill>
            <a:srgbClr val="FFC000"/>
          </a:solid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67" name="矩形 66"/>
          <p:cNvSpPr/>
          <p:nvPr/>
        </p:nvSpPr>
        <p:spPr>
          <a:xfrm>
            <a:off x="5716069" y="1538359"/>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68" name="矩形 67"/>
          <p:cNvSpPr/>
          <p:nvPr/>
        </p:nvSpPr>
        <p:spPr>
          <a:xfrm>
            <a:off x="5740259" y="2070086"/>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2" name="矩形 1"/>
          <p:cNvSpPr/>
          <p:nvPr/>
        </p:nvSpPr>
        <p:spPr>
          <a:xfrm>
            <a:off x="2469151" y="2779876"/>
            <a:ext cx="9685281" cy="3970318"/>
          </a:xfrm>
          <a:prstGeom prst="rect">
            <a:avLst/>
          </a:prstGeom>
        </p:spPr>
        <p:txBody>
          <a:bodyPr wrap="square">
            <a:spAutoFit/>
          </a:bodyPr>
          <a:lstStyle/>
          <a:p>
            <a:pPr lvl="0">
              <a:lnSpc>
                <a:spcPct val="150000"/>
              </a:lnSpc>
              <a:spcBef>
                <a:spcPct val="0"/>
              </a:spcBef>
            </a:pPr>
            <a:r>
              <a:rPr lang="en-US" altLang="zh-CN" sz="2400" dirty="0" err="1">
                <a:latin typeface="微软雅黑" panose="020B0503020204020204" charset="-122"/>
                <a:ea typeface="微软雅黑" panose="020B0503020204020204" charset="-122"/>
              </a:rPr>
              <a:t>在双方协商一致的基础上，明确地规定具体的价格，即</a:t>
            </a:r>
            <a:r>
              <a:rPr lang="en-US" altLang="zh-CN" sz="2400" dirty="0" err="1">
                <a:solidFill>
                  <a:srgbClr val="C00000"/>
                </a:solidFill>
                <a:latin typeface="微软雅黑" panose="020B0503020204020204" charset="-122"/>
                <a:ea typeface="微软雅黑" panose="020B0503020204020204" charset="-122"/>
              </a:rPr>
              <a:t>固定价格</a:t>
            </a:r>
            <a:r>
              <a:rPr lang="en-US" altLang="zh-CN" sz="2400" dirty="0">
                <a:latin typeface="微软雅黑" panose="020B0503020204020204" charset="-122"/>
                <a:ea typeface="微软雅黑" panose="020B0503020204020204" charset="-122"/>
              </a:rPr>
              <a:t>。</a:t>
            </a:r>
          </a:p>
          <a:p>
            <a:pPr lvl="0">
              <a:lnSpc>
                <a:spcPct val="150000"/>
              </a:lnSpc>
              <a:spcBef>
                <a:spcPct val="0"/>
              </a:spcBef>
            </a:pPr>
            <a:r>
              <a:rPr lang="en-US" altLang="zh-CN" sz="2400" dirty="0">
                <a:solidFill>
                  <a:srgbClr val="C00000"/>
                </a:solidFill>
                <a:latin typeface="微软雅黑" panose="020B0503020204020204" charset="-122"/>
                <a:ea typeface="微软雅黑" panose="020B0503020204020204" charset="-122"/>
              </a:rPr>
              <a:t>  1．非固定价格</a:t>
            </a:r>
          </a:p>
          <a:p>
            <a:pPr lvl="0">
              <a:lnSpc>
                <a:spcPct val="150000"/>
              </a:lnSpc>
              <a:spcBef>
                <a:spcPct val="0"/>
              </a:spcBef>
            </a:pPr>
            <a:r>
              <a:rPr lang="en-US" altLang="zh-CN" sz="2400" dirty="0">
                <a:latin typeface="微软雅黑" panose="020B0503020204020204" charset="-122"/>
                <a:ea typeface="微软雅黑" panose="020B0503020204020204" charset="-122"/>
              </a:rPr>
              <a:t>    非固定价格，即一般业务中所说的“</a:t>
            </a:r>
            <a:r>
              <a:rPr lang="en-US" altLang="zh-CN" sz="2400" u="sng" dirty="0" err="1">
                <a:latin typeface="微软雅黑" panose="020B0503020204020204" charset="-122"/>
                <a:ea typeface="微软雅黑" panose="020B0503020204020204" charset="-122"/>
              </a:rPr>
              <a:t>活价</a:t>
            </a:r>
            <a:r>
              <a:rPr lang="en-US" altLang="zh-CN"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可分为以下几种情况</a:t>
            </a:r>
            <a:r>
              <a:rPr lang="en-US" altLang="zh-CN" sz="2400" dirty="0">
                <a:latin typeface="微软雅黑" panose="020B0503020204020204" charset="-122"/>
                <a:ea typeface="微软雅黑" panose="020B0503020204020204" charset="-122"/>
              </a:rPr>
              <a:t>：</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en-US" altLang="zh-CN" sz="2400" u="sng" dirty="0">
                <a:solidFill>
                  <a:srgbClr val="C00000"/>
                </a:solidFill>
                <a:latin typeface="楷体" panose="02010609060101010101" pitchFamily="49" charset="-122"/>
                <a:ea typeface="楷体" panose="02010609060101010101" pitchFamily="49" charset="-122"/>
              </a:rPr>
              <a:t>具体价格待定</a:t>
            </a:r>
            <a:r>
              <a:rPr lang="en-US" altLang="zh-CN" sz="2400" dirty="0">
                <a:latin typeface="楷体" panose="02010609060101010101" pitchFamily="49" charset="-122"/>
                <a:ea typeface="楷体" panose="02010609060101010101" pitchFamily="49" charset="-122"/>
              </a:rPr>
              <a:t>。明确规定定价时间和定价方法。</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en-US" altLang="zh-CN" sz="2400" u="sng" dirty="0">
                <a:solidFill>
                  <a:srgbClr val="C00000"/>
                </a:solidFill>
                <a:latin typeface="楷体" panose="02010609060101010101" pitchFamily="49" charset="-122"/>
                <a:ea typeface="楷体" panose="02010609060101010101" pitchFamily="49" charset="-122"/>
              </a:rPr>
              <a:t>暂定价格</a:t>
            </a:r>
            <a:r>
              <a:rPr lang="en-US" altLang="zh-CN" sz="2400" dirty="0">
                <a:latin typeface="楷体" panose="02010609060101010101" pitchFamily="49" charset="-122"/>
                <a:ea typeface="楷体" panose="02010609060101010101" pitchFamily="49" charset="-122"/>
              </a:rPr>
              <a:t>。在合同中先订立一个初步价格，再确定最后价格，多退少补。</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en-US" altLang="zh-CN" sz="2400" u="sng" dirty="0">
                <a:solidFill>
                  <a:srgbClr val="C00000"/>
                </a:solidFill>
                <a:latin typeface="楷体" panose="02010609060101010101" pitchFamily="49" charset="-122"/>
                <a:ea typeface="楷体" panose="02010609060101010101" pitchFamily="49" charset="-122"/>
              </a:rPr>
              <a:t>部分固定价格</a:t>
            </a:r>
            <a:r>
              <a:rPr lang="en-US" altLang="zh-CN" sz="2400" dirty="0">
                <a:latin typeface="楷体" panose="02010609060101010101" pitchFamily="49" charset="-122"/>
                <a:ea typeface="楷体" panose="02010609060101010101" pitchFamily="49" charset="-122"/>
              </a:rPr>
              <a:t>，</a:t>
            </a:r>
            <a:r>
              <a:rPr lang="en-US" altLang="zh-CN" sz="2400" u="sng" dirty="0">
                <a:solidFill>
                  <a:srgbClr val="C00000"/>
                </a:solidFill>
                <a:latin typeface="楷体" panose="02010609060101010101" pitchFamily="49" charset="-122"/>
                <a:ea typeface="楷体" panose="02010609060101010101" pitchFamily="49" charset="-122"/>
              </a:rPr>
              <a:t>部分非固定</a:t>
            </a:r>
            <a:r>
              <a:rPr lang="en-US" altLang="zh-CN" sz="2400" dirty="0">
                <a:latin typeface="楷体" panose="02010609060101010101" pitchFamily="49" charset="-122"/>
                <a:ea typeface="楷体" panose="02010609060101010101" pitchFamily="49" charset="-122"/>
              </a:rPr>
              <a:t>价格。</a:t>
            </a:r>
          </a:p>
        </p:txBody>
      </p:sp>
      <p:sp>
        <p:nvSpPr>
          <p:cNvPr id="84" name="矩形 83"/>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46"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47"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圆角矩形 48"/>
          <p:cNvSpPr/>
          <p:nvPr/>
        </p:nvSpPr>
        <p:spPr>
          <a:xfrm>
            <a:off x="10011953" y="97168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5273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85</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a:solidFill>
                  <a:schemeClr val="tx1"/>
                </a:solidFill>
                <a:latin typeface="幼圆" panose="02010509060101010101" pitchFamily="49" charset="-122"/>
                <a:ea typeface="幼圆" panose="02010509060101010101" pitchFamily="49" charset="-122"/>
              </a:rPr>
              <a:t>（三）价格风险</a:t>
            </a: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5248102" y="1160359"/>
            <a:ext cx="420915" cy="1158943"/>
            <a:chOff x="2289677" y="2517769"/>
            <a:chExt cx="871517" cy="3101978"/>
          </a:xfrm>
        </p:grpSpPr>
        <p:grpSp>
          <p:nvGrpSpPr>
            <p:cNvPr id="33" name="组合 32"/>
            <p:cNvGrpSpPr/>
            <p:nvPr/>
          </p:nvGrpSpPr>
          <p:grpSpPr>
            <a:xfrm>
              <a:off x="2289677" y="2517769"/>
              <a:ext cx="871517" cy="3101978"/>
              <a:chOff x="3432350" y="1355133"/>
              <a:chExt cx="1455094" cy="4037980"/>
            </a:xfrm>
          </p:grpSpPr>
          <p:grpSp>
            <p:nvGrpSpPr>
              <p:cNvPr id="36" name="组合 35"/>
              <p:cNvGrpSpPr/>
              <p:nvPr/>
            </p:nvGrpSpPr>
            <p:grpSpPr>
              <a:xfrm>
                <a:off x="4221240" y="1355133"/>
                <a:ext cx="666204" cy="4037980"/>
                <a:chOff x="3715496" y="352457"/>
                <a:chExt cx="609008" cy="4504982"/>
              </a:xfrm>
            </p:grpSpPr>
            <p:grpSp>
              <p:nvGrpSpPr>
                <p:cNvPr id="4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5" name="直接箭头连接符 64"/>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2" name="组合 41"/>
                <p:cNvGrpSpPr>
                  <a:grpSpLocks/>
                </p:cNvGrpSpPr>
                <p:nvPr/>
              </p:nvGrpSpPr>
              <p:grpSpPr bwMode="auto">
                <a:xfrm rot="16200000">
                  <a:off x="2996817" y="3529755"/>
                  <a:ext cx="2046363" cy="609005"/>
                  <a:chOff x="0" y="504056"/>
                  <a:chExt cx="6032665" cy="648072"/>
                </a:xfrm>
              </p:grpSpPr>
              <p:sp>
                <p:nvSpPr>
                  <p:cNvPr id="45"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3" name="直接连接符 42"/>
                <p:cNvCxnSpPr>
                  <a:stCxn id="63" idx="0"/>
                  <a:endCxn id="45"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66" name="矩形 65"/>
          <p:cNvSpPr/>
          <p:nvPr/>
        </p:nvSpPr>
        <p:spPr>
          <a:xfrm>
            <a:off x="5716274" y="1008853"/>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67" name="矩形 66"/>
          <p:cNvSpPr/>
          <p:nvPr/>
        </p:nvSpPr>
        <p:spPr>
          <a:xfrm>
            <a:off x="5716069" y="1538359"/>
            <a:ext cx="1723549" cy="400110"/>
          </a:xfrm>
          <a:prstGeom prst="rect">
            <a:avLst/>
          </a:prstGeom>
          <a:solidFill>
            <a:srgbClr val="FFC000"/>
          </a:solid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68" name="矩形 67"/>
          <p:cNvSpPr/>
          <p:nvPr/>
        </p:nvSpPr>
        <p:spPr>
          <a:xfrm>
            <a:off x="5740259" y="2070086"/>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5" name="矩形 4"/>
          <p:cNvSpPr/>
          <p:nvPr/>
        </p:nvSpPr>
        <p:spPr>
          <a:xfrm>
            <a:off x="2801293" y="2872342"/>
            <a:ext cx="8897403" cy="3329758"/>
          </a:xfrm>
          <a:prstGeom prst="rect">
            <a:avLst/>
          </a:prstGeom>
        </p:spPr>
        <p:txBody>
          <a:bodyPr wrap="square">
            <a:spAutoFit/>
          </a:bodyPr>
          <a:lstStyle/>
          <a:p>
            <a:pPr lvl="0">
              <a:lnSpc>
                <a:spcPct val="150000"/>
              </a:lnSpc>
              <a:spcBef>
                <a:spcPct val="0"/>
              </a:spcBef>
            </a:pPr>
            <a:r>
              <a:rPr lang="en-US" altLang="zh-CN" sz="2400" dirty="0">
                <a:solidFill>
                  <a:srgbClr val="C00000"/>
                </a:solidFill>
                <a:latin typeface="微软雅黑" panose="020B0503020204020204" charset="-122"/>
                <a:ea typeface="微软雅黑" panose="020B0503020204020204" charset="-122"/>
              </a:rPr>
              <a:t>2．价格调整条款</a:t>
            </a:r>
          </a:p>
          <a:p>
            <a:pPr lvl="0">
              <a:lnSpc>
                <a:spcPct val="150000"/>
              </a:lnSpc>
              <a:spcBef>
                <a:spcPct val="0"/>
              </a:spcBef>
            </a:pPr>
            <a:r>
              <a:rPr lang="en-US" altLang="zh-CN" sz="2400" dirty="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  </a:t>
            </a:r>
            <a:r>
              <a:rPr lang="en-US" altLang="zh-CN" sz="2400" dirty="0" err="1" smtClean="0">
                <a:latin typeface="微软雅黑" panose="020B0503020204020204" charset="-122"/>
                <a:ea typeface="微软雅黑" panose="020B0503020204020204" charset="-122"/>
              </a:rPr>
              <a:t>在国际货物买卖中</a:t>
            </a:r>
            <a:r>
              <a:rPr lang="en-US" altLang="zh-CN" sz="2400" dirty="0" err="1">
                <a:latin typeface="微软雅黑" panose="020B0503020204020204" charset="-122"/>
                <a:ea typeface="微软雅黑" panose="020B0503020204020204" charset="-122"/>
              </a:rPr>
              <a:t>，有的合同除规定具体价格外,还规定有各种不同的价格调整条款</a:t>
            </a:r>
            <a:r>
              <a:rPr lang="en-US" altLang="zh-CN" sz="2400" dirty="0">
                <a:latin typeface="微软雅黑" panose="020B0503020204020204" charset="-122"/>
                <a:ea typeface="微软雅黑" panose="020B0503020204020204" charset="-122"/>
              </a:rPr>
              <a:t>。</a:t>
            </a:r>
          </a:p>
          <a:p>
            <a:pPr lvl="0">
              <a:lnSpc>
                <a:spcPct val="150000"/>
              </a:lnSpc>
              <a:spcBef>
                <a:spcPct val="0"/>
              </a:spcBef>
            </a:pPr>
            <a:r>
              <a:rPr lang="en-US" altLang="zh-CN" sz="2400" dirty="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 </a:t>
            </a:r>
            <a:r>
              <a:rPr lang="en-US" altLang="zh-CN" sz="2400" dirty="0" smtClean="0">
                <a:latin typeface="楷体" panose="02010609060101010101" charset="-122"/>
                <a:ea typeface="楷体" panose="02010609060101010101" charset="-122"/>
              </a:rPr>
              <a:t>比如</a:t>
            </a:r>
            <a:r>
              <a:rPr lang="en-US" altLang="zh-CN" sz="2400" dirty="0">
                <a:latin typeface="楷体" panose="02010609060101010101" charset="-122"/>
                <a:ea typeface="楷体" panose="02010609060101010101" charset="-122"/>
              </a:rPr>
              <a:t>：对加工周期较长的机械设备合同，都普遍采用“价格调整条款”，要求只规定初步价格，同时规定原料价格、工资发生变化时，卖方可以要求买房调整价格。</a:t>
            </a:r>
          </a:p>
        </p:txBody>
      </p:sp>
      <p:sp>
        <p:nvSpPr>
          <p:cNvPr id="46" name="矩形 45"/>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47"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48"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圆角矩形 49"/>
          <p:cNvSpPr/>
          <p:nvPr/>
        </p:nvSpPr>
        <p:spPr>
          <a:xfrm>
            <a:off x="10011953" y="97168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0133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86</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7" name="矩形 1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0" name="圆角矩形 19"/>
          <p:cNvSpPr/>
          <p:nvPr/>
        </p:nvSpPr>
        <p:spPr>
          <a:xfrm>
            <a:off x="3175576" y="1538359"/>
            <a:ext cx="2060961" cy="4657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a:solidFill>
                  <a:schemeClr val="tx1"/>
                </a:solidFill>
                <a:latin typeface="幼圆" panose="02010509060101010101" pitchFamily="49" charset="-122"/>
                <a:ea typeface="幼圆" panose="02010509060101010101" pitchFamily="49" charset="-122"/>
              </a:rPr>
              <a:t>（三）价格风险</a:t>
            </a:r>
          </a:p>
        </p:txBody>
      </p:sp>
      <p:cxnSp>
        <p:nvCxnSpPr>
          <p:cNvPr id="61" name="曲线连接符 60"/>
          <p:cNvCxnSpPr>
            <a:endCxn id="20" idx="1"/>
          </p:cNvCxnSpPr>
          <p:nvPr/>
        </p:nvCxnSpPr>
        <p:spPr>
          <a:xfrm rot="5400000" flipH="1" flipV="1">
            <a:off x="1803988" y="2244294"/>
            <a:ext cx="1844626" cy="898549"/>
          </a:xfrm>
          <a:prstGeom prst="curved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5248102" y="1160359"/>
            <a:ext cx="420915" cy="1158943"/>
            <a:chOff x="2289677" y="2517769"/>
            <a:chExt cx="871517" cy="3101978"/>
          </a:xfrm>
        </p:grpSpPr>
        <p:grpSp>
          <p:nvGrpSpPr>
            <p:cNvPr id="33" name="组合 32"/>
            <p:cNvGrpSpPr/>
            <p:nvPr/>
          </p:nvGrpSpPr>
          <p:grpSpPr>
            <a:xfrm>
              <a:off x="2289677" y="2517769"/>
              <a:ext cx="871517" cy="3101978"/>
              <a:chOff x="3432350" y="1355133"/>
              <a:chExt cx="1455094" cy="4037980"/>
            </a:xfrm>
          </p:grpSpPr>
          <p:grpSp>
            <p:nvGrpSpPr>
              <p:cNvPr id="36" name="组合 35"/>
              <p:cNvGrpSpPr/>
              <p:nvPr/>
            </p:nvGrpSpPr>
            <p:grpSpPr>
              <a:xfrm>
                <a:off x="4221240" y="1355133"/>
                <a:ext cx="666204" cy="4037980"/>
                <a:chOff x="3715496" y="352457"/>
                <a:chExt cx="609008" cy="4504982"/>
              </a:xfrm>
            </p:grpSpPr>
            <p:grpSp>
              <p:nvGrpSpPr>
                <p:cNvPr id="40" name="组合 30"/>
                <p:cNvGrpSpPr>
                  <a:grpSpLocks/>
                </p:cNvGrpSpPr>
                <p:nvPr/>
              </p:nvGrpSpPr>
              <p:grpSpPr bwMode="auto">
                <a:xfrm rot="16200000">
                  <a:off x="2996819" y="1071136"/>
                  <a:ext cx="2046363" cy="609006"/>
                  <a:chOff x="0" y="504056"/>
                  <a:chExt cx="6032665" cy="648073"/>
                </a:xfrm>
              </p:grpSpPr>
              <p:sp>
                <p:nvSpPr>
                  <p:cNvPr id="63"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5" name="直接箭头连接符 64"/>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42" name="组合 41"/>
                <p:cNvGrpSpPr>
                  <a:grpSpLocks/>
                </p:cNvGrpSpPr>
                <p:nvPr/>
              </p:nvGrpSpPr>
              <p:grpSpPr bwMode="auto">
                <a:xfrm rot="16200000">
                  <a:off x="2996817" y="3529755"/>
                  <a:ext cx="2046363" cy="609005"/>
                  <a:chOff x="0" y="504056"/>
                  <a:chExt cx="6032665" cy="648072"/>
                </a:xfrm>
              </p:grpSpPr>
              <p:sp>
                <p:nvSpPr>
                  <p:cNvPr id="45"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6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43" name="直接连接符 42"/>
                <p:cNvCxnSpPr>
                  <a:stCxn id="63" idx="0"/>
                  <a:endCxn id="45"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66" name="矩形 65"/>
          <p:cNvSpPr/>
          <p:nvPr/>
        </p:nvSpPr>
        <p:spPr>
          <a:xfrm>
            <a:off x="5716274" y="1008853"/>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67" name="矩形 66"/>
          <p:cNvSpPr/>
          <p:nvPr/>
        </p:nvSpPr>
        <p:spPr>
          <a:xfrm>
            <a:off x="5716069" y="1538359"/>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68" name="矩形 67"/>
          <p:cNvSpPr/>
          <p:nvPr/>
        </p:nvSpPr>
        <p:spPr>
          <a:xfrm>
            <a:off x="5740259" y="2070086"/>
            <a:ext cx="1210588" cy="400110"/>
          </a:xfrm>
          <a:prstGeom prst="rect">
            <a:avLst/>
          </a:prstGeom>
          <a:solidFill>
            <a:srgbClr val="FFC000"/>
          </a:solid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2" name="矩形 1"/>
          <p:cNvSpPr/>
          <p:nvPr/>
        </p:nvSpPr>
        <p:spPr>
          <a:xfrm>
            <a:off x="2397578" y="2710626"/>
            <a:ext cx="9721616" cy="3970318"/>
          </a:xfrm>
          <a:prstGeom prst="rect">
            <a:avLst/>
          </a:prstGeom>
        </p:spPr>
        <p:txBody>
          <a:bodyPr wrap="square">
            <a:spAutoFit/>
          </a:bodyPr>
          <a:lstStyle/>
          <a:p>
            <a:pPr lvl="0">
              <a:lnSpc>
                <a:spcPct val="150000"/>
              </a:lnSpc>
              <a:spcBef>
                <a:spcPct val="0"/>
              </a:spcBef>
            </a:pPr>
            <a:r>
              <a:rPr lang="en-US" altLang="zh-CN" sz="2400" dirty="0" smtClean="0">
                <a:solidFill>
                  <a:srgbClr val="C00000"/>
                </a:solidFill>
                <a:latin typeface="微软雅黑" panose="020B0503020204020204" charset="-122"/>
                <a:ea typeface="微软雅黑" panose="020B0503020204020204" charset="-122"/>
              </a:rPr>
              <a:t>3. </a:t>
            </a:r>
            <a:r>
              <a:rPr lang="en-US" altLang="zh-CN" sz="2400" dirty="0" err="1" smtClean="0">
                <a:solidFill>
                  <a:srgbClr val="C00000"/>
                </a:solidFill>
                <a:latin typeface="微软雅黑" panose="020B0503020204020204" charset="-122"/>
                <a:ea typeface="微软雅黑" panose="020B0503020204020204" charset="-122"/>
              </a:rPr>
              <a:t>套期保值</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lvl="0">
              <a:lnSpc>
                <a:spcPct val="150000"/>
              </a:lnSpc>
              <a:spcBef>
                <a:spcPct val="0"/>
              </a:spcBef>
            </a:pPr>
            <a:r>
              <a:rPr lang="en-US" altLang="zh-CN" sz="2400" dirty="0" err="1" smtClean="0">
                <a:latin typeface="微软雅黑" pitchFamily="34" charset="-122"/>
                <a:ea typeface="微软雅黑" pitchFamily="34" charset="-122"/>
              </a:rPr>
              <a:t>是期货市场交易者将</a:t>
            </a:r>
            <a:r>
              <a:rPr lang="en-US" altLang="zh-CN" sz="2400" dirty="0" err="1" smtClean="0">
                <a:solidFill>
                  <a:srgbClr val="C00000"/>
                </a:solidFill>
                <a:latin typeface="微软雅黑" pitchFamily="34" charset="-122"/>
                <a:ea typeface="微软雅黑" pitchFamily="34" charset="-122"/>
              </a:rPr>
              <a:t>期货交易与现货交易</a:t>
            </a:r>
            <a:r>
              <a:rPr lang="en-US" altLang="zh-CN" sz="2400" dirty="0" err="1" smtClean="0">
                <a:latin typeface="微软雅黑" pitchFamily="34" charset="-122"/>
                <a:ea typeface="微软雅黑" pitchFamily="34" charset="-122"/>
              </a:rPr>
              <a:t>结合起来进行的一种市场行为</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 </a:t>
            </a:r>
            <a:endParaRPr lang="en-US" altLang="zh-CN" sz="2400" dirty="0">
              <a:latin typeface="微软雅黑" pitchFamily="34" charset="-122"/>
              <a:ea typeface="微软雅黑" pitchFamily="34" charset="-122"/>
            </a:endParaRPr>
          </a:p>
          <a:p>
            <a:pPr lvl="0">
              <a:lnSpc>
                <a:spcPct val="150000"/>
              </a:lnSpc>
              <a:spcBef>
                <a:spcPct val="0"/>
              </a:spcBef>
            </a:pPr>
            <a:r>
              <a:rPr lang="en-US" altLang="zh-CN" sz="2400" dirty="0">
                <a:latin typeface="微软雅黑" panose="020B0503020204020204" charset="-122"/>
                <a:ea typeface="微软雅黑" panose="020B0503020204020204" charset="-122"/>
              </a:rPr>
              <a:t>（1）</a:t>
            </a:r>
            <a:r>
              <a:rPr lang="en-US" altLang="zh-CN" sz="2400" dirty="0">
                <a:solidFill>
                  <a:srgbClr val="C00000"/>
                </a:solidFill>
                <a:latin typeface="微软雅黑" panose="020B0503020204020204" charset="-122"/>
                <a:ea typeface="微软雅黑" panose="020B0503020204020204" charset="-122"/>
              </a:rPr>
              <a:t>卖期保值</a:t>
            </a:r>
            <a:r>
              <a:rPr lang="en-US" altLang="zh-CN" sz="2400" dirty="0">
                <a:latin typeface="微软雅黑" panose="020B0503020204020204" charset="-122"/>
                <a:ea typeface="微软雅黑" panose="020B0503020204020204" charset="-122"/>
              </a:rPr>
              <a:t>。</a:t>
            </a:r>
            <a:r>
              <a:rPr lang="en-US" altLang="zh-CN" sz="2400" dirty="0">
                <a:latin typeface="楷体" panose="02010609060101010101" pitchFamily="49" charset="-122"/>
                <a:ea typeface="楷体" panose="02010609060101010101" pitchFamily="49" charset="-122"/>
              </a:rPr>
              <a:t>卖期保值是指套期保值者根据现货交易情况，先卖出期货合同（或称为建立</a:t>
            </a:r>
            <a:r>
              <a:rPr lang="en-US" altLang="zh-CN" sz="2400" u="sng" dirty="0">
                <a:latin typeface="楷体" panose="02010609060101010101" pitchFamily="49" charset="-122"/>
                <a:ea typeface="楷体" panose="02010609060101010101" pitchFamily="49" charset="-122"/>
              </a:rPr>
              <a:t>空头交易</a:t>
            </a:r>
            <a:r>
              <a:rPr lang="en-US" altLang="zh-CN" sz="2400" dirty="0">
                <a:latin typeface="楷体" panose="02010609060101010101" pitchFamily="49" charset="-122"/>
                <a:ea typeface="楷体" panose="02010609060101010101" pitchFamily="49" charset="-122"/>
              </a:rPr>
              <a:t>地位），</a:t>
            </a:r>
            <a:r>
              <a:rPr lang="en-US" altLang="zh-CN" sz="2400" dirty="0" err="1">
                <a:latin typeface="楷体" panose="02010609060101010101" pitchFamily="49" charset="-122"/>
                <a:ea typeface="楷体" panose="02010609060101010101" pitchFamily="49" charset="-122"/>
              </a:rPr>
              <a:t>再以多头进行平仓的做法</a:t>
            </a:r>
            <a:r>
              <a:rPr lang="en-US" altLang="zh-CN" sz="2400" dirty="0">
                <a:latin typeface="楷体" panose="02010609060101010101" pitchFamily="49" charset="-122"/>
                <a:ea typeface="楷体" panose="02010609060101010101" pitchFamily="49" charset="-122"/>
              </a:rPr>
              <a:t>。    </a:t>
            </a:r>
          </a:p>
          <a:p>
            <a:pPr lvl="0">
              <a:lnSpc>
                <a:spcPct val="150000"/>
              </a:lnSpc>
              <a:spcBef>
                <a:spcPct val="0"/>
              </a:spcBef>
            </a:pPr>
            <a:r>
              <a:rPr lang="en-US" altLang="zh-CN" sz="2400" dirty="0">
                <a:latin typeface="微软雅黑" panose="020B0503020204020204" charset="-122"/>
                <a:ea typeface="微软雅黑" panose="020B0503020204020204" charset="-122"/>
              </a:rPr>
              <a:t>（2）</a:t>
            </a:r>
            <a:r>
              <a:rPr lang="en-US" altLang="zh-CN" sz="2400" dirty="0">
                <a:solidFill>
                  <a:srgbClr val="C00000"/>
                </a:solidFill>
                <a:latin typeface="微软雅黑" panose="020B0503020204020204" charset="-122"/>
                <a:ea typeface="微软雅黑" panose="020B0503020204020204" charset="-122"/>
              </a:rPr>
              <a:t>买期保值</a:t>
            </a:r>
            <a:r>
              <a:rPr lang="en-US" altLang="zh-CN" sz="2400" dirty="0">
                <a:latin typeface="微软雅黑" panose="020B0503020204020204" charset="-122"/>
                <a:ea typeface="微软雅黑" panose="020B0503020204020204" charset="-122"/>
              </a:rPr>
              <a:t>。</a:t>
            </a:r>
            <a:r>
              <a:rPr lang="en-US" altLang="zh-CN" sz="2400" dirty="0">
                <a:latin typeface="楷体" panose="02010609060101010101" pitchFamily="49" charset="-122"/>
                <a:ea typeface="楷体" panose="02010609060101010101" pitchFamily="49" charset="-122"/>
              </a:rPr>
              <a:t>买期保值是指套期保值者根据现货交易情况，先在期货市场上买入期货合同（称为建立</a:t>
            </a:r>
            <a:r>
              <a:rPr lang="en-US" altLang="zh-CN" sz="2400" u="sng" dirty="0">
                <a:latin typeface="楷体" panose="02010609060101010101" pitchFamily="49" charset="-122"/>
                <a:ea typeface="楷体" panose="02010609060101010101" pitchFamily="49" charset="-122"/>
              </a:rPr>
              <a:t>多头交易</a:t>
            </a:r>
            <a:r>
              <a:rPr lang="en-US" altLang="zh-CN" sz="2400" dirty="0">
                <a:latin typeface="楷体" panose="02010609060101010101" pitchFamily="49" charset="-122"/>
                <a:ea typeface="楷体" panose="02010609060101010101" pitchFamily="49" charset="-122"/>
              </a:rPr>
              <a:t>地位），</a:t>
            </a:r>
            <a:r>
              <a:rPr lang="en-US" altLang="zh-CN" sz="2400" dirty="0" err="1">
                <a:latin typeface="楷体" panose="02010609060101010101" pitchFamily="49" charset="-122"/>
                <a:ea typeface="楷体" panose="02010609060101010101" pitchFamily="49" charset="-122"/>
              </a:rPr>
              <a:t>再卖出期货合同进行平仓的做法</a:t>
            </a:r>
            <a:r>
              <a:rPr lang="en-US" altLang="zh-CN" sz="2400" dirty="0">
                <a:latin typeface="楷体" panose="02010609060101010101" pitchFamily="49" charset="-122"/>
                <a:ea typeface="楷体" panose="02010609060101010101" pitchFamily="49" charset="-122"/>
              </a:rPr>
              <a:t>。</a:t>
            </a:r>
          </a:p>
        </p:txBody>
      </p:sp>
      <p:sp>
        <p:nvSpPr>
          <p:cNvPr id="46"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圆角矩形 47"/>
          <p:cNvSpPr/>
          <p:nvPr/>
        </p:nvSpPr>
        <p:spPr>
          <a:xfrm>
            <a:off x="10011953" y="97168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78598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926524" y="1771255"/>
            <a:ext cx="7662564" cy="1146808"/>
          </a:xfrm>
          <a:prstGeom prst="roundRect">
            <a:avLst/>
          </a:prstGeom>
          <a:ln>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87</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7" name="矩形 1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46"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圆角矩形 47"/>
          <p:cNvSpPr/>
          <p:nvPr/>
        </p:nvSpPr>
        <p:spPr>
          <a:xfrm>
            <a:off x="10011953" y="97168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2050" name="Picture 2" descr="https://timgsa.baidu.com/timg?image&amp;quality=80&amp;size=b9999_10000&amp;sec=1545832469875&amp;di=bb3522adbb1ab6874b61cef3edee4a33&amp;imgtype=0&amp;src=http%3A%2F%2Fwpimg.wallstcn.com%2F49296e79-fbca-4bef-98b2-dbc5584bdb8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7122" y="3000957"/>
            <a:ext cx="3233084" cy="21500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64513" y="1334058"/>
            <a:ext cx="1775012"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期货市场</a:t>
            </a:r>
            <a:endParaRPr lang="zh-CN" altLang="en-US" sz="2400" dirty="0">
              <a:latin typeface="微软雅黑" pitchFamily="34" charset="-122"/>
              <a:ea typeface="微软雅黑" pitchFamily="34" charset="-122"/>
            </a:endParaRPr>
          </a:p>
        </p:txBody>
      </p:sp>
      <p:sp>
        <p:nvSpPr>
          <p:cNvPr id="44" name="圆角矩形 43"/>
          <p:cNvSpPr/>
          <p:nvPr/>
        </p:nvSpPr>
        <p:spPr>
          <a:xfrm>
            <a:off x="2926524" y="5159043"/>
            <a:ext cx="7662564" cy="1043057"/>
          </a:xfrm>
          <a:prstGeom prst="roundRect">
            <a:avLst/>
          </a:prstGeom>
          <a:ln>
            <a:solidFill>
              <a:srgbClr val="7030A0"/>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0" name="TextBox 49"/>
          <p:cNvSpPr txBox="1"/>
          <p:nvPr/>
        </p:nvSpPr>
        <p:spPr>
          <a:xfrm>
            <a:off x="3007161" y="4695785"/>
            <a:ext cx="1775012"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现货市场</a:t>
            </a:r>
            <a:endParaRPr lang="zh-CN" altLang="en-US" sz="2400" dirty="0">
              <a:latin typeface="微软雅黑" pitchFamily="34" charset="-122"/>
              <a:ea typeface="微软雅黑" pitchFamily="34" charset="-122"/>
            </a:endParaRPr>
          </a:p>
        </p:txBody>
      </p:sp>
      <p:sp>
        <p:nvSpPr>
          <p:cNvPr id="51" name="TextBox 50"/>
          <p:cNvSpPr txBox="1"/>
          <p:nvPr/>
        </p:nvSpPr>
        <p:spPr>
          <a:xfrm>
            <a:off x="3366252" y="5488407"/>
            <a:ext cx="1775012" cy="461665"/>
          </a:xfrm>
          <a:prstGeom prst="rect">
            <a:avLst/>
          </a:prstGeom>
          <a:noFill/>
        </p:spPr>
        <p:txBody>
          <a:bodyPr wrap="square" rtlCol="0">
            <a:spAutoFi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元</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斤</a:t>
            </a:r>
            <a:endParaRPr lang="zh-CN" altLang="en-US" sz="2400" dirty="0">
              <a:latin typeface="微软雅黑" pitchFamily="34" charset="-122"/>
              <a:ea typeface="微软雅黑" pitchFamily="34" charset="-122"/>
            </a:endParaRPr>
          </a:p>
        </p:txBody>
      </p:sp>
      <p:sp>
        <p:nvSpPr>
          <p:cNvPr id="52" name="TextBox 51"/>
          <p:cNvSpPr txBox="1"/>
          <p:nvPr/>
        </p:nvSpPr>
        <p:spPr>
          <a:xfrm>
            <a:off x="3366252" y="2113826"/>
            <a:ext cx="1775012" cy="461665"/>
          </a:xfrm>
          <a:prstGeom prst="rect">
            <a:avLst/>
          </a:prstGeom>
          <a:noFill/>
        </p:spPr>
        <p:txBody>
          <a:bodyPr wrap="square" rtlCol="0">
            <a:spAutoFit/>
          </a:bodyPr>
          <a:lstStyle/>
          <a:p>
            <a:r>
              <a:rPr lang="en-US" altLang="zh-CN" sz="2400" dirty="0" smtClean="0">
                <a:latin typeface="微软雅黑" pitchFamily="34" charset="-122"/>
                <a:ea typeface="微软雅黑" pitchFamily="34" charset="-122"/>
              </a:rPr>
              <a:t>1.02</a:t>
            </a:r>
            <a:r>
              <a:rPr lang="zh-CN" altLang="en-US" sz="2400" dirty="0" smtClean="0">
                <a:latin typeface="微软雅黑" pitchFamily="34" charset="-122"/>
                <a:ea typeface="微软雅黑" pitchFamily="34" charset="-122"/>
              </a:rPr>
              <a:t>元</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斤</a:t>
            </a:r>
            <a:endParaRPr lang="zh-CN" altLang="en-US" sz="2400" dirty="0">
              <a:latin typeface="微软雅黑" pitchFamily="34" charset="-122"/>
              <a:ea typeface="微软雅黑" pitchFamily="34" charset="-122"/>
            </a:endParaRPr>
          </a:p>
        </p:txBody>
      </p:sp>
      <p:sp>
        <p:nvSpPr>
          <p:cNvPr id="53" name="TextBox 52"/>
          <p:cNvSpPr txBox="1"/>
          <p:nvPr/>
        </p:nvSpPr>
        <p:spPr>
          <a:xfrm>
            <a:off x="8374348" y="2113826"/>
            <a:ext cx="1775012" cy="461665"/>
          </a:xfrm>
          <a:prstGeom prst="rect">
            <a:avLst/>
          </a:prstGeom>
          <a:noFill/>
        </p:spPr>
        <p:txBody>
          <a:bodyPr wrap="square" rtlCol="0">
            <a:spAutoFit/>
          </a:bodyPr>
          <a:lstStyle/>
          <a:p>
            <a:r>
              <a:rPr lang="en-US" altLang="zh-CN" sz="2400" dirty="0" smtClean="0">
                <a:latin typeface="微软雅黑" pitchFamily="34" charset="-122"/>
                <a:ea typeface="微软雅黑" pitchFamily="34" charset="-122"/>
              </a:rPr>
              <a:t>0.99</a:t>
            </a:r>
            <a:r>
              <a:rPr lang="zh-CN" altLang="en-US" sz="2400" dirty="0" smtClean="0">
                <a:latin typeface="微软雅黑" pitchFamily="34" charset="-122"/>
                <a:ea typeface="微软雅黑" pitchFamily="34" charset="-122"/>
              </a:rPr>
              <a:t>元</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斤</a:t>
            </a:r>
            <a:endParaRPr lang="zh-CN" altLang="en-US" sz="2400" dirty="0">
              <a:latin typeface="微软雅黑" pitchFamily="34" charset="-122"/>
              <a:ea typeface="微软雅黑" pitchFamily="34" charset="-122"/>
            </a:endParaRPr>
          </a:p>
        </p:txBody>
      </p:sp>
      <p:sp>
        <p:nvSpPr>
          <p:cNvPr id="54" name="TextBox 53"/>
          <p:cNvSpPr txBox="1"/>
          <p:nvPr/>
        </p:nvSpPr>
        <p:spPr>
          <a:xfrm>
            <a:off x="8374348" y="5488406"/>
            <a:ext cx="1775012" cy="461665"/>
          </a:xfrm>
          <a:prstGeom prst="rect">
            <a:avLst/>
          </a:prstGeom>
          <a:noFill/>
        </p:spPr>
        <p:txBody>
          <a:bodyPr wrap="square" rtlCol="0">
            <a:spAutoFit/>
          </a:bodyPr>
          <a:lstStyle/>
          <a:p>
            <a:r>
              <a:rPr lang="en-US" altLang="zh-CN" sz="2400" dirty="0" smtClean="0">
                <a:latin typeface="微软雅黑" pitchFamily="34" charset="-122"/>
                <a:ea typeface="微软雅黑" pitchFamily="34" charset="-122"/>
              </a:rPr>
              <a:t>0.98</a:t>
            </a:r>
            <a:r>
              <a:rPr lang="zh-CN" altLang="en-US" sz="2400" dirty="0" smtClean="0">
                <a:latin typeface="微软雅黑" pitchFamily="34" charset="-122"/>
                <a:ea typeface="微软雅黑" pitchFamily="34" charset="-122"/>
              </a:rPr>
              <a:t>元</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斤</a:t>
            </a:r>
            <a:endParaRPr lang="zh-CN" altLang="en-US" sz="2400" dirty="0">
              <a:latin typeface="微软雅黑" pitchFamily="34" charset="-122"/>
              <a:ea typeface="微软雅黑" pitchFamily="34" charset="-122"/>
            </a:endParaRPr>
          </a:p>
        </p:txBody>
      </p:sp>
      <p:cxnSp>
        <p:nvCxnSpPr>
          <p:cNvPr id="8" name="直接箭头连接符 7"/>
          <p:cNvCxnSpPr>
            <a:stCxn id="52" idx="3"/>
          </p:cNvCxnSpPr>
          <p:nvPr/>
        </p:nvCxnSpPr>
        <p:spPr>
          <a:xfrm flipV="1">
            <a:off x="5141264" y="2337006"/>
            <a:ext cx="3106265" cy="76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5268083" y="5719239"/>
            <a:ext cx="3106265" cy="76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933709" y="1924237"/>
            <a:ext cx="1775012" cy="461665"/>
          </a:xfrm>
          <a:prstGeom prst="rect">
            <a:avLst/>
          </a:prstGeom>
          <a:noFill/>
        </p:spPr>
        <p:txBody>
          <a:bodyPr wrap="square" rtlCol="0">
            <a:spAutoFi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年后</a:t>
            </a:r>
            <a:endParaRPr lang="zh-CN" altLang="en-US" sz="2400" dirty="0">
              <a:latin typeface="微软雅黑" pitchFamily="34" charset="-122"/>
              <a:ea typeface="微软雅黑" pitchFamily="34" charset="-122"/>
            </a:endParaRPr>
          </a:p>
        </p:txBody>
      </p:sp>
      <p:sp>
        <p:nvSpPr>
          <p:cNvPr id="57" name="TextBox 56"/>
          <p:cNvSpPr txBox="1"/>
          <p:nvPr/>
        </p:nvSpPr>
        <p:spPr>
          <a:xfrm>
            <a:off x="5806890" y="5271017"/>
            <a:ext cx="1775012" cy="461665"/>
          </a:xfrm>
          <a:prstGeom prst="rect">
            <a:avLst/>
          </a:prstGeom>
          <a:noFill/>
        </p:spPr>
        <p:txBody>
          <a:bodyPr wrap="square" rtlCol="0">
            <a:spAutoFi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年后</a:t>
            </a:r>
            <a:endParaRPr lang="zh-CN" altLang="en-US" sz="2400" dirty="0">
              <a:latin typeface="微软雅黑" pitchFamily="34" charset="-122"/>
              <a:ea typeface="微软雅黑" pitchFamily="34" charset="-122"/>
            </a:endParaRPr>
          </a:p>
        </p:txBody>
      </p:sp>
      <p:cxnSp>
        <p:nvCxnSpPr>
          <p:cNvPr id="12" name="肘形连接符 11"/>
          <p:cNvCxnSpPr>
            <a:stCxn id="2050" idx="1"/>
          </p:cNvCxnSpPr>
          <p:nvPr/>
        </p:nvCxnSpPr>
        <p:spPr>
          <a:xfrm rot="10800000">
            <a:off x="4289616" y="2918064"/>
            <a:ext cx="887507" cy="115789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475142" y="3323800"/>
            <a:ext cx="1775012"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①卖（空头）</a:t>
            </a:r>
            <a:endParaRPr lang="zh-CN" altLang="en-US" sz="2400" dirty="0">
              <a:latin typeface="微软雅黑" pitchFamily="34" charset="-122"/>
              <a:ea typeface="微软雅黑" pitchFamily="34" charset="-122"/>
            </a:endParaRPr>
          </a:p>
        </p:txBody>
      </p:sp>
      <p:cxnSp>
        <p:nvCxnSpPr>
          <p:cNvPr id="16" name="肘形连接符 15"/>
          <p:cNvCxnSpPr>
            <a:stCxn id="2050" idx="3"/>
          </p:cNvCxnSpPr>
          <p:nvPr/>
        </p:nvCxnSpPr>
        <p:spPr>
          <a:xfrm flipV="1">
            <a:off x="8410206" y="3000957"/>
            <a:ext cx="887506" cy="10750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513306" y="3384449"/>
            <a:ext cx="1775012"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③买</a:t>
            </a:r>
            <a:r>
              <a:rPr lang="zh-CN" altLang="en-US" sz="2400" dirty="0" smtClean="0">
                <a:latin typeface="微软雅黑" pitchFamily="34" charset="-122"/>
                <a:ea typeface="微软雅黑" pitchFamily="34" charset="-122"/>
              </a:rPr>
              <a:t>（多头）</a:t>
            </a:r>
            <a:endParaRPr lang="zh-CN" altLang="en-US" sz="2400" dirty="0">
              <a:latin typeface="微软雅黑" pitchFamily="34" charset="-122"/>
              <a:ea typeface="微软雅黑" pitchFamily="34" charset="-122"/>
            </a:endParaRPr>
          </a:p>
        </p:txBody>
      </p:sp>
      <p:cxnSp>
        <p:nvCxnSpPr>
          <p:cNvPr id="60" name="肘形连接符 59"/>
          <p:cNvCxnSpPr/>
          <p:nvPr/>
        </p:nvCxnSpPr>
        <p:spPr>
          <a:xfrm>
            <a:off x="8410206" y="4323004"/>
            <a:ext cx="887506" cy="10750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8492202" y="4464952"/>
            <a:ext cx="1046245"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②卖</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756948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6" grpId="0"/>
      <p:bldP spid="57" grpId="0"/>
      <p:bldP spid="58" grpId="0"/>
      <p:bldP spid="59" grpId="0"/>
      <p:bldP spid="6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88</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5254038"/>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308437"/>
            <a:ext cx="716701" cy="3170547"/>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5008336" y="325105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3143703"/>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659371"/>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4225931"/>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grpSp>
        <p:nvGrpSpPr>
          <p:cNvPr id="61" name="组合 60"/>
          <p:cNvGrpSpPr/>
          <p:nvPr/>
        </p:nvGrpSpPr>
        <p:grpSpPr>
          <a:xfrm>
            <a:off x="5033653" y="4952030"/>
            <a:ext cx="420915" cy="1158943"/>
            <a:chOff x="2289677" y="2517769"/>
            <a:chExt cx="871517" cy="3101978"/>
          </a:xfrm>
        </p:grpSpPr>
        <p:grpSp>
          <p:nvGrpSpPr>
            <p:cNvPr id="62" name="组合 61"/>
            <p:cNvGrpSpPr/>
            <p:nvPr/>
          </p:nvGrpSpPr>
          <p:grpSpPr>
            <a:xfrm>
              <a:off x="2289677" y="2517769"/>
              <a:ext cx="871517" cy="3101978"/>
              <a:chOff x="3432350" y="1355133"/>
              <a:chExt cx="1455094" cy="4037980"/>
            </a:xfrm>
          </p:grpSpPr>
          <p:grpSp>
            <p:nvGrpSpPr>
              <p:cNvPr id="65" name="组合 64"/>
              <p:cNvGrpSpPr/>
              <p:nvPr/>
            </p:nvGrpSpPr>
            <p:grpSpPr>
              <a:xfrm>
                <a:off x="4221240" y="1355133"/>
                <a:ext cx="666204" cy="4037980"/>
                <a:chOff x="3715496" y="352457"/>
                <a:chExt cx="609008" cy="4504982"/>
              </a:xfrm>
            </p:grpSpPr>
            <p:grpSp>
              <p:nvGrpSpPr>
                <p:cNvPr id="67" name="组合 30"/>
                <p:cNvGrpSpPr>
                  <a:grpSpLocks/>
                </p:cNvGrpSpPr>
                <p:nvPr/>
              </p:nvGrpSpPr>
              <p:grpSpPr bwMode="auto">
                <a:xfrm rot="16200000">
                  <a:off x="2996819" y="1071136"/>
                  <a:ext cx="2046363" cy="609006"/>
                  <a:chOff x="0" y="504056"/>
                  <a:chExt cx="6032665" cy="648073"/>
                </a:xfrm>
              </p:grpSpPr>
              <p:sp>
                <p:nvSpPr>
                  <p:cNvPr id="72"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3" name="直接箭头连接符 72"/>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68" name="组合 67"/>
                <p:cNvGrpSpPr>
                  <a:grpSpLocks/>
                </p:cNvGrpSpPr>
                <p:nvPr/>
              </p:nvGrpSpPr>
              <p:grpSpPr bwMode="auto">
                <a:xfrm rot="16200000">
                  <a:off x="2996817" y="3529755"/>
                  <a:ext cx="2046363" cy="609005"/>
                  <a:chOff x="0" y="504056"/>
                  <a:chExt cx="6032665" cy="648072"/>
                </a:xfrm>
              </p:grpSpPr>
              <p:sp>
                <p:nvSpPr>
                  <p:cNvPr id="70"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9" name="直接连接符 68"/>
                <p:cNvCxnSpPr>
                  <a:stCxn id="72" idx="0"/>
                  <a:endCxn id="70"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3"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539940" y="5138165"/>
            <a:ext cx="17126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539940" y="5597470"/>
            <a:ext cx="17126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539940" y="6110971"/>
            <a:ext cx="17126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5332894" y="241567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74"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75"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 name="圆角矩形 80"/>
          <p:cNvSpPr/>
          <p:nvPr/>
        </p:nvSpPr>
        <p:spPr>
          <a:xfrm>
            <a:off x="10011953" y="96784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547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39099" y="5968408"/>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89</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332894" y="241567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5254038"/>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308437"/>
            <a:ext cx="716701" cy="3170547"/>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5008336" y="325105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3143703"/>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659371"/>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4225931"/>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grpSp>
        <p:nvGrpSpPr>
          <p:cNvPr id="61" name="组合 60"/>
          <p:cNvGrpSpPr/>
          <p:nvPr/>
        </p:nvGrpSpPr>
        <p:grpSpPr>
          <a:xfrm>
            <a:off x="5033653" y="4952030"/>
            <a:ext cx="420915" cy="1158943"/>
            <a:chOff x="2289677" y="2517769"/>
            <a:chExt cx="871517" cy="3101978"/>
          </a:xfrm>
        </p:grpSpPr>
        <p:grpSp>
          <p:nvGrpSpPr>
            <p:cNvPr id="62" name="组合 61"/>
            <p:cNvGrpSpPr/>
            <p:nvPr/>
          </p:nvGrpSpPr>
          <p:grpSpPr>
            <a:xfrm>
              <a:off x="2289677" y="2517769"/>
              <a:ext cx="871517" cy="3101978"/>
              <a:chOff x="3432350" y="1355133"/>
              <a:chExt cx="1455094" cy="4037980"/>
            </a:xfrm>
          </p:grpSpPr>
          <p:grpSp>
            <p:nvGrpSpPr>
              <p:cNvPr id="65" name="组合 64"/>
              <p:cNvGrpSpPr/>
              <p:nvPr/>
            </p:nvGrpSpPr>
            <p:grpSpPr>
              <a:xfrm>
                <a:off x="4221240" y="1355133"/>
                <a:ext cx="666204" cy="4037980"/>
                <a:chOff x="3715496" y="352457"/>
                <a:chExt cx="609008" cy="4504982"/>
              </a:xfrm>
            </p:grpSpPr>
            <p:grpSp>
              <p:nvGrpSpPr>
                <p:cNvPr id="67" name="组合 30"/>
                <p:cNvGrpSpPr>
                  <a:grpSpLocks/>
                </p:cNvGrpSpPr>
                <p:nvPr/>
              </p:nvGrpSpPr>
              <p:grpSpPr bwMode="auto">
                <a:xfrm rot="16200000">
                  <a:off x="2996819" y="1071136"/>
                  <a:ext cx="2046363" cy="609006"/>
                  <a:chOff x="0" y="504056"/>
                  <a:chExt cx="6032665" cy="648073"/>
                </a:xfrm>
              </p:grpSpPr>
              <p:sp>
                <p:nvSpPr>
                  <p:cNvPr id="72"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3" name="直接箭头连接符 72"/>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68" name="组合 67"/>
                <p:cNvGrpSpPr>
                  <a:grpSpLocks/>
                </p:cNvGrpSpPr>
                <p:nvPr/>
              </p:nvGrpSpPr>
              <p:grpSpPr bwMode="auto">
                <a:xfrm rot="16200000">
                  <a:off x="2996817" y="3529755"/>
                  <a:ext cx="2046363" cy="609005"/>
                  <a:chOff x="0" y="504056"/>
                  <a:chExt cx="6032665" cy="648072"/>
                </a:xfrm>
              </p:grpSpPr>
              <p:sp>
                <p:nvSpPr>
                  <p:cNvPr id="70"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9" name="直接连接符 68"/>
                <p:cNvCxnSpPr>
                  <a:stCxn id="72" idx="0"/>
                  <a:endCxn id="70"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3"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74" name="矩形 73"/>
          <p:cNvSpPr/>
          <p:nvPr/>
        </p:nvSpPr>
        <p:spPr>
          <a:xfrm>
            <a:off x="5501825" y="4800524"/>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75" name="矩形 74"/>
          <p:cNvSpPr/>
          <p:nvPr/>
        </p:nvSpPr>
        <p:spPr>
          <a:xfrm>
            <a:off x="5529076" y="5320595"/>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76" name="矩形 75"/>
          <p:cNvSpPr/>
          <p:nvPr/>
        </p:nvSpPr>
        <p:spPr>
          <a:xfrm>
            <a:off x="5525810" y="5861757"/>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78"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79"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 name="圆角矩形 80"/>
          <p:cNvSpPr/>
          <p:nvPr/>
        </p:nvSpPr>
        <p:spPr>
          <a:xfrm>
            <a:off x="10011953" y="96784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080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286232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a:t>
            </a:r>
            <a:r>
              <a:rPr lang="zh-CN" altLang="en-US" sz="2400" dirty="0">
                <a:latin typeface="微软雅黑" panose="020B0503020204020204" pitchFamily="34" charset="-122"/>
                <a:ea typeface="微软雅黑" panose="020B0503020204020204" pitchFamily="34" charset="-122"/>
                <a:sym typeface="宋体" pitchFamily="2" charset="-122"/>
              </a:rPr>
              <a:t>下列选项中，属于人员风险的</a:t>
            </a:r>
            <a:r>
              <a:rPr lang="zh-CN" altLang="en-US" sz="2400" dirty="0" smtClean="0">
                <a:latin typeface="微软雅黑" panose="020B0503020204020204" pitchFamily="34" charset="-122"/>
                <a:ea typeface="微软雅黑" panose="020B0503020204020204" pitchFamily="34" charset="-122"/>
                <a:sym typeface="宋体" pitchFamily="2" charset="-122"/>
              </a:rPr>
              <a:t>是</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沟通风险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自然风险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政治风险</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市场</a:t>
            </a:r>
            <a:r>
              <a:rPr lang="zh-CN" altLang="en-US" sz="2400" dirty="0">
                <a:latin typeface="微软雅黑" panose="020B0503020204020204" pitchFamily="34" charset="-122"/>
                <a:ea typeface="微软雅黑" panose="020B0503020204020204" pitchFamily="34" charset="-122"/>
                <a:sym typeface="宋体" pitchFamily="2" charset="-122"/>
              </a:rPr>
              <a:t>风险</a:t>
            </a:r>
          </a:p>
        </p:txBody>
      </p:sp>
      <p:sp>
        <p:nvSpPr>
          <p:cNvPr id="4" name="矩形 3"/>
          <p:cNvSpPr/>
          <p:nvPr/>
        </p:nvSpPr>
        <p:spPr>
          <a:xfrm>
            <a:off x="656216" y="4435934"/>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A</a:t>
            </a:r>
          </a:p>
        </p:txBody>
      </p:sp>
    </p:spTree>
    <p:extLst>
      <p:ext uri="{BB962C8B-B14F-4D97-AF65-F5344CB8AC3E}">
        <p14:creationId xmlns:p14="http://schemas.microsoft.com/office/powerpoint/2010/main" val="1346056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90</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38" name="矩形 37"/>
          <p:cNvSpPr/>
          <p:nvPr/>
        </p:nvSpPr>
        <p:spPr>
          <a:xfrm>
            <a:off x="-55361" y="4114728"/>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提高人员素质</a:t>
            </a:r>
            <a:endParaRPr lang="en-US" altLang="zh-CN" sz="2400" dirty="0" smtClean="0">
              <a:latin typeface="微软雅黑" panose="020B0503020204020204" pitchFamily="34" charset="-122"/>
              <a:ea typeface="微软雅黑" panose="020B0503020204020204" pitchFamily="34" charset="-122"/>
            </a:endParaRPr>
          </a:p>
        </p:txBody>
      </p:sp>
      <p:sp>
        <p:nvSpPr>
          <p:cNvPr id="18" name="圆角矩形 17"/>
          <p:cNvSpPr/>
          <p:nvPr/>
        </p:nvSpPr>
        <p:spPr>
          <a:xfrm>
            <a:off x="2940766" y="2074623"/>
            <a:ext cx="2081177" cy="4386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（一）</a:t>
            </a:r>
            <a:r>
              <a:rPr lang="en-US" altLang="zh-CN" sz="2000" b="1" dirty="0" err="1" smtClean="0">
                <a:solidFill>
                  <a:schemeClr val="tx1"/>
                </a:solidFill>
                <a:latin typeface="幼圆" panose="02010509060101010101" pitchFamily="49" charset="-122"/>
                <a:ea typeface="幼圆" panose="02010509060101010101" pitchFamily="49" charset="-122"/>
              </a:rPr>
              <a:t>外汇风险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34" name="矩形 33"/>
          <p:cNvSpPr/>
          <p:nvPr/>
        </p:nvSpPr>
        <p:spPr>
          <a:xfrm>
            <a:off x="5310719" y="1600665"/>
            <a:ext cx="3250673" cy="553998"/>
          </a:xfrm>
          <a:prstGeom prst="rect">
            <a:avLst/>
          </a:prstGeom>
        </p:spPr>
        <p:txBody>
          <a:bodyPr wrap="square">
            <a:spAutoFit/>
          </a:bodyPr>
          <a:lstStyle/>
          <a:p>
            <a:pPr lvl="0">
              <a:lnSpc>
                <a:spcPct val="150000"/>
              </a:lnSpc>
              <a:spcBef>
                <a:spcPct val="0"/>
              </a:spcBef>
            </a:pPr>
            <a:r>
              <a:rPr lang="en-US" altLang="zh-CN" sz="2000" dirty="0">
                <a:latin typeface="微软雅黑" panose="020B0503020204020204" charset="-122"/>
                <a:ea typeface="微软雅黑" panose="020B0503020204020204" charset="-122"/>
              </a:rPr>
              <a:t>1．使外汇风险</a:t>
            </a:r>
            <a:r>
              <a:rPr lang="en-US" altLang="zh-CN" sz="2000" dirty="0">
                <a:solidFill>
                  <a:srgbClr val="C00000"/>
                </a:solidFill>
                <a:latin typeface="微软雅黑" panose="020B0503020204020204" charset="-122"/>
                <a:ea typeface="微软雅黑" panose="020B0503020204020204" charset="-122"/>
              </a:rPr>
              <a:t>消失</a:t>
            </a:r>
            <a:r>
              <a:rPr lang="en-US" altLang="zh-CN" sz="2000" dirty="0">
                <a:latin typeface="微软雅黑" panose="020B0503020204020204" charset="-122"/>
                <a:ea typeface="微软雅黑" panose="020B0503020204020204" charset="-122"/>
              </a:rPr>
              <a:t>的</a:t>
            </a:r>
            <a:r>
              <a:rPr lang="en-US" altLang="zh-CN" sz="2000" u="sng" dirty="0">
                <a:latin typeface="微软雅黑" panose="020B0503020204020204" charset="-122"/>
                <a:ea typeface="微软雅黑" panose="020B0503020204020204" charset="-122"/>
              </a:rPr>
              <a:t>对策</a:t>
            </a:r>
          </a:p>
        </p:txBody>
      </p:sp>
      <p:sp>
        <p:nvSpPr>
          <p:cNvPr id="40" name="矩形 39"/>
          <p:cNvSpPr/>
          <p:nvPr/>
        </p:nvSpPr>
        <p:spPr>
          <a:xfrm>
            <a:off x="5332894" y="2415676"/>
            <a:ext cx="2900153" cy="400110"/>
          </a:xfrm>
          <a:prstGeom prst="rect">
            <a:avLst/>
          </a:prstGeom>
        </p:spPr>
        <p:txBody>
          <a:bodyPr wrap="none">
            <a:spAutoFit/>
          </a:bodyPr>
          <a:lstStyle/>
          <a:p>
            <a:pPr lvl="0">
              <a:spcBef>
                <a:spcPct val="0"/>
              </a:spcBef>
            </a:pPr>
            <a:r>
              <a:rPr lang="en-US" altLang="zh-CN" sz="2000" dirty="0">
                <a:latin typeface="微软雅黑" panose="020B0503020204020204" charset="-122"/>
                <a:ea typeface="微软雅黑" panose="020B0503020204020204" charset="-122"/>
              </a:rPr>
              <a:t>2．</a:t>
            </a:r>
            <a:r>
              <a:rPr lang="en-US" altLang="zh-CN" sz="2000" dirty="0">
                <a:solidFill>
                  <a:srgbClr val="C00000"/>
                </a:solidFill>
                <a:latin typeface="微软雅黑" panose="020B0503020204020204" charset="-122"/>
                <a:ea typeface="微软雅黑" panose="020B0503020204020204" charset="-122"/>
              </a:rPr>
              <a:t>分担</a:t>
            </a:r>
            <a:r>
              <a:rPr lang="en-US" altLang="zh-CN" sz="2000" dirty="0">
                <a:latin typeface="微软雅黑" panose="020B0503020204020204" charset="-122"/>
                <a:ea typeface="微软雅黑" panose="020B0503020204020204" charset="-122"/>
              </a:rPr>
              <a:t>外汇风险的</a:t>
            </a:r>
            <a:r>
              <a:rPr lang="en-US" altLang="zh-CN" sz="2000" u="sng" dirty="0">
                <a:latin typeface="微软雅黑" panose="020B0503020204020204" charset="-122"/>
                <a:ea typeface="微软雅黑" panose="020B0503020204020204" charset="-122"/>
              </a:rPr>
              <a:t>措施</a:t>
            </a:r>
          </a:p>
        </p:txBody>
      </p:sp>
      <p:sp>
        <p:nvSpPr>
          <p:cNvPr id="42" name="左大括号 41"/>
          <p:cNvSpPr/>
          <p:nvPr/>
        </p:nvSpPr>
        <p:spPr>
          <a:xfrm>
            <a:off x="5096090" y="1675813"/>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2960982" y="3599770"/>
            <a:ext cx="2060961" cy="465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（二）</a:t>
            </a:r>
            <a:r>
              <a:rPr lang="en-US" altLang="zh-CN" sz="2000" b="1" dirty="0" err="1" smtClean="0">
                <a:solidFill>
                  <a:schemeClr val="tx1"/>
                </a:solidFill>
                <a:latin typeface="幼圆" panose="02010509060101010101" pitchFamily="49" charset="-122"/>
                <a:ea typeface="幼圆" panose="02010509060101010101" pitchFamily="49" charset="-122"/>
              </a:rPr>
              <a:t>利率风险</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21" name="圆角矩形 20"/>
          <p:cNvSpPr/>
          <p:nvPr/>
        </p:nvSpPr>
        <p:spPr>
          <a:xfrm>
            <a:off x="2960982" y="5254038"/>
            <a:ext cx="2060961" cy="513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b="1" dirty="0" smtClean="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三）价格风险</a:t>
            </a:r>
            <a:endParaRPr lang="en-US" altLang="zh-CN" sz="2000" b="1" dirty="0">
              <a:solidFill>
                <a:schemeClr val="tx1"/>
              </a:solidFill>
              <a:latin typeface="幼圆" panose="02010509060101010101" pitchFamily="49" charset="-122"/>
              <a:ea typeface="幼圆" panose="02010509060101010101" pitchFamily="49" charset="-122"/>
            </a:endParaRPr>
          </a:p>
        </p:txBody>
      </p:sp>
      <p:grpSp>
        <p:nvGrpSpPr>
          <p:cNvPr id="22" name="组合 21"/>
          <p:cNvGrpSpPr/>
          <p:nvPr/>
        </p:nvGrpSpPr>
        <p:grpSpPr>
          <a:xfrm>
            <a:off x="2234559" y="2308437"/>
            <a:ext cx="716701" cy="3170547"/>
            <a:chOff x="2200288" y="2123777"/>
            <a:chExt cx="840162" cy="3101978"/>
          </a:xfrm>
        </p:grpSpPr>
        <p:grpSp>
          <p:nvGrpSpPr>
            <p:cNvPr id="23" name="组合 22"/>
            <p:cNvGrpSpPr/>
            <p:nvPr/>
          </p:nvGrpSpPr>
          <p:grpSpPr>
            <a:xfrm>
              <a:off x="2200288" y="2123777"/>
              <a:ext cx="827863" cy="3101978"/>
              <a:chOff x="3505235" y="1355133"/>
              <a:chExt cx="1382209" cy="4037980"/>
            </a:xfrm>
          </p:grpSpPr>
          <p:grpSp>
            <p:nvGrpSpPr>
              <p:cNvPr id="26" name="组合 25"/>
              <p:cNvGrpSpPr/>
              <p:nvPr/>
            </p:nvGrpSpPr>
            <p:grpSpPr>
              <a:xfrm>
                <a:off x="4221240" y="1355133"/>
                <a:ext cx="666204" cy="4037980"/>
                <a:chOff x="3715496" y="352457"/>
                <a:chExt cx="609008" cy="4504982"/>
              </a:xfrm>
            </p:grpSpPr>
            <p:grpSp>
              <p:nvGrpSpPr>
                <p:cNvPr id="28" name="组合 30"/>
                <p:cNvGrpSpPr>
                  <a:grpSpLocks/>
                </p:cNvGrpSpPr>
                <p:nvPr/>
              </p:nvGrpSpPr>
              <p:grpSpPr bwMode="auto">
                <a:xfrm rot="16200000">
                  <a:off x="2996819" y="1071136"/>
                  <a:ext cx="2046363" cy="609006"/>
                  <a:chOff x="0" y="504056"/>
                  <a:chExt cx="6032665" cy="648073"/>
                </a:xfrm>
              </p:grpSpPr>
              <p:sp>
                <p:nvSpPr>
                  <p:cNvPr id="3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9" name="直接箭头连接符 35"/>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29" name="组合 30"/>
                <p:cNvGrpSpPr>
                  <a:grpSpLocks/>
                </p:cNvGrpSpPr>
                <p:nvPr/>
              </p:nvGrpSpPr>
              <p:grpSpPr bwMode="auto">
                <a:xfrm rot="16200000">
                  <a:off x="2996817" y="3529755"/>
                  <a:ext cx="2046363" cy="609005"/>
                  <a:chOff x="0" y="504056"/>
                  <a:chExt cx="6032665" cy="648072"/>
                </a:xfrm>
              </p:grpSpPr>
              <p:sp>
                <p:nvSpPr>
                  <p:cNvPr id="31"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32"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30" name="直接连接符 29"/>
                <p:cNvCxnSpPr>
                  <a:stCxn id="36" idx="0"/>
                  <a:endCxn id="31"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flipV="1">
                <a:off x="3505235" y="3351195"/>
                <a:ext cx="788888"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箭头连接符 35"/>
            <p:cNvCxnSpPr>
              <a:cxnSpLocks noChangeShapeType="1"/>
            </p:cNvCxnSpPr>
            <p:nvPr/>
          </p:nvCxnSpPr>
          <p:spPr bwMode="auto">
            <a:xfrm rot="16200000">
              <a:off x="2840942" y="3460297"/>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43" name="矩形 42"/>
          <p:cNvSpPr/>
          <p:nvPr/>
        </p:nvSpPr>
        <p:spPr>
          <a:xfrm>
            <a:off x="8483458" y="1146325"/>
            <a:ext cx="2673187" cy="1477328"/>
          </a:xfrm>
          <a:prstGeom prst="rect">
            <a:avLst/>
          </a:prstGeom>
        </p:spPr>
        <p:txBody>
          <a:bodyPr wrap="square">
            <a:spAutoFit/>
          </a:bodyPr>
          <a:lstStyle/>
          <a:p>
            <a:pPr lvl="0">
              <a:lnSpc>
                <a:spcPct val="150000"/>
              </a:lnSpc>
              <a:spcBef>
                <a:spcPct val="0"/>
              </a:spcBef>
            </a:pPr>
            <a:r>
              <a:rPr lang="en-US" altLang="zh-CN" sz="2000" dirty="0">
                <a:latin typeface="楷体" panose="02010609060101010101" pitchFamily="49" charset="-122"/>
                <a:ea typeface="楷体" panose="02010609060101010101" pitchFamily="49" charset="-122"/>
              </a:rPr>
              <a:t>（1）</a:t>
            </a:r>
            <a:r>
              <a:rPr lang="en-US" altLang="zh-CN" sz="2000" u="sng" dirty="0">
                <a:solidFill>
                  <a:srgbClr val="C00000"/>
                </a:solidFill>
                <a:latin typeface="楷体" panose="02010609060101010101" pitchFamily="49" charset="-122"/>
                <a:ea typeface="楷体" panose="02010609060101010101" pitchFamily="49" charset="-122"/>
              </a:rPr>
              <a:t>平衡法</a:t>
            </a:r>
            <a:endParaRPr lang="en-US" altLang="zh-CN" sz="2000" dirty="0">
              <a:latin typeface="楷体" panose="02010609060101010101" pitchFamily="49" charset="-122"/>
              <a:ea typeface="楷体" panose="02010609060101010101" pitchFamily="49" charset="-122"/>
            </a:endParaRP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人民币计价法</a:t>
            </a:r>
          </a:p>
          <a:p>
            <a:pPr lvl="0">
              <a:lnSpc>
                <a:spcPct val="150000"/>
              </a:lnSpc>
              <a:spcBef>
                <a:spcPct val="0"/>
              </a:spcBef>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en-US" sz="2000" u="sng" dirty="0">
                <a:solidFill>
                  <a:srgbClr val="C00000"/>
                </a:solidFill>
                <a:latin typeface="楷体" panose="02010609060101010101" pitchFamily="49" charset="-122"/>
                <a:ea typeface="楷体" panose="02010609060101010101" pitchFamily="49" charset="-122"/>
              </a:rPr>
              <a:t>易货交易法 </a:t>
            </a:r>
            <a:r>
              <a:rPr lang="en-US" altLang="zh-CN" sz="2000" u="sng" dirty="0">
                <a:solidFill>
                  <a:srgbClr val="C00000"/>
                </a:solidFill>
                <a:latin typeface="楷体" panose="02010609060101010101" pitchFamily="49" charset="-122"/>
                <a:ea typeface="楷体" panose="02010609060101010101" pitchFamily="49" charset="-122"/>
              </a:rPr>
              <a:t>    </a:t>
            </a:r>
            <a:endParaRPr lang="zh-CN" altLang="en-US" sz="2000" u="sng" dirty="0">
              <a:solidFill>
                <a:srgbClr val="C00000"/>
              </a:solidFill>
              <a:latin typeface="楷体" panose="02010609060101010101" pitchFamily="49" charset="-122"/>
              <a:ea typeface="楷体" panose="02010609060101010101" pitchFamily="49" charset="-122"/>
            </a:endParaRPr>
          </a:p>
        </p:txBody>
      </p:sp>
      <p:sp>
        <p:nvSpPr>
          <p:cNvPr id="45" name="左大括号 44"/>
          <p:cNvSpPr/>
          <p:nvPr/>
        </p:nvSpPr>
        <p:spPr>
          <a:xfrm>
            <a:off x="8411729" y="1256732"/>
            <a:ext cx="214629" cy="12565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5008336" y="3251051"/>
            <a:ext cx="420915" cy="1207242"/>
            <a:chOff x="2289677" y="2517769"/>
            <a:chExt cx="871517" cy="3101978"/>
          </a:xfrm>
        </p:grpSpPr>
        <p:grpSp>
          <p:nvGrpSpPr>
            <p:cNvPr id="47" name="组合 46"/>
            <p:cNvGrpSpPr/>
            <p:nvPr/>
          </p:nvGrpSpPr>
          <p:grpSpPr>
            <a:xfrm>
              <a:off x="2289677" y="2517769"/>
              <a:ext cx="871517" cy="3101978"/>
              <a:chOff x="3432350" y="1355133"/>
              <a:chExt cx="1455094" cy="4037980"/>
            </a:xfrm>
          </p:grpSpPr>
          <p:grpSp>
            <p:nvGrpSpPr>
              <p:cNvPr id="49" name="组合 48"/>
              <p:cNvGrpSpPr/>
              <p:nvPr/>
            </p:nvGrpSpPr>
            <p:grpSpPr>
              <a:xfrm>
                <a:off x="4221240" y="1355133"/>
                <a:ext cx="666204" cy="4037980"/>
                <a:chOff x="3715496" y="352457"/>
                <a:chExt cx="609008" cy="4504982"/>
              </a:xfrm>
            </p:grpSpPr>
            <p:grpSp>
              <p:nvGrpSpPr>
                <p:cNvPr id="51" name="组合 30"/>
                <p:cNvGrpSpPr>
                  <a:grpSpLocks/>
                </p:cNvGrpSpPr>
                <p:nvPr/>
              </p:nvGrpSpPr>
              <p:grpSpPr bwMode="auto">
                <a:xfrm rot="16200000">
                  <a:off x="2996819" y="1071136"/>
                  <a:ext cx="2046363" cy="609006"/>
                  <a:chOff x="0" y="504056"/>
                  <a:chExt cx="6032665" cy="648073"/>
                </a:xfrm>
              </p:grpSpPr>
              <p:sp>
                <p:nvSpPr>
                  <p:cNvPr id="56"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7" name="直接箭头连接符 56"/>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52" name="组合 51"/>
                <p:cNvGrpSpPr>
                  <a:grpSpLocks/>
                </p:cNvGrpSpPr>
                <p:nvPr/>
              </p:nvGrpSpPr>
              <p:grpSpPr bwMode="auto">
                <a:xfrm rot="16200000">
                  <a:off x="2996817" y="3529755"/>
                  <a:ext cx="2046363" cy="609005"/>
                  <a:chOff x="0" y="504056"/>
                  <a:chExt cx="6032665" cy="648072"/>
                </a:xfrm>
              </p:grpSpPr>
              <p:sp>
                <p:nvSpPr>
                  <p:cNvPr id="54"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55"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53" name="直接连接符 52"/>
                <p:cNvCxnSpPr>
                  <a:stCxn id="56" idx="0"/>
                  <a:endCxn id="54"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58" name="矩形 57"/>
          <p:cNvSpPr/>
          <p:nvPr/>
        </p:nvSpPr>
        <p:spPr>
          <a:xfrm>
            <a:off x="5453095" y="3143703"/>
            <a:ext cx="1723549"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利率期货市场</a:t>
            </a:r>
            <a:endParaRPr lang="en-US" altLang="zh-CN" sz="2000" dirty="0">
              <a:latin typeface="微软雅黑" panose="020B0503020204020204" charset="-122"/>
              <a:ea typeface="微软雅黑" panose="020B0503020204020204" charset="-122"/>
            </a:endParaRPr>
          </a:p>
        </p:txBody>
      </p:sp>
      <p:sp>
        <p:nvSpPr>
          <p:cNvPr id="59" name="矩形 58"/>
          <p:cNvSpPr/>
          <p:nvPr/>
        </p:nvSpPr>
        <p:spPr>
          <a:xfrm>
            <a:off x="5453095" y="3659371"/>
            <a:ext cx="1210588" cy="400110"/>
          </a:xfrm>
          <a:prstGeom prst="rect">
            <a:avLst/>
          </a:prstGeom>
        </p:spPr>
        <p:txBody>
          <a:bodyPr wrap="none">
            <a:spAutoFit/>
          </a:bodyPr>
          <a:lstStyle/>
          <a:p>
            <a:pPr lvl="0">
              <a:spcBef>
                <a:spcPct val="0"/>
              </a:spcBef>
            </a:pPr>
            <a:r>
              <a:rPr lang="en-US" altLang="zh-CN" sz="2000" dirty="0" err="1">
                <a:latin typeface="微软雅黑" panose="020B0503020204020204" charset="-122"/>
                <a:ea typeface="微软雅黑" panose="020B0503020204020204" charset="-122"/>
              </a:rPr>
              <a:t>远期交易</a:t>
            </a:r>
            <a:endParaRPr lang="en-US" altLang="zh-CN" sz="2000" dirty="0">
              <a:latin typeface="微软雅黑" panose="020B0503020204020204" charset="-122"/>
              <a:ea typeface="微软雅黑" panose="020B0503020204020204" charset="-122"/>
            </a:endParaRPr>
          </a:p>
        </p:txBody>
      </p:sp>
      <p:sp>
        <p:nvSpPr>
          <p:cNvPr id="60" name="矩形 59"/>
          <p:cNvSpPr/>
          <p:nvPr/>
        </p:nvSpPr>
        <p:spPr>
          <a:xfrm>
            <a:off x="5468172" y="4225931"/>
            <a:ext cx="1210588" cy="400110"/>
          </a:xfrm>
          <a:prstGeom prst="rect">
            <a:avLst/>
          </a:prstGeom>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期权</a:t>
            </a:r>
            <a:r>
              <a:rPr lang="en-US" altLang="zh-CN" sz="2000" dirty="0" err="1" smtClean="0">
                <a:latin typeface="微软雅黑" panose="020B0503020204020204" charset="-122"/>
                <a:ea typeface="微软雅黑" panose="020B0503020204020204" charset="-122"/>
              </a:rPr>
              <a:t>交易</a:t>
            </a:r>
            <a:endParaRPr lang="en-US" altLang="zh-CN" sz="2000" dirty="0">
              <a:latin typeface="微软雅黑" panose="020B0503020204020204" charset="-122"/>
              <a:ea typeface="微软雅黑" panose="020B0503020204020204" charset="-122"/>
            </a:endParaRPr>
          </a:p>
        </p:txBody>
      </p:sp>
      <p:grpSp>
        <p:nvGrpSpPr>
          <p:cNvPr id="61" name="组合 60"/>
          <p:cNvGrpSpPr/>
          <p:nvPr/>
        </p:nvGrpSpPr>
        <p:grpSpPr>
          <a:xfrm>
            <a:off x="5033653" y="4952030"/>
            <a:ext cx="420915" cy="1158943"/>
            <a:chOff x="2289677" y="2517769"/>
            <a:chExt cx="871517" cy="3101978"/>
          </a:xfrm>
        </p:grpSpPr>
        <p:grpSp>
          <p:nvGrpSpPr>
            <p:cNvPr id="62" name="组合 61"/>
            <p:cNvGrpSpPr/>
            <p:nvPr/>
          </p:nvGrpSpPr>
          <p:grpSpPr>
            <a:xfrm>
              <a:off x="2289677" y="2517769"/>
              <a:ext cx="871517" cy="3101978"/>
              <a:chOff x="3432350" y="1355133"/>
              <a:chExt cx="1455094" cy="4037980"/>
            </a:xfrm>
          </p:grpSpPr>
          <p:grpSp>
            <p:nvGrpSpPr>
              <p:cNvPr id="65" name="组合 64"/>
              <p:cNvGrpSpPr/>
              <p:nvPr/>
            </p:nvGrpSpPr>
            <p:grpSpPr>
              <a:xfrm>
                <a:off x="4221240" y="1355133"/>
                <a:ext cx="666204" cy="4037980"/>
                <a:chOff x="3715496" y="352457"/>
                <a:chExt cx="609008" cy="4504982"/>
              </a:xfrm>
            </p:grpSpPr>
            <p:grpSp>
              <p:nvGrpSpPr>
                <p:cNvPr id="67" name="组合 30"/>
                <p:cNvGrpSpPr>
                  <a:grpSpLocks/>
                </p:cNvGrpSpPr>
                <p:nvPr/>
              </p:nvGrpSpPr>
              <p:grpSpPr bwMode="auto">
                <a:xfrm rot="16200000">
                  <a:off x="2996819" y="1071136"/>
                  <a:ext cx="2046363" cy="609006"/>
                  <a:chOff x="0" y="504056"/>
                  <a:chExt cx="6032665" cy="648073"/>
                </a:xfrm>
              </p:grpSpPr>
              <p:sp>
                <p:nvSpPr>
                  <p:cNvPr id="72" name="直接连接符 31"/>
                  <p:cNvSpPr>
                    <a:spLocks noChangeShapeType="1"/>
                  </p:cNvSpPr>
                  <p:nvPr/>
                </p:nvSpPr>
                <p:spPr bwMode="auto">
                  <a:xfrm>
                    <a:off x="0" y="504058"/>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3" name="直接箭头连接符 72"/>
                  <p:cNvCxnSpPr>
                    <a:cxnSpLocks noChangeShapeType="1"/>
                  </p:cNvCxnSpPr>
                  <p:nvPr/>
                </p:nvCxnSpPr>
                <p:spPr bwMode="auto">
                  <a:xfrm>
                    <a:off x="6030759" y="504056"/>
                    <a:ext cx="0" cy="648073"/>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grpSp>
              <p:nvGrpSpPr>
                <p:cNvPr id="68" name="组合 67"/>
                <p:cNvGrpSpPr>
                  <a:grpSpLocks/>
                </p:cNvGrpSpPr>
                <p:nvPr/>
              </p:nvGrpSpPr>
              <p:grpSpPr bwMode="auto">
                <a:xfrm rot="16200000">
                  <a:off x="2996817" y="3529755"/>
                  <a:ext cx="2046363" cy="609005"/>
                  <a:chOff x="0" y="504056"/>
                  <a:chExt cx="6032665" cy="648072"/>
                </a:xfrm>
              </p:grpSpPr>
              <p:sp>
                <p:nvSpPr>
                  <p:cNvPr id="70" name="直接连接符 31"/>
                  <p:cNvSpPr>
                    <a:spLocks noChangeShapeType="1"/>
                  </p:cNvSpPr>
                  <p:nvPr/>
                </p:nvSpPr>
                <p:spPr bwMode="auto">
                  <a:xfrm>
                    <a:off x="0" y="504056"/>
                    <a:ext cx="6032665" cy="1"/>
                  </a:xfrm>
                  <a:prstGeom prst="line">
                    <a:avLst/>
                  </a:prstGeom>
                  <a:noFill/>
                  <a:ln w="6350">
                    <a:solidFill>
                      <a:schemeClr val="tx1">
                        <a:lumMod val="85000"/>
                        <a:lumOff val="15000"/>
                      </a:schemeClr>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cxnSp>
                <p:nvCxnSpPr>
                  <p:cNvPr id="71" name="直接箭头连接符 32"/>
                  <p:cNvCxnSpPr>
                    <a:cxnSpLocks noChangeShapeType="1"/>
                  </p:cNvCxnSpPr>
                  <p:nvPr/>
                </p:nvCxnSpPr>
                <p:spPr bwMode="auto">
                  <a:xfrm>
                    <a:off x="0" y="504056"/>
                    <a:ext cx="1" cy="648072"/>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cxnSp>
              <p:nvCxnSpPr>
                <p:cNvPr id="69" name="直接连接符 68"/>
                <p:cNvCxnSpPr>
                  <a:stCxn id="72" idx="0"/>
                  <a:endCxn id="70" idx="1"/>
                </p:cNvCxnSpPr>
                <p:nvPr/>
              </p:nvCxnSpPr>
              <p:spPr>
                <a:xfrm>
                  <a:off x="3715496" y="2398819"/>
                  <a:ext cx="1" cy="4122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flipV="1">
                <a:off x="3432350" y="3371521"/>
                <a:ext cx="788887" cy="519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63" name="直接箭头连接符 35"/>
            <p:cNvCxnSpPr>
              <a:cxnSpLocks noChangeShapeType="1"/>
            </p:cNvCxnSpPr>
            <p:nvPr/>
          </p:nvCxnSpPr>
          <p:spPr bwMode="auto">
            <a:xfrm rot="16200000">
              <a:off x="2961683" y="3869248"/>
              <a:ext cx="0" cy="399017"/>
            </a:xfrm>
            <a:prstGeom prst="straightConnector1">
              <a:avLst/>
            </a:prstGeom>
            <a:noFill/>
            <a:ln w="6350">
              <a:solidFill>
                <a:schemeClr val="tx1">
                  <a:lumMod val="85000"/>
                  <a:lumOff val="15000"/>
                </a:schemeClr>
              </a:solidFill>
              <a:bevel/>
              <a:headEnd/>
              <a:tailEnd type="arrow" w="med" len="med"/>
            </a:ln>
            <a:extLst>
              <a:ext uri="{909E8E84-426E-40DD-AFC4-6F175D3DCCD1}">
                <a14:hiddenFill xmlns:a14="http://schemas.microsoft.com/office/drawing/2010/main">
                  <a:noFill/>
                </a14:hiddenFill>
              </a:ext>
            </a:extLst>
          </p:spPr>
        </p:cxnSp>
      </p:grpSp>
      <p:sp>
        <p:nvSpPr>
          <p:cNvPr id="74" name="矩形 73"/>
          <p:cNvSpPr/>
          <p:nvPr/>
        </p:nvSpPr>
        <p:spPr>
          <a:xfrm>
            <a:off x="5501825" y="4800524"/>
            <a:ext cx="1467068"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非固定价格</a:t>
            </a:r>
            <a:endParaRPr lang="en-US" altLang="zh-CN" sz="2000" dirty="0">
              <a:latin typeface="微软雅黑" panose="020B0503020204020204" charset="-122"/>
              <a:ea typeface="微软雅黑" panose="020B0503020204020204" charset="-122"/>
            </a:endParaRPr>
          </a:p>
        </p:txBody>
      </p:sp>
      <p:sp>
        <p:nvSpPr>
          <p:cNvPr id="75" name="矩形 74"/>
          <p:cNvSpPr/>
          <p:nvPr/>
        </p:nvSpPr>
        <p:spPr>
          <a:xfrm>
            <a:off x="5529076" y="5320595"/>
            <a:ext cx="1723549" cy="400110"/>
          </a:xfrm>
          <a:prstGeom prst="rect">
            <a:avLst/>
          </a:prstGeom>
          <a:noFill/>
        </p:spPr>
        <p:txBody>
          <a:bodyPr wrap="none">
            <a:spAutoFit/>
          </a:bodyPr>
          <a:lstStyle/>
          <a:p>
            <a:pPr lvl="0">
              <a:spcBef>
                <a:spcPct val="0"/>
              </a:spcBef>
            </a:pPr>
            <a:r>
              <a:rPr lang="zh-CN" altLang="en-US" sz="2000" dirty="0" smtClean="0">
                <a:latin typeface="微软雅黑" panose="020B0503020204020204" charset="-122"/>
                <a:ea typeface="微软雅黑" panose="020B0503020204020204" charset="-122"/>
              </a:rPr>
              <a:t>价格调整条款</a:t>
            </a:r>
            <a:endParaRPr lang="en-US" altLang="zh-CN" sz="2000" dirty="0">
              <a:latin typeface="微软雅黑" panose="020B0503020204020204" charset="-122"/>
              <a:ea typeface="微软雅黑" panose="020B0503020204020204" charset="-122"/>
            </a:endParaRPr>
          </a:p>
        </p:txBody>
      </p:sp>
      <p:sp>
        <p:nvSpPr>
          <p:cNvPr id="76" name="矩形 75"/>
          <p:cNvSpPr/>
          <p:nvPr/>
        </p:nvSpPr>
        <p:spPr>
          <a:xfrm>
            <a:off x="5525810" y="5861757"/>
            <a:ext cx="1210588" cy="400110"/>
          </a:xfrm>
          <a:prstGeom prst="rect">
            <a:avLst/>
          </a:prstGeom>
          <a:noFill/>
        </p:spPr>
        <p:txBody>
          <a:bodyPr wrap="none">
            <a:spAutoFit/>
          </a:bodyPr>
          <a:lstStyle/>
          <a:p>
            <a:pPr lvl="0">
              <a:spcBef>
                <a:spcPct val="0"/>
              </a:spcBef>
            </a:pPr>
            <a:r>
              <a:rPr lang="zh-CN" altLang="en-US" sz="2000" dirty="0">
                <a:latin typeface="微软雅黑" panose="020B0503020204020204" charset="-122"/>
                <a:ea typeface="微软雅黑" panose="020B0503020204020204" charset="-122"/>
              </a:rPr>
              <a:t>套期保值</a:t>
            </a:r>
            <a:endParaRPr lang="en-US" altLang="zh-CN" sz="2000" dirty="0">
              <a:latin typeface="微软雅黑" panose="020B0503020204020204" charset="-122"/>
              <a:ea typeface="微软雅黑" panose="020B0503020204020204" charset="-122"/>
            </a:endParaRPr>
          </a:p>
        </p:txBody>
      </p:sp>
      <p:sp>
        <p:nvSpPr>
          <p:cNvPr id="77" name="矩形 76"/>
          <p:cNvSpPr/>
          <p:nvPr/>
        </p:nvSpPr>
        <p:spPr>
          <a:xfrm>
            <a:off x="-21931" y="3151638"/>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各种技术手段</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7236112" y="4315395"/>
            <a:ext cx="4352660" cy="1338828"/>
          </a:xfrm>
          <a:prstGeom prst="rect">
            <a:avLst/>
          </a:prstGeom>
        </p:spPr>
        <p:txBody>
          <a:bodyPr wrap="square">
            <a:spAutoFit/>
          </a:bodyPr>
          <a:lstStyle/>
          <a:p>
            <a:pPr lvl="0">
              <a:lnSpc>
                <a:spcPct val="150000"/>
              </a:lnSpc>
              <a:spcBef>
                <a:spcPct val="0"/>
              </a:spcBef>
            </a:pPr>
            <a:r>
              <a:rPr lang="en-US" altLang="zh-CN" dirty="0">
                <a:latin typeface="楷体" panose="02010609060101010101" pitchFamily="49" charset="-122"/>
                <a:ea typeface="楷体" panose="02010609060101010101" pitchFamily="49" charset="-122"/>
              </a:rPr>
              <a:t>（1）</a:t>
            </a:r>
            <a:r>
              <a:rPr lang="en-US" altLang="zh-CN" u="sng" dirty="0">
                <a:solidFill>
                  <a:srgbClr val="C00000"/>
                </a:solidFill>
                <a:latin typeface="楷体" panose="02010609060101010101" pitchFamily="49" charset="-122"/>
                <a:ea typeface="楷体" panose="02010609060101010101" pitchFamily="49" charset="-122"/>
              </a:rPr>
              <a:t>具体价格待定</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0">
              <a:lnSpc>
                <a:spcPct val="150000"/>
              </a:lnSpc>
              <a:spcBef>
                <a:spcPct val="0"/>
              </a:spcBef>
            </a:pPr>
            <a:r>
              <a:rPr lang="en-US" altLang="zh-CN"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2）</a:t>
            </a:r>
            <a:r>
              <a:rPr lang="en-US" altLang="zh-CN" u="sng" dirty="0">
                <a:solidFill>
                  <a:srgbClr val="C00000"/>
                </a:solidFill>
                <a:latin typeface="楷体" panose="02010609060101010101" pitchFamily="49" charset="-122"/>
                <a:ea typeface="楷体" panose="02010609060101010101" pitchFamily="49" charset="-122"/>
              </a:rPr>
              <a:t>暂定价格</a:t>
            </a:r>
            <a:r>
              <a:rPr lang="en-US" altLang="zh-CN"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0">
              <a:lnSpc>
                <a:spcPct val="150000"/>
              </a:lnSpc>
              <a:spcBef>
                <a:spcPct val="0"/>
              </a:spcBef>
            </a:pPr>
            <a:r>
              <a:rPr lang="en-US" altLang="zh-CN"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3）</a:t>
            </a:r>
            <a:r>
              <a:rPr lang="en-US" altLang="zh-CN" u="sng" dirty="0">
                <a:solidFill>
                  <a:srgbClr val="C00000"/>
                </a:solidFill>
                <a:latin typeface="楷体" panose="02010609060101010101" pitchFamily="49" charset="-122"/>
                <a:ea typeface="楷体" panose="02010609060101010101" pitchFamily="49" charset="-122"/>
              </a:rPr>
              <a:t>部分固定价格</a:t>
            </a:r>
            <a:r>
              <a:rPr lang="en-US" altLang="zh-CN" dirty="0">
                <a:latin typeface="楷体" panose="02010609060101010101" pitchFamily="49" charset="-122"/>
                <a:ea typeface="楷体" panose="02010609060101010101" pitchFamily="49" charset="-122"/>
              </a:rPr>
              <a:t>，</a:t>
            </a:r>
            <a:r>
              <a:rPr lang="en-US" altLang="zh-CN" u="sng" dirty="0">
                <a:solidFill>
                  <a:srgbClr val="C00000"/>
                </a:solidFill>
                <a:latin typeface="楷体" panose="02010609060101010101" pitchFamily="49" charset="-122"/>
                <a:ea typeface="楷体" panose="02010609060101010101" pitchFamily="49" charset="-122"/>
              </a:rPr>
              <a:t>部分非固定价格。</a:t>
            </a:r>
          </a:p>
        </p:txBody>
      </p:sp>
      <p:sp>
        <p:nvSpPr>
          <p:cNvPr id="78" name="左大括号 77"/>
          <p:cNvSpPr/>
          <p:nvPr/>
        </p:nvSpPr>
        <p:spPr>
          <a:xfrm>
            <a:off x="7148747" y="4562822"/>
            <a:ext cx="131183" cy="87551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7.3.3.3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应对价格风险的技术手段</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sp>
        <p:nvSpPr>
          <p:cNvPr id="80"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7.3.3 </a:t>
            </a:r>
            <a:r>
              <a:rPr lang="zh-CN" altLang="en-US" sz="3600" dirty="0">
                <a:latin typeface="黑体" panose="02010609060101010101" pitchFamily="49" charset="-122"/>
                <a:ea typeface="黑体" panose="02010609060101010101" pitchFamily="49" charset="-122"/>
              </a:rPr>
              <a:t>利用</a:t>
            </a:r>
            <a:r>
              <a:rPr lang="zh-CN" altLang="en-US" sz="3600" dirty="0" smtClean="0">
                <a:latin typeface="黑体" panose="02010609060101010101" pitchFamily="49" charset="-122"/>
                <a:ea typeface="黑体" panose="02010609060101010101" pitchFamily="49" charset="-122"/>
              </a:rPr>
              <a:t>各种技术手段法</a:t>
            </a:r>
            <a:endParaRPr lang="zh-CN" altLang="en-US" sz="3600" dirty="0">
              <a:latin typeface="黑体" panose="02010609060101010101" pitchFamily="49" charset="-122"/>
              <a:ea typeface="黑体" panose="02010609060101010101" pitchFamily="49" charset="-122"/>
            </a:endParaRPr>
          </a:p>
        </p:txBody>
      </p:sp>
      <p:pic>
        <p:nvPicPr>
          <p:cNvPr id="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818" y="129825"/>
            <a:ext cx="4202271" cy="120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 name="圆角矩形 81"/>
          <p:cNvSpPr/>
          <p:nvPr/>
        </p:nvSpPr>
        <p:spPr>
          <a:xfrm>
            <a:off x="10011953" y="967845"/>
            <a:ext cx="2101136"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0804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0" y="346074"/>
            <a:ext cx="2283377" cy="6497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9" name="直接连接符 8"/>
          <p:cNvCxnSpPr/>
          <p:nvPr/>
        </p:nvCxnSpPr>
        <p:spPr>
          <a:xfrm>
            <a:off x="2277027" y="762632"/>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flipH="1">
            <a:off x="1120539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20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91</a:t>
            </a:fld>
            <a:endParaRPr lang="zh-CN" altLang="en-US" sz="2000" kern="0" dirty="0">
              <a:solidFill>
                <a:sysClr val="window" lastClr="FFFFFF"/>
              </a:solidFill>
              <a:latin typeface="Calibri"/>
              <a:ea typeface="宋体"/>
            </a:endParaRPr>
          </a:p>
        </p:txBody>
      </p:sp>
      <p:cxnSp>
        <p:nvCxnSpPr>
          <p:cNvPr id="3" name="直接连接符 2"/>
          <p:cNvCxnSpPr/>
          <p:nvPr/>
        </p:nvCxnSpPr>
        <p:spPr>
          <a:xfrm>
            <a:off x="77336" y="3144783"/>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350" y="3264105"/>
            <a:ext cx="2296027" cy="581057"/>
          </a:xfrm>
          <a:prstGeom prst="rect">
            <a:avLst/>
          </a:prstGeom>
        </p:spPr>
        <p:txBody>
          <a:bodyPr wrap="square">
            <a:spAutoFit/>
          </a:bodyPr>
          <a:lstStyle/>
          <a:p>
            <a:pPr algn="ctr">
              <a:lnSpc>
                <a:spcPct val="150000"/>
              </a:lnSpc>
              <a:spcAft>
                <a:spcPts val="0"/>
              </a:spcAft>
              <a:defRPr/>
            </a:pPr>
            <a:endParaRPr lang="zh-CN" altLang="en-US" sz="2400" dirty="0">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61757" y="3987766"/>
            <a:ext cx="2129900" cy="36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277027" y="116301"/>
            <a:ext cx="6446059" cy="646331"/>
          </a:xfrm>
          <a:prstGeom prst="rect">
            <a:avLst/>
          </a:prstGeom>
          <a:noFill/>
        </p:spPr>
        <p:txBody>
          <a:bodyPr wrap="square" rtlCol="0">
            <a:spAutoFit/>
          </a:bodyPr>
          <a:lstStyle/>
          <a:p>
            <a:r>
              <a:rPr lang="en-US" altLang="zh-CN" sz="3600" dirty="0" smtClean="0">
                <a:latin typeface="黑体" panose="02010609060101010101" pitchFamily="49" charset="-122"/>
                <a:ea typeface="黑体" panose="02010609060101010101" pitchFamily="49" charset="-122"/>
              </a:rPr>
              <a:t>7.3  </a:t>
            </a:r>
            <a:r>
              <a:rPr lang="zh-CN" altLang="en-US" sz="3600" dirty="0" smtClean="0">
                <a:latin typeface="黑体" panose="02010609060101010101" pitchFamily="49" charset="-122"/>
                <a:ea typeface="黑体" panose="02010609060101010101" pitchFamily="49" charset="-122"/>
              </a:rPr>
              <a:t>规避</a:t>
            </a:r>
            <a:r>
              <a:rPr lang="zh-CN" altLang="en-US" sz="3600" dirty="0">
                <a:latin typeface="黑体" panose="02010609060101010101" pitchFamily="49" charset="-122"/>
                <a:ea typeface="黑体" panose="02010609060101010101" pitchFamily="49" charset="-122"/>
              </a:rPr>
              <a:t>风险的手段</a:t>
            </a:r>
          </a:p>
        </p:txBody>
      </p:sp>
      <p:cxnSp>
        <p:nvCxnSpPr>
          <p:cNvPr id="25" name="直接连接符 24"/>
          <p:cNvCxnSpPr/>
          <p:nvPr/>
        </p:nvCxnSpPr>
        <p:spPr>
          <a:xfrm>
            <a:off x="77336" y="483337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50" y="1334058"/>
            <a:ext cx="2298956" cy="874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咨询专家法</a:t>
            </a:r>
          </a:p>
        </p:txBody>
      </p:sp>
      <p:cxnSp>
        <p:nvCxnSpPr>
          <p:cNvPr id="35" name="直接连接符 34"/>
          <p:cNvCxnSpPr/>
          <p:nvPr/>
        </p:nvCxnSpPr>
        <p:spPr>
          <a:xfrm>
            <a:off x="70388" y="2221521"/>
            <a:ext cx="2129900" cy="54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9820" y="2337006"/>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保险信贷担保</a:t>
            </a:r>
            <a:endParaRPr lang="en-US" altLang="zh-CN" sz="2400" dirty="0" smtClean="0">
              <a:latin typeface="微软雅黑" panose="020B0503020204020204" pitchFamily="34" charset="-122"/>
              <a:ea typeface="微软雅黑" panose="020B0503020204020204" pitchFamily="34" charset="-122"/>
            </a:endParaRPr>
          </a:p>
        </p:txBody>
      </p:sp>
      <p:sp>
        <p:nvSpPr>
          <p:cNvPr id="17" name="矩形 16"/>
          <p:cNvSpPr/>
          <p:nvPr/>
        </p:nvSpPr>
        <p:spPr>
          <a:xfrm>
            <a:off x="-22772" y="3980027"/>
            <a:ext cx="2298956" cy="87439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提高人员素质</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2929502" y="2208453"/>
            <a:ext cx="8623870" cy="3416320"/>
          </a:xfrm>
          <a:prstGeom prst="rect">
            <a:avLst/>
          </a:prstGeom>
        </p:spPr>
        <p:txBody>
          <a:bodyPr wrap="square">
            <a:spAutoFit/>
          </a:bodyPr>
          <a:lstStyle/>
          <a:p>
            <a:pPr lvl="0">
              <a:lnSpc>
                <a:spcPct val="150000"/>
              </a:lnSpc>
              <a:spcBef>
                <a:spcPct val="0"/>
              </a:spcBef>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谈判人员的素质要在经常的谈判实践磨练中不断</a:t>
            </a:r>
            <a:r>
              <a:rPr lang="zh-CN" altLang="en-US" sz="2400" dirty="0" smtClean="0">
                <a:latin typeface="楷体" panose="02010609060101010101" pitchFamily="49" charset="-122"/>
                <a:ea typeface="楷体" panose="02010609060101010101" pitchFamily="49" charset="-122"/>
              </a:rPr>
              <a:t>发展</a:t>
            </a:r>
            <a:r>
              <a:rPr lang="zh-CN" altLang="en-US" sz="24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a:p>
            <a:pPr lvl="0">
              <a:lnSpc>
                <a:spcPct val="150000"/>
              </a:lnSpc>
              <a:spcBef>
                <a:spcPct val="0"/>
              </a:spcBef>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以事业为重，有较强自我控制能力，不图虚荣，敢于负责。</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应该知识面广，谦虚好学，能虚心求教他人。</a:t>
            </a:r>
          </a:p>
          <a:p>
            <a:pPr lvl="0">
              <a:lnSpc>
                <a:spcPct val="150000"/>
              </a:lnSpc>
              <a:spcBef>
                <a:spcPct val="0"/>
              </a:spcBef>
            </a:pP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应该深入细致，洞察力强，信息渠道多，善于营造竞争局面，多方</a:t>
            </a:r>
            <a:r>
              <a:rPr lang="zh-CN" altLang="en-US" sz="2400" dirty="0" smtClean="0">
                <a:latin typeface="楷体" panose="02010609060101010101" pitchFamily="49" charset="-122"/>
                <a:ea typeface="楷体" panose="02010609060101010101" pitchFamily="49" charset="-122"/>
              </a:rPr>
              <a:t>择优。</a:t>
            </a:r>
            <a:endParaRPr lang="zh-CN" altLang="en-US" sz="2400" dirty="0">
              <a:latin typeface="楷体" panose="02010609060101010101" pitchFamily="49" charset="-122"/>
              <a:ea typeface="楷体" panose="02010609060101010101" pitchFamily="49" charset="-122"/>
            </a:endParaRPr>
          </a:p>
          <a:p>
            <a:pPr lvl="0">
              <a:lnSpc>
                <a:spcPct val="150000"/>
              </a:lnSpc>
              <a:spcBef>
                <a:spcPct val="0"/>
              </a:spcBef>
            </a:pP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应对政治与经济的辩证关系有所</a:t>
            </a:r>
            <a:r>
              <a:rPr lang="zh-CN" altLang="en-US" sz="2400" dirty="0" smtClean="0">
                <a:latin typeface="楷体" panose="02010609060101010101" pitchFamily="49" charset="-122"/>
                <a:ea typeface="楷体" panose="02010609060101010101" pitchFamily="49" charset="-122"/>
              </a:rPr>
              <a:t>认识。</a:t>
            </a:r>
            <a:endParaRPr lang="zh-CN" altLang="en-US" sz="2400" dirty="0">
              <a:latin typeface="楷体" panose="02010609060101010101" pitchFamily="49" charset="-122"/>
              <a:ea typeface="楷体" panose="02010609060101010101" pitchFamily="49" charset="-122"/>
            </a:endParaRPr>
          </a:p>
        </p:txBody>
      </p:sp>
      <p:sp>
        <p:nvSpPr>
          <p:cNvPr id="46" name="矩形 45"/>
          <p:cNvSpPr/>
          <p:nvPr/>
        </p:nvSpPr>
        <p:spPr>
          <a:xfrm>
            <a:off x="-63992" y="3234175"/>
            <a:ext cx="2381397" cy="581057"/>
          </a:xfrm>
          <a:prstGeom prst="rect">
            <a:avLst/>
          </a:prstGeom>
        </p:spPr>
        <p:txBody>
          <a:bodyPr wrap="square">
            <a:spAutoFit/>
          </a:bodyPr>
          <a:lstStyle/>
          <a:p>
            <a:pPr algn="ctr">
              <a:lnSpc>
                <a:spcPct val="150000"/>
              </a:lnSpc>
              <a:spcAft>
                <a:spcPts val="0"/>
              </a:spcAft>
              <a:defRPr/>
            </a:pPr>
            <a:r>
              <a:rPr lang="zh-CN" altLang="en-US" sz="2400" dirty="0" smtClean="0">
                <a:latin typeface="微软雅黑" panose="020B0503020204020204" pitchFamily="34" charset="-122"/>
                <a:ea typeface="微软雅黑" panose="020B0503020204020204" pitchFamily="34" charset="-122"/>
              </a:rPr>
              <a:t>各种技术手段</a:t>
            </a:r>
            <a:endParaRPr lang="en-US" altLang="zh-CN" sz="2400" dirty="0" smtClean="0">
              <a:latin typeface="微软雅黑" panose="020B0503020204020204" pitchFamily="34" charset="-122"/>
              <a:ea typeface="微软雅黑" panose="020B0503020204020204" pitchFamily="34" charset="-122"/>
            </a:endParaRPr>
          </a:p>
        </p:txBody>
      </p:sp>
      <p:sp>
        <p:nvSpPr>
          <p:cNvPr id="16" name="文本框 43"/>
          <p:cNvSpPr txBox="1"/>
          <p:nvPr/>
        </p:nvSpPr>
        <p:spPr>
          <a:xfrm>
            <a:off x="61757" y="38298"/>
            <a:ext cx="3832910" cy="307777"/>
          </a:xfrm>
          <a:prstGeom prst="rect">
            <a:avLst/>
          </a:prstGeom>
          <a:noFill/>
        </p:spPr>
        <p:txBody>
          <a:bodyPr wrap="square" rtlCol="0">
            <a:spAutoFit/>
          </a:bodyPr>
          <a:lstStyle/>
          <a:p>
            <a:r>
              <a:rPr lang="en-US" altLang="zh-CN" sz="1400" dirty="0" smtClean="0">
                <a:solidFill>
                  <a:schemeClr val="bg1">
                    <a:lumMod val="75000"/>
                  </a:schemeClr>
                </a:solidFill>
                <a:latin typeface="黑体" panose="02010609060101010101" pitchFamily="49" charset="-122"/>
                <a:ea typeface="黑体" panose="02010609060101010101" pitchFamily="49" charset="-122"/>
              </a:rPr>
              <a:t>7.3.4 </a:t>
            </a:r>
            <a:r>
              <a:rPr lang="zh-CN" altLang="en-US" sz="1400" dirty="0" smtClean="0">
                <a:solidFill>
                  <a:schemeClr val="bg1">
                    <a:lumMod val="75000"/>
                  </a:schemeClr>
                </a:solidFill>
                <a:latin typeface="黑体" panose="02010609060101010101" pitchFamily="49" charset="-122"/>
                <a:ea typeface="黑体" panose="02010609060101010101" pitchFamily="49" charset="-122"/>
              </a:rPr>
              <a:t>提高谈判人员的素质</a:t>
            </a:r>
            <a:endParaRPr lang="zh-CN" altLang="en-US" sz="1400" dirty="0">
              <a:solidFill>
                <a:schemeClr val="bg1">
                  <a:lumMod val="75000"/>
                </a:schemeClr>
              </a:solidFill>
              <a:latin typeface="黑体" panose="02010609060101010101" pitchFamily="49" charset="-122"/>
              <a:ea typeface="黑体" panose="02010609060101010101" pitchFamily="49" charset="-122"/>
            </a:endParaRPr>
          </a:p>
        </p:txBody>
      </p:sp>
      <p:pic>
        <p:nvPicPr>
          <p:cNvPr id="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602" r="2494"/>
          <a:stretch/>
        </p:blipFill>
        <p:spPr bwMode="auto">
          <a:xfrm>
            <a:off x="7803622" y="65502"/>
            <a:ext cx="4388378" cy="150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圆角矩形 18"/>
          <p:cNvSpPr/>
          <p:nvPr/>
        </p:nvSpPr>
        <p:spPr>
          <a:xfrm>
            <a:off x="9816146" y="1209619"/>
            <a:ext cx="1389247" cy="34928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3296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14.</a:t>
            </a:r>
            <a:r>
              <a:rPr lang="zh-CN" altLang="en-US" sz="2400" dirty="0">
                <a:latin typeface="微软雅黑" panose="020B0503020204020204" pitchFamily="34" charset="-122"/>
                <a:ea typeface="微软雅黑" panose="020B0503020204020204" pitchFamily="34" charset="-122"/>
                <a:sym typeface="宋体" pitchFamily="2" charset="-122"/>
              </a:rPr>
              <a:t>马丁</a:t>
            </a:r>
            <a:r>
              <a:rPr lang="en-US" altLang="zh-CN" sz="2400" dirty="0">
                <a:latin typeface="微软雅黑" panose="020B0503020204020204" pitchFamily="34" charset="-122"/>
                <a:ea typeface="微软雅黑" panose="020B0503020204020204" pitchFamily="34" charset="-122"/>
                <a:sym typeface="宋体" pitchFamily="2" charset="-122"/>
              </a:rPr>
              <a:t>·</a:t>
            </a:r>
            <a:r>
              <a:rPr lang="zh-CN" altLang="en-US" sz="2400" dirty="0">
                <a:latin typeface="微软雅黑" panose="020B0503020204020204" pitchFamily="34" charset="-122"/>
                <a:ea typeface="微软雅黑" panose="020B0503020204020204" pitchFamily="34" charset="-122"/>
                <a:sym typeface="宋体" pitchFamily="2" charset="-122"/>
              </a:rPr>
              <a:t>迈耶曾说，“它既是能发挥巨大作用的杰克尔博士，又是能带来巨大风险的海地先生。”它代指（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期货交易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C:</a:t>
            </a:r>
            <a:r>
              <a:rPr lang="zh-CN" altLang="en-US" sz="2400" dirty="0" smtClean="0">
                <a:latin typeface="微软雅黑" panose="020B0503020204020204" pitchFamily="34" charset="-122"/>
                <a:ea typeface="微软雅黑" panose="020B0503020204020204" pitchFamily="34" charset="-122"/>
                <a:sym typeface="宋体" pitchFamily="2" charset="-122"/>
              </a:rPr>
              <a:t>远期交易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外汇交易</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874479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14.</a:t>
            </a:r>
            <a:r>
              <a:rPr lang="zh-CN" altLang="en-US" sz="2400" dirty="0">
                <a:latin typeface="微软雅黑" panose="020B0503020204020204" pitchFamily="34" charset="-122"/>
                <a:ea typeface="微软雅黑" panose="020B0503020204020204" pitchFamily="34" charset="-122"/>
                <a:sym typeface="宋体" pitchFamily="2" charset="-122"/>
              </a:rPr>
              <a:t>马丁</a:t>
            </a:r>
            <a:r>
              <a:rPr lang="en-US" altLang="zh-CN" sz="2400" dirty="0">
                <a:latin typeface="微软雅黑" panose="020B0503020204020204" pitchFamily="34" charset="-122"/>
                <a:ea typeface="微软雅黑" panose="020B0503020204020204" pitchFamily="34" charset="-122"/>
                <a:sym typeface="宋体" pitchFamily="2" charset="-122"/>
              </a:rPr>
              <a:t>·</a:t>
            </a:r>
            <a:r>
              <a:rPr lang="zh-CN" altLang="en-US" sz="2400" dirty="0">
                <a:latin typeface="微软雅黑" panose="020B0503020204020204" pitchFamily="34" charset="-122"/>
                <a:ea typeface="微软雅黑" panose="020B0503020204020204" pitchFamily="34" charset="-122"/>
                <a:sym typeface="宋体" pitchFamily="2" charset="-122"/>
              </a:rPr>
              <a:t>迈耶曾说，“它既是能发挥巨大作用的杰克尔博士，又是能带来巨大风险的海地先生。”它代指（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期货交易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C:</a:t>
            </a:r>
            <a:r>
              <a:rPr lang="zh-CN" altLang="en-US" sz="2400" dirty="0" smtClean="0">
                <a:latin typeface="微软雅黑" panose="020B0503020204020204" pitchFamily="34" charset="-122"/>
                <a:ea typeface="微软雅黑" panose="020B0503020204020204" pitchFamily="34" charset="-122"/>
                <a:sym typeface="宋体" pitchFamily="2" charset="-122"/>
              </a:rPr>
              <a:t>远期交易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外汇交易</a:t>
            </a:r>
            <a:endParaRPr lang="zh-CN" altLang="en-US" sz="2400" dirty="0">
              <a:latin typeface="微软雅黑" panose="020B0503020204020204" pitchFamily="34" charset="-122"/>
              <a:ea typeface="微软雅黑" panose="020B0503020204020204" pitchFamily="34" charset="-122"/>
              <a:sym typeface="宋体" pitchFamily="2" charset="-122"/>
            </a:endParaRPr>
          </a:p>
        </p:txBody>
      </p:sp>
      <p:sp>
        <p:nvSpPr>
          <p:cNvPr id="4" name="矩形 3"/>
          <p:cNvSpPr/>
          <p:nvPr/>
        </p:nvSpPr>
        <p:spPr>
          <a:xfrm>
            <a:off x="656216" y="5392986"/>
            <a:ext cx="10536219" cy="646331"/>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A</a:t>
            </a:r>
          </a:p>
        </p:txBody>
      </p:sp>
    </p:spTree>
    <p:extLst>
      <p:ext uri="{BB962C8B-B14F-4D97-AF65-F5344CB8AC3E}">
        <p14:creationId xmlns:p14="http://schemas.microsoft.com/office/powerpoint/2010/main" val="201086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15.</a:t>
            </a:r>
            <a:r>
              <a:rPr lang="zh-CN" altLang="en-US" sz="2400" dirty="0">
                <a:latin typeface="微软雅黑" panose="020B0503020204020204" pitchFamily="34" charset="-122"/>
                <a:ea typeface="微软雅黑" panose="020B0503020204020204" pitchFamily="34" charset="-122"/>
                <a:sym typeface="宋体" pitchFamily="2" charset="-122"/>
              </a:rPr>
              <a:t>套期保值者根据现货交易情况，先在期货市场上建立多头交易地位，然后再以卖出期货合同进行平仓的做法叫（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买</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卖</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掉</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p:txBody>
      </p:sp>
    </p:spTree>
    <p:extLst>
      <p:ext uri="{BB962C8B-B14F-4D97-AF65-F5344CB8AC3E}">
        <p14:creationId xmlns:p14="http://schemas.microsoft.com/office/powerpoint/2010/main" val="1677231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15.</a:t>
            </a:r>
            <a:r>
              <a:rPr lang="zh-CN" altLang="en-US" sz="2400" dirty="0">
                <a:latin typeface="微软雅黑" panose="020B0503020204020204" pitchFamily="34" charset="-122"/>
                <a:ea typeface="微软雅黑" panose="020B0503020204020204" pitchFamily="34" charset="-122"/>
                <a:sym typeface="宋体" pitchFamily="2" charset="-122"/>
              </a:rPr>
              <a:t>套期保值者根据现货交易情况，先在期货市场上建立多头交易地位，然后再以卖出期货合同进行平仓的做法叫（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买</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卖</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掉</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a:solidFill>
                  <a:srgbClr val="FF0000"/>
                </a:solidFill>
                <a:latin typeface="微软雅黑" panose="020B0503020204020204" pitchFamily="34" charset="-122"/>
                <a:ea typeface="微软雅黑" panose="020B0503020204020204" pitchFamily="34" charset="-122"/>
              </a:rPr>
              <a:t>A</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116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16.</a:t>
            </a:r>
            <a:r>
              <a:rPr lang="zh-CN" altLang="en-US" sz="2400" dirty="0">
                <a:latin typeface="微软雅黑" panose="020B0503020204020204" pitchFamily="34" charset="-122"/>
                <a:ea typeface="微软雅黑" panose="020B0503020204020204" pitchFamily="34" charset="-122"/>
                <a:sym typeface="宋体" pitchFamily="2" charset="-122"/>
              </a:rPr>
              <a:t>事先以较小的代价购买一种在未来规定的时间内以某一确定价格卖出某种金融工具的做法叫做（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B:</a:t>
            </a:r>
            <a:r>
              <a:rPr lang="zh-CN" altLang="en-US" sz="2400" dirty="0" smtClean="0">
                <a:latin typeface="微软雅黑" panose="020B0503020204020204" pitchFamily="34" charset="-122"/>
                <a:ea typeface="微软雅黑" panose="020B0503020204020204" pitchFamily="34" charset="-122"/>
                <a:sym typeface="宋体" pitchFamily="2" charset="-122"/>
              </a:rPr>
              <a:t>远期交易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C:</a:t>
            </a:r>
            <a:r>
              <a:rPr lang="zh-CN" altLang="en-US" sz="2400" dirty="0" smtClean="0">
                <a:latin typeface="微软雅黑" panose="020B0503020204020204" pitchFamily="34" charset="-122"/>
                <a:ea typeface="微软雅黑" panose="020B0503020204020204" pitchFamily="34" charset="-122"/>
                <a:sym typeface="宋体" pitchFamily="2" charset="-122"/>
              </a:rPr>
              <a:t>卖</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买</a:t>
            </a:r>
            <a:r>
              <a:rPr lang="zh-CN" altLang="en-US" sz="2400" dirty="0">
                <a:latin typeface="微软雅黑" panose="020B0503020204020204" pitchFamily="34" charset="-122"/>
                <a:ea typeface="微软雅黑" panose="020B0503020204020204" pitchFamily="34" charset="-122"/>
                <a:sym typeface="宋体" pitchFamily="2" charset="-122"/>
              </a:rPr>
              <a:t>期保值</a:t>
            </a:r>
          </a:p>
        </p:txBody>
      </p:sp>
    </p:spTree>
    <p:extLst>
      <p:ext uri="{BB962C8B-B14F-4D97-AF65-F5344CB8AC3E}">
        <p14:creationId xmlns:p14="http://schemas.microsoft.com/office/powerpoint/2010/main" val="155744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16.</a:t>
            </a:r>
            <a:r>
              <a:rPr lang="zh-CN" altLang="en-US" sz="2400" dirty="0">
                <a:latin typeface="微软雅黑" panose="020B0503020204020204" pitchFamily="34" charset="-122"/>
                <a:ea typeface="微软雅黑" panose="020B0503020204020204" pitchFamily="34" charset="-122"/>
                <a:sym typeface="宋体" pitchFamily="2" charset="-122"/>
              </a:rPr>
              <a:t>事先以较小的代价购买一种在未来规定的时间内以某一确定价格卖出某种金融工具的做法叫做（ </a:t>
            </a:r>
            <a:r>
              <a:rPr lang="zh-CN" altLang="en-US" sz="2400" dirty="0" smtClean="0">
                <a:latin typeface="微软雅黑" panose="020B0503020204020204" pitchFamily="34" charset="-122"/>
                <a:ea typeface="微软雅黑" panose="020B0503020204020204" pitchFamily="34" charset="-122"/>
                <a:sym typeface="宋体" pitchFamily="2" charset="-122"/>
              </a:rPr>
              <a:t>）</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期权</a:t>
            </a:r>
            <a:r>
              <a:rPr lang="zh-CN" altLang="en-US" sz="2400" dirty="0">
                <a:latin typeface="微软雅黑" panose="020B0503020204020204" pitchFamily="34" charset="-122"/>
                <a:ea typeface="微软雅黑" panose="020B0503020204020204" pitchFamily="34" charset="-122"/>
                <a:sym typeface="宋体" pitchFamily="2" charset="-122"/>
              </a:rPr>
              <a:t>交易</a:t>
            </a: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B:</a:t>
            </a:r>
            <a:r>
              <a:rPr lang="zh-CN" altLang="en-US" sz="2400" dirty="0" smtClean="0">
                <a:latin typeface="微软雅黑" panose="020B0503020204020204" pitchFamily="34" charset="-122"/>
                <a:ea typeface="微软雅黑" panose="020B0503020204020204" pitchFamily="34" charset="-122"/>
                <a:sym typeface="宋体" pitchFamily="2" charset="-122"/>
              </a:rPr>
              <a:t>远期交易</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C:</a:t>
            </a:r>
            <a:r>
              <a:rPr lang="zh-CN" altLang="en-US" sz="2400" dirty="0" smtClean="0">
                <a:latin typeface="微软雅黑" panose="020B0503020204020204" pitchFamily="34" charset="-122"/>
                <a:ea typeface="微软雅黑" panose="020B0503020204020204" pitchFamily="34" charset="-122"/>
                <a:sym typeface="宋体" pitchFamily="2" charset="-122"/>
              </a:rPr>
              <a:t>卖</a:t>
            </a:r>
            <a:r>
              <a:rPr lang="zh-CN" altLang="en-US" sz="2400" dirty="0">
                <a:latin typeface="微软雅黑" panose="020B0503020204020204" pitchFamily="34" charset="-122"/>
                <a:ea typeface="微软雅黑" panose="020B0503020204020204" pitchFamily="34" charset="-122"/>
                <a:sym typeface="宋体" pitchFamily="2" charset="-122"/>
              </a:rPr>
              <a:t>期</a:t>
            </a:r>
            <a:r>
              <a:rPr lang="zh-CN" altLang="en-US" sz="2400" dirty="0" smtClean="0">
                <a:latin typeface="微软雅黑" panose="020B0503020204020204" pitchFamily="34" charset="-122"/>
                <a:ea typeface="微软雅黑" panose="020B0503020204020204" pitchFamily="34" charset="-122"/>
                <a:sym typeface="宋体" pitchFamily="2" charset="-122"/>
              </a:rPr>
              <a:t>保值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买</a:t>
            </a:r>
            <a:r>
              <a:rPr lang="zh-CN" altLang="en-US" sz="2400" dirty="0">
                <a:latin typeface="微软雅黑" panose="020B0503020204020204" pitchFamily="34" charset="-122"/>
                <a:ea typeface="微软雅黑" panose="020B0503020204020204" pitchFamily="34" charset="-122"/>
                <a:sym typeface="宋体" pitchFamily="2" charset="-122"/>
              </a:rPr>
              <a:t>期保值</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a:solidFill>
                  <a:srgbClr val="FF0000"/>
                </a:solidFill>
                <a:latin typeface="微软雅黑" panose="020B0503020204020204" pitchFamily="34" charset="-122"/>
                <a:ea typeface="微软雅黑" panose="020B0503020204020204" pitchFamily="34" charset="-122"/>
              </a:rPr>
              <a:t>A</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5075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17.</a:t>
            </a:r>
            <a:r>
              <a:rPr lang="zh-CN" altLang="en-US" sz="2400" dirty="0">
                <a:latin typeface="微软雅黑" panose="020B0503020204020204" pitchFamily="34" charset="-122"/>
                <a:ea typeface="微软雅黑" panose="020B0503020204020204" pitchFamily="34" charset="-122"/>
                <a:sym typeface="宋体" pitchFamily="2" charset="-122"/>
              </a:rPr>
              <a:t>非固定价格也称“活价”，其包括（ ）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暂定价格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不</a:t>
            </a:r>
            <a:r>
              <a:rPr lang="zh-CN" altLang="en-US" sz="2400" dirty="0">
                <a:latin typeface="微软雅黑" panose="020B0503020204020204" pitchFamily="34" charset="-122"/>
                <a:ea typeface="微软雅黑" panose="020B0503020204020204" pitchFamily="34" charset="-122"/>
                <a:sym typeface="宋体" pitchFamily="2" charset="-122"/>
              </a:rPr>
              <a:t>规定</a:t>
            </a:r>
            <a:r>
              <a:rPr lang="zh-CN" altLang="en-US" sz="2400" dirty="0" smtClean="0">
                <a:latin typeface="微软雅黑" panose="020B0503020204020204" pitchFamily="34" charset="-122"/>
                <a:ea typeface="微软雅黑" panose="020B0503020204020204" pitchFamily="34" charset="-122"/>
                <a:sym typeface="宋体" pitchFamily="2" charset="-122"/>
              </a:rPr>
              <a:t>价格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具体</a:t>
            </a:r>
            <a:r>
              <a:rPr lang="zh-CN" altLang="en-US" sz="2400" dirty="0">
                <a:latin typeface="微软雅黑" panose="020B0503020204020204" pitchFamily="34" charset="-122"/>
                <a:ea typeface="微软雅黑" panose="020B0503020204020204" pitchFamily="34" charset="-122"/>
                <a:sym typeface="宋体" pitchFamily="2" charset="-122"/>
              </a:rPr>
              <a:t>价格待</a:t>
            </a:r>
            <a:r>
              <a:rPr lang="zh-CN" altLang="en-US" sz="2400" dirty="0" smtClean="0">
                <a:latin typeface="微软雅黑" panose="020B0503020204020204" pitchFamily="34" charset="-122"/>
                <a:ea typeface="微软雅黑" panose="020B0503020204020204" pitchFamily="34" charset="-122"/>
                <a:sym typeface="宋体" pitchFamily="2" charset="-122"/>
              </a:rPr>
              <a:t>定</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价格调整条款</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部分</a:t>
            </a:r>
            <a:r>
              <a:rPr lang="zh-CN" altLang="en-US" sz="2400" dirty="0">
                <a:latin typeface="微软雅黑" panose="020B0503020204020204" pitchFamily="34" charset="-122"/>
                <a:ea typeface="微软雅黑" panose="020B0503020204020204" pitchFamily="34" charset="-122"/>
                <a:sym typeface="宋体" pitchFamily="2" charset="-122"/>
              </a:rPr>
              <a:t>固定价格，部分非固定价格</a:t>
            </a:r>
          </a:p>
        </p:txBody>
      </p:sp>
    </p:spTree>
    <p:extLst>
      <p:ext uri="{BB962C8B-B14F-4D97-AF65-F5344CB8AC3E}">
        <p14:creationId xmlns:p14="http://schemas.microsoft.com/office/powerpoint/2010/main" val="4028628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220"/>
          <p:cNvSpPr/>
          <p:nvPr/>
        </p:nvSpPr>
        <p:spPr>
          <a:xfrm>
            <a:off x="-635" y="302895"/>
            <a:ext cx="2626112"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smtClean="0">
                <a:solidFill>
                  <a:srgbClr val="FFFFFF"/>
                </a:solidFill>
                <a:latin typeface="方正启体简体" panose="03000509000000000000" charset="-122"/>
                <a:ea typeface="方正启体简体" panose="03000509000000000000" charset="-122"/>
              </a:rPr>
              <a:t>题目练习</a:t>
            </a:r>
            <a:endParaRPr lang="zh-CN" altLang="en-US" sz="2800" b="1" dirty="0">
              <a:solidFill>
                <a:srgbClr val="FFFFFF"/>
              </a:solidFill>
              <a:latin typeface="方正启体简体" panose="03000509000000000000" charset="-122"/>
              <a:ea typeface="方正启体简体" panose="03000509000000000000" charset="-122"/>
            </a:endParaRPr>
          </a:p>
        </p:txBody>
      </p:sp>
      <p:sp>
        <p:nvSpPr>
          <p:cNvPr id="3" name="TextBox 6"/>
          <p:cNvSpPr txBox="1"/>
          <p:nvPr/>
        </p:nvSpPr>
        <p:spPr>
          <a:xfrm>
            <a:off x="656216" y="1420010"/>
            <a:ext cx="10972799" cy="3416320"/>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sym typeface="宋体" pitchFamily="2" charset="-122"/>
              </a:rPr>
              <a:t>17.</a:t>
            </a:r>
            <a:r>
              <a:rPr lang="zh-CN" altLang="en-US" sz="2400" dirty="0">
                <a:latin typeface="微软雅黑" panose="020B0503020204020204" pitchFamily="34" charset="-122"/>
                <a:ea typeface="微软雅黑" panose="020B0503020204020204" pitchFamily="34" charset="-122"/>
                <a:sym typeface="宋体" pitchFamily="2" charset="-122"/>
              </a:rPr>
              <a:t>非固定价格也称“活价”，其包括（ ） </a:t>
            </a:r>
            <a:endParaRPr lang="en-US" altLang="zh-CN" sz="2400" dirty="0" smtClean="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A</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暂定价格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B</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不</a:t>
            </a:r>
            <a:r>
              <a:rPr lang="zh-CN" altLang="en-US" sz="2400" dirty="0">
                <a:latin typeface="微软雅黑" panose="020B0503020204020204" pitchFamily="34" charset="-122"/>
                <a:ea typeface="微软雅黑" panose="020B0503020204020204" pitchFamily="34" charset="-122"/>
                <a:sym typeface="宋体" pitchFamily="2" charset="-122"/>
              </a:rPr>
              <a:t>规定</a:t>
            </a:r>
            <a:r>
              <a:rPr lang="zh-CN" altLang="en-US" sz="2400" dirty="0" smtClean="0">
                <a:latin typeface="微软雅黑" panose="020B0503020204020204" pitchFamily="34" charset="-122"/>
                <a:ea typeface="微软雅黑" panose="020B0503020204020204" pitchFamily="34" charset="-122"/>
                <a:sym typeface="宋体" pitchFamily="2" charset="-122"/>
              </a:rPr>
              <a:t>价格</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C</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具体</a:t>
            </a:r>
            <a:r>
              <a:rPr lang="zh-CN" altLang="en-US" sz="2400" dirty="0">
                <a:latin typeface="微软雅黑" panose="020B0503020204020204" pitchFamily="34" charset="-122"/>
                <a:ea typeface="微软雅黑" panose="020B0503020204020204" pitchFamily="34" charset="-122"/>
                <a:sym typeface="宋体" pitchFamily="2" charset="-122"/>
              </a:rPr>
              <a:t>价格待</a:t>
            </a:r>
            <a:r>
              <a:rPr lang="zh-CN" altLang="en-US" sz="2400" dirty="0" smtClean="0">
                <a:latin typeface="微软雅黑" panose="020B0503020204020204" pitchFamily="34" charset="-122"/>
                <a:ea typeface="微软雅黑" panose="020B0503020204020204" pitchFamily="34" charset="-122"/>
                <a:sym typeface="宋体" pitchFamily="2" charset="-122"/>
              </a:rPr>
              <a:t>定</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D</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价格调整条款</a:t>
            </a:r>
            <a:endParaRPr lang="zh-CN" altLang="en-US" sz="2400" dirty="0">
              <a:latin typeface="微软雅黑" panose="020B0503020204020204" pitchFamily="34" charset="-122"/>
              <a:ea typeface="微软雅黑" panose="020B0503020204020204" pitchFamily="34" charset="-122"/>
              <a:sym typeface="宋体" pitchFamily="2"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宋体" pitchFamily="2" charset="-122"/>
              </a:rPr>
              <a:t>E</a:t>
            </a:r>
            <a:r>
              <a:rPr lang="en-US" altLang="zh-CN" sz="2400" dirty="0" smtClean="0">
                <a:latin typeface="微软雅黑" panose="020B0503020204020204" pitchFamily="34" charset="-122"/>
                <a:ea typeface="微软雅黑" panose="020B0503020204020204" pitchFamily="34" charset="-122"/>
                <a:sym typeface="宋体" pitchFamily="2" charset="-122"/>
              </a:rPr>
              <a:t>:</a:t>
            </a:r>
            <a:r>
              <a:rPr lang="zh-CN" altLang="en-US" sz="2400" dirty="0" smtClean="0">
                <a:latin typeface="微软雅黑" panose="020B0503020204020204" pitchFamily="34" charset="-122"/>
                <a:ea typeface="微软雅黑" panose="020B0503020204020204" pitchFamily="34" charset="-122"/>
                <a:sym typeface="宋体" pitchFamily="2" charset="-122"/>
              </a:rPr>
              <a:t>部分</a:t>
            </a:r>
            <a:r>
              <a:rPr lang="zh-CN" altLang="en-US" sz="2400" dirty="0">
                <a:latin typeface="微软雅黑" panose="020B0503020204020204" pitchFamily="34" charset="-122"/>
                <a:ea typeface="微软雅黑" panose="020B0503020204020204" pitchFamily="34" charset="-122"/>
                <a:sym typeface="宋体" pitchFamily="2" charset="-122"/>
              </a:rPr>
              <a:t>固定价格，部分非固定价格</a:t>
            </a:r>
          </a:p>
        </p:txBody>
      </p:sp>
      <p:sp>
        <p:nvSpPr>
          <p:cNvPr id="4" name="矩形 3"/>
          <p:cNvSpPr/>
          <p:nvPr/>
        </p:nvSpPr>
        <p:spPr>
          <a:xfrm>
            <a:off x="656216" y="4838988"/>
            <a:ext cx="10536219" cy="581057"/>
          </a:xfrm>
          <a:prstGeom prst="rect">
            <a:avLst/>
          </a:prstGeom>
        </p:spPr>
        <p:txBody>
          <a:bodyPr wrap="square">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答案：</a:t>
            </a:r>
            <a:r>
              <a:rPr lang="en-US" altLang="zh-CN" sz="2400" b="1" dirty="0" smtClean="0">
                <a:solidFill>
                  <a:srgbClr val="FF0000"/>
                </a:solidFill>
                <a:latin typeface="微软雅黑" panose="020B0503020204020204" pitchFamily="34" charset="-122"/>
                <a:ea typeface="微软雅黑" panose="020B0503020204020204" pitchFamily="34" charset="-122"/>
              </a:rPr>
              <a:t>ACE</a:t>
            </a:r>
          </a:p>
        </p:txBody>
      </p:sp>
    </p:spTree>
    <p:extLst>
      <p:ext uri="{BB962C8B-B14F-4D97-AF65-F5344CB8AC3E}">
        <p14:creationId xmlns:p14="http://schemas.microsoft.com/office/powerpoint/2010/main" val="598758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4469</TotalTime>
  <Words>5467</Words>
  <Application>Microsoft Office PowerPoint</Application>
  <PresentationFormat>自定义</PresentationFormat>
  <Paragraphs>1179</Paragraphs>
  <Slides>100</Slides>
  <Notes>94</Notes>
  <HiddenSlides>0</HiddenSlides>
  <MMClips>0</MMClips>
  <ScaleCrop>false</ScaleCrop>
  <HeadingPairs>
    <vt:vector size="4" baseType="variant">
      <vt:variant>
        <vt:lpstr>主题</vt:lpstr>
      </vt:variant>
      <vt:variant>
        <vt:i4>1</vt:i4>
      </vt:variant>
      <vt:variant>
        <vt:lpstr>幻灯片标题</vt:lpstr>
      </vt:variant>
      <vt:variant>
        <vt:i4>100</vt:i4>
      </vt:variant>
    </vt:vector>
  </HeadingPairs>
  <TitlesOfParts>
    <vt:vector size="10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Asmin</dc:creator>
  <cp:lastModifiedBy>thy</cp:lastModifiedBy>
  <cp:revision>601</cp:revision>
  <dcterms:created xsi:type="dcterms:W3CDTF">2018-05-15T04:43:17Z</dcterms:created>
  <dcterms:modified xsi:type="dcterms:W3CDTF">2018-12-26T11:35:45Z</dcterms:modified>
</cp:coreProperties>
</file>