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117"/>
  </p:notesMasterIdLst>
  <p:sldIdLst>
    <p:sldId id="714" r:id="rId4"/>
    <p:sldId id="859" r:id="rId5"/>
    <p:sldId id="860" r:id="rId6"/>
    <p:sldId id="861" r:id="rId7"/>
    <p:sldId id="947" r:id="rId8"/>
    <p:sldId id="946" r:id="rId9"/>
    <p:sldId id="862" r:id="rId10"/>
    <p:sldId id="863" r:id="rId11"/>
    <p:sldId id="864" r:id="rId12"/>
    <p:sldId id="865" r:id="rId13"/>
    <p:sldId id="866" r:id="rId14"/>
    <p:sldId id="867" r:id="rId15"/>
    <p:sldId id="948" r:id="rId16"/>
    <p:sldId id="869" r:id="rId17"/>
    <p:sldId id="870" r:id="rId18"/>
    <p:sldId id="871" r:id="rId19"/>
    <p:sldId id="872" r:id="rId20"/>
    <p:sldId id="873" r:id="rId21"/>
    <p:sldId id="874" r:id="rId22"/>
    <p:sldId id="875" r:id="rId23"/>
    <p:sldId id="876" r:id="rId24"/>
    <p:sldId id="877" r:id="rId25"/>
    <p:sldId id="878" r:id="rId26"/>
    <p:sldId id="879" r:id="rId27"/>
    <p:sldId id="880" r:id="rId28"/>
    <p:sldId id="881" r:id="rId29"/>
    <p:sldId id="882" r:id="rId30"/>
    <p:sldId id="883" r:id="rId31"/>
    <p:sldId id="884" r:id="rId32"/>
    <p:sldId id="885" r:id="rId33"/>
    <p:sldId id="886" r:id="rId34"/>
    <p:sldId id="887" r:id="rId35"/>
    <p:sldId id="888" r:id="rId36"/>
    <p:sldId id="889" r:id="rId37"/>
    <p:sldId id="890" r:id="rId38"/>
    <p:sldId id="891" r:id="rId39"/>
    <p:sldId id="949" r:id="rId40"/>
    <p:sldId id="893" r:id="rId41"/>
    <p:sldId id="894" r:id="rId42"/>
    <p:sldId id="895" r:id="rId43"/>
    <p:sldId id="896" r:id="rId44"/>
    <p:sldId id="897" r:id="rId45"/>
    <p:sldId id="898" r:id="rId46"/>
    <p:sldId id="899" r:id="rId47"/>
    <p:sldId id="900" r:id="rId48"/>
    <p:sldId id="901" r:id="rId49"/>
    <p:sldId id="902" r:id="rId50"/>
    <p:sldId id="903" r:id="rId51"/>
    <p:sldId id="904" r:id="rId52"/>
    <p:sldId id="905" r:id="rId53"/>
    <p:sldId id="906" r:id="rId54"/>
    <p:sldId id="907" r:id="rId55"/>
    <p:sldId id="908" r:id="rId56"/>
    <p:sldId id="909" r:id="rId57"/>
    <p:sldId id="910" r:id="rId58"/>
    <p:sldId id="950" r:id="rId59"/>
    <p:sldId id="911" r:id="rId60"/>
    <p:sldId id="912" r:id="rId61"/>
    <p:sldId id="913" r:id="rId62"/>
    <p:sldId id="914" r:id="rId63"/>
    <p:sldId id="915" r:id="rId64"/>
    <p:sldId id="916" r:id="rId65"/>
    <p:sldId id="917" r:id="rId66"/>
    <p:sldId id="918" r:id="rId67"/>
    <p:sldId id="919" r:id="rId68"/>
    <p:sldId id="920" r:id="rId69"/>
    <p:sldId id="921" r:id="rId70"/>
    <p:sldId id="922" r:id="rId71"/>
    <p:sldId id="923" r:id="rId72"/>
    <p:sldId id="924" r:id="rId73"/>
    <p:sldId id="925" r:id="rId74"/>
    <p:sldId id="926" r:id="rId75"/>
    <p:sldId id="927" r:id="rId76"/>
    <p:sldId id="928" r:id="rId77"/>
    <p:sldId id="929" r:id="rId78"/>
    <p:sldId id="930" r:id="rId79"/>
    <p:sldId id="931" r:id="rId80"/>
    <p:sldId id="932" r:id="rId81"/>
    <p:sldId id="933" r:id="rId82"/>
    <p:sldId id="934" r:id="rId83"/>
    <p:sldId id="935" r:id="rId84"/>
    <p:sldId id="936" r:id="rId85"/>
    <p:sldId id="937" r:id="rId86"/>
    <p:sldId id="938" r:id="rId87"/>
    <p:sldId id="939" r:id="rId88"/>
    <p:sldId id="940" r:id="rId89"/>
    <p:sldId id="941" r:id="rId90"/>
    <p:sldId id="942" r:id="rId91"/>
    <p:sldId id="943" r:id="rId92"/>
    <p:sldId id="944" r:id="rId93"/>
    <p:sldId id="945" r:id="rId94"/>
    <p:sldId id="745" r:id="rId95"/>
    <p:sldId id="750" r:id="rId96"/>
    <p:sldId id="756" r:id="rId97"/>
    <p:sldId id="829" r:id="rId98"/>
    <p:sldId id="830" r:id="rId99"/>
    <p:sldId id="639" r:id="rId100"/>
    <p:sldId id="672" r:id="rId101"/>
    <p:sldId id="673" r:id="rId102"/>
    <p:sldId id="749" r:id="rId103"/>
    <p:sldId id="831" r:id="rId104"/>
    <p:sldId id="640" r:id="rId105"/>
    <p:sldId id="674" r:id="rId106"/>
    <p:sldId id="752" r:id="rId107"/>
    <p:sldId id="753" r:id="rId108"/>
    <p:sldId id="777" r:id="rId109"/>
    <p:sldId id="833" r:id="rId110"/>
    <p:sldId id="779" r:id="rId111"/>
    <p:sldId id="834" r:id="rId112"/>
    <p:sldId id="781" r:id="rId113"/>
    <p:sldId id="782" r:id="rId114"/>
    <p:sldId id="796" r:id="rId115"/>
    <p:sldId id="797" r:id="rId1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14"/>
            <p14:sldId id="859"/>
            <p14:sldId id="860"/>
            <p14:sldId id="861"/>
            <p14:sldId id="947"/>
            <p14:sldId id="946"/>
            <p14:sldId id="862"/>
            <p14:sldId id="863"/>
            <p14:sldId id="864"/>
            <p14:sldId id="865"/>
            <p14:sldId id="866"/>
            <p14:sldId id="867"/>
            <p14:sldId id="948"/>
            <p14:sldId id="869"/>
            <p14:sldId id="870"/>
            <p14:sldId id="871"/>
            <p14:sldId id="872"/>
            <p14:sldId id="873"/>
            <p14:sldId id="874"/>
            <p14:sldId id="875"/>
            <p14:sldId id="876"/>
            <p14:sldId id="877"/>
            <p14:sldId id="878"/>
            <p14:sldId id="879"/>
            <p14:sldId id="880"/>
            <p14:sldId id="881"/>
            <p14:sldId id="882"/>
            <p14:sldId id="883"/>
            <p14:sldId id="884"/>
            <p14:sldId id="885"/>
            <p14:sldId id="886"/>
            <p14:sldId id="887"/>
            <p14:sldId id="888"/>
            <p14:sldId id="889"/>
            <p14:sldId id="890"/>
            <p14:sldId id="891"/>
            <p14:sldId id="949"/>
            <p14:sldId id="893"/>
            <p14:sldId id="894"/>
            <p14:sldId id="895"/>
            <p14:sldId id="896"/>
            <p14:sldId id="897"/>
            <p14:sldId id="898"/>
            <p14:sldId id="899"/>
            <p14:sldId id="900"/>
            <p14:sldId id="901"/>
            <p14:sldId id="902"/>
            <p14:sldId id="903"/>
            <p14:sldId id="904"/>
            <p14:sldId id="905"/>
            <p14:sldId id="906"/>
            <p14:sldId id="907"/>
            <p14:sldId id="908"/>
            <p14:sldId id="909"/>
            <p14:sldId id="910"/>
            <p14:sldId id="950"/>
            <p14:sldId id="911"/>
            <p14:sldId id="912"/>
            <p14:sldId id="913"/>
            <p14:sldId id="914"/>
            <p14:sldId id="915"/>
            <p14:sldId id="916"/>
            <p14:sldId id="917"/>
            <p14:sldId id="918"/>
            <p14:sldId id="919"/>
            <p14:sldId id="920"/>
            <p14:sldId id="921"/>
            <p14:sldId id="922"/>
            <p14:sldId id="923"/>
            <p14:sldId id="924"/>
            <p14:sldId id="925"/>
            <p14:sldId id="926"/>
            <p14:sldId id="927"/>
            <p14:sldId id="928"/>
            <p14:sldId id="929"/>
            <p14:sldId id="930"/>
            <p14:sldId id="931"/>
            <p14:sldId id="932"/>
            <p14:sldId id="933"/>
            <p14:sldId id="934"/>
            <p14:sldId id="935"/>
            <p14:sldId id="936"/>
            <p14:sldId id="937"/>
            <p14:sldId id="938"/>
            <p14:sldId id="939"/>
            <p14:sldId id="940"/>
            <p14:sldId id="941"/>
            <p14:sldId id="942"/>
            <p14:sldId id="943"/>
            <p14:sldId id="944"/>
            <p14:sldId id="945"/>
            <p14:sldId id="745"/>
            <p14:sldId id="750"/>
            <p14:sldId id="756"/>
            <p14:sldId id="829"/>
            <p14:sldId id="830"/>
            <p14:sldId id="639"/>
            <p14:sldId id="672"/>
            <p14:sldId id="673"/>
            <p14:sldId id="749"/>
            <p14:sldId id="831"/>
            <p14:sldId id="640"/>
            <p14:sldId id="674"/>
            <p14:sldId id="752"/>
            <p14:sldId id="753"/>
            <p14:sldId id="777"/>
            <p14:sldId id="833"/>
            <p14:sldId id="779"/>
            <p14:sldId id="834"/>
            <p14:sldId id="781"/>
            <p14:sldId id="782"/>
            <p14:sldId id="796"/>
            <p14:sldId id="797"/>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EEBF7"/>
    <a:srgbClr val="F3F3F3"/>
    <a:srgbClr val="010101"/>
    <a:srgbClr val="000000"/>
    <a:srgbClr val="5F5D5E"/>
    <a:srgbClr val="0C0807"/>
    <a:srgbClr val="AD9370"/>
    <a:srgbClr val="090909"/>
    <a:srgbClr val="C9D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3076" autoAdjust="0"/>
  </p:normalViewPr>
  <p:slideViewPr>
    <p:cSldViewPr snapToGrid="0">
      <p:cViewPr varScale="1">
        <p:scale>
          <a:sx n="52" d="100"/>
          <a:sy n="52" d="100"/>
        </p:scale>
        <p:origin x="48" y="27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notesMaster" Target="notesMasters/notesMaster1.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46874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微软雅黑" panose="020B0503020204020204" pitchFamily="34" charset="-122"/>
              </a:rPr>
              <a:t>10</a:t>
            </a:r>
            <a:r>
              <a:rPr lang="zh-CN" altLang="en-US" dirty="0">
                <a:sym typeface="微软雅黑" panose="020B0503020204020204" pitchFamily="34" charset="-122"/>
              </a:rPr>
              <a:t>年土地革命</a:t>
            </a:r>
            <a:endParaRPr lang="en-US" altLang="zh-CN" dirty="0">
              <a:sym typeface="微软雅黑" panose="020B0503020204020204" pitchFamily="34" charset="-122"/>
            </a:endParaRPr>
          </a:p>
          <a:p>
            <a:r>
              <a:rPr lang="zh-CN" altLang="en-US" dirty="0">
                <a:sym typeface="微软雅黑" panose="020B0503020204020204" pitchFamily="34" charset="-122"/>
              </a:rPr>
              <a:t>体现了中国共产党人为实行中国人民的根本利益和中华民族的解放事业而前赴后继的革命精神。</a:t>
            </a:r>
            <a:br>
              <a:rPr lang="zh-CN" altLang="en-US" dirty="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a:t>
            </a:fld>
            <a:endParaRPr lang="zh-CN" alt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微软雅黑" panose="020B0503020204020204" pitchFamily="34" charset="-122"/>
              </a:rPr>
              <a:t>广州起义是对国民党屠杀政策的又一次英勇反击。</a:t>
            </a: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21</a:t>
            </a:fld>
            <a:endParaRPr lang="zh-CN" alt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微软雅黑" panose="020B0503020204020204" pitchFamily="34" charset="-122"/>
              </a:rPr>
              <a:t>广州起义是对国民党屠杀政策的又一次英勇反击。</a:t>
            </a: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22</a:t>
            </a:fld>
            <a:endParaRPr lang="zh-CN" alt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23</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24</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a:sym typeface="宋体" panose="02010600030101010101" pitchFamily="2" charset="-122"/>
              </a:rPr>
            </a:br>
            <a:r>
              <a:rPr lang="en-US" altLang="zh-CN" dirty="0">
                <a:sym typeface="宋体" panose="02010600030101010101" pitchFamily="2" charset="-122"/>
              </a:rPr>
              <a:t>1931</a:t>
            </a:r>
            <a:r>
              <a:rPr lang="zh-CN" altLang="en-US" dirty="0">
                <a:sym typeface="宋体" panose="02010600030101010101" pitchFamily="2" charset="-122"/>
              </a:rPr>
              <a:t>年</a:t>
            </a:r>
            <a:r>
              <a:rPr lang="en-US" altLang="zh-CN" dirty="0">
                <a:sym typeface="宋体" panose="02010600030101010101" pitchFamily="2" charset="-122"/>
              </a:rPr>
              <a:t>2</a:t>
            </a:r>
            <a:r>
              <a:rPr lang="zh-CN" altLang="en-US" dirty="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25</a:t>
            </a:fld>
            <a:endParaRPr lang="zh-CN" alt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26</a:t>
            </a:fld>
            <a:endParaRPr lang="zh-CN" alt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45</a:t>
            </a:fld>
            <a:endParaRPr lang="zh-CN" alt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a:sym typeface="宋体" panose="02010600030101010101" pitchFamily="2" charset="-122"/>
              </a:rPr>
            </a:br>
            <a:r>
              <a:rPr lang="en-US" altLang="zh-CN" dirty="0">
                <a:sym typeface="宋体" panose="02010600030101010101" pitchFamily="2" charset="-122"/>
              </a:rPr>
              <a:t>1931</a:t>
            </a:r>
            <a:r>
              <a:rPr lang="zh-CN" altLang="en-US" dirty="0">
                <a:sym typeface="宋体" panose="02010600030101010101" pitchFamily="2" charset="-122"/>
              </a:rPr>
              <a:t>年</a:t>
            </a:r>
            <a:r>
              <a:rPr lang="en-US" altLang="zh-CN" dirty="0">
                <a:sym typeface="宋体" panose="02010600030101010101" pitchFamily="2" charset="-122"/>
              </a:rPr>
              <a:t>2</a:t>
            </a:r>
            <a:r>
              <a:rPr lang="zh-CN" altLang="en-US" dirty="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46</a:t>
            </a:fld>
            <a:endParaRPr lang="zh-CN" alt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宋体" panose="02010600030101010101" pitchFamily="2" charset="-122"/>
              </a:rPr>
              <a:t>以立法的形式首次肯定了广大农民获得土地的权利。但存在着规定没收一切土地归苏维埃政府所有、禁止土地买卖不符合实际。</a:t>
            </a:r>
            <a:br>
              <a:rPr lang="zh-CN" altLang="en-US" dirty="0">
                <a:sym typeface="宋体" panose="02010600030101010101" pitchFamily="2" charset="-122"/>
              </a:rPr>
            </a:br>
            <a:r>
              <a:rPr lang="en-US" altLang="zh-CN" dirty="0">
                <a:sym typeface="宋体" panose="02010600030101010101" pitchFamily="2" charset="-122"/>
              </a:rPr>
              <a:t>1931</a:t>
            </a:r>
            <a:r>
              <a:rPr lang="zh-CN" altLang="en-US" dirty="0">
                <a:sym typeface="宋体" panose="02010600030101010101" pitchFamily="2" charset="-122"/>
              </a:rPr>
              <a:t>年</a:t>
            </a:r>
            <a:r>
              <a:rPr lang="en-US" altLang="zh-CN" dirty="0">
                <a:sym typeface="宋体" panose="02010600030101010101" pitchFamily="2" charset="-122"/>
              </a:rPr>
              <a:t>2</a:t>
            </a:r>
            <a:r>
              <a:rPr lang="zh-CN" altLang="en-US" dirty="0">
                <a:sym typeface="宋体" panose="02010600030101010101" pitchFamily="2" charset="-122"/>
              </a:rPr>
              <a:t>月，毛泽东强调农民已经分得的田归农民个人所有，可以自主租借买卖。这就确立了废除地主的土地所有制，实现农民的土地所有制的目标和任务</a:t>
            </a:r>
          </a:p>
          <a:p>
            <a:endParaRPr lang="en-US" altLang="zh-CN" dirty="0">
              <a:sym typeface="宋体" panose="02010600030101010101" pitchFamily="2"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47</a:t>
            </a:fld>
            <a:endParaRPr lang="zh-CN" alt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53</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微软雅黑" panose="020B0503020204020204" pitchFamily="34" charset="-122"/>
              </a:rPr>
              <a:t>10</a:t>
            </a:r>
            <a:r>
              <a:rPr lang="zh-CN" altLang="en-US" dirty="0">
                <a:sym typeface="微软雅黑" panose="020B0503020204020204" pitchFamily="34" charset="-122"/>
              </a:rPr>
              <a:t>年土地革命</a:t>
            </a:r>
            <a:endParaRPr lang="en-US" altLang="zh-CN" dirty="0">
              <a:sym typeface="微软雅黑" panose="020B0503020204020204" pitchFamily="34" charset="-122"/>
            </a:endParaRPr>
          </a:p>
          <a:p>
            <a:r>
              <a:rPr lang="zh-CN" altLang="en-US" dirty="0">
                <a:sym typeface="微软雅黑" panose="020B0503020204020204" pitchFamily="34" charset="-122"/>
              </a:rPr>
              <a:t>体现了中国共产党人为实行中国人民的根本利益和中华民族的解放事业而前赴后继的革命精神。</a:t>
            </a:r>
            <a:br>
              <a:rPr lang="zh-CN" altLang="en-US" dirty="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a:t>
            </a:fld>
            <a:endParaRPr lang="zh-CN" alt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55</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a:sym typeface="宋体" panose="02010600030101010101" pitchFamily="2" charset="-122"/>
              </a:rPr>
              <a:t> 初期博古犯逃跑主义错误，红军损失惨重。</a:t>
            </a:r>
            <a:endParaRPr lang="en-US" altLang="zh-CN" dirty="0">
              <a:sym typeface="宋体" panose="02010600030101010101" pitchFamily="2" charset="-122"/>
            </a:endParaRPr>
          </a:p>
          <a:p>
            <a:pPr>
              <a:lnSpc>
                <a:spcPct val="200000"/>
              </a:lnSpc>
            </a:pPr>
            <a:r>
              <a:rPr lang="en-US" altLang="zh-CN" dirty="0">
                <a:sym typeface="宋体" panose="02010600030101010101" pitchFamily="2" charset="-122"/>
              </a:rPr>
              <a:t>      </a:t>
            </a:r>
            <a:r>
              <a:rPr lang="zh-CN" altLang="en-US" dirty="0">
                <a:sym typeface="宋体" panose="02010600030101010101" pitchFamily="2" charset="-122"/>
              </a:rPr>
              <a:t>一些领导人开始支持毛泽东正确主张。</a:t>
            </a:r>
            <a:endParaRPr lang="en-US" altLang="zh-CN" dirty="0">
              <a:sym typeface="宋体" panose="02010600030101010101" pitchFamily="2" charset="-122"/>
            </a:endParaRPr>
          </a:p>
          <a:p>
            <a:pPr>
              <a:lnSpc>
                <a:spcPct val="200000"/>
              </a:lnSpc>
            </a:pPr>
            <a:r>
              <a:rPr lang="en-US" altLang="zh-CN" dirty="0">
                <a:sym typeface="宋体" panose="02010600030101010101" pitchFamily="2" charset="-122"/>
              </a:rPr>
              <a:t>      </a:t>
            </a:r>
            <a:r>
              <a:rPr lang="zh-CN" altLang="en-US" dirty="0">
                <a:sym typeface="宋体" panose="02010600030101010101" pitchFamily="2" charset="-122"/>
              </a:rPr>
              <a:t>随即放弃西进计划，转向贵州进军。随即，占领遵义。</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64</a:t>
            </a:fld>
            <a:endParaRPr lang="zh-CN" altLang="en-US"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74</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77</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91</a:t>
            </a:fld>
            <a:endParaRPr lang="zh-CN" altLang="en-US"/>
          </a:p>
        </p:txBody>
      </p:sp>
    </p:spTree>
    <p:extLst>
      <p:ext uri="{BB962C8B-B14F-4D97-AF65-F5344CB8AC3E}">
        <p14:creationId xmlns:p14="http://schemas.microsoft.com/office/powerpoint/2010/main" val="2084055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微软雅黑" panose="020B0503020204020204" pitchFamily="34" charset="-122"/>
              </a:rPr>
              <a:t>10</a:t>
            </a:r>
            <a:r>
              <a:rPr lang="zh-CN" altLang="en-US" dirty="0">
                <a:sym typeface="微软雅黑" panose="020B0503020204020204" pitchFamily="34" charset="-122"/>
              </a:rPr>
              <a:t>年土地革命</a:t>
            </a:r>
            <a:endParaRPr lang="en-US" altLang="zh-CN" dirty="0">
              <a:sym typeface="微软雅黑" panose="020B0503020204020204" pitchFamily="34" charset="-122"/>
            </a:endParaRPr>
          </a:p>
          <a:p>
            <a:r>
              <a:rPr lang="zh-CN" altLang="en-US" dirty="0">
                <a:sym typeface="微软雅黑" panose="020B0503020204020204" pitchFamily="34" charset="-122"/>
              </a:rPr>
              <a:t>体现了中国共产党人为实行中国人民的根本利益和中华民族的解放事业而前赴后继的革命精神。</a:t>
            </a:r>
            <a:br>
              <a:rPr lang="zh-CN" altLang="en-US" dirty="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a:t>
            </a:fld>
            <a:endParaRPr lang="zh-CN" alt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ym typeface="微软雅黑" panose="020B0503020204020204" pitchFamily="34" charset="-122"/>
              </a:rPr>
              <a:t>10</a:t>
            </a:r>
            <a:r>
              <a:rPr lang="zh-CN" altLang="en-US" dirty="0">
                <a:sym typeface="微软雅黑" panose="020B0503020204020204" pitchFamily="34" charset="-122"/>
              </a:rPr>
              <a:t>年土地革命</a:t>
            </a:r>
            <a:endParaRPr lang="en-US" altLang="zh-CN" dirty="0">
              <a:sym typeface="微软雅黑" panose="020B0503020204020204" pitchFamily="34" charset="-122"/>
            </a:endParaRPr>
          </a:p>
          <a:p>
            <a:r>
              <a:rPr lang="zh-CN" altLang="en-US" dirty="0">
                <a:sym typeface="微软雅黑" panose="020B0503020204020204" pitchFamily="34" charset="-122"/>
              </a:rPr>
              <a:t>体现了中国共产党人为实行中国人民的根本利益和中华民族的解放事业而前赴后继的革命精神。</a:t>
            </a:r>
            <a:br>
              <a:rPr lang="zh-CN" altLang="en-US" dirty="0">
                <a:sym typeface="微软雅黑" panose="020B0503020204020204" pitchFamily="34" charset="-122"/>
              </a:rPr>
            </a:b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10</a:t>
            </a:fld>
            <a:endParaRPr lang="zh-CN" alt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11</a:t>
            </a:fld>
            <a:endParaRPr lang="zh-CN" alt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r>
              <a:rPr lang="zh-CN" altLang="en-US" dirty="0">
                <a:sym typeface="微软雅黑" panose="020B0503020204020204" pitchFamily="34" charset="-122"/>
              </a:rPr>
              <a:t>彻底清算了大革命后期陈独秀的右倾机会主义错误，并选出了以瞿秋白为首的中央临时政治局</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12</a:t>
            </a:fld>
            <a:endParaRPr lang="zh-CN" alt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pP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13</a:t>
            </a:fld>
            <a:endParaRPr lang="zh-CN" altLang="en-US" dirty="0">
              <a:solidFill>
                <a:prstClr val="black"/>
              </a:solidFill>
            </a:endParaRPr>
          </a:p>
        </p:txBody>
      </p:sp>
    </p:spTree>
    <p:extLst>
      <p:ext uri="{BB962C8B-B14F-4D97-AF65-F5344CB8AC3E}">
        <p14:creationId xmlns:p14="http://schemas.microsoft.com/office/powerpoint/2010/main" val="310978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国共合作的时候是国民革命军。</a:t>
            </a:r>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14</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微软雅黑" panose="020B0503020204020204" pitchFamily="34" charset="-122"/>
              </a:rPr>
              <a:t>广州起义是对国民党屠杀政策的又一次英勇反击。</a:t>
            </a: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20</a:t>
            </a:fld>
            <a:endParaRPr lang="zh-CN" alt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br>
              <a:rPr lang="en-US" altLang="zh-CN"/>
            </a:br>
            <a:br>
              <a:rPr lang="en-US" altLang="zh-CN"/>
            </a:br>
            <a:br>
              <a:rPr lang="en-US" altLang="zh-CN"/>
            </a:br>
            <a:r>
              <a:rPr lang="zh-CN" altLang="en-US"/>
              <a:t>单击此处编辑母版标题样式</a:t>
            </a:r>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288221" y="2913345"/>
            <a:ext cx="3865179" cy="368300"/>
          </a:xfrm>
          <a:prstGeom prst="rect">
            <a:avLst/>
          </a:prstGeom>
          <a:solidFill>
            <a:schemeClr val="bg1"/>
          </a:solidFill>
        </p:spPr>
        <p:txBody>
          <a:bodyPr wrap="square" rtlCol="0">
            <a:spAutoFit/>
          </a:bodyPr>
          <a:lstStyle/>
          <a:p>
            <a:pPr algn="ctr"/>
            <a:r>
              <a:rPr lang="en-US" altLang="zh-CN" b="1" dirty="0">
                <a:solidFill>
                  <a:srgbClr val="C00000"/>
                </a:solidFill>
              </a:rPr>
              <a:t>HULUO</a:t>
            </a:r>
            <a:r>
              <a:rPr lang="zh-CN" altLang="en-US" b="1" dirty="0">
                <a:solidFill>
                  <a:srgbClr val="C00000"/>
                </a:solidFill>
              </a:rPr>
              <a:t>·</a:t>
            </a:r>
            <a:r>
              <a:rPr lang="en-US" altLang="zh-CN" b="1" dirty="0">
                <a:solidFill>
                  <a:srgbClr val="C00000"/>
                </a:solidFill>
              </a:rPr>
              <a:t>MORE THAN ACCOUNTING</a:t>
            </a:r>
          </a:p>
        </p:txBody>
      </p:sp>
      <p:sp>
        <p:nvSpPr>
          <p:cNvPr id="12" name="矩形 11"/>
          <p:cNvSpPr/>
          <p:nvPr userDrawn="1"/>
        </p:nvSpPr>
        <p:spPr>
          <a:xfrm>
            <a:off x="7811135" y="5892800"/>
            <a:ext cx="4368800" cy="952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210348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a:t>单击此处编辑母版标题样式</a:t>
            </a:r>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9722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2"/>
          <a:stretch>
            <a:fillRect/>
          </a:stretch>
        </p:blipFill>
        <p:spPr>
          <a:xfrm>
            <a:off x="1435100" y="532130"/>
            <a:ext cx="8178800" cy="4600575"/>
          </a:xfrm>
          <a:prstGeom prst="rect">
            <a:avLst/>
          </a:prstGeom>
        </p:spPr>
      </p:pic>
    </p:spTree>
    <p:extLst>
      <p:ext uri="{BB962C8B-B14F-4D97-AF65-F5344CB8AC3E}">
        <p14:creationId xmlns:p14="http://schemas.microsoft.com/office/powerpoint/2010/main" val="10903262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22511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3858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366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7209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701805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5960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3394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77348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22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186930" y="523260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2019/1/9</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10"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userDrawn="1"/>
        </p:nvSpPr>
        <p:spPr>
          <a:xfrm>
            <a:off x="-165605" y="365125"/>
            <a:ext cx="1169411" cy="645130"/>
          </a:xfrm>
          <a:prstGeom prst="roundRect">
            <a:avLst/>
          </a:prstGeom>
          <a:solidFill>
            <a:srgbClr val="C00000"/>
          </a:solidFill>
          <a:ln w="12700" cap="flat" cmpd="sng" algn="ctr">
            <a:solidFill>
              <a:srgbClr val="C00000"/>
            </a:solidFill>
            <a:prstDash val="solid"/>
            <a:miter lim="800000"/>
          </a:ln>
          <a:effectLst>
            <a:outerShdw blurRad="50800" dist="38100" dir="2700000" algn="tl" rotWithShape="0">
              <a:prstClr val="black">
                <a:alpha val="40000"/>
              </a:prstClr>
            </a:outerShdw>
          </a:effectLst>
        </p:spPr>
        <p:txBody>
          <a:bodyPr rtlCol="0" anchor="ctr"/>
          <a:lstStyle/>
          <a:p>
            <a:pPr algn="ctr">
              <a:defRPr/>
            </a:pPr>
            <a:endParaRPr lang="zh-CN" altLang="en-US" sz="3200" kern="0" dirty="0">
              <a:solidFill>
                <a:prstClr val="white"/>
              </a:solidFill>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5954924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25.xml"/><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98.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008414" y="3888172"/>
            <a:ext cx="4175171" cy="1113766"/>
          </a:xfrm>
          <a:prstGeom prst="rect">
            <a:avLst/>
          </a:prstGeom>
          <a:noFill/>
          <a:ln w="9525">
            <a:noFill/>
            <a:miter lim="800000"/>
          </a:ln>
        </p:spPr>
        <p:txBody>
          <a:bodyPr wrap="square">
            <a:spAutoFit/>
          </a:bodyPr>
          <a:lstStyle/>
          <a:p>
            <a:pPr algn="ct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自变量学院</a:t>
            </a:r>
          </a:p>
          <a:p>
            <a:pPr algn="ctr">
              <a:lnSpc>
                <a:spcPct val="150000"/>
              </a:lnSpc>
            </a:pPr>
            <a:r>
              <a:rPr lang="zh-CN" altLang="en-US" sz="2400" dirty="0">
                <a:solidFill>
                  <a:srgbClr val="161616"/>
                </a:solidFill>
                <a:latin typeface="黑体" panose="02010609060101010101" pitchFamily="49" charset="-122"/>
                <a:ea typeface="黑体" panose="02010609060101010101" pitchFamily="49" charset="-122"/>
              </a:rPr>
              <a:t>主讲老师：唐宏宇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38200" y="1105786"/>
            <a:ext cx="11212286" cy="5250564"/>
          </a:xfrm>
        </p:spPr>
        <p:txBody>
          <a:bodyPr>
            <a:normAutofit/>
          </a:body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南昌起义的历史意义：</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它打响了武装反抗国民党反动统治的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第一枪</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它成为共产党独立领导革命战争、创建人民军队和武装夺取政权的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伟大开端</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它揭开了土地革命战争的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序幕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8" y="27438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34616547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mn-ea"/>
              </a:rPr>
              <a:t>第一节：</a:t>
            </a:r>
          </a:p>
          <a:p>
            <a:pPr algn="ctr"/>
            <a:r>
              <a:rPr lang="zh-CN" altLang="en-US" sz="2400" dirty="0">
                <a:solidFill>
                  <a:schemeClr val="tx1"/>
                </a:solidFill>
                <a:latin typeface="黑体" panose="02010609060101010101" pitchFamily="49" charset="-122"/>
                <a:ea typeface="黑体" panose="02010609060101010101" pitchFamily="49" charset="-122"/>
                <a:sym typeface="+mn-ea"/>
              </a:rPr>
              <a:t>日本发动灭亡中国的侵略战争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3064064" cy="9249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残暴的殖民统治和中华民族的深重灾难</a:t>
            </a:r>
          </a:p>
        </p:txBody>
      </p:sp>
      <p:sp>
        <p:nvSpPr>
          <p:cNvPr id="15" name="左大括号 14"/>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9584844" y="1209665"/>
            <a:ext cx="2317424"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a:t>
            </a:r>
          </a:p>
        </p:txBody>
      </p:sp>
      <p:sp>
        <p:nvSpPr>
          <p:cNvPr id="17" name="圆角矩形 16"/>
          <p:cNvSpPr/>
          <p:nvPr/>
        </p:nvSpPr>
        <p:spPr>
          <a:xfrm>
            <a:off x="9584844" y="1935940"/>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日本侵略者给中国带来的深重灾难</a:t>
            </a:r>
          </a:p>
        </p:txBody>
      </p:sp>
      <p:sp>
        <p:nvSpPr>
          <p:cNvPr id="18" name="圆角矩形 17"/>
          <p:cNvSpPr/>
          <p:nvPr/>
        </p:nvSpPr>
        <p:spPr>
          <a:xfrm>
            <a:off x="2436551"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mn-ea"/>
              </a:rPr>
              <a:t>第一节：</a:t>
            </a:r>
          </a:p>
          <a:p>
            <a:pPr algn="ctr"/>
            <a:r>
              <a:rPr lang="zh-CN" altLang="en-US" sz="2400" dirty="0">
                <a:solidFill>
                  <a:schemeClr val="tx1"/>
                </a:solidFill>
                <a:latin typeface="黑体" panose="02010609060101010101" pitchFamily="49" charset="-122"/>
                <a:ea typeface="黑体" panose="02010609060101010101" pitchFamily="49" charset="-122"/>
                <a:sym typeface="+mn-ea"/>
              </a:rPr>
              <a:t>日本发动灭亡中国的侵略战争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3064064" cy="924903"/>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残暴的殖民统治和中华民族的深重灾难</a:t>
            </a:r>
          </a:p>
        </p:txBody>
      </p:sp>
      <p:sp>
        <p:nvSpPr>
          <p:cNvPr id="15" name="左大括号 14"/>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9584844" y="1209665"/>
            <a:ext cx="2317424"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a:t>
            </a:r>
          </a:p>
        </p:txBody>
      </p:sp>
      <p:sp>
        <p:nvSpPr>
          <p:cNvPr id="17" name="圆角矩形 16"/>
          <p:cNvSpPr/>
          <p:nvPr/>
        </p:nvSpPr>
        <p:spPr>
          <a:xfrm>
            <a:off x="9584844" y="1935940"/>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日本侵略者给中国带来的深重灾难</a:t>
            </a:r>
          </a:p>
        </p:txBody>
      </p:sp>
      <p:sp>
        <p:nvSpPr>
          <p:cNvPr id="18" name="圆角矩形 17"/>
          <p:cNvSpPr/>
          <p:nvPr/>
        </p:nvSpPr>
        <p:spPr>
          <a:xfrm>
            <a:off x="2436551"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7887" y="439806"/>
            <a:ext cx="10192076" cy="544050"/>
          </a:xfrm>
        </p:spPr>
        <p:txBody>
          <a:bodyPr/>
          <a:lstStyle/>
          <a:p>
            <a:r>
              <a:rPr lang="zh-CN" altLang="en-US" sz="2400" dirty="0">
                <a:solidFill>
                  <a:schemeClr val="tx1"/>
                </a:solidFill>
              </a:rPr>
              <a:t>第一节  日本发动灭亡中国的侵略战争 </a:t>
            </a:r>
          </a:p>
        </p:txBody>
      </p:sp>
      <p:sp>
        <p:nvSpPr>
          <p:cNvPr id="3" name="内容占位符 2"/>
          <p:cNvSpPr>
            <a:spLocks noGrp="1"/>
          </p:cNvSpPr>
          <p:nvPr>
            <p:ph idx="1"/>
          </p:nvPr>
        </p:nvSpPr>
        <p:spPr>
          <a:xfrm>
            <a:off x="244827" y="1426815"/>
            <a:ext cx="11736197" cy="5059808"/>
          </a:xfrm>
        </p:spPr>
        <p:txBody>
          <a:bodyPr>
            <a:normAutofit fontScale="92500"/>
          </a:bodyPr>
          <a:lstStyle/>
          <a:p>
            <a:pPr>
              <a:lnSpc>
                <a:spcPct val="300000"/>
              </a:lnSpc>
              <a:spcBef>
                <a:spcPts val="0"/>
              </a:spcBef>
            </a:pPr>
            <a:r>
              <a:rPr lang="zh-CN" altLang="zh-CN" sz="2400" dirty="0">
                <a:latin typeface="黑体" panose="02010609060101010101" pitchFamily="49" charset="-122"/>
                <a:ea typeface="黑体" panose="02010609060101010101" pitchFamily="49" charset="-122"/>
                <a:sym typeface="微软雅黑" panose="020B0503020204020204" pitchFamily="34" charset="-122"/>
              </a:rPr>
              <a:t>残暴的殖民统治和中华民族的深重灾难</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zh-CN" altLang="en-US" sz="2100" dirty="0">
                <a:latin typeface="黑体" panose="02010609060101010101" pitchFamily="49" charset="-122"/>
                <a:ea typeface="黑体" panose="02010609060101010101" pitchFamily="49" charset="-122"/>
                <a:sym typeface="微软雅黑" panose="020B0503020204020204" pitchFamily="34" charset="-122"/>
              </a:rPr>
              <a:t>残暴的殖民统治</a:t>
            </a:r>
            <a:endParaRPr lang="en-US" altLang="zh-CN" sz="21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en-US" altLang="zh-CN" sz="2100" dirty="0">
                <a:latin typeface="黑体" panose="02010609060101010101" pitchFamily="49" charset="-122"/>
                <a:ea typeface="黑体" panose="02010609060101010101" pitchFamily="49" charset="-122"/>
                <a:sym typeface="微软雅黑" panose="020B0503020204020204" pitchFamily="34" charset="-122"/>
              </a:rPr>
              <a:t>1.</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台湾：</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1895</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马关条约</a:t>
            </a:r>
            <a:r>
              <a:rPr lang="en-US" altLang="zh-CN"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后，日本统治台湾长达</a:t>
            </a:r>
            <a:r>
              <a:rPr lang="en-US" altLang="zh-CN" sz="2100" dirty="0">
                <a:latin typeface="黑体" panose="02010609060101010101" pitchFamily="49" charset="-122"/>
                <a:ea typeface="黑体" panose="02010609060101010101" pitchFamily="49" charset="-122"/>
                <a:sym typeface="微软雅黑" panose="020B0503020204020204" pitchFamily="34" charset="-122"/>
              </a:rPr>
              <a:t>50</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endParaRPr lang="en-US" altLang="zh-CN" sz="21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spcBef>
                <a:spcPts val="0"/>
              </a:spcBef>
            </a:pPr>
            <a:r>
              <a:rPr lang="en-US" altLang="zh-CN" sz="2100" dirty="0">
                <a:latin typeface="黑体" panose="02010609060101010101" pitchFamily="49" charset="-122"/>
                <a:ea typeface="黑体" panose="02010609060101010101" pitchFamily="49" charset="-122"/>
                <a:sym typeface="微软雅黑" panose="020B0503020204020204" pitchFamily="34" charset="-122"/>
              </a:rPr>
              <a:t>2.</a:t>
            </a:r>
            <a:r>
              <a:rPr lang="zh-CN" altLang="en-US" sz="2100" dirty="0">
                <a:latin typeface="黑体" panose="02010609060101010101" pitchFamily="49" charset="-122"/>
                <a:ea typeface="黑体" panose="02010609060101010101" pitchFamily="49" charset="-122"/>
                <a:sym typeface="微软雅黑" panose="020B0503020204020204" pitchFamily="34" charset="-122"/>
              </a:rPr>
              <a:t>伪满洲国：日本在东北实行了</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14</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年的殖民统治。</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1932</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latin typeface="黑体" panose="02010609060101010101" pitchFamily="49" charset="-122"/>
                <a:ea typeface="黑体" panose="02010609060101010101" pitchFamily="49" charset="-122"/>
                <a:sym typeface="微软雅黑" panose="020B0503020204020204" pitchFamily="34" charset="-122"/>
              </a:rPr>
              <a:t>3</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月建立了伪</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“满洲国”</a:t>
            </a:r>
            <a:r>
              <a:rPr lang="zh-CN" altLang="en-US" sz="2100" dirty="0">
                <a:latin typeface="黑体" panose="02010609060101010101" pitchFamily="49" charset="-122"/>
                <a:ea typeface="黑体" panose="02010609060101010101" pitchFamily="49" charset="-122"/>
                <a:sym typeface="微软雅黑" panose="020B0503020204020204" pitchFamily="34" charset="-122"/>
              </a:rPr>
              <a:t>，</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溥仪</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就职“执政”。</a:t>
            </a:r>
          </a:p>
          <a:p>
            <a:pPr>
              <a:lnSpc>
                <a:spcPct val="300000"/>
              </a:lnSpc>
              <a:spcBef>
                <a:spcPts val="0"/>
              </a:spcBef>
            </a:pPr>
            <a:r>
              <a:rPr lang="en-US" altLang="zh-CN" sz="2100" dirty="0">
                <a:latin typeface="黑体" panose="02010609060101010101" pitchFamily="49" charset="-122"/>
                <a:ea typeface="黑体" panose="02010609060101010101" pitchFamily="49" charset="-122"/>
                <a:sym typeface="微软雅黑" panose="020B0503020204020204" pitchFamily="34" charset="-122"/>
              </a:rPr>
              <a:t>3.</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汪伪政府：</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12</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月汪精卫叛国投敌。</a:t>
            </a:r>
            <a:r>
              <a:rPr lang="en-US" altLang="zh-CN" sz="21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21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100" dirty="0">
                <a:latin typeface="黑体" panose="02010609060101010101" pitchFamily="49" charset="-122"/>
                <a:ea typeface="黑体" panose="02010609060101010101" pitchFamily="49" charset="-122"/>
                <a:sym typeface="微软雅黑" panose="020B0503020204020204" pitchFamily="34" charset="-122"/>
              </a:rPr>
              <a:t>3</a:t>
            </a:r>
            <a:r>
              <a:rPr lang="zh-CN" altLang="en-US" sz="2100" dirty="0">
                <a:latin typeface="黑体" panose="02010609060101010101" pitchFamily="49" charset="-122"/>
                <a:ea typeface="黑体" panose="02010609060101010101" pitchFamily="49" charset="-122"/>
                <a:sym typeface="微软雅黑" panose="020B0503020204020204" pitchFamily="34" charset="-122"/>
              </a:rPr>
              <a:t>月，在日本操控下在南京成立了</a:t>
            </a:r>
            <a:r>
              <a:rPr lang="zh-CN" altLang="en-US" sz="21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伪“中华民国国民政府”</a:t>
            </a:r>
            <a:r>
              <a:rPr lang="zh-CN" altLang="en-US" sz="21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1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7337259" y="1712585"/>
            <a:ext cx="4133827" cy="2391067"/>
          </a:xfrm>
          <a:prstGeom prst="rect">
            <a:avLst/>
          </a:prstGeom>
          <a:ln>
            <a:noFill/>
          </a:ln>
          <a:effectLst>
            <a:outerShdw blurRad="292100" dist="139700" dir="2700000" algn="tl" rotWithShape="0">
              <a:srgbClr val="333333">
                <a:alpha val="65000"/>
              </a:srgbClr>
            </a:outerShdw>
          </a:effectLst>
        </p:spPr>
      </p:pic>
      <p:grpSp>
        <p:nvGrpSpPr>
          <p:cNvPr id="6" name="组 5"/>
          <p:cNvGrpSpPr/>
          <p:nvPr/>
        </p:nvGrpSpPr>
        <p:grpSpPr>
          <a:xfrm>
            <a:off x="6594343" y="57818"/>
            <a:ext cx="5597657" cy="1433288"/>
            <a:chOff x="6304612" y="1209665"/>
            <a:chExt cx="5597657" cy="1433288"/>
          </a:xfrm>
        </p:grpSpPr>
        <p:sp>
          <p:nvSpPr>
            <p:cNvPr id="7" name="圆角矩形 6"/>
            <p:cNvSpPr/>
            <p:nvPr/>
          </p:nvSpPr>
          <p:spPr>
            <a:xfrm>
              <a:off x="6304612" y="146255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8" name="左大括号 7"/>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584844" y="1209665"/>
              <a:ext cx="2317424"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残暴的殖民统治</a:t>
              </a:r>
            </a:p>
          </p:txBody>
        </p:sp>
        <p:sp>
          <p:nvSpPr>
            <p:cNvPr id="11" name="圆角矩形 10"/>
            <p:cNvSpPr/>
            <p:nvPr/>
          </p:nvSpPr>
          <p:spPr>
            <a:xfrm>
              <a:off x="9584844" y="1935940"/>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日本侵略者给中国带来的深重灾难</a:t>
              </a: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839" y="438554"/>
            <a:ext cx="10192076" cy="544050"/>
          </a:xfrm>
        </p:spPr>
        <p:txBody>
          <a:bodyPr/>
          <a:lstStyle/>
          <a:p>
            <a:r>
              <a:rPr lang="zh-CN" altLang="en-US" sz="2400" dirty="0">
                <a:solidFill>
                  <a:schemeClr val="tx1"/>
                </a:solidFill>
              </a:rPr>
              <a:t>第一节  日本发动灭亡中国的</a:t>
            </a:r>
            <a:r>
              <a:rPr lang="zh-CN" altLang="en-US" sz="2400">
                <a:solidFill>
                  <a:schemeClr val="tx1"/>
                </a:solidFill>
              </a:rPr>
              <a:t>侵略战争</a:t>
            </a:r>
            <a:endParaRPr lang="zh-CN" altLang="en-US" sz="2400" dirty="0">
              <a:solidFill>
                <a:schemeClr val="tx1"/>
              </a:solidFill>
            </a:endParaRPr>
          </a:p>
        </p:txBody>
      </p:sp>
      <p:sp>
        <p:nvSpPr>
          <p:cNvPr id="3" name="内容占位符 2"/>
          <p:cNvSpPr>
            <a:spLocks noGrp="1"/>
          </p:cNvSpPr>
          <p:nvPr>
            <p:ph idx="1"/>
          </p:nvPr>
        </p:nvSpPr>
        <p:spPr>
          <a:xfrm>
            <a:off x="322809" y="1936437"/>
            <a:ext cx="11398136" cy="3915723"/>
          </a:xfrm>
        </p:spPr>
        <p:txBody>
          <a:bodyPr>
            <a:noAutofit/>
          </a:bodyPr>
          <a:lstStyle/>
          <a:p>
            <a:r>
              <a:rPr lang="zh-CN" altLang="en-US" sz="2000" dirty="0">
                <a:latin typeface="黑体" panose="02010609060101010101" pitchFamily="49" charset="-122"/>
                <a:ea typeface="黑体" panose="02010609060101010101" pitchFamily="49" charset="-122"/>
              </a:rPr>
              <a:t>日本侵略者给中国带来的深重灾难</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大屠杀：</a:t>
            </a:r>
            <a:r>
              <a:rPr lang="en-US" altLang="zh-CN" sz="2000" dirty="0">
                <a:latin typeface="黑体" panose="02010609060101010101" pitchFamily="49" charset="-122"/>
                <a:ea typeface="黑体" panose="02010609060101010101" pitchFamily="49" charset="-122"/>
              </a:rPr>
              <a:t>1937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月</a:t>
            </a:r>
            <a:r>
              <a:rPr lang="zh-CN" altLang="en-US" sz="2000" dirty="0">
                <a:solidFill>
                  <a:srgbClr val="C00000"/>
                </a:solidFill>
                <a:latin typeface="黑体" panose="02010609060101010101" pitchFamily="49" charset="-122"/>
                <a:ea typeface="黑体" panose="02010609060101010101" pitchFamily="49" charset="-122"/>
              </a:rPr>
              <a:t>南京大屠杀</a:t>
            </a:r>
            <a:r>
              <a:rPr lang="zh-CN" altLang="en-US" sz="2000" dirty="0">
                <a:latin typeface="黑体" panose="02010609060101010101" pitchFamily="49" charset="-122"/>
                <a:ea typeface="黑体" panose="02010609060101010101" pitchFamily="49" charset="-122"/>
              </a:rPr>
              <a:t>；在抗日根据地的“三光政策”；</a:t>
            </a:r>
            <a:r>
              <a:rPr lang="en-US" altLang="zh-CN" sz="2000" dirty="0">
                <a:latin typeface="黑体" panose="02010609060101010101" pitchFamily="49" charset="-122"/>
                <a:ea typeface="黑体" panose="02010609060101010101" pitchFamily="49" charset="-122"/>
              </a:rPr>
              <a:t>731</a:t>
            </a:r>
            <a:r>
              <a:rPr lang="zh-CN" altLang="en-US" sz="2000" dirty="0">
                <a:latin typeface="黑体" panose="02010609060101010101" pitchFamily="49" charset="-122"/>
                <a:ea typeface="黑体" panose="02010609060101010101" pitchFamily="49" charset="-122"/>
              </a:rPr>
              <a:t>部队的活体实验；“慰安妇”</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资源和财富的掠夺。</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奴化教育：奴化教育。</a:t>
            </a:r>
            <a:endParaRPr lang="en-US" altLang="zh-CN"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6189" y="1936437"/>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490349" y="138102"/>
            <a:ext cx="5597657" cy="1433288"/>
            <a:chOff x="6304612" y="1209665"/>
            <a:chExt cx="5597657" cy="1433288"/>
          </a:xfrm>
        </p:grpSpPr>
        <p:sp>
          <p:nvSpPr>
            <p:cNvPr id="7" name="圆角矩形 6"/>
            <p:cNvSpPr/>
            <p:nvPr/>
          </p:nvSpPr>
          <p:spPr>
            <a:xfrm>
              <a:off x="6304612" y="1462554"/>
              <a:ext cx="3064064"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8" name="左大括号 7"/>
            <p:cNvSpPr/>
            <p:nvPr/>
          </p:nvSpPr>
          <p:spPr>
            <a:xfrm>
              <a:off x="9389782" y="1294736"/>
              <a:ext cx="173956"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584844" y="1209665"/>
              <a:ext cx="2317424"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a:t>
              </a:r>
            </a:p>
          </p:txBody>
        </p:sp>
        <p:sp>
          <p:nvSpPr>
            <p:cNvPr id="11" name="圆角矩形 10"/>
            <p:cNvSpPr/>
            <p:nvPr/>
          </p:nvSpPr>
          <p:spPr>
            <a:xfrm>
              <a:off x="9584844" y="1935940"/>
              <a:ext cx="2317425" cy="70701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日本侵略者给中国带来的深重灾难</a:t>
              </a: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idx="1"/>
          </p:nvPr>
        </p:nvSpPr>
        <p:spPr>
          <a:xfrm>
            <a:off x="872924" y="2354554"/>
            <a:ext cx="10515600" cy="4351338"/>
          </a:xfrm>
        </p:spPr>
        <p:txBody>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日本关东军于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3</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月在中国东北扶植建立了</a:t>
            </a:r>
            <a:r>
              <a:rPr lang="en-US" altLang="zh-CN"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___________</a:t>
            </a:r>
            <a:endParaRPr kumimoji="1"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1938</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月汪精卫叛国投敌，在日本操控下南京成立了</a:t>
            </a:r>
            <a:r>
              <a:rPr lang="en-US" altLang="zh-CN"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___________</a:t>
            </a:r>
            <a:endParaRPr lang="zh-CN" altLang="en-US"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endParaRPr>
          </a:p>
          <a:p>
            <a:endParaRPr lang="zh-CN" altLang="en-US" b="1" u="heavy" kern="1200" spc="-5" dirty="0">
              <a:solidFill>
                <a:srgbClr val="C23B0D"/>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侵华战争爆发后，日军于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1937</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月制造了震惊中外的</a:t>
            </a:r>
            <a:r>
              <a:rPr lang="en-US" altLang="zh-CN" sz="2000" b="1" u="heavy"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___________</a:t>
            </a:r>
            <a:endParaRPr kumimoji="1"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2"/>
          <p:cNvSpPr>
            <a:spLocks noGrp="1"/>
          </p:cNvSpPr>
          <p:nvPr>
            <p:ph idx="1"/>
          </p:nvPr>
        </p:nvSpPr>
        <p:spPr>
          <a:xfrm>
            <a:off x="849775" y="2389279"/>
            <a:ext cx="10515600" cy="4351338"/>
          </a:xfrm>
        </p:spPr>
        <p:txBody>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日本关东军于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3</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月在中国东北扶植建立了</a:t>
            </a:r>
            <a:r>
              <a:rPr lang="zh-CN" altLang="en-US" sz="2000" b="1"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伪“满洲国”</a:t>
            </a:r>
            <a:r>
              <a:rPr lang="zh-CN" altLang="en-US" sz="2000" kern="1200" spc="25"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kumimoji="1"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1938</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月汪精卫叛国投敌，在日本操控下南京成立了</a:t>
            </a:r>
            <a:r>
              <a:rPr lang="zh-CN" altLang="en-US" sz="2000" b="1"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rPr>
              <a:t>伪“中华民国国民政府”</a:t>
            </a:r>
          </a:p>
          <a:p>
            <a:endParaRPr lang="zh-CN" altLang="en-US" b="1" u="heavy" kern="1200" spc="-5" dirty="0">
              <a:solidFill>
                <a:srgbClr val="C23B0D"/>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侵华战争爆发后，日军于</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1937</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12</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月制造了震惊中外的</a:t>
            </a:r>
            <a:r>
              <a:rPr lang="zh-CN" altLang="en-US" sz="2000" b="1" kern="1200" spc="-5" dirty="0">
                <a:solidFill>
                  <a:srgbClr val="C00000"/>
                </a:solidFill>
                <a:uFill>
                  <a:solidFill>
                    <a:srgbClr val="C23B0D"/>
                  </a:solidFill>
                </a:uFill>
                <a:latin typeface="黑体" panose="02010609060101010101" pitchFamily="49" charset="-122"/>
                <a:ea typeface="黑体" panose="02010609060101010101" pitchFamily="49" charset="-122"/>
                <a:cs typeface="黑体" panose="02010609060101010101" pitchFamily="49" charset="-122"/>
              </a:rPr>
              <a:t>南京大屠杀</a:t>
            </a:r>
          </a:p>
        </p:txBody>
      </p:sp>
      <p:sp>
        <p:nvSpPr>
          <p:cNvPr id="3"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1.1931</a:t>
            </a:r>
            <a:r>
              <a:rPr lang="zh-CN" altLang="en-US" sz="2400" dirty="0">
                <a:latin typeface="黑体" panose="02010609060101010101" pitchFamily="49" charset="-122"/>
                <a:ea typeface="黑体" panose="02010609060101010101" pitchFamily="49" charset="-122"/>
              </a:rPr>
              <a:t>年，日本帝国主义制造的侵略中国东北的事变是（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“九一八”事变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“八一三”事变</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1.1931</a:t>
            </a:r>
            <a:r>
              <a:rPr lang="zh-CN" altLang="en-US" sz="2400" dirty="0">
                <a:latin typeface="黑体" panose="02010609060101010101" pitchFamily="49" charset="-122"/>
                <a:ea typeface="黑体" panose="02010609060101010101" pitchFamily="49" charset="-122"/>
              </a:rPr>
              <a:t>年，日本帝国主义制造的侵略中国东北的事变是（  </a:t>
            </a:r>
            <a:r>
              <a:rPr lang="en-US" altLang="zh-CN" sz="2400" dirty="0">
                <a:solidFill>
                  <a:srgbClr val="C00000"/>
                </a:solidFill>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“九一八”事变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“八一三”事变</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307405"/>
            <a:ext cx="10614991" cy="4524315"/>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1935</a:t>
            </a:r>
            <a:r>
              <a:rPr lang="zh-CN" altLang="en-US" sz="2400" dirty="0">
                <a:latin typeface="黑体" panose="02010609060101010101" pitchFamily="49" charset="-122"/>
                <a:ea typeface="黑体" panose="02010609060101010101" pitchFamily="49" charset="-122"/>
              </a:rPr>
              <a:t>年日军提出华北政权“特殊化”的要求，华北成为日军可以自由出去的“真空地带”，日军还策划华北五省两市的“防共自治运动”，这一系列事件被称为（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卢沟桥事变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华北事变</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307405"/>
            <a:ext cx="10614991" cy="4524315"/>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1935</a:t>
            </a:r>
            <a:r>
              <a:rPr lang="zh-CN" altLang="en-US" sz="2400" dirty="0">
                <a:latin typeface="黑体" panose="02010609060101010101" pitchFamily="49" charset="-122"/>
                <a:ea typeface="黑体" panose="02010609060101010101" pitchFamily="49" charset="-122"/>
              </a:rPr>
              <a:t>年日军提出华北政权“特殊化”的要求，华北成为日军可以自由出去的“真空地带”，日军还策划华北五省两市的“防共自治运动”，这一系列事件被称为（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七七事变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“一</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二八”事变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卢沟桥事变</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华北事变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515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758687" y="1350248"/>
            <a:ext cx="11127697" cy="4838517"/>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NO.2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八七会议</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汉口</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）彻底清算了大革命后期陈独秀的右倾机会主义错误。</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）确定了</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土地革命和武装斗争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的方针，选出了以瞿秋白为首的中央临时政治局。</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）毛泽东在发言中特别提出“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特点：八七会议是由大革命失败到土地革命战争兴起的一个历史转折点。</a:t>
            </a: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122"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321" y="146951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428957" y="91292"/>
            <a:ext cx="3763043" cy="2370717"/>
          </a:xfrm>
          <a:prstGeom prst="rect">
            <a:avLst/>
          </a:prstGeom>
        </p:spPr>
      </p:pic>
    </p:spTree>
    <p:extLst>
      <p:ext uri="{BB962C8B-B14F-4D97-AF65-F5344CB8AC3E}">
        <p14:creationId xmlns:p14="http://schemas.microsoft.com/office/powerpoint/2010/main" val="22053717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卢沟桥事变发生在（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A.1938</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B.1937</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C.1936</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D.1935</a:t>
            </a:r>
            <a:r>
              <a:rPr lang="zh-CN" altLang="en-US" sz="2400" dirty="0">
                <a:latin typeface="黑体" panose="02010609060101010101" pitchFamily="49" charset="-122"/>
                <a:ea typeface="黑体" panose="02010609060101010101" pitchFamily="49" charset="-122"/>
              </a:rPr>
              <a:t>年</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卢沟桥事变发生在（  </a:t>
            </a:r>
            <a:r>
              <a:rPr lang="en-US" altLang="zh-CN" sz="2400" b="1" dirty="0">
                <a:solidFill>
                  <a:srgbClr val="C00000"/>
                </a:solidFill>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A.1938</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B.1937</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C.1936</a:t>
            </a:r>
            <a:r>
              <a:rPr lang="zh-CN" altLang="en-US" sz="2400" dirty="0">
                <a:latin typeface="黑体" panose="02010609060101010101" pitchFamily="49" charset="-122"/>
                <a:ea typeface="黑体" panose="02010609060101010101" pitchFamily="49" charset="-122"/>
              </a:rPr>
              <a:t>年</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D.1935</a:t>
            </a:r>
            <a:r>
              <a:rPr lang="zh-CN" altLang="en-US" sz="2400" dirty="0">
                <a:latin typeface="黑体" panose="02010609060101010101" pitchFamily="49" charset="-122"/>
                <a:ea typeface="黑体" panose="02010609060101010101" pitchFamily="49" charset="-122"/>
              </a:rPr>
              <a:t>年</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侵华战争爆发后，日军于</a:t>
            </a:r>
            <a:r>
              <a:rPr lang="en-US" altLang="zh-CN" sz="2400" dirty="0">
                <a:latin typeface="黑体" panose="02010609060101010101" pitchFamily="49" charset="-122"/>
                <a:ea typeface="黑体" panose="02010609060101010101" pitchFamily="49" charset="-122"/>
              </a:rPr>
              <a:t>1937</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12</a:t>
            </a:r>
            <a:r>
              <a:rPr lang="zh-CN" altLang="en-US" sz="2400" dirty="0">
                <a:latin typeface="黑体" panose="02010609060101010101" pitchFamily="49" charset="-122"/>
                <a:ea typeface="黑体" panose="02010609060101010101" pitchFamily="49" charset="-122"/>
              </a:rPr>
              <a:t>月制造了震惊中外的（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火烧圆明园</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旅顺大屠杀</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南京大屠杀</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江东六十四屯惨案</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侵华战争爆发后，日军于</a:t>
            </a:r>
            <a:r>
              <a:rPr lang="en-US" altLang="zh-CN" sz="2400" dirty="0">
                <a:latin typeface="黑体" panose="02010609060101010101" pitchFamily="49" charset="-122"/>
                <a:ea typeface="黑体" panose="02010609060101010101" pitchFamily="49" charset="-122"/>
              </a:rPr>
              <a:t>1937</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12</a:t>
            </a:r>
            <a:r>
              <a:rPr lang="zh-CN" altLang="en-US" sz="2400" dirty="0">
                <a:latin typeface="黑体" panose="02010609060101010101" pitchFamily="49" charset="-122"/>
                <a:ea typeface="黑体" panose="02010609060101010101" pitchFamily="49" charset="-122"/>
              </a:rPr>
              <a:t>月制造了震惊中外的（  </a:t>
            </a:r>
            <a:r>
              <a:rPr lang="en-US" altLang="zh-CN" sz="2400" b="1" dirty="0">
                <a:solidFill>
                  <a:srgbClr val="C00000"/>
                </a:solidFill>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  ）</a:t>
            </a: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A.</a:t>
            </a:r>
            <a:r>
              <a:rPr lang="zh-CN" altLang="en-US" sz="2400" dirty="0">
                <a:latin typeface="黑体" panose="02010609060101010101" pitchFamily="49" charset="-122"/>
                <a:ea typeface="黑体" panose="02010609060101010101" pitchFamily="49" charset="-122"/>
              </a:rPr>
              <a:t>火烧圆明园</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B.</a:t>
            </a:r>
            <a:r>
              <a:rPr lang="zh-CN" altLang="en-US" sz="2400" dirty="0">
                <a:latin typeface="黑体" panose="02010609060101010101" pitchFamily="49" charset="-122"/>
                <a:ea typeface="黑体" panose="02010609060101010101" pitchFamily="49" charset="-122"/>
              </a:rPr>
              <a:t>旅顺大屠杀</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C.</a:t>
            </a:r>
            <a:r>
              <a:rPr lang="zh-CN" altLang="en-US" sz="2400" dirty="0">
                <a:latin typeface="黑体" panose="02010609060101010101" pitchFamily="49" charset="-122"/>
                <a:ea typeface="黑体" panose="02010609060101010101" pitchFamily="49" charset="-122"/>
              </a:rPr>
              <a:t>南京大屠杀</a:t>
            </a:r>
          </a:p>
          <a:p>
            <a:endParaRPr lang="zh-CN" altLang="en-US"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江东六十四屯惨案</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515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58687" y="1350248"/>
            <a:ext cx="11127697" cy="4838517"/>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NO.2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八七会议</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汉口</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）彻底清算了大革命后期陈独秀的右倾机会主义错误。 </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）确定了</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土地革命和</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的方针，选出了以瞿秋白为首的中央临时政治局。</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）毛泽东在发言中特别提出“</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特点：八七会议是由大革命失败到土地革命战争兴起的一个历史转折点。</a:t>
            </a:r>
            <a:endParaRPr lang="zh-CN" altLang="en-US" dirty="0"/>
          </a:p>
          <a:p>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122"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321" y="146951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428957" y="91292"/>
            <a:ext cx="3763043" cy="2370717"/>
          </a:xfrm>
          <a:prstGeom prst="rect">
            <a:avLst/>
          </a:prstGeom>
        </p:spPr>
      </p:pic>
    </p:spTree>
    <p:extLst>
      <p:ext uri="{BB962C8B-B14F-4D97-AF65-F5344CB8AC3E}">
        <p14:creationId xmlns:p14="http://schemas.microsoft.com/office/powerpoint/2010/main" val="1528842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515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758687" y="1350248"/>
            <a:ext cx="11127697" cy="4838517"/>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NO.2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八七会议</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汉口</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）彻底清算了大革命后期陈独秀的右倾机会主义错误。</a:t>
            </a: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）确定了</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土地革命和武装斗争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的方针，选出了以瞿秋白为首的中央临时政治局。</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）毛泽东在发言中特别提出“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特点：八七会议是由大革命失败到土地革命战争兴起的一个</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历史转折点</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122"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5321" y="146951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428957" y="91292"/>
            <a:ext cx="3763043" cy="2370717"/>
          </a:xfrm>
          <a:prstGeom prst="rect">
            <a:avLst/>
          </a:prstGeom>
        </p:spPr>
      </p:pic>
    </p:spTree>
    <p:extLst>
      <p:ext uri="{BB962C8B-B14F-4D97-AF65-F5344CB8AC3E}">
        <p14:creationId xmlns:p14="http://schemas.microsoft.com/office/powerpoint/2010/main" val="17631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3019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26770" y="1159344"/>
            <a:ext cx="10515600" cy="5153533"/>
          </a:xfrm>
        </p:spPr>
        <p:txBody>
          <a:bodyPr>
            <a:normAutofit/>
          </a:bodyPr>
          <a:lstStyle/>
          <a:p>
            <a:pPr>
              <a:lnSpc>
                <a:spcPct val="15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NO.3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秋收起义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地点：长沙</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起义：</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毛泽东领导的湘赣边界秋收起义。</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打城市</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b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特点：第一，公开打出了“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工农革命军</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”的旗帜；</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ts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第二，有数量众多的</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参加。</a:t>
            </a:r>
          </a:p>
          <a:p>
            <a:pPr lvl="0">
              <a:lnSpc>
                <a:spcPct val="150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8339289" y="3203610"/>
            <a:ext cx="2724785" cy="2223770"/>
          </a:xfrm>
          <a:prstGeom prst="rect">
            <a:avLst/>
          </a:prstGeom>
        </p:spPr>
      </p:pic>
      <p:pic>
        <p:nvPicPr>
          <p:cNvPr id="5" name="图片 4"/>
          <p:cNvPicPr>
            <a:picLocks noChangeAspect="1"/>
          </p:cNvPicPr>
          <p:nvPr/>
        </p:nvPicPr>
        <p:blipFill>
          <a:blip r:embed="rId4"/>
          <a:stretch>
            <a:fillRect/>
          </a:stretch>
        </p:blipFill>
        <p:spPr>
          <a:xfrm>
            <a:off x="8513367" y="574"/>
            <a:ext cx="3678633" cy="2317539"/>
          </a:xfrm>
          <a:prstGeom prst="rect">
            <a:avLst/>
          </a:prstGeom>
        </p:spPr>
      </p:pic>
    </p:spTree>
    <p:extLst>
      <p:ext uri="{BB962C8B-B14F-4D97-AF65-F5344CB8AC3E}">
        <p14:creationId xmlns:p14="http://schemas.microsoft.com/office/powerpoint/2010/main" val="406285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3019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26770" y="1159344"/>
            <a:ext cx="10515600" cy="5153533"/>
          </a:xfrm>
        </p:spPr>
        <p:txBody>
          <a:bodyPr>
            <a:normAutofit/>
          </a:bodyPr>
          <a:lstStyle/>
          <a:p>
            <a:pPr>
              <a:lnSpc>
                <a:spcPct val="15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NO.3 </a:t>
            </a:r>
            <a:r>
              <a:rPr lang="zh-CN" altLang="en-US" sz="24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地点：长沙</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起义：</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毛泽东领导的湘赣边界秋收起义。</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b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特点：第一，公开打出了“</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”的旗帜；</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ts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第二，有数量众多的</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参加。</a:t>
            </a:r>
          </a:p>
          <a:p>
            <a:pPr lvl="0">
              <a:lnSpc>
                <a:spcPct val="150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513367" y="574"/>
            <a:ext cx="3678633" cy="2317539"/>
          </a:xfrm>
          <a:prstGeom prst="rect">
            <a:avLst/>
          </a:prstGeom>
        </p:spPr>
      </p:pic>
      <p:pic>
        <p:nvPicPr>
          <p:cNvPr id="6" name="图片 5"/>
          <p:cNvPicPr>
            <a:picLocks noChangeAspect="1"/>
          </p:cNvPicPr>
          <p:nvPr/>
        </p:nvPicPr>
        <p:blipFill>
          <a:blip r:embed="rId3"/>
          <a:stretch>
            <a:fillRect/>
          </a:stretch>
        </p:blipFill>
        <p:spPr>
          <a:xfrm>
            <a:off x="8339289" y="3203610"/>
            <a:ext cx="2724785" cy="2223770"/>
          </a:xfrm>
          <a:prstGeom prst="rect">
            <a:avLst/>
          </a:prstGeom>
        </p:spPr>
      </p:pic>
    </p:spTree>
    <p:extLst>
      <p:ext uri="{BB962C8B-B14F-4D97-AF65-F5344CB8AC3E}">
        <p14:creationId xmlns:p14="http://schemas.microsoft.com/office/powerpoint/2010/main" val="198215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3019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26770" y="1159344"/>
            <a:ext cx="10515600" cy="5153533"/>
          </a:xfrm>
        </p:spPr>
        <p:txBody>
          <a:bodyPr>
            <a:normAutofit/>
          </a:bodyPr>
          <a:lstStyle/>
          <a:p>
            <a:pPr>
              <a:lnSpc>
                <a:spcPct val="15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NO.3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秋收起义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地点：长沙</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起义：</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毛泽东领导的湘赣边界秋收起义。</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b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特点：第一，公开打出了“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工农革命军</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”的旗帜；</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ts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第二，有数量众多的</a:t>
            </a:r>
            <a:r>
              <a:rPr lang="zh-CN" altLang="en-US" sz="2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参加。</a:t>
            </a:r>
          </a:p>
          <a:p>
            <a:pPr lvl="0">
              <a:lnSpc>
                <a:spcPct val="150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8513367" y="574"/>
            <a:ext cx="3678633" cy="2317539"/>
          </a:xfrm>
          <a:prstGeom prst="rect">
            <a:avLst/>
          </a:prstGeom>
        </p:spPr>
      </p:pic>
      <p:pic>
        <p:nvPicPr>
          <p:cNvPr id="6" name="图片 5"/>
          <p:cNvPicPr>
            <a:picLocks noChangeAspect="1"/>
          </p:cNvPicPr>
          <p:nvPr/>
        </p:nvPicPr>
        <p:blipFill>
          <a:blip r:embed="rId3"/>
          <a:stretch>
            <a:fillRect/>
          </a:stretch>
        </p:blipFill>
        <p:spPr>
          <a:xfrm>
            <a:off x="8339289" y="3203610"/>
            <a:ext cx="2724785" cy="2223770"/>
          </a:xfrm>
          <a:prstGeom prst="rect">
            <a:avLst/>
          </a:prstGeom>
        </p:spPr>
      </p:pic>
    </p:spTree>
    <p:extLst>
      <p:ext uri="{BB962C8B-B14F-4D97-AF65-F5344CB8AC3E}">
        <p14:creationId xmlns:p14="http://schemas.microsoft.com/office/powerpoint/2010/main" val="302075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7837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26770" y="1461277"/>
            <a:ext cx="10515600" cy="5153533"/>
          </a:xfrm>
        </p:spPr>
        <p:txBody>
          <a:bodyPr>
            <a:normAutofit/>
          </a:bodyPr>
          <a:lstStyle/>
          <a:p>
            <a:pPr>
              <a:lnSpc>
                <a:spcPct val="150000"/>
              </a:lnSpc>
              <a:spcBef>
                <a:spcPts val="1200"/>
              </a:spcBef>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NO.4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三湾改编</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毛泽东在三湾村对起义部队进行改编：</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）将原有的一个师</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缩编为一个团</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）在部队中建立共产党各级组织，将</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党的支部建在连上</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）成立各级士兵委员会，部队内部实行</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民主管理</a:t>
            </a:r>
            <a:r>
              <a:rPr lang="en-US" altLang="zh-CN"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1">
              <a:lnSpc>
                <a:spcPct val="150000"/>
              </a:lnSpc>
              <a:spcBef>
                <a:spcPct val="0"/>
              </a:spcBef>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三湾改编成为建设共产党领导的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新型人民军队</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的重要开端。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181" y="43750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8507896" y="0"/>
            <a:ext cx="3684105" cy="2320986"/>
          </a:xfrm>
          <a:prstGeom prst="rect">
            <a:avLst/>
          </a:prstGeom>
        </p:spPr>
      </p:pic>
      <p:pic>
        <p:nvPicPr>
          <p:cNvPr id="7" name="Picture 2" descr="C:\Users\User\Documents\263EM\chuzi@sunlands.com\history\user\image\3084c54e-ce11-4231-a09c-d206235d17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075" y="1583136"/>
            <a:ext cx="1674234" cy="5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580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7837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26770" y="1461277"/>
            <a:ext cx="10515600" cy="5153533"/>
          </a:xfrm>
        </p:spPr>
        <p:txBody>
          <a:bodyPr>
            <a:normAutofit/>
          </a:bodyPr>
          <a:lstStyle/>
          <a:p>
            <a:pPr>
              <a:lnSpc>
                <a:spcPct val="150000"/>
              </a:lnSpc>
              <a:spcBef>
                <a:spcPts val="1200"/>
              </a:spcBef>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NO.4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三湾改编</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毛泽东在三湾村对起义部队进行改编：</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）将原有的一个师</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）在部队中建立共产党各级组织，将</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建在连上；</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）成立各级士兵委员会，部队内部实行</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1">
              <a:lnSpc>
                <a:spcPct val="150000"/>
              </a:lnSpc>
              <a:spcBef>
                <a:spcPct val="0"/>
              </a:spcBef>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三湾改编成为建设共产党领导的</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的重要开端。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181" y="43750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8507896" y="0"/>
            <a:ext cx="3684105" cy="2320986"/>
          </a:xfrm>
          <a:prstGeom prst="rect">
            <a:avLst/>
          </a:prstGeom>
        </p:spPr>
      </p:pic>
      <p:pic>
        <p:nvPicPr>
          <p:cNvPr id="8" name="Picture 2" descr="C:\Users\User\Documents\263EM\chuzi@sunlands.com\history\user\image\3084c54e-ce11-4231-a09c-d206235d17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075" y="1583136"/>
            <a:ext cx="1674234" cy="5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000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2" y="378378"/>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26770" y="1461277"/>
            <a:ext cx="10515600" cy="5153533"/>
          </a:xfrm>
        </p:spPr>
        <p:txBody>
          <a:bodyPr>
            <a:normAutofit/>
          </a:bodyPr>
          <a:lstStyle/>
          <a:p>
            <a:pPr>
              <a:lnSpc>
                <a:spcPct val="150000"/>
              </a:lnSpc>
              <a:spcBef>
                <a:spcPts val="1200"/>
              </a:spcBef>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NO.4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三湾改编</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毛泽东在三湾村对起义部队进行改编：</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）将原有的一个师</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缩编为一个团</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）在部队中建立共产党各级组织，将</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党的支部建在连上</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1">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）成立各级士兵委员会，部队内部实行</a:t>
            </a:r>
            <a:r>
              <a:rPr lang="zh-CN" altLang="en-US"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民主管理</a:t>
            </a:r>
            <a:r>
              <a:rPr lang="en-US" altLang="zh-CN" sz="20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lvl="1">
              <a:lnSpc>
                <a:spcPct val="150000"/>
              </a:lnSpc>
              <a:spcBef>
                <a:spcPct val="0"/>
              </a:spcBef>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50000"/>
              </a:lnSpc>
              <a:spcBef>
                <a:spcPct val="0"/>
              </a:spcBef>
            </a:pPr>
            <a:r>
              <a:rPr lang="zh-CN" altLang="en-US" sz="20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三湾改编成为建设共产党领导的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新型人民军队</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的重要开端。</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3181" y="43750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8507896" y="0"/>
            <a:ext cx="3684105" cy="2320986"/>
          </a:xfrm>
          <a:prstGeom prst="rect">
            <a:avLst/>
          </a:prstGeom>
        </p:spPr>
      </p:pic>
      <p:pic>
        <p:nvPicPr>
          <p:cNvPr id="7" name="Picture 2" descr="C:\Users\User\Documents\263EM\chuzi@sunlands.com\history\user\image\3084c54e-ce11-4231-a09c-d206235d17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075" y="1583136"/>
            <a:ext cx="1674234" cy="50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2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农村包围城市，武装夺取政权道路的开辟</a:t>
            </a:r>
          </a:p>
        </p:txBody>
      </p:sp>
    </p:spTree>
    <p:extLst>
      <p:ext uri="{BB962C8B-B14F-4D97-AF65-F5344CB8AC3E}">
        <p14:creationId xmlns:p14="http://schemas.microsoft.com/office/powerpoint/2010/main" val="358379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140"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400405" y="1642051"/>
            <a:ext cx="11605070" cy="4665983"/>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NO.5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井冈山革命根据地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日，毛泽东在江西宁冈县茅坪开始创建</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井冈山农村革命根据地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的斗争。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一把火：点燃了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“工农武装割据”的星星之火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，为共产党领导的其他各地的起义武装</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树立了榜样</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一条路：从实践上开辟一条在敌我力量十分悬殊的情况下，</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深入农村保存发展革命力量</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的正确道路。</a:t>
            </a:r>
            <a:endParaRPr lang="zh-CN" altLang="en-US" dirty="0"/>
          </a:p>
        </p:txBody>
      </p:sp>
      <p:pic>
        <p:nvPicPr>
          <p:cNvPr id="4" name="图片 3"/>
          <p:cNvPicPr>
            <a:picLocks noChangeAspect="1"/>
          </p:cNvPicPr>
          <p:nvPr/>
        </p:nvPicPr>
        <p:blipFill>
          <a:blip r:embed="rId3"/>
          <a:stretch>
            <a:fillRect/>
          </a:stretch>
        </p:blipFill>
        <p:spPr>
          <a:xfrm>
            <a:off x="8531876" y="0"/>
            <a:ext cx="3660124" cy="2305878"/>
          </a:xfrm>
          <a:prstGeom prst="rect">
            <a:avLst/>
          </a:prstGeom>
        </p:spPr>
      </p:pic>
    </p:spTree>
    <p:extLst>
      <p:ext uri="{BB962C8B-B14F-4D97-AF65-F5344CB8AC3E}">
        <p14:creationId xmlns:p14="http://schemas.microsoft.com/office/powerpoint/2010/main" val="2371617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140"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400405" y="1642051"/>
            <a:ext cx="11605070" cy="4665983"/>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NO.5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井冈山革命根据地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日，毛泽东在江西宁冈县茅坪开始创建井冈山农村革命根据地的斗争。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：点燃了“工农武装割据”的星星之火，为共产党领导的其他各地的起义武装树立了榜样；</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：从实践上开辟一条在敌我力量十分悬殊的情况下，深入农村保存发展革命力量的正确道路。</a:t>
            </a:r>
            <a:endParaRPr lang="zh-CN" altLang="en-US"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8531876" y="0"/>
            <a:ext cx="3660124" cy="2305878"/>
          </a:xfrm>
          <a:prstGeom prst="rect">
            <a:avLst/>
          </a:prstGeom>
        </p:spPr>
      </p:pic>
    </p:spTree>
    <p:extLst>
      <p:ext uri="{BB962C8B-B14F-4D97-AF65-F5344CB8AC3E}">
        <p14:creationId xmlns:p14="http://schemas.microsoft.com/office/powerpoint/2010/main" val="40004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5140"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400405" y="1642051"/>
            <a:ext cx="11605070" cy="4665983"/>
          </a:xfrm>
        </p:spPr>
        <p:txBody>
          <a:bodyPr>
            <a:normAutofit/>
          </a:bodyPr>
          <a:lstStyle/>
          <a:p>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NO.5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井冈山革命根据地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zh-CN" altLang="en-US" sz="20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1927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日，毛泽东在江西宁冈县茅坪开始创建井冈山农村革命根据地的斗争。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一把火：点燃了“工农武装割据”的星星之火，为共产党领导的其他各地的起义武装树立了榜样；</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40000"/>
              </a:lnSpc>
              <a:spcBef>
                <a:spcPct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一条路：从实践上开辟一条在敌我力量十分悬殊的情况下，深入农村保存发展革命力量的正确道路。</a:t>
            </a:r>
            <a:endParaRPr lang="zh-CN" altLang="en-US" dirty="0"/>
          </a:p>
          <a:p>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8531876" y="0"/>
            <a:ext cx="3660124" cy="2305878"/>
          </a:xfrm>
          <a:prstGeom prst="rect">
            <a:avLst/>
          </a:prstGeom>
        </p:spPr>
      </p:pic>
    </p:spTree>
    <p:extLst>
      <p:ext uri="{BB962C8B-B14F-4D97-AF65-F5344CB8AC3E}">
        <p14:creationId xmlns:p14="http://schemas.microsoft.com/office/powerpoint/2010/main" val="2128930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3939" y="37933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中国近现代史时间轴</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新民主主义革命部分</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1919 </a:t>
            </a:r>
            <a:r>
              <a:rPr lang="zh-CN" altLang="en-US" sz="1800" dirty="0">
                <a:latin typeface="华文新魏" panose="02010800040101010101" pitchFamily="2" charset="-122"/>
                <a:ea typeface="华文新魏" panose="02010800040101010101" pitchFamily="2" charset="-122"/>
              </a:rPr>
              <a:t>年</a:t>
            </a:r>
            <a:r>
              <a:rPr lang="en-US" altLang="zh-CN" sz="1800" dirty="0">
                <a:latin typeface="华文新魏" panose="02010800040101010101" pitchFamily="2" charset="-122"/>
                <a:ea typeface="华文新魏" panose="02010800040101010101" pitchFamily="2" charset="-122"/>
              </a:rPr>
              <a:t>——1949 </a:t>
            </a:r>
            <a:r>
              <a:rPr lang="zh-CN" altLang="en-US" sz="1800" dirty="0">
                <a:latin typeface="华文新魏" panose="02010800040101010101" pitchFamily="2" charset="-122"/>
                <a:ea typeface="华文新魏" panose="02010800040101010101" pitchFamily="2" charset="-122"/>
              </a:rPr>
              <a:t>年） </a:t>
            </a:r>
          </a:p>
        </p:txBody>
      </p:sp>
      <p:sp>
        <p:nvSpPr>
          <p:cNvPr id="4" name="内容占位符 24"/>
          <p:cNvSpPr txBox="1"/>
          <p:nvPr/>
        </p:nvSpPr>
        <p:spPr>
          <a:xfrm>
            <a:off x="838200" y="1072081"/>
            <a:ext cx="4460913" cy="69489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prstClr val="black"/>
                </a:solidFill>
                <a:latin typeface="方正清刻本悦宋简体" panose="02000000000000000000" pitchFamily="2" charset="-122"/>
                <a:ea typeface="方正清刻本悦宋简体" panose="02000000000000000000" pitchFamily="2" charset="-122"/>
              </a:rPr>
              <a:t> </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土地革命</a:t>
            </a:r>
            <a:r>
              <a:rPr lang="en-US" altLang="zh-CN" sz="2400" dirty="0">
                <a:solidFill>
                  <a:prstClr val="black"/>
                </a:solidFill>
                <a:latin typeface="方正清刻本悦宋简体" panose="02000000000000000000" pitchFamily="2" charset="-122"/>
                <a:ea typeface="方正清刻本悦宋简体" panose="02000000000000000000" pitchFamily="2" charset="-122"/>
              </a:rPr>
              <a:t>/</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十年内战</a:t>
            </a:r>
          </a:p>
        </p:txBody>
      </p:sp>
      <p:cxnSp>
        <p:nvCxnSpPr>
          <p:cNvPr id="10" name="直接连接符 9"/>
          <p:cNvCxnSpPr/>
          <p:nvPr/>
        </p:nvCxnSpPr>
        <p:spPr>
          <a:xfrm flipV="1">
            <a:off x="503725" y="3795957"/>
            <a:ext cx="11071654" cy="37070"/>
          </a:xfrm>
          <a:prstGeom prst="line">
            <a:avLst/>
          </a:prstGeom>
          <a:ln w="38100">
            <a:solidFill>
              <a:srgbClr val="C23C0D"/>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17105" y="2015304"/>
            <a:ext cx="2160000" cy="2050667"/>
            <a:chOff x="617105" y="2015304"/>
            <a:chExt cx="2160000" cy="2050667"/>
          </a:xfrm>
        </p:grpSpPr>
        <p:pic>
          <p:nvPicPr>
            <p:cNvPr id="7" name="图片 6"/>
            <p:cNvPicPr>
              <a:picLocks noChangeAspect="1"/>
            </p:cNvPicPr>
            <p:nvPr/>
          </p:nvPicPr>
          <p:blipFill>
            <a:blip r:embed="rId3"/>
            <a:stretch>
              <a:fillRect/>
            </a:stretch>
          </p:blipFill>
          <p:spPr>
            <a:xfrm>
              <a:off x="617105" y="2015304"/>
              <a:ext cx="2160000" cy="1456853"/>
            </a:xfrm>
            <a:prstGeom prst="roundRect">
              <a:avLst/>
            </a:prstGeom>
          </p:spPr>
        </p:pic>
        <p:grpSp>
          <p:nvGrpSpPr>
            <p:cNvPr id="11" name="组合 10"/>
            <p:cNvGrpSpPr/>
            <p:nvPr/>
          </p:nvGrpSpPr>
          <p:grpSpPr>
            <a:xfrm>
              <a:off x="1431435" y="3669302"/>
              <a:ext cx="531340" cy="396669"/>
              <a:chOff x="1222102" y="2999023"/>
              <a:chExt cx="531340" cy="396669"/>
            </a:xfrm>
          </p:grpSpPr>
          <p:sp>
            <p:nvSpPr>
              <p:cNvPr id="12" name="等腰三角形 11"/>
              <p:cNvSpPr/>
              <p:nvPr/>
            </p:nvSpPr>
            <p:spPr>
              <a:xfrm rot="10800000">
                <a:off x="1222102"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3" name="矩形 12"/>
              <p:cNvSpPr/>
              <p:nvPr/>
            </p:nvSpPr>
            <p:spPr>
              <a:xfrm>
                <a:off x="1344143" y="2999023"/>
                <a:ext cx="287258" cy="338554"/>
              </a:xfrm>
              <a:prstGeom prst="rect">
                <a:avLst/>
              </a:prstGeom>
            </p:spPr>
            <p:txBody>
              <a:bodyPr wrap="none">
                <a:spAutoFit/>
              </a:bodyPr>
              <a:lstStyle/>
              <a:p>
                <a:pPr algn="ctr"/>
                <a:r>
                  <a:rPr lang="en-US" altLang="zh-CN" sz="1600" dirty="0">
                    <a:solidFill>
                      <a:prstClr val="white"/>
                    </a:solidFill>
                    <a:latin typeface="汉仪丫丫体简" panose="02010604000101010101" pitchFamily="2" charset="-122"/>
                    <a:ea typeface="汉仪丫丫体简" panose="02010604000101010101" pitchFamily="2" charset="-122"/>
                  </a:rPr>
                  <a:t>1</a:t>
                </a:r>
                <a:endParaRPr lang="zh-CN" altLang="en-US" sz="1600"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6" name="组合 5"/>
          <p:cNvGrpSpPr/>
          <p:nvPr/>
        </p:nvGrpSpPr>
        <p:grpSpPr>
          <a:xfrm>
            <a:off x="3479871" y="2015304"/>
            <a:ext cx="2160000" cy="2058361"/>
            <a:chOff x="3479871" y="2015304"/>
            <a:chExt cx="2160000" cy="2058361"/>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71" y="2015304"/>
              <a:ext cx="2160000" cy="1456853"/>
            </a:xfrm>
            <a:prstGeom prst="roundRect">
              <a:avLst/>
            </a:prstGeom>
          </p:spPr>
        </p:pic>
        <p:grpSp>
          <p:nvGrpSpPr>
            <p:cNvPr id="14" name="组合 13"/>
            <p:cNvGrpSpPr/>
            <p:nvPr/>
          </p:nvGrpSpPr>
          <p:grpSpPr>
            <a:xfrm>
              <a:off x="4294202" y="3661607"/>
              <a:ext cx="531340" cy="412058"/>
              <a:chOff x="5164093" y="2983634"/>
              <a:chExt cx="531340" cy="412058"/>
            </a:xfrm>
          </p:grpSpPr>
          <p:sp>
            <p:nvSpPr>
              <p:cNvPr id="15" name="等腰三角形 14"/>
              <p:cNvSpPr/>
              <p:nvPr/>
            </p:nvSpPr>
            <p:spPr>
              <a:xfrm rot="10800000">
                <a:off x="5164093"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6" name="矩形 15"/>
              <p:cNvSpPr/>
              <p:nvPr/>
            </p:nvSpPr>
            <p:spPr>
              <a:xfrm>
                <a:off x="5279722" y="2983634"/>
                <a:ext cx="300082"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2</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7" name="组合 26"/>
          <p:cNvGrpSpPr/>
          <p:nvPr/>
        </p:nvGrpSpPr>
        <p:grpSpPr>
          <a:xfrm>
            <a:off x="6342637" y="2042845"/>
            <a:ext cx="2160000" cy="2038515"/>
            <a:chOff x="6342637" y="2042845"/>
            <a:chExt cx="2160000" cy="2038515"/>
          </a:xfrm>
        </p:grpSpPr>
        <p:pic>
          <p:nvPicPr>
            <p:cNvPr id="8" name="图片 7"/>
            <p:cNvPicPr>
              <a:picLocks noChangeAspect="1"/>
            </p:cNvPicPr>
            <p:nvPr/>
          </p:nvPicPr>
          <p:blipFill>
            <a:blip r:embed="rId5"/>
            <a:stretch>
              <a:fillRect/>
            </a:stretch>
          </p:blipFill>
          <p:spPr>
            <a:xfrm>
              <a:off x="6342637" y="2042845"/>
              <a:ext cx="2160000" cy="1401770"/>
            </a:xfrm>
            <a:prstGeom prst="roundRect">
              <a:avLst/>
            </a:prstGeom>
          </p:spPr>
        </p:pic>
        <p:grpSp>
          <p:nvGrpSpPr>
            <p:cNvPr id="17" name="组合 16"/>
            <p:cNvGrpSpPr/>
            <p:nvPr/>
          </p:nvGrpSpPr>
          <p:grpSpPr>
            <a:xfrm>
              <a:off x="7156969" y="3653912"/>
              <a:ext cx="531340" cy="427448"/>
              <a:chOff x="9295183" y="2968245"/>
              <a:chExt cx="531340" cy="427448"/>
            </a:xfrm>
          </p:grpSpPr>
          <p:sp>
            <p:nvSpPr>
              <p:cNvPr id="18" name="等腰三角形 17"/>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9" name="矩形 18"/>
              <p:cNvSpPr/>
              <p:nvPr/>
            </p:nvSpPr>
            <p:spPr>
              <a:xfrm>
                <a:off x="9410812" y="2968245"/>
                <a:ext cx="300082"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3</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8" name="组合 27"/>
          <p:cNvGrpSpPr/>
          <p:nvPr/>
        </p:nvGrpSpPr>
        <p:grpSpPr>
          <a:xfrm>
            <a:off x="9205403" y="2015304"/>
            <a:ext cx="2160000" cy="2066056"/>
            <a:chOff x="9205403" y="2015304"/>
            <a:chExt cx="2160000" cy="2066056"/>
          </a:xfrm>
        </p:grpSpPr>
        <p:pic>
          <p:nvPicPr>
            <p:cNvPr id="9" name="图片 8"/>
            <p:cNvPicPr>
              <a:picLocks noChangeAspect="1"/>
            </p:cNvPicPr>
            <p:nvPr/>
          </p:nvPicPr>
          <p:blipFill rotWithShape="1">
            <a:blip r:embed="rId6"/>
            <a:srcRect b="5881"/>
            <a:stretch>
              <a:fillRect/>
            </a:stretch>
          </p:blipFill>
          <p:spPr>
            <a:xfrm>
              <a:off x="9205403" y="2015304"/>
              <a:ext cx="2160000" cy="1456853"/>
            </a:xfrm>
            <a:prstGeom prst="roundRect">
              <a:avLst/>
            </a:prstGeom>
          </p:spPr>
        </p:pic>
        <p:grpSp>
          <p:nvGrpSpPr>
            <p:cNvPr id="20" name="组合 19"/>
            <p:cNvGrpSpPr/>
            <p:nvPr/>
          </p:nvGrpSpPr>
          <p:grpSpPr>
            <a:xfrm>
              <a:off x="10019737" y="3653912"/>
              <a:ext cx="531340" cy="427448"/>
              <a:chOff x="9295183" y="2968245"/>
              <a:chExt cx="531340" cy="427448"/>
            </a:xfrm>
          </p:grpSpPr>
          <p:sp>
            <p:nvSpPr>
              <p:cNvPr id="21" name="等腰三角形 20"/>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22" name="矩形 21"/>
              <p:cNvSpPr/>
              <p:nvPr/>
            </p:nvSpPr>
            <p:spPr>
              <a:xfrm>
                <a:off x="9394782" y="2968245"/>
                <a:ext cx="332143"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4</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sp>
        <p:nvSpPr>
          <p:cNvPr id="23" name="文本框 22"/>
          <p:cNvSpPr txBox="1"/>
          <p:nvPr/>
        </p:nvSpPr>
        <p:spPr>
          <a:xfrm>
            <a:off x="903939" y="4272647"/>
            <a:ext cx="1586332"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第一步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a:solidFill>
                  <a:prstClr val="black"/>
                </a:solidFill>
                <a:latin typeface="方正清刻本悦宋简体" panose="02000000000000000000" pitchFamily="2" charset="-122"/>
                <a:ea typeface="方正清刻本悦宋简体" panose="02000000000000000000" pitchFamily="2" charset="-122"/>
              </a:rPr>
              <a:t>起义</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第一枪</a:t>
            </a:r>
          </a:p>
        </p:txBody>
      </p:sp>
      <p:sp>
        <p:nvSpPr>
          <p:cNvPr id="24" name="文本框 23"/>
          <p:cNvSpPr txBox="1"/>
          <p:nvPr/>
        </p:nvSpPr>
        <p:spPr>
          <a:xfrm>
            <a:off x="3665352" y="4272647"/>
            <a:ext cx="1851826"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第二步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a:solidFill>
                  <a:prstClr val="black"/>
                </a:solidFill>
                <a:latin typeface="方正清刻本悦宋简体" panose="02000000000000000000" pitchFamily="2" charset="-122"/>
                <a:ea typeface="方正清刻本悦宋简体" panose="02000000000000000000" pitchFamily="2" charset="-122"/>
              </a:rPr>
              <a:t>会议</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枪杆子出政权</a:t>
            </a:r>
          </a:p>
        </p:txBody>
      </p:sp>
      <p:sp>
        <p:nvSpPr>
          <p:cNvPr id="25" name="文本框 24"/>
          <p:cNvSpPr txBox="1"/>
          <p:nvPr/>
        </p:nvSpPr>
        <p:spPr>
          <a:xfrm>
            <a:off x="6096000" y="4259997"/>
            <a:ext cx="2653278"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第三步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a:solidFill>
                  <a:prstClr val="black"/>
                </a:solidFill>
                <a:latin typeface="方正清刻本悦宋简体" panose="02000000000000000000" pitchFamily="2" charset="-122"/>
                <a:ea typeface="方正清刻本悦宋简体" panose="02000000000000000000" pitchFamily="2" charset="-122"/>
              </a:rPr>
              <a:t>改编</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新型人民军队</a:t>
            </a:r>
          </a:p>
        </p:txBody>
      </p:sp>
      <p:sp>
        <p:nvSpPr>
          <p:cNvPr id="26" name="文本框 25"/>
          <p:cNvSpPr txBox="1"/>
          <p:nvPr/>
        </p:nvSpPr>
        <p:spPr>
          <a:xfrm>
            <a:off x="9258825" y="4250919"/>
            <a:ext cx="2053163"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第四步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u="sng" dirty="0">
                <a:solidFill>
                  <a:srgbClr val="C00000"/>
                </a:solidFill>
                <a:latin typeface="方正清刻本悦宋简体" panose="02000000000000000000" pitchFamily="2" charset="-122"/>
                <a:ea typeface="方正清刻本悦宋简体" panose="02000000000000000000" pitchFamily="2" charset="-122"/>
              </a:rPr>
              <a:t>         </a:t>
            </a:r>
            <a:r>
              <a:rPr lang="zh-CN" altLang="en-US" sz="2000" dirty="0">
                <a:solidFill>
                  <a:prstClr val="black"/>
                </a:solidFill>
                <a:latin typeface="方正清刻本悦宋简体" panose="02000000000000000000" pitchFamily="2" charset="-122"/>
                <a:ea typeface="方正清刻本悦宋简体" panose="02000000000000000000" pitchFamily="2" charset="-122"/>
              </a:rPr>
              <a:t>根据地</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工农武装割据</a:t>
            </a:r>
          </a:p>
        </p:txBody>
      </p:sp>
    </p:spTree>
    <p:extLst>
      <p:ext uri="{BB962C8B-B14F-4D97-AF65-F5344CB8AC3E}">
        <p14:creationId xmlns:p14="http://schemas.microsoft.com/office/powerpoint/2010/main" val="406536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3939" y="37933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中国近现代史时间轴</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新民主主义革命部分</a:t>
            </a:r>
            <a:r>
              <a:rPr lang="zh-CN" altLang="en-US" sz="1800" dirty="0">
                <a:latin typeface="华文新魏" panose="02010800040101010101" pitchFamily="2" charset="-122"/>
                <a:ea typeface="华文新魏" panose="02010800040101010101" pitchFamily="2" charset="-122"/>
              </a:rPr>
              <a:t>（</a:t>
            </a:r>
            <a:r>
              <a:rPr lang="en-US" altLang="zh-CN" sz="1800" dirty="0">
                <a:latin typeface="华文新魏" panose="02010800040101010101" pitchFamily="2" charset="-122"/>
                <a:ea typeface="华文新魏" panose="02010800040101010101" pitchFamily="2" charset="-122"/>
              </a:rPr>
              <a:t>1919 </a:t>
            </a:r>
            <a:r>
              <a:rPr lang="zh-CN" altLang="en-US" sz="1800" dirty="0">
                <a:latin typeface="华文新魏" panose="02010800040101010101" pitchFamily="2" charset="-122"/>
                <a:ea typeface="华文新魏" panose="02010800040101010101" pitchFamily="2" charset="-122"/>
              </a:rPr>
              <a:t>年</a:t>
            </a:r>
            <a:r>
              <a:rPr lang="en-US" altLang="zh-CN" sz="1800" dirty="0">
                <a:latin typeface="华文新魏" panose="02010800040101010101" pitchFamily="2" charset="-122"/>
                <a:ea typeface="华文新魏" panose="02010800040101010101" pitchFamily="2" charset="-122"/>
              </a:rPr>
              <a:t>——1949 </a:t>
            </a:r>
            <a:r>
              <a:rPr lang="zh-CN" altLang="en-US" sz="1800" dirty="0">
                <a:latin typeface="华文新魏" panose="02010800040101010101" pitchFamily="2" charset="-122"/>
                <a:ea typeface="华文新魏" panose="02010800040101010101" pitchFamily="2" charset="-122"/>
              </a:rPr>
              <a:t>年） </a:t>
            </a:r>
          </a:p>
        </p:txBody>
      </p:sp>
      <p:sp>
        <p:nvSpPr>
          <p:cNvPr id="4" name="内容占位符 24"/>
          <p:cNvSpPr txBox="1"/>
          <p:nvPr/>
        </p:nvSpPr>
        <p:spPr>
          <a:xfrm>
            <a:off x="838200" y="1072081"/>
            <a:ext cx="4460913" cy="69489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prstClr val="black"/>
                </a:solidFill>
                <a:latin typeface="方正清刻本悦宋简体" panose="02000000000000000000" pitchFamily="2" charset="-122"/>
                <a:ea typeface="方正清刻本悦宋简体" panose="02000000000000000000" pitchFamily="2" charset="-122"/>
              </a:rPr>
              <a:t> </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土地革命</a:t>
            </a:r>
            <a:r>
              <a:rPr lang="en-US" altLang="zh-CN" sz="2400" dirty="0">
                <a:solidFill>
                  <a:prstClr val="black"/>
                </a:solidFill>
                <a:latin typeface="方正清刻本悦宋简体" panose="02000000000000000000" pitchFamily="2" charset="-122"/>
                <a:ea typeface="方正清刻本悦宋简体" panose="02000000000000000000" pitchFamily="2" charset="-122"/>
              </a:rPr>
              <a:t>/</a:t>
            </a:r>
            <a:r>
              <a:rPr lang="zh-CN" altLang="en-US" sz="2400" dirty="0">
                <a:solidFill>
                  <a:prstClr val="black"/>
                </a:solidFill>
                <a:latin typeface="方正清刻本悦宋简体" panose="02000000000000000000" pitchFamily="2" charset="-122"/>
                <a:ea typeface="方正清刻本悦宋简体" panose="02000000000000000000" pitchFamily="2" charset="-122"/>
              </a:rPr>
              <a:t>十年内战</a:t>
            </a:r>
          </a:p>
        </p:txBody>
      </p:sp>
      <p:cxnSp>
        <p:nvCxnSpPr>
          <p:cNvPr id="10" name="直接连接符 9"/>
          <p:cNvCxnSpPr/>
          <p:nvPr/>
        </p:nvCxnSpPr>
        <p:spPr>
          <a:xfrm flipV="1">
            <a:off x="503725" y="3795957"/>
            <a:ext cx="11071654" cy="37070"/>
          </a:xfrm>
          <a:prstGeom prst="line">
            <a:avLst/>
          </a:prstGeom>
          <a:ln w="38100">
            <a:solidFill>
              <a:srgbClr val="C23C0D"/>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17105" y="2015304"/>
            <a:ext cx="2160000" cy="2050667"/>
            <a:chOff x="617105" y="2015304"/>
            <a:chExt cx="2160000" cy="2050667"/>
          </a:xfrm>
        </p:grpSpPr>
        <p:pic>
          <p:nvPicPr>
            <p:cNvPr id="7" name="图片 6"/>
            <p:cNvPicPr>
              <a:picLocks noChangeAspect="1"/>
            </p:cNvPicPr>
            <p:nvPr/>
          </p:nvPicPr>
          <p:blipFill>
            <a:blip r:embed="rId3"/>
            <a:stretch>
              <a:fillRect/>
            </a:stretch>
          </p:blipFill>
          <p:spPr>
            <a:xfrm>
              <a:off x="617105" y="2015304"/>
              <a:ext cx="2160000" cy="1456853"/>
            </a:xfrm>
            <a:prstGeom prst="roundRect">
              <a:avLst/>
            </a:prstGeom>
          </p:spPr>
        </p:pic>
        <p:grpSp>
          <p:nvGrpSpPr>
            <p:cNvPr id="11" name="组合 10"/>
            <p:cNvGrpSpPr/>
            <p:nvPr/>
          </p:nvGrpSpPr>
          <p:grpSpPr>
            <a:xfrm>
              <a:off x="1431435" y="3669302"/>
              <a:ext cx="531340" cy="396669"/>
              <a:chOff x="1222102" y="2999023"/>
              <a:chExt cx="531340" cy="396669"/>
            </a:xfrm>
          </p:grpSpPr>
          <p:sp>
            <p:nvSpPr>
              <p:cNvPr id="12" name="等腰三角形 11"/>
              <p:cNvSpPr/>
              <p:nvPr/>
            </p:nvSpPr>
            <p:spPr>
              <a:xfrm rot="10800000">
                <a:off x="1222102"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3" name="矩形 12"/>
              <p:cNvSpPr/>
              <p:nvPr/>
            </p:nvSpPr>
            <p:spPr>
              <a:xfrm>
                <a:off x="1344143" y="2999023"/>
                <a:ext cx="287258" cy="338554"/>
              </a:xfrm>
              <a:prstGeom prst="rect">
                <a:avLst/>
              </a:prstGeom>
            </p:spPr>
            <p:txBody>
              <a:bodyPr wrap="none">
                <a:spAutoFit/>
              </a:bodyPr>
              <a:lstStyle/>
              <a:p>
                <a:pPr algn="ctr"/>
                <a:r>
                  <a:rPr lang="en-US" altLang="zh-CN" sz="1600" dirty="0">
                    <a:solidFill>
                      <a:prstClr val="white"/>
                    </a:solidFill>
                    <a:latin typeface="汉仪丫丫体简" panose="02010604000101010101" pitchFamily="2" charset="-122"/>
                    <a:ea typeface="汉仪丫丫体简" panose="02010604000101010101" pitchFamily="2" charset="-122"/>
                  </a:rPr>
                  <a:t>1</a:t>
                </a:r>
                <a:endParaRPr lang="zh-CN" altLang="en-US" sz="1600"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6" name="组合 5"/>
          <p:cNvGrpSpPr/>
          <p:nvPr/>
        </p:nvGrpSpPr>
        <p:grpSpPr>
          <a:xfrm>
            <a:off x="3479871" y="2015304"/>
            <a:ext cx="2160000" cy="2058361"/>
            <a:chOff x="3479871" y="2015304"/>
            <a:chExt cx="2160000" cy="2058361"/>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9871" y="2015304"/>
              <a:ext cx="2160000" cy="1456853"/>
            </a:xfrm>
            <a:prstGeom prst="roundRect">
              <a:avLst/>
            </a:prstGeom>
          </p:spPr>
        </p:pic>
        <p:grpSp>
          <p:nvGrpSpPr>
            <p:cNvPr id="14" name="组合 13"/>
            <p:cNvGrpSpPr/>
            <p:nvPr/>
          </p:nvGrpSpPr>
          <p:grpSpPr>
            <a:xfrm>
              <a:off x="4294202" y="3661607"/>
              <a:ext cx="531340" cy="412058"/>
              <a:chOff x="5164093" y="2983634"/>
              <a:chExt cx="531340" cy="412058"/>
            </a:xfrm>
          </p:grpSpPr>
          <p:sp>
            <p:nvSpPr>
              <p:cNvPr id="15" name="等腰三角形 14"/>
              <p:cNvSpPr/>
              <p:nvPr/>
            </p:nvSpPr>
            <p:spPr>
              <a:xfrm rot="10800000">
                <a:off x="5164093" y="3015047"/>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6" name="矩形 15"/>
              <p:cNvSpPr/>
              <p:nvPr/>
            </p:nvSpPr>
            <p:spPr>
              <a:xfrm>
                <a:off x="5279722" y="2983634"/>
                <a:ext cx="300082"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2</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7" name="组合 26"/>
          <p:cNvGrpSpPr/>
          <p:nvPr/>
        </p:nvGrpSpPr>
        <p:grpSpPr>
          <a:xfrm>
            <a:off x="6342637" y="2042845"/>
            <a:ext cx="2160000" cy="2038515"/>
            <a:chOff x="6342637" y="2042845"/>
            <a:chExt cx="2160000" cy="2038515"/>
          </a:xfrm>
        </p:grpSpPr>
        <p:pic>
          <p:nvPicPr>
            <p:cNvPr id="8" name="图片 7"/>
            <p:cNvPicPr>
              <a:picLocks noChangeAspect="1"/>
            </p:cNvPicPr>
            <p:nvPr/>
          </p:nvPicPr>
          <p:blipFill>
            <a:blip r:embed="rId5"/>
            <a:stretch>
              <a:fillRect/>
            </a:stretch>
          </p:blipFill>
          <p:spPr>
            <a:xfrm>
              <a:off x="6342637" y="2042845"/>
              <a:ext cx="2160000" cy="1401770"/>
            </a:xfrm>
            <a:prstGeom prst="roundRect">
              <a:avLst/>
            </a:prstGeom>
          </p:spPr>
        </p:pic>
        <p:grpSp>
          <p:nvGrpSpPr>
            <p:cNvPr id="17" name="组合 16"/>
            <p:cNvGrpSpPr/>
            <p:nvPr/>
          </p:nvGrpSpPr>
          <p:grpSpPr>
            <a:xfrm>
              <a:off x="7156969" y="3653912"/>
              <a:ext cx="531340" cy="427448"/>
              <a:chOff x="9295183" y="2968245"/>
              <a:chExt cx="531340" cy="427448"/>
            </a:xfrm>
          </p:grpSpPr>
          <p:sp>
            <p:nvSpPr>
              <p:cNvPr id="18" name="等腰三角形 17"/>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19" name="矩形 18"/>
              <p:cNvSpPr/>
              <p:nvPr/>
            </p:nvSpPr>
            <p:spPr>
              <a:xfrm>
                <a:off x="9410812" y="2968245"/>
                <a:ext cx="300082"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3</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grpSp>
        <p:nvGrpSpPr>
          <p:cNvPr id="28" name="组合 27"/>
          <p:cNvGrpSpPr/>
          <p:nvPr/>
        </p:nvGrpSpPr>
        <p:grpSpPr>
          <a:xfrm>
            <a:off x="9205403" y="2015304"/>
            <a:ext cx="2160000" cy="2066056"/>
            <a:chOff x="9205403" y="2015304"/>
            <a:chExt cx="2160000" cy="2066056"/>
          </a:xfrm>
        </p:grpSpPr>
        <p:pic>
          <p:nvPicPr>
            <p:cNvPr id="9" name="图片 8"/>
            <p:cNvPicPr>
              <a:picLocks noChangeAspect="1"/>
            </p:cNvPicPr>
            <p:nvPr/>
          </p:nvPicPr>
          <p:blipFill rotWithShape="1">
            <a:blip r:embed="rId6"/>
            <a:srcRect b="5881"/>
            <a:stretch>
              <a:fillRect/>
            </a:stretch>
          </p:blipFill>
          <p:spPr>
            <a:xfrm>
              <a:off x="9205403" y="2015304"/>
              <a:ext cx="2160000" cy="1456853"/>
            </a:xfrm>
            <a:prstGeom prst="roundRect">
              <a:avLst/>
            </a:prstGeom>
          </p:spPr>
        </p:pic>
        <p:grpSp>
          <p:nvGrpSpPr>
            <p:cNvPr id="20" name="组合 19"/>
            <p:cNvGrpSpPr/>
            <p:nvPr/>
          </p:nvGrpSpPr>
          <p:grpSpPr>
            <a:xfrm>
              <a:off x="10019737" y="3653912"/>
              <a:ext cx="531340" cy="427448"/>
              <a:chOff x="9295183" y="2968245"/>
              <a:chExt cx="531340" cy="427448"/>
            </a:xfrm>
          </p:grpSpPr>
          <p:sp>
            <p:nvSpPr>
              <p:cNvPr id="21" name="等腰三角形 20"/>
              <p:cNvSpPr/>
              <p:nvPr/>
            </p:nvSpPr>
            <p:spPr>
              <a:xfrm rot="10800000">
                <a:off x="9295183" y="3015048"/>
                <a:ext cx="531340" cy="380645"/>
              </a:xfrm>
              <a:prstGeom prst="triangle">
                <a:avLst/>
              </a:prstGeom>
              <a:solidFill>
                <a:srgbClr val="C23C0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a typeface="等线" panose="02010600030101010101" pitchFamily="2" charset="-122"/>
                </a:endParaRPr>
              </a:p>
            </p:txBody>
          </p:sp>
          <p:sp>
            <p:nvSpPr>
              <p:cNvPr id="22" name="矩形 21"/>
              <p:cNvSpPr/>
              <p:nvPr/>
            </p:nvSpPr>
            <p:spPr>
              <a:xfrm>
                <a:off x="9394782" y="2968245"/>
                <a:ext cx="332143" cy="369332"/>
              </a:xfrm>
              <a:prstGeom prst="rect">
                <a:avLst/>
              </a:prstGeom>
            </p:spPr>
            <p:txBody>
              <a:bodyPr wrap="none">
                <a:spAutoFit/>
              </a:bodyPr>
              <a:lstStyle/>
              <a:p>
                <a:pPr algn="ctr"/>
                <a:r>
                  <a:rPr lang="en-US" altLang="zh-CN" dirty="0">
                    <a:solidFill>
                      <a:prstClr val="white"/>
                    </a:solidFill>
                    <a:latin typeface="汉仪丫丫体简" panose="02010604000101010101" pitchFamily="2" charset="-122"/>
                    <a:ea typeface="汉仪丫丫体简" panose="02010604000101010101" pitchFamily="2" charset="-122"/>
                  </a:rPr>
                  <a:t>4</a:t>
                </a:r>
                <a:endParaRPr lang="zh-CN" altLang="en-US" dirty="0">
                  <a:solidFill>
                    <a:prstClr val="white"/>
                  </a:solidFill>
                  <a:latin typeface="汉仪丫丫体简" panose="02010604000101010101" pitchFamily="2" charset="-122"/>
                  <a:ea typeface="汉仪丫丫体简" panose="02010604000101010101" pitchFamily="2" charset="-122"/>
                </a:endParaRPr>
              </a:p>
            </p:txBody>
          </p:sp>
        </p:grpSp>
      </p:grpSp>
      <p:sp>
        <p:nvSpPr>
          <p:cNvPr id="23" name="文本框 22"/>
          <p:cNvSpPr txBox="1"/>
          <p:nvPr/>
        </p:nvSpPr>
        <p:spPr>
          <a:xfrm>
            <a:off x="903939" y="4259997"/>
            <a:ext cx="1586332"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第一步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南昌起义</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第一枪</a:t>
            </a:r>
          </a:p>
        </p:txBody>
      </p:sp>
      <p:sp>
        <p:nvSpPr>
          <p:cNvPr id="24" name="文本框 23"/>
          <p:cNvSpPr txBox="1"/>
          <p:nvPr/>
        </p:nvSpPr>
        <p:spPr>
          <a:xfrm>
            <a:off x="3665352" y="4272647"/>
            <a:ext cx="1851826"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第二步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八七会议</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枪杆子出政权</a:t>
            </a:r>
          </a:p>
        </p:txBody>
      </p:sp>
      <p:sp>
        <p:nvSpPr>
          <p:cNvPr id="25" name="文本框 24"/>
          <p:cNvSpPr txBox="1"/>
          <p:nvPr/>
        </p:nvSpPr>
        <p:spPr>
          <a:xfrm>
            <a:off x="6096000" y="4259997"/>
            <a:ext cx="2653278"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第三步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三湾改编</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新型人民军队</a:t>
            </a:r>
          </a:p>
        </p:txBody>
      </p:sp>
      <p:sp>
        <p:nvSpPr>
          <p:cNvPr id="26" name="文本框 25"/>
          <p:cNvSpPr txBox="1"/>
          <p:nvPr/>
        </p:nvSpPr>
        <p:spPr>
          <a:xfrm>
            <a:off x="9258825" y="4250919"/>
            <a:ext cx="2053163" cy="1431161"/>
          </a:xfrm>
          <a:prstGeom prst="rect">
            <a:avLst/>
          </a:prstGeom>
          <a:noFill/>
        </p:spPr>
        <p:txBody>
          <a:bodyPr wrap="square" rtlCol="0">
            <a:spAutoFit/>
          </a:bodyPr>
          <a:lstStyle/>
          <a:p>
            <a:pPr algn="ctr">
              <a:lnSpc>
                <a:spcPct val="150000"/>
              </a:lnSpc>
            </a:pPr>
            <a:r>
              <a:rPr lang="zh-CN" altLang="en-US" dirty="0">
                <a:solidFill>
                  <a:prstClr val="black"/>
                </a:solidFill>
                <a:latin typeface="方正清刻本悦宋简体" panose="02000000000000000000" pitchFamily="2" charset="-122"/>
                <a:ea typeface="方正清刻本悦宋简体" panose="02000000000000000000" pitchFamily="2" charset="-122"/>
              </a:rPr>
              <a:t>第四步</a:t>
            </a:r>
            <a:endParaRPr lang="en-US" altLang="zh-CN"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方正清刻本悦宋简体" panose="02000000000000000000" pitchFamily="2" charset="-122"/>
                <a:ea typeface="方正清刻本悦宋简体" panose="02000000000000000000" pitchFamily="2" charset="-122"/>
              </a:rPr>
              <a:t>井冈山根据地</a:t>
            </a:r>
            <a:endParaRPr lang="en-US" altLang="zh-CN" sz="2000" dirty="0">
              <a:solidFill>
                <a:prstClr val="black"/>
              </a:solidFill>
              <a:latin typeface="方正清刻本悦宋简体" panose="02000000000000000000" pitchFamily="2" charset="-122"/>
              <a:ea typeface="方正清刻本悦宋简体" panose="02000000000000000000" pitchFamily="2" charset="-122"/>
            </a:endParaRPr>
          </a:p>
          <a:p>
            <a:pPr algn="ctr">
              <a:lnSpc>
                <a:spcPct val="150000"/>
              </a:lnSpc>
            </a:pPr>
            <a:r>
              <a:rPr lang="zh-CN" altLang="en-US" sz="2000" dirty="0">
                <a:solidFill>
                  <a:prstClr val="black"/>
                </a:solidFill>
                <a:latin typeface="等线" panose="02010600030101010101" pitchFamily="2" charset="-122"/>
                <a:ea typeface="等线" panose="02010600030101010101" pitchFamily="2" charset="-122"/>
              </a:rPr>
              <a:t>工农武装割据</a:t>
            </a:r>
          </a:p>
        </p:txBody>
      </p:sp>
    </p:spTree>
    <p:extLst>
      <p:ext uri="{BB962C8B-B14F-4D97-AF65-F5344CB8AC3E}">
        <p14:creationId xmlns:p14="http://schemas.microsoft.com/office/powerpoint/2010/main" val="412313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up)">
                                      <p:cBhvr>
                                        <p:cTn id="36" dur="500"/>
                                        <p:tgtEl>
                                          <p:spTgt spid="28"/>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8" name="圆角矩形 7"/>
          <p:cNvSpPr/>
          <p:nvPr/>
        </p:nvSpPr>
        <p:spPr>
          <a:xfrm>
            <a:off x="1928198" y="2421476"/>
            <a:ext cx="3349480"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打响武装反抗国民党反动统治的第一枪</a:t>
            </a:r>
          </a:p>
        </p:txBody>
      </p:sp>
      <p:sp>
        <p:nvSpPr>
          <p:cNvPr id="9" name="圆角矩形 8"/>
          <p:cNvSpPr/>
          <p:nvPr/>
        </p:nvSpPr>
        <p:spPr>
          <a:xfrm>
            <a:off x="1928197" y="134800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1928196" y="4771180"/>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公开打出“工农革命军”</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1928196" y="591001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共产党领导的新型人民军队的重要开端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7710018" y="13304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p>
        </p:txBody>
      </p:sp>
      <p:sp>
        <p:nvSpPr>
          <p:cNvPr id="14" name="圆角矩形 13"/>
          <p:cNvSpPr/>
          <p:nvPr/>
        </p:nvSpPr>
        <p:spPr>
          <a:xfrm>
            <a:off x="7710017" y="24661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p>
        </p:txBody>
      </p:sp>
      <p:sp>
        <p:nvSpPr>
          <p:cNvPr id="12" name="圆角矩形 11"/>
          <p:cNvSpPr/>
          <p:nvPr/>
        </p:nvSpPr>
        <p:spPr>
          <a:xfrm>
            <a:off x="7710017" y="36018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p>
        </p:txBody>
      </p:sp>
      <p:sp>
        <p:nvSpPr>
          <p:cNvPr id="15" name="圆角矩形 14"/>
          <p:cNvSpPr/>
          <p:nvPr/>
        </p:nvSpPr>
        <p:spPr>
          <a:xfrm>
            <a:off x="7773527" y="47573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p>
        </p:txBody>
      </p:sp>
      <p:sp>
        <p:nvSpPr>
          <p:cNvPr id="16" name="圆角矩形 15"/>
          <p:cNvSpPr/>
          <p:nvPr/>
        </p:nvSpPr>
        <p:spPr>
          <a:xfrm>
            <a:off x="7773526" y="5804197"/>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井冈山革命根据地</a:t>
            </a:r>
          </a:p>
        </p:txBody>
      </p:sp>
      <p:sp>
        <p:nvSpPr>
          <p:cNvPr id="17" name="圆角矩形 16"/>
          <p:cNvSpPr/>
          <p:nvPr/>
        </p:nvSpPr>
        <p:spPr>
          <a:xfrm>
            <a:off x="1928197" y="360184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“一把火”“一条路”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821971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8" name="圆角矩形 7"/>
          <p:cNvSpPr/>
          <p:nvPr/>
        </p:nvSpPr>
        <p:spPr>
          <a:xfrm>
            <a:off x="1928198" y="2421476"/>
            <a:ext cx="3349480"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打响武装反抗国民党反动统治的第一枪</a:t>
            </a:r>
          </a:p>
        </p:txBody>
      </p:sp>
      <p:sp>
        <p:nvSpPr>
          <p:cNvPr id="9" name="圆角矩形 8"/>
          <p:cNvSpPr/>
          <p:nvPr/>
        </p:nvSpPr>
        <p:spPr>
          <a:xfrm>
            <a:off x="1928197" y="134800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“须知政权是由枪杆子中取得的”</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1928196" y="4771180"/>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公开打出“工农革命军”</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1928196" y="591001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共产党领导的新型人民军队的重要开端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3" name="圆角矩形 12"/>
          <p:cNvSpPr/>
          <p:nvPr/>
        </p:nvSpPr>
        <p:spPr>
          <a:xfrm>
            <a:off x="7710018" y="13304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p>
        </p:txBody>
      </p:sp>
      <p:sp>
        <p:nvSpPr>
          <p:cNvPr id="14" name="圆角矩形 13"/>
          <p:cNvSpPr/>
          <p:nvPr/>
        </p:nvSpPr>
        <p:spPr>
          <a:xfrm>
            <a:off x="7710017" y="24661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p>
        </p:txBody>
      </p:sp>
      <p:sp>
        <p:nvSpPr>
          <p:cNvPr id="12" name="圆角矩形 11"/>
          <p:cNvSpPr/>
          <p:nvPr/>
        </p:nvSpPr>
        <p:spPr>
          <a:xfrm>
            <a:off x="7710017" y="3601843"/>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p>
        </p:txBody>
      </p:sp>
      <p:sp>
        <p:nvSpPr>
          <p:cNvPr id="15" name="圆角矩形 14"/>
          <p:cNvSpPr/>
          <p:nvPr/>
        </p:nvSpPr>
        <p:spPr>
          <a:xfrm>
            <a:off x="7773527" y="47573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p>
        </p:txBody>
      </p:sp>
      <p:sp>
        <p:nvSpPr>
          <p:cNvPr id="16" name="圆角矩形 15"/>
          <p:cNvSpPr/>
          <p:nvPr/>
        </p:nvSpPr>
        <p:spPr>
          <a:xfrm>
            <a:off x="7773526" y="5804197"/>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井冈山革命根据地</a:t>
            </a:r>
          </a:p>
        </p:txBody>
      </p:sp>
      <p:sp>
        <p:nvSpPr>
          <p:cNvPr id="17" name="圆角矩形 16"/>
          <p:cNvSpPr/>
          <p:nvPr/>
        </p:nvSpPr>
        <p:spPr>
          <a:xfrm>
            <a:off x="1928197" y="3601843"/>
            <a:ext cx="3349481"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“一把火”“一条路”</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a:stCxn id="9" idx="3"/>
            <a:endCxn id="14" idx="1"/>
          </p:cNvCxnSpPr>
          <p:nvPr/>
        </p:nvCxnSpPr>
        <p:spPr>
          <a:xfrm>
            <a:off x="5277678" y="1722906"/>
            <a:ext cx="2432339" cy="111814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endCxn id="13" idx="1"/>
          </p:cNvCxnSpPr>
          <p:nvPr/>
        </p:nvCxnSpPr>
        <p:spPr>
          <a:xfrm flipV="1">
            <a:off x="5277677" y="1705346"/>
            <a:ext cx="2432341" cy="10740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endCxn id="16" idx="1"/>
          </p:cNvCxnSpPr>
          <p:nvPr/>
        </p:nvCxnSpPr>
        <p:spPr>
          <a:xfrm>
            <a:off x="5245923" y="3971284"/>
            <a:ext cx="2527603" cy="220781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a:endCxn id="12" idx="1"/>
          </p:cNvCxnSpPr>
          <p:nvPr/>
        </p:nvCxnSpPr>
        <p:spPr>
          <a:xfrm flipV="1">
            <a:off x="5277678" y="3976746"/>
            <a:ext cx="2432339" cy="117148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a:endCxn id="15" idx="1"/>
          </p:cNvCxnSpPr>
          <p:nvPr/>
        </p:nvCxnSpPr>
        <p:spPr>
          <a:xfrm flipV="1">
            <a:off x="5245923" y="5132215"/>
            <a:ext cx="2527604" cy="115270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936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中国共产党独立领导革命战争、创建人民军队的开端是（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南昌起义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秋收起义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广州起义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百色起义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730826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中国共产党独立领导革命战争、创建人民军队的开端是（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南昌起义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秋收起义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广州起义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百色起义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272517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年毛泽东在中共八七会议上提出的著名论断是（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“须知政权是由枪杆子中取得的”</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“没有调查就没有发言权”</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“兵民是胜利之本”</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“一切反动派都是纸老虎”</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3662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农村包围城市，武装夺取政权道路的开辟</a:t>
            </a:r>
          </a:p>
        </p:txBody>
      </p:sp>
    </p:spTree>
    <p:extLst>
      <p:ext uri="{BB962C8B-B14F-4D97-AF65-F5344CB8AC3E}">
        <p14:creationId xmlns:p14="http://schemas.microsoft.com/office/powerpoint/2010/main" val="2412944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年毛泽东在中共八七会议上提出的著名论断是（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“须知政权是由枪杆子中取得的”</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“没有调查就没有发言权”</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“兵民是胜利之本”</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“一切反动派都是纸老虎”</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699044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年，中共八七会议确定的总方针是（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推翻北洋军阀黑暗统治</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开辟农村革命根据地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开展土地革命和武装斗争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建立工农民主统一战线</a:t>
            </a:r>
          </a:p>
          <a:p>
            <a:endParaRPr kumimoji="1" lang="zh-CN" altLang="en-US" sz="2400" dirty="0"/>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936047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2317" y="1666901"/>
            <a:ext cx="10515600" cy="3753239"/>
          </a:xfrm>
        </p:spPr>
        <p:txBody>
          <a:bodyPr>
            <a:normAutofit/>
          </a:bodyPr>
          <a:lstStyle/>
          <a:p>
            <a:r>
              <a:rPr kumimoji="1"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1927</a:t>
            </a:r>
            <a:r>
              <a:rPr lang="zh-CN" altLang="zh-CN" sz="2400" dirty="0">
                <a:latin typeface="黑体" panose="02010609060101010101" pitchFamily="49" charset="-122"/>
                <a:ea typeface="黑体" panose="02010609060101010101" pitchFamily="49" charset="-122"/>
                <a:cs typeface="黑体" panose="02010609060101010101" pitchFamily="49" charset="-122"/>
              </a:rPr>
              <a:t>年，中共八七会议确定的总方针是（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推翻北洋军阀黑暗统治</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开辟农村革命根据地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开展土地革命和武装斗争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建立工农民主统一战线</a:t>
            </a:r>
          </a:p>
          <a:p>
            <a:endParaRPr kumimoji="1" lang="zh-CN" altLang="en-US" sz="2400" dirty="0"/>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099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农村包围城市，武装夺取政权道路的开辟</a:t>
            </a:r>
          </a:p>
        </p:txBody>
      </p:sp>
      <p:sp>
        <p:nvSpPr>
          <p:cNvPr id="11" name="左大括号 10"/>
          <p:cNvSpPr/>
          <p:nvPr/>
        </p:nvSpPr>
        <p:spPr>
          <a:xfrm>
            <a:off x="9497221" y="1257079"/>
            <a:ext cx="250222" cy="30211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772103" y="1182488"/>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p>
        </p:txBody>
      </p:sp>
      <p:sp>
        <p:nvSpPr>
          <p:cNvPr id="14" name="圆角矩形 13"/>
          <p:cNvSpPr/>
          <p:nvPr/>
        </p:nvSpPr>
        <p:spPr>
          <a:xfrm>
            <a:off x="9739442" y="1833274"/>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p>
        </p:txBody>
      </p:sp>
      <p:sp>
        <p:nvSpPr>
          <p:cNvPr id="15" name="圆角矩形 14"/>
          <p:cNvSpPr/>
          <p:nvPr/>
        </p:nvSpPr>
        <p:spPr>
          <a:xfrm>
            <a:off x="9739441" y="2466632"/>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p>
        </p:txBody>
      </p:sp>
      <p:sp>
        <p:nvSpPr>
          <p:cNvPr id="16" name="圆角矩形 15"/>
          <p:cNvSpPr/>
          <p:nvPr/>
        </p:nvSpPr>
        <p:spPr>
          <a:xfrm>
            <a:off x="9747443" y="3099990"/>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p>
        </p:txBody>
      </p:sp>
      <p:sp>
        <p:nvSpPr>
          <p:cNvPr id="17" name="圆角矩形 16"/>
          <p:cNvSpPr/>
          <p:nvPr/>
        </p:nvSpPr>
        <p:spPr>
          <a:xfrm>
            <a:off x="9762851" y="3817807"/>
            <a:ext cx="1791194"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solidFill>
                  <a:prstClr val="black"/>
                </a:solidFill>
                <a:latin typeface="黑体" panose="02010609060101010101" pitchFamily="49" charset="-122"/>
                <a:ea typeface="黑体" panose="02010609060101010101" pitchFamily="49" charset="-122"/>
                <a:cs typeface="黑体" panose="02010609060101010101" pitchFamily="49" charset="-122"/>
              </a:rPr>
              <a:t>井冈山根据地</a:t>
            </a:r>
            <a:endPar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694156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农村包围城市，武装夺取政权道路的开辟</a:t>
            </a:r>
          </a:p>
        </p:txBody>
      </p:sp>
      <p:sp>
        <p:nvSpPr>
          <p:cNvPr id="18" name="左大括号 17"/>
          <p:cNvSpPr/>
          <p:nvPr/>
        </p:nvSpPr>
        <p:spPr>
          <a:xfrm>
            <a:off x="9444520" y="3681404"/>
            <a:ext cx="256071" cy="20641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9" name="圆角矩形 18"/>
          <p:cNvSpPr/>
          <p:nvPr/>
        </p:nvSpPr>
        <p:spPr>
          <a:xfrm>
            <a:off x="9700591" y="3520510"/>
            <a:ext cx="244524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共产党人对革命新道路的探索</a:t>
            </a:r>
          </a:p>
        </p:txBody>
      </p:sp>
      <p:sp>
        <p:nvSpPr>
          <p:cNvPr id="12" name="圆角矩形 11"/>
          <p:cNvSpPr/>
          <p:nvPr/>
        </p:nvSpPr>
        <p:spPr>
          <a:xfrm>
            <a:off x="9700591" y="4958266"/>
            <a:ext cx="244524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红军反围剿作战和土地革命</a:t>
            </a:r>
          </a:p>
        </p:txBody>
      </p:sp>
    </p:spTree>
    <p:extLst>
      <p:ext uri="{BB962C8B-B14F-4D97-AF65-F5344CB8AC3E}">
        <p14:creationId xmlns:p14="http://schemas.microsoft.com/office/powerpoint/2010/main" val="2343012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graphicFrame>
        <p:nvGraphicFramePr>
          <p:cNvPr id="6" name="表格 5"/>
          <p:cNvGraphicFramePr>
            <a:graphicFrameLocks noGrp="1"/>
          </p:cNvGraphicFramePr>
          <p:nvPr>
            <p:extLst>
              <p:ext uri="{D42A27DB-BD31-4B8C-83A1-F6EECF244321}">
                <p14:modId xmlns:p14="http://schemas.microsoft.com/office/powerpoint/2010/main" val="2043249377"/>
              </p:ext>
            </p:extLst>
          </p:nvPr>
        </p:nvGraphicFramePr>
        <p:xfrm>
          <a:off x="619333" y="1984829"/>
          <a:ext cx="10596156" cy="4512001"/>
        </p:xfrm>
        <a:graphic>
          <a:graphicData uri="http://schemas.openxmlformats.org/drawingml/2006/table">
            <a:tbl>
              <a:tblPr firstRow="1" bandRow="1">
                <a:tableStyleId>{5C22544A-7EE6-4342-B048-85BDC9FD1C3A}</a:tableStyleId>
              </a:tblPr>
              <a:tblGrid>
                <a:gridCol w="2057606">
                  <a:extLst>
                    <a:ext uri="{9D8B030D-6E8A-4147-A177-3AD203B41FA5}">
                      <a16:colId xmlns:a16="http://schemas.microsoft.com/office/drawing/2014/main" val="20000"/>
                    </a:ext>
                  </a:extLst>
                </a:gridCol>
                <a:gridCol w="5369471">
                  <a:extLst>
                    <a:ext uri="{9D8B030D-6E8A-4147-A177-3AD203B41FA5}">
                      <a16:colId xmlns:a16="http://schemas.microsoft.com/office/drawing/2014/main" val="20001"/>
                    </a:ext>
                  </a:extLst>
                </a:gridCol>
                <a:gridCol w="3169079">
                  <a:extLst>
                    <a:ext uri="{9D8B030D-6E8A-4147-A177-3AD203B41FA5}">
                      <a16:colId xmlns:a16="http://schemas.microsoft.com/office/drawing/2014/main" val="20002"/>
                    </a:ext>
                  </a:extLst>
                </a:gridCol>
              </a:tblGrid>
              <a:tr h="396411">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文献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意义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extLst>
                  <a:ext uri="{0D108BD9-81ED-4DB2-BD59-A6C34878D82A}">
                    <a16:rowId xmlns:a16="http://schemas.microsoft.com/office/drawing/2014/main" val="10000"/>
                  </a:ext>
                </a:extLst>
              </a:tr>
              <a:tr h="1258457">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indent="0">
                        <a:lnSpc>
                          <a:spcPct val="100000"/>
                        </a:lnSpc>
                        <a:spcBef>
                          <a:spcPct val="0"/>
                        </a:spcBef>
                        <a:buNone/>
                      </a:pP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科学回答红色政权存在和发展的原因条件：</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a:t>
                      </a:r>
                      <a:r>
                        <a:rPr lang="zh-CN" altLang="en-US" b="1"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根本原因</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被</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几个帝国主义</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国家间接统治且政治经济发展</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极端不平衡</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的半殖民地半封建的大国。</a:t>
                      </a:r>
                      <a:br>
                        <a:rPr lang="zh-CN" altLang="en-US" b="1" u="none"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客观条件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国民革命</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的影响；</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全国革命形势继续向前发展。</a:t>
                      </a:r>
                    </a:p>
                    <a:p>
                      <a:pPr>
                        <a:lnSpc>
                          <a:spcPct val="100000"/>
                        </a:lnSpc>
                        <a:spcBef>
                          <a:spcPct val="0"/>
                        </a:spcBef>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3.</a:t>
                      </a:r>
                      <a:r>
                        <a:rPr lang="zh-CN" altLang="en-US" b="1"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：相当力量的正式</a:t>
                      </a:r>
                      <a:r>
                        <a:rPr lang="zh-CN" altLang="en-US" u="sng"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的存在；</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00000"/>
                        </a:lnSpc>
                        <a:spcBef>
                          <a:spcPct val="0"/>
                        </a:spcBef>
                      </a:pP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共产党组织的坚强有力和各项政策的正确贯彻执行。</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第一次明确提出了</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a:t>
                      </a:r>
                      <a:r>
                        <a:rPr lang="zh-CN" altLang="en-US" sz="1800" b="1" u="none" kern="12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54093">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914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endPar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可以燎原</a:t>
                      </a: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红军、游击队和红色区域的建立和发展。</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提出了以</a:t>
                      </a:r>
                      <a:r>
                        <a:rPr lang="zh-CN" altLang="en-US" sz="1800" b="0"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乡村</a:t>
                      </a:r>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为中心的思想。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14795">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阐明了坚持</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的思想路线、坚持理论与实际相结合的极端重要性。</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表现了毛泽东开辟新道路、开创新理论的革命首创精神。</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490330" y="1199626"/>
            <a:ext cx="5558132" cy="396240"/>
          </a:xfrm>
          <a:prstGeom prst="rect">
            <a:avLst/>
          </a:prstGeom>
          <a:noFill/>
        </p:spPr>
        <p:txBody>
          <a:bodyPr wrap="square" rtlCol="0">
            <a:spAutoFit/>
          </a:bodyPr>
          <a:lstStyle/>
          <a:p>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6653" y="1199626"/>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928" y="11996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8202430" y="61070"/>
            <a:ext cx="3854235" cy="1534796"/>
          </a:xfrm>
          <a:prstGeom prst="rect">
            <a:avLst/>
          </a:prstGeom>
        </p:spPr>
      </p:pic>
    </p:spTree>
    <p:extLst>
      <p:ext uri="{BB962C8B-B14F-4D97-AF65-F5344CB8AC3E}">
        <p14:creationId xmlns:p14="http://schemas.microsoft.com/office/powerpoint/2010/main" val="1958717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graphicFrame>
        <p:nvGraphicFramePr>
          <p:cNvPr id="6" name="表格 5"/>
          <p:cNvGraphicFramePr>
            <a:graphicFrameLocks noGrp="1"/>
          </p:cNvGraphicFramePr>
          <p:nvPr>
            <p:extLst>
              <p:ext uri="{D42A27DB-BD31-4B8C-83A1-F6EECF244321}">
                <p14:modId xmlns:p14="http://schemas.microsoft.com/office/powerpoint/2010/main" val="1032220537"/>
              </p:ext>
            </p:extLst>
          </p:nvPr>
        </p:nvGraphicFramePr>
        <p:xfrm>
          <a:off x="619333" y="1984829"/>
          <a:ext cx="10596156" cy="4512001"/>
        </p:xfrm>
        <a:graphic>
          <a:graphicData uri="http://schemas.openxmlformats.org/drawingml/2006/table">
            <a:tbl>
              <a:tblPr firstRow="1" bandRow="1">
                <a:tableStyleId>{5C22544A-7EE6-4342-B048-85BDC9FD1C3A}</a:tableStyleId>
              </a:tblPr>
              <a:tblGrid>
                <a:gridCol w="2057606">
                  <a:extLst>
                    <a:ext uri="{9D8B030D-6E8A-4147-A177-3AD203B41FA5}">
                      <a16:colId xmlns:a16="http://schemas.microsoft.com/office/drawing/2014/main" val="20000"/>
                    </a:ext>
                  </a:extLst>
                </a:gridCol>
                <a:gridCol w="5369471">
                  <a:extLst>
                    <a:ext uri="{9D8B030D-6E8A-4147-A177-3AD203B41FA5}">
                      <a16:colId xmlns:a16="http://schemas.microsoft.com/office/drawing/2014/main" val="20001"/>
                    </a:ext>
                  </a:extLst>
                </a:gridCol>
                <a:gridCol w="3169079">
                  <a:extLst>
                    <a:ext uri="{9D8B030D-6E8A-4147-A177-3AD203B41FA5}">
                      <a16:colId xmlns:a16="http://schemas.microsoft.com/office/drawing/2014/main" val="20002"/>
                    </a:ext>
                  </a:extLst>
                </a:gridCol>
              </a:tblGrid>
              <a:tr h="396411">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文献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tc>
                  <a:txBody>
                    <a:bodyPr/>
                    <a:lstStyle/>
                    <a:p>
                      <a:pPr algn="ctr"/>
                      <a:r>
                        <a:rPr lang="zh-CN" altLang="en-US" sz="2000" u="none" dirty="0">
                          <a:solidFill>
                            <a:schemeClr val="bg1"/>
                          </a:solidFill>
                          <a:latin typeface="黑体" panose="02010609060101010101" pitchFamily="49" charset="-122"/>
                          <a:ea typeface="黑体" panose="02010609060101010101" pitchFamily="49" charset="-122"/>
                          <a:cs typeface="黑体" panose="02010609060101010101" pitchFamily="49" charset="-122"/>
                        </a:rPr>
                        <a:t>意义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3C0D"/>
                    </a:solidFill>
                  </a:tcPr>
                </a:tc>
                <a:extLst>
                  <a:ext uri="{0D108BD9-81ED-4DB2-BD59-A6C34878D82A}">
                    <a16:rowId xmlns:a16="http://schemas.microsoft.com/office/drawing/2014/main" val="10000"/>
                  </a:ext>
                </a:extLst>
              </a:tr>
              <a:tr h="1258457">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indent="0">
                        <a:lnSpc>
                          <a:spcPct val="100000"/>
                        </a:lnSpc>
                        <a:spcBef>
                          <a:spcPct val="0"/>
                        </a:spcBef>
                        <a:buNone/>
                      </a:pP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科学回答红色政权存在和发展的原因条件：</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1.</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根本原因</a:t>
                      </a:r>
                      <a:r>
                        <a:rPr lang="zh-CN" altLang="en-US"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被</a:t>
                      </a:r>
                      <a:r>
                        <a:rPr lang="zh-CN" altLang="en-US" b="1" u="sng"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统治且政治经济发展</a:t>
                      </a:r>
                      <a:r>
                        <a:rPr lang="zh-CN" altLang="en-US" b="1" u="sng"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的半殖民地半封建的大国。</a:t>
                      </a:r>
                      <a:br>
                        <a:rPr lang="zh-CN" altLang="en-US" b="1" u="none"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客观条件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的影响；</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indent="0">
                        <a:lnSpc>
                          <a:spcPct val="100000"/>
                        </a:lnSpc>
                        <a:spcBef>
                          <a:spcPct val="0"/>
                        </a:spcBef>
                        <a:buNone/>
                      </a:pP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全国革命形势继续向前发展。</a:t>
                      </a:r>
                    </a:p>
                    <a:p>
                      <a:pPr>
                        <a:lnSpc>
                          <a:spcPct val="100000"/>
                        </a:lnSpc>
                        <a:spcBef>
                          <a:spcPct val="0"/>
                        </a:spcBef>
                      </a:pPr>
                      <a:r>
                        <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3.</a:t>
                      </a:r>
                      <a:r>
                        <a:rPr lang="zh-CN" altLang="en-US" b="1" u="none"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主观条件</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：相当力量的</a:t>
                      </a:r>
                      <a:r>
                        <a:rPr lang="zh-CN" altLang="en-US" u="sng" baseline="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的存在。</a:t>
                      </a:r>
                      <a:endParaRPr lang="en-US" altLang="zh-CN"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u="none"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共产党组织的坚强有力和各项政策的正确贯彻执行。</a:t>
                      </a: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第一次明确提出了</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sng" kern="1200"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1"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54093">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2"/>
                  </a:ext>
                </a:extLst>
              </a:tr>
              <a:tr h="9147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a:t>
                      </a:r>
                      <a:endPar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可以燎原</a:t>
                      </a:r>
                      <a:r>
                        <a:rPr lang="en-US" altLang="zh-CN"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b="1" u="none" kern="12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红军、游击队和红色区域的建立和发展。</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提出了以</a:t>
                      </a:r>
                      <a:r>
                        <a:rPr lang="zh-CN" altLang="en-US" sz="1800" b="0" u="sng" kern="1200"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b="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为中心的思想。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914795">
                <a:tc>
                  <a:txBody>
                    <a:bodyPr/>
                    <a:lstStyle/>
                    <a:p>
                      <a:pPr algn="ct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阐明了坚持</a:t>
                      </a:r>
                      <a:r>
                        <a:rPr lang="zh-CN" altLang="en-US" sz="1800" b="1" u="sng" kern="1200"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的思想路线、坚持理论与实际相结合的极端重要性。</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表现了毛泽东开辟新道路、开创新理论的革命首创精神。</a:t>
                      </a:r>
                      <a:endParaRPr lang="zh-CN" altLang="en-US" sz="1800" u="none" kern="12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490330" y="1199626"/>
            <a:ext cx="5558132" cy="396240"/>
          </a:xfrm>
          <a:prstGeom prst="rect">
            <a:avLst/>
          </a:prstGeom>
          <a:noFill/>
        </p:spPr>
        <p:txBody>
          <a:bodyPr wrap="square" rtlCol="0">
            <a:spAutoFit/>
          </a:bodyPr>
          <a:lstStyle/>
          <a:p>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6653" y="1199626"/>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928" y="11996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stretch>
            <a:fillRect/>
          </a:stretch>
        </p:blipFill>
        <p:spPr>
          <a:xfrm>
            <a:off x="8202430" y="61070"/>
            <a:ext cx="3854235" cy="1534796"/>
          </a:xfrm>
          <a:prstGeom prst="rect">
            <a:avLst/>
          </a:prstGeom>
        </p:spPr>
      </p:pic>
    </p:spTree>
    <p:extLst>
      <p:ext uri="{BB962C8B-B14F-4D97-AF65-F5344CB8AC3E}">
        <p14:creationId xmlns:p14="http://schemas.microsoft.com/office/powerpoint/2010/main" val="1103469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2ED95AE-3960-4F79-92BC-B2E4239BA5DF}"/>
              </a:ext>
            </a:extLst>
          </p:cNvPr>
          <p:cNvSpPr>
            <a:spLocks noGrp="1"/>
          </p:cNvSpPr>
          <p:nvPr>
            <p:ph type="title"/>
          </p:nvPr>
        </p:nvSpPr>
        <p:spPr>
          <a:xfrm>
            <a:off x="937149" y="36001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5" name="文本框 4">
            <a:extLst>
              <a:ext uri="{FF2B5EF4-FFF2-40B4-BE49-F238E27FC236}">
                <a16:creationId xmlns:a16="http://schemas.microsoft.com/office/drawing/2014/main" id="{0031E304-BE58-43DD-BD1A-F5227240721D}"/>
              </a:ext>
            </a:extLst>
          </p:cNvPr>
          <p:cNvSpPr txBox="1"/>
          <p:nvPr/>
        </p:nvSpPr>
        <p:spPr>
          <a:xfrm>
            <a:off x="490330" y="1199626"/>
            <a:ext cx="5558132" cy="396240"/>
          </a:xfrm>
          <a:prstGeom prst="rect">
            <a:avLst/>
          </a:prstGeom>
          <a:noFill/>
        </p:spPr>
        <p:txBody>
          <a:bodyPr wrap="square" rtlCol="0">
            <a:spAutoFit/>
          </a:bodyPr>
          <a:lstStyle/>
          <a:p>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共产党对于革命新道路的探索</a:t>
            </a:r>
            <a:endParaRPr lang="zh-CN" altLang="en-US"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8" name="图片 7">
            <a:extLst>
              <a:ext uri="{FF2B5EF4-FFF2-40B4-BE49-F238E27FC236}">
                <a16:creationId xmlns:a16="http://schemas.microsoft.com/office/drawing/2014/main" id="{7490315D-FDDD-4E3A-A059-50F2E703DDAC}"/>
              </a:ext>
            </a:extLst>
          </p:cNvPr>
          <p:cNvPicPr>
            <a:picLocks noChangeAspect="1"/>
          </p:cNvPicPr>
          <p:nvPr/>
        </p:nvPicPr>
        <p:blipFill>
          <a:blip r:embed="rId2"/>
          <a:stretch>
            <a:fillRect/>
          </a:stretch>
        </p:blipFill>
        <p:spPr>
          <a:xfrm>
            <a:off x="8202430" y="61070"/>
            <a:ext cx="3854235" cy="1534796"/>
          </a:xfrm>
          <a:prstGeom prst="rect">
            <a:avLst/>
          </a:prstGeom>
        </p:spPr>
      </p:pic>
      <p:sp>
        <p:nvSpPr>
          <p:cNvPr id="9" name="内容占位符 2">
            <a:extLst>
              <a:ext uri="{FF2B5EF4-FFF2-40B4-BE49-F238E27FC236}">
                <a16:creationId xmlns:a16="http://schemas.microsoft.com/office/drawing/2014/main" id="{E4B10416-75B2-4225-9746-DDC645A508EC}"/>
              </a:ext>
            </a:extLst>
          </p:cNvPr>
          <p:cNvSpPr>
            <a:spLocks noGrp="1"/>
          </p:cNvSpPr>
          <p:nvPr>
            <p:ph idx="1"/>
          </p:nvPr>
        </p:nvSpPr>
        <p:spPr>
          <a:xfrm>
            <a:off x="557449" y="1790348"/>
            <a:ext cx="11275000" cy="5006582"/>
          </a:xfrm>
        </p:spPr>
        <p:txBody>
          <a:bodyPr>
            <a:normAutofit fontScale="85000" lnSpcReduction="10000"/>
          </a:bodyPr>
          <a:lstStyle/>
          <a:p>
            <a:pPr>
              <a:lnSpc>
                <a:spcPct val="170000"/>
              </a:lnSpc>
            </a:pP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1929</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12</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月下旬，红四军党的第九次代表大会在福建上杭县古田村召开（史称</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古田会议</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7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确立了</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思想建党、政治建军原则</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170000"/>
              </a:lnSpc>
              <a:buFont typeface="Wingdings" panose="05000000000000000000" pitchFamily="2" charset="2"/>
              <a:buChar char="Ø"/>
            </a:pP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红军是一个执行革命的政治任务的武装集团</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，必须绝对服从共产党的领导，必须担负打仗、筹款和做群众工作的任务，必须加强政治工作。</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170000"/>
              </a:lnSpc>
              <a:buFont typeface="Wingdings" panose="05000000000000000000" pitchFamily="2" charset="2"/>
              <a:buChar char="Ø"/>
            </a:pP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加强思想和政治路线的教育</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，纠正党内的错误思想。</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70000"/>
              </a:lnSpc>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17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意义：创造性地解决了在农村环境中、在党组织和军队以农民为主要成分的环境下，如何从</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加强思想建设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入手，保持党的无产阶级先锋队性质和建设党领导的新型人民军队的问题，这是人民军队完全区别于一切旧军队的政治特质和根本优势，对于中国革命新道路的开辟和坚持具有重要意义。</a:t>
            </a:r>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spTree>
    <p:extLst>
      <p:ext uri="{BB962C8B-B14F-4D97-AF65-F5344CB8AC3E}">
        <p14:creationId xmlns:p14="http://schemas.microsoft.com/office/powerpoint/2010/main" val="2703090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226" y="3783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连连看</a:t>
            </a:r>
          </a:p>
        </p:txBody>
      </p:sp>
      <p:sp>
        <p:nvSpPr>
          <p:cNvPr id="3" name="内容占位符 2"/>
          <p:cNvSpPr>
            <a:spLocks noGrp="1"/>
          </p:cNvSpPr>
          <p:nvPr>
            <p:ph idx="1"/>
          </p:nvPr>
        </p:nvSpPr>
        <p:spPr>
          <a:xfrm>
            <a:off x="265044" y="1339949"/>
            <a:ext cx="5486400" cy="4987141"/>
          </a:xfrm>
        </p:spPr>
        <p:txBody>
          <a:bodyPr/>
          <a:lstStyle/>
          <a:p>
            <a:endParaRPr lang="zh-CN" altLang="en-US" dirty="0">
              <a:sym typeface="微软雅黑" panose="020B0503020204020204" pitchFamily="34" charset="-122"/>
            </a:endParaRPr>
          </a:p>
          <a:p>
            <a:endParaRPr lang="zh-CN" altLang="en-US" dirty="0">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内容占位符 2"/>
          <p:cNvSpPr txBox="1"/>
          <p:nvPr/>
        </p:nvSpPr>
        <p:spPr>
          <a:xfrm>
            <a:off x="7243549" y="1339949"/>
            <a:ext cx="4948451" cy="3722381"/>
          </a:xfrm>
          <a:prstGeom prst="rect">
            <a:avLst/>
          </a:prstGeom>
        </p:spPr>
        <p:txBody>
          <a:bodyPr vert="horz" lIns="91440" tIns="45720" rIns="91440" bIns="45720" rtlCol="0">
            <a:normAutofit lnSpcReduction="10000"/>
          </a:bodyPr>
          <a:lstStyle>
            <a:lvl1pPr marL="0" indent="0" algn="l" defTabSz="914400" rtl="0" eaLnBrk="1" fontAlgn="auto"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solidFill>
                <a:prstClr val="black"/>
              </a:solidFill>
              <a:sym typeface="微软雅黑" panose="020B0503020204020204" pitchFamily="34" charset="-122"/>
            </a:endParaRPr>
          </a:p>
          <a:p>
            <a:endParaRPr lang="zh-CN" altLang="en-US" dirty="0">
              <a:solidFill>
                <a:prstClr val="black"/>
              </a:solidFill>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农村包围城市、武装夺取政权</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p>
          <a:p>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solidFill>
                <a:prstClr val="black"/>
              </a:solidFill>
            </a:endParaRPr>
          </a:p>
          <a:p>
            <a:endParaRPr kumimoji="1" lang="zh-CN" altLang="en-US" dirty="0">
              <a:solidFill>
                <a:prstClr val="black"/>
              </a:solidFill>
            </a:endParaRPr>
          </a:p>
        </p:txBody>
      </p:sp>
    </p:spTree>
    <p:extLst>
      <p:ext uri="{BB962C8B-B14F-4D97-AF65-F5344CB8AC3E}">
        <p14:creationId xmlns:p14="http://schemas.microsoft.com/office/powerpoint/2010/main" val="4267817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226" y="378379"/>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连连看</a:t>
            </a:r>
          </a:p>
        </p:txBody>
      </p:sp>
      <p:sp>
        <p:nvSpPr>
          <p:cNvPr id="3" name="内容占位符 2"/>
          <p:cNvSpPr>
            <a:spLocks noGrp="1"/>
          </p:cNvSpPr>
          <p:nvPr>
            <p:ph idx="1"/>
          </p:nvPr>
        </p:nvSpPr>
        <p:spPr>
          <a:xfrm>
            <a:off x="265044" y="1339949"/>
            <a:ext cx="5486400" cy="4987141"/>
          </a:xfrm>
        </p:spPr>
        <p:txBody>
          <a:bodyPr/>
          <a:lstStyle/>
          <a:p>
            <a:endParaRPr lang="zh-CN" altLang="en-US" dirty="0">
              <a:sym typeface="微软雅黑" panose="020B0503020204020204" pitchFamily="34" charset="-122"/>
            </a:endParaRPr>
          </a:p>
          <a:p>
            <a:endParaRPr lang="zh-CN" altLang="en-US" dirty="0">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内容占位符 2"/>
          <p:cNvSpPr txBox="1"/>
          <p:nvPr/>
        </p:nvSpPr>
        <p:spPr>
          <a:xfrm>
            <a:off x="7243549" y="1339949"/>
            <a:ext cx="4948451" cy="3722381"/>
          </a:xfrm>
          <a:prstGeom prst="rect">
            <a:avLst/>
          </a:prstGeom>
        </p:spPr>
        <p:txBody>
          <a:bodyPr vert="horz" lIns="91440" tIns="45720" rIns="91440" bIns="45720" rtlCol="0">
            <a:normAutofit lnSpcReduction="10000"/>
          </a:bodyPr>
          <a:lstStyle>
            <a:lvl1pPr marL="0" indent="0" algn="l" defTabSz="914400" rtl="0" eaLnBrk="1" fontAlgn="auto"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solidFill>
                <a:prstClr val="black"/>
              </a:solidFill>
              <a:sym typeface="微软雅黑" panose="020B0503020204020204" pitchFamily="34" charset="-122"/>
            </a:endParaRPr>
          </a:p>
          <a:p>
            <a:endParaRPr lang="zh-CN" altLang="en-US" dirty="0">
              <a:solidFill>
                <a:prstClr val="black"/>
              </a:solidFill>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工农武装割据</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农村包围城市、武装夺取政权</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辩证唯物主义</a:t>
            </a:r>
          </a:p>
          <a:p>
            <a:endParaRPr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solidFill>
                <a:prstClr val="black"/>
              </a:solidFill>
            </a:endParaRPr>
          </a:p>
          <a:p>
            <a:endParaRPr kumimoji="1" lang="zh-CN" altLang="en-US" dirty="0">
              <a:solidFill>
                <a:prstClr val="black"/>
              </a:solidFill>
            </a:endParaRPr>
          </a:p>
        </p:txBody>
      </p:sp>
      <p:cxnSp>
        <p:nvCxnSpPr>
          <p:cNvPr id="6" name="直线连接符 5"/>
          <p:cNvCxnSpPr/>
          <p:nvPr/>
        </p:nvCxnSpPr>
        <p:spPr>
          <a:xfrm>
            <a:off x="5539409" y="2610678"/>
            <a:ext cx="1828800" cy="19745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494263" y="3201139"/>
            <a:ext cx="1828800" cy="2974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5539409" y="2517913"/>
            <a:ext cx="1828800" cy="11668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5494263" y="2517913"/>
            <a:ext cx="1873946" cy="17625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76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8"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90613" y="2623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508946" y="2350532"/>
            <a:ext cx="2935574" cy="78724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土地革命战争的兴起和人民军队的建立</a:t>
            </a:r>
          </a:p>
        </p:txBody>
      </p:sp>
      <p:sp>
        <p:nvSpPr>
          <p:cNvPr id="10" name="圆角矩形 9"/>
          <p:cNvSpPr/>
          <p:nvPr/>
        </p:nvSpPr>
        <p:spPr>
          <a:xfrm>
            <a:off x="6508946" y="4319835"/>
            <a:ext cx="2935574" cy="78724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农村包围城市，武装夺取政权道路的开辟</a:t>
            </a:r>
          </a:p>
        </p:txBody>
      </p:sp>
      <p:sp>
        <p:nvSpPr>
          <p:cNvPr id="11" name="左大括号 10"/>
          <p:cNvSpPr/>
          <p:nvPr/>
        </p:nvSpPr>
        <p:spPr>
          <a:xfrm>
            <a:off x="9497221" y="1257079"/>
            <a:ext cx="250222" cy="30211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772103" y="1182488"/>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南昌起义</a:t>
            </a:r>
          </a:p>
        </p:txBody>
      </p:sp>
      <p:sp>
        <p:nvSpPr>
          <p:cNvPr id="14" name="圆角矩形 13"/>
          <p:cNvSpPr/>
          <p:nvPr/>
        </p:nvSpPr>
        <p:spPr>
          <a:xfrm>
            <a:off x="9739442" y="1833274"/>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八七会议</a:t>
            </a:r>
          </a:p>
        </p:txBody>
      </p:sp>
      <p:sp>
        <p:nvSpPr>
          <p:cNvPr id="15" name="圆角矩形 14"/>
          <p:cNvSpPr/>
          <p:nvPr/>
        </p:nvSpPr>
        <p:spPr>
          <a:xfrm>
            <a:off x="9739441" y="2466632"/>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秋收起义</a:t>
            </a:r>
          </a:p>
        </p:txBody>
      </p:sp>
      <p:sp>
        <p:nvSpPr>
          <p:cNvPr id="16" name="圆角矩形 15"/>
          <p:cNvSpPr/>
          <p:nvPr/>
        </p:nvSpPr>
        <p:spPr>
          <a:xfrm>
            <a:off x="9747443" y="3099990"/>
            <a:ext cx="1537253"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三湾改编</a:t>
            </a:r>
          </a:p>
        </p:txBody>
      </p:sp>
      <p:sp>
        <p:nvSpPr>
          <p:cNvPr id="17" name="圆角矩形 16"/>
          <p:cNvSpPr/>
          <p:nvPr/>
        </p:nvSpPr>
        <p:spPr>
          <a:xfrm>
            <a:off x="9762851" y="3817807"/>
            <a:ext cx="1791194" cy="5349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井冈山根据地</a:t>
            </a:r>
          </a:p>
        </p:txBody>
      </p:sp>
    </p:spTree>
    <p:extLst>
      <p:ext uri="{BB962C8B-B14F-4D97-AF65-F5344CB8AC3E}">
        <p14:creationId xmlns:p14="http://schemas.microsoft.com/office/powerpoint/2010/main" val="2255281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1.1930</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月，毛泽东提出以乡村为中心思想的重要著作是（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《星星之火，可以燎原》 </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《中国革命和中国共产党》 </a:t>
            </a:r>
          </a:p>
          <a:p>
            <a:endParaRPr kumimoji="1"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753142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1.1930</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月，毛泽东提出以乡村为中心思想的重要著作是（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《星星之火，可以燎原》 </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《中国革命和中国共产党》 </a:t>
            </a:r>
          </a:p>
          <a:p>
            <a:endParaRPr kumimoji="1" lang="zh-CN" altLang="en-US" sz="2400" b="1" dirty="0">
              <a:solidFill>
                <a:srgbClr val="C23C0D"/>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42902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毛泽东第一次明确提出“工农武装割据”思想的著作是（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543842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毛泽东第一次明确提出“工农武装割据”思想的著作是（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井冈山的斗争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中国的红色政权为什么能够存在？</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星星之火，可以燎原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和</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反对本本主义</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419554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7"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a:t>
            </a:r>
            <a:r>
              <a:rPr lang="zh-CN" altLang="en-US" sz="2400">
                <a:latin typeface="华文新魏" panose="02010800040101010101" pitchFamily="2" charset="-122"/>
                <a:ea typeface="华文新魏" panose="02010800040101010101" pitchFamily="2" charset="-122"/>
              </a:rPr>
              <a:t>探索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518490" y="1683286"/>
            <a:ext cx="11116919" cy="4798706"/>
          </a:xfrm>
        </p:spPr>
        <p:txBody>
          <a:bodyPr>
            <a:normAutofit/>
          </a:bodyPr>
          <a:lstStyle/>
          <a:p>
            <a:r>
              <a:rPr lang="zh-CN" altLang="en-US" sz="20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红军反“围剿”作战</a:t>
            </a:r>
            <a:r>
              <a:rPr lang="zh-CN" altLang="en-US"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en-US" altLang="zh-CN" sz="20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endParaRPr lang="en-US" altLang="zh-CN" sz="20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背景：从</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月起，蒋介石集中重兵，向红军发动大规模围剿。</a:t>
            </a:r>
          </a:p>
          <a:p>
            <a:pPr>
              <a:lnSpc>
                <a:spcPct val="250000"/>
              </a:lnSpc>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中央革命根据地的开辟：</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10</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月到</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1931</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7</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月，红一方面军在毛泽东、朱德等的指挥下，连续粉碎了前三次围剿，开辟了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中央革命根据地</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4" name="图片 3"/>
          <p:cNvPicPr>
            <a:picLocks noChangeAspect="1"/>
          </p:cNvPicPr>
          <p:nvPr/>
        </p:nvPicPr>
        <p:blipFill>
          <a:blip r:embed="rId2"/>
          <a:stretch>
            <a:fillRect/>
          </a:stretch>
        </p:blipFill>
        <p:spPr>
          <a:xfrm>
            <a:off x="7981999" y="7306"/>
            <a:ext cx="4094307" cy="1630395"/>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5411" y="4327138"/>
            <a:ext cx="1478501" cy="47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13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85474" y="152119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7981999" y="7306"/>
            <a:ext cx="4094307" cy="1630395"/>
          </a:xfrm>
          <a:prstGeom prst="rect">
            <a:avLst/>
          </a:prstGeom>
        </p:spPr>
      </p:pic>
      <p:graphicFrame>
        <p:nvGraphicFramePr>
          <p:cNvPr id="8" name="表格 7"/>
          <p:cNvGraphicFramePr>
            <a:graphicFrameLocks noGrp="1"/>
          </p:cNvGraphicFramePr>
          <p:nvPr/>
        </p:nvGraphicFramePr>
        <p:xfrm>
          <a:off x="1476921" y="2480380"/>
          <a:ext cx="9370680" cy="3041801"/>
        </p:xfrm>
        <a:graphic>
          <a:graphicData uri="http://schemas.openxmlformats.org/drawingml/2006/table">
            <a:tbl>
              <a:tblPr firstRow="1" bandRow="1">
                <a:tableStyleId>{5C22544A-7EE6-4342-B048-85BDC9FD1C3A}</a:tableStyleId>
              </a:tblPr>
              <a:tblGrid>
                <a:gridCol w="1770713">
                  <a:extLst>
                    <a:ext uri="{9D8B030D-6E8A-4147-A177-3AD203B41FA5}">
                      <a16:colId xmlns:a16="http://schemas.microsoft.com/office/drawing/2014/main" val="20000"/>
                    </a:ext>
                  </a:extLst>
                </a:gridCol>
                <a:gridCol w="2424296">
                  <a:extLst>
                    <a:ext uri="{9D8B030D-6E8A-4147-A177-3AD203B41FA5}">
                      <a16:colId xmlns:a16="http://schemas.microsoft.com/office/drawing/2014/main" val="20001"/>
                    </a:ext>
                  </a:extLst>
                </a:gridCol>
                <a:gridCol w="1921566">
                  <a:extLst>
                    <a:ext uri="{9D8B030D-6E8A-4147-A177-3AD203B41FA5}">
                      <a16:colId xmlns:a16="http://schemas.microsoft.com/office/drawing/2014/main" val="20002"/>
                    </a:ext>
                  </a:extLst>
                </a:gridCol>
                <a:gridCol w="3254105">
                  <a:extLst>
                    <a:ext uri="{9D8B030D-6E8A-4147-A177-3AD203B41FA5}">
                      <a16:colId xmlns:a16="http://schemas.microsoft.com/office/drawing/2014/main" val="20003"/>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土地法</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内容</a:t>
                      </a:r>
                    </a:p>
                  </a:txBody>
                  <a:tcPr>
                    <a:solidFill>
                      <a:schemeClr val="bg1">
                        <a:lumMod val="50000"/>
                      </a:schemeClr>
                    </a:solidFill>
                  </a:tcPr>
                </a:tc>
                <a:extLst>
                  <a:ext uri="{0D108BD9-81ED-4DB2-BD59-A6C34878D82A}">
                    <a16:rowId xmlns:a16="http://schemas.microsoft.com/office/drawing/2014/main" val="10000"/>
                  </a:ext>
                </a:extLst>
              </a:tr>
              <a:tr h="145773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1928</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12</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cs typeface="黑体" panose="02010609060101010101" pitchFamily="49" charset="-122"/>
                        </a:rPr>
                        <a:t>“井冈山土地法”</a:t>
                      </a: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rPr>
                        <a:t>第一个</a:t>
                      </a:r>
                      <a:r>
                        <a:rPr lang="zh-CN" altLang="en-US" dirty="0">
                          <a:latin typeface="黑体" panose="02010609060101010101" pitchFamily="49" charset="-122"/>
                          <a:ea typeface="黑体" panose="02010609060101010101" pitchFamily="49" charset="-122"/>
                          <a:cs typeface="黑体" panose="02010609060101010101" pitchFamily="49" charset="-122"/>
                        </a:rPr>
                        <a:t>土地法</a:t>
                      </a: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cs typeface="黑体" panose="02010609060101010101" pitchFamily="49" charset="-122"/>
                        </a:rPr>
                        <a:t>没收一切土地，禁止土地买卖</a:t>
                      </a: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1929</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4</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cs typeface="黑体" panose="02010609060101010101" pitchFamily="49" charset="-122"/>
                        </a:rPr>
                        <a:t>“兴国土地法”</a:t>
                      </a: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cs typeface="黑体" panose="02010609060101010101" pitchFamily="49" charset="-122"/>
                        </a:rPr>
                        <a:t>第二个土地法</a:t>
                      </a:r>
                    </a:p>
                  </a:txBody>
                  <a:tcPr>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“没收一切公共土地及地主阶级的土地”</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，保护</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中农</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利益。</a:t>
                      </a: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2"/>
                  </a:ext>
                </a:extLst>
              </a:tr>
            </a:tbl>
          </a:graphicData>
        </a:graphic>
      </p:graphicFrame>
      <p:sp>
        <p:nvSpPr>
          <p:cNvPr id="3" name="文本框 2"/>
          <p:cNvSpPr txBox="1"/>
          <p:nvPr/>
        </p:nvSpPr>
        <p:spPr>
          <a:xfrm>
            <a:off x="1166190" y="1524000"/>
            <a:ext cx="2146853" cy="523220"/>
          </a:xfrm>
          <a:prstGeom prst="rect">
            <a:avLst/>
          </a:prstGeom>
          <a:noFill/>
        </p:spPr>
        <p:txBody>
          <a:bodyPr wrap="square" rtlCol="0">
            <a:spAutoFit/>
          </a:bodyPr>
          <a:lstStyle/>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土地革命：</a:t>
            </a:r>
          </a:p>
        </p:txBody>
      </p:sp>
    </p:spTree>
    <p:extLst>
      <p:ext uri="{BB962C8B-B14F-4D97-AF65-F5344CB8AC3E}">
        <p14:creationId xmlns:p14="http://schemas.microsoft.com/office/powerpoint/2010/main" val="2812404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pic>
        <p:nvPicPr>
          <p:cNvPr id="6" name="图片 5"/>
          <p:cNvPicPr>
            <a:picLocks noChangeAspect="1"/>
          </p:cNvPicPr>
          <p:nvPr/>
        </p:nvPicPr>
        <p:blipFill>
          <a:blip r:embed="rId3"/>
          <a:stretch>
            <a:fillRect/>
          </a:stretch>
        </p:blipFill>
        <p:spPr>
          <a:xfrm>
            <a:off x="7981999" y="7306"/>
            <a:ext cx="4094307" cy="1630395"/>
          </a:xfrm>
          <a:prstGeom prst="rect">
            <a:avLst/>
          </a:prstGeom>
        </p:spPr>
      </p:pic>
      <p:sp>
        <p:nvSpPr>
          <p:cNvPr id="8" name="圆角矩形 7"/>
          <p:cNvSpPr/>
          <p:nvPr/>
        </p:nvSpPr>
        <p:spPr>
          <a:xfrm>
            <a:off x="2295945" y="1561367"/>
            <a:ext cx="311094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第一个土地法</a:t>
            </a:r>
          </a:p>
        </p:txBody>
      </p:sp>
      <p:sp>
        <p:nvSpPr>
          <p:cNvPr id="9" name="圆角矩形 8"/>
          <p:cNvSpPr/>
          <p:nvPr/>
        </p:nvSpPr>
        <p:spPr>
          <a:xfrm>
            <a:off x="2295945" y="2802367"/>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保护了中农的利益</a:t>
            </a:r>
          </a:p>
        </p:txBody>
      </p:sp>
      <p:sp>
        <p:nvSpPr>
          <p:cNvPr id="10" name="圆角矩形 9"/>
          <p:cNvSpPr/>
          <p:nvPr/>
        </p:nvSpPr>
        <p:spPr>
          <a:xfrm>
            <a:off x="2295945" y="4006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没收一切土地”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2295945" y="5247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“没收一切公共土地及地主阶级的土地”</a:t>
            </a:r>
          </a:p>
        </p:txBody>
      </p:sp>
      <p:sp>
        <p:nvSpPr>
          <p:cNvPr id="13" name="圆角矩形 12"/>
          <p:cNvSpPr/>
          <p:nvPr/>
        </p:nvSpPr>
        <p:spPr>
          <a:xfrm>
            <a:off x="7710021" y="2620088"/>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“兴国土地法”</a:t>
            </a:r>
          </a:p>
        </p:txBody>
      </p:sp>
      <p:sp>
        <p:nvSpPr>
          <p:cNvPr id="14" name="圆角矩形 13"/>
          <p:cNvSpPr/>
          <p:nvPr/>
        </p:nvSpPr>
        <p:spPr>
          <a:xfrm>
            <a:off x="7710021" y="42068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井冈山土地法</a:t>
            </a:r>
          </a:p>
        </p:txBody>
      </p:sp>
    </p:spTree>
    <p:extLst>
      <p:ext uri="{BB962C8B-B14F-4D97-AF65-F5344CB8AC3E}">
        <p14:creationId xmlns:p14="http://schemas.microsoft.com/office/powerpoint/2010/main" val="3053443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38823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pic>
        <p:nvPicPr>
          <p:cNvPr id="6" name="图片 5"/>
          <p:cNvPicPr>
            <a:picLocks noChangeAspect="1"/>
          </p:cNvPicPr>
          <p:nvPr/>
        </p:nvPicPr>
        <p:blipFill>
          <a:blip r:embed="rId3"/>
          <a:stretch>
            <a:fillRect/>
          </a:stretch>
        </p:blipFill>
        <p:spPr>
          <a:xfrm>
            <a:off x="7981999" y="7306"/>
            <a:ext cx="4094307" cy="1630395"/>
          </a:xfrm>
          <a:prstGeom prst="rect">
            <a:avLst/>
          </a:prstGeom>
        </p:spPr>
      </p:pic>
      <p:sp>
        <p:nvSpPr>
          <p:cNvPr id="8" name="圆角矩形 7"/>
          <p:cNvSpPr/>
          <p:nvPr/>
        </p:nvSpPr>
        <p:spPr>
          <a:xfrm>
            <a:off x="2295945" y="1561367"/>
            <a:ext cx="311094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第一个土地法</a:t>
            </a:r>
          </a:p>
        </p:txBody>
      </p:sp>
      <p:sp>
        <p:nvSpPr>
          <p:cNvPr id="9" name="圆角矩形 8"/>
          <p:cNvSpPr/>
          <p:nvPr/>
        </p:nvSpPr>
        <p:spPr>
          <a:xfrm>
            <a:off x="2295945" y="2802367"/>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保护了</a:t>
            </a:r>
            <a:r>
              <a:rPr kumimoji="1"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中农的利益</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0" name="圆角矩形 9"/>
          <p:cNvSpPr/>
          <p:nvPr/>
        </p:nvSpPr>
        <p:spPr>
          <a:xfrm>
            <a:off x="2295945" y="4006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a:solidFill>
                  <a:prstClr val="black"/>
                </a:solidFill>
                <a:latin typeface="黑体" panose="02010609060101010101" pitchFamily="49" charset="-122"/>
                <a:ea typeface="黑体" panose="02010609060101010101" pitchFamily="49" charset="-122"/>
                <a:cs typeface="黑体" panose="02010609060101010101" pitchFamily="49" charset="-122"/>
              </a:rPr>
              <a:t>没收一切土地”</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1" name="圆角矩形 10"/>
          <p:cNvSpPr/>
          <p:nvPr/>
        </p:nvSpPr>
        <p:spPr>
          <a:xfrm>
            <a:off x="2295945" y="5247556"/>
            <a:ext cx="3110942"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“没收一切公共土地及地主阶级的土地”</a:t>
            </a:r>
          </a:p>
        </p:txBody>
      </p:sp>
      <p:sp>
        <p:nvSpPr>
          <p:cNvPr id="13" name="圆角矩形 12"/>
          <p:cNvSpPr/>
          <p:nvPr/>
        </p:nvSpPr>
        <p:spPr>
          <a:xfrm>
            <a:off x="7710021" y="2620088"/>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“兴国土地法”</a:t>
            </a:r>
          </a:p>
        </p:txBody>
      </p:sp>
      <p:sp>
        <p:nvSpPr>
          <p:cNvPr id="14" name="圆角矩形 13"/>
          <p:cNvSpPr/>
          <p:nvPr/>
        </p:nvSpPr>
        <p:spPr>
          <a:xfrm>
            <a:off x="7710021" y="4206812"/>
            <a:ext cx="2146853" cy="7498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井冈山土地法</a:t>
            </a:r>
          </a:p>
        </p:txBody>
      </p:sp>
      <p:cxnSp>
        <p:nvCxnSpPr>
          <p:cNvPr id="4" name="直线连接符 3"/>
          <p:cNvCxnSpPr>
            <a:stCxn id="8" idx="3"/>
            <a:endCxn id="14" idx="1"/>
          </p:cNvCxnSpPr>
          <p:nvPr/>
        </p:nvCxnSpPr>
        <p:spPr>
          <a:xfrm>
            <a:off x="5406888" y="1936270"/>
            <a:ext cx="2303133" cy="264544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9" idx="3"/>
            <a:endCxn id="13" idx="1"/>
          </p:cNvCxnSpPr>
          <p:nvPr/>
        </p:nvCxnSpPr>
        <p:spPr>
          <a:xfrm flipV="1">
            <a:off x="5406887" y="2994991"/>
            <a:ext cx="2303134" cy="18227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a:endCxn id="14" idx="1"/>
          </p:cNvCxnSpPr>
          <p:nvPr/>
        </p:nvCxnSpPr>
        <p:spPr>
          <a:xfrm>
            <a:off x="5406887" y="4381459"/>
            <a:ext cx="2303134" cy="2002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a:endCxn id="13" idx="1"/>
          </p:cNvCxnSpPr>
          <p:nvPr/>
        </p:nvCxnSpPr>
        <p:spPr>
          <a:xfrm flipV="1">
            <a:off x="5406888" y="2994991"/>
            <a:ext cx="2303133" cy="26209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341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从</a:t>
            </a:r>
            <a:r>
              <a:rPr lang="en-US" altLang="zh-CN" sz="2400" dirty="0">
                <a:latin typeface="黑体" panose="02010609060101010101" pitchFamily="49" charset="-122"/>
                <a:ea typeface="黑体" panose="02010609060101010101" pitchFamily="49" charset="-122"/>
                <a:cs typeface="黑体" panose="02010609060101010101" pitchFamily="49" charset="-122"/>
              </a:rPr>
              <a:t>1930</a:t>
            </a:r>
            <a:r>
              <a:rPr lang="zh-CN" altLang="zh-CN" sz="2400" dirty="0">
                <a:latin typeface="黑体" panose="02010609060101010101" pitchFamily="49" charset="-122"/>
                <a:ea typeface="黑体" panose="02010609060101010101" pitchFamily="49" charset="-122"/>
                <a:cs typeface="黑体" panose="02010609060101010101" pitchFamily="49" charset="-122"/>
              </a:rPr>
              <a:t>年到</a:t>
            </a:r>
            <a:r>
              <a:rPr lang="en-US" altLang="zh-CN" sz="2400" dirty="0">
                <a:latin typeface="黑体" panose="02010609060101010101" pitchFamily="49" charset="-122"/>
                <a:ea typeface="黑体" panose="02010609060101010101" pitchFamily="49" charset="-122"/>
                <a:cs typeface="黑体" panose="02010609060101010101" pitchFamily="49" charset="-122"/>
              </a:rPr>
              <a:t>1931</a:t>
            </a:r>
            <a:r>
              <a:rPr lang="zh-CN" altLang="zh-CN" sz="2400" dirty="0">
                <a:latin typeface="黑体" panose="02010609060101010101" pitchFamily="49" charset="-122"/>
                <a:ea typeface="黑体" panose="02010609060101010101" pitchFamily="49" charset="-122"/>
                <a:cs typeface="黑体" panose="02010609060101010101" pitchFamily="49" charset="-122"/>
              </a:rPr>
              <a:t>年，红一方面军在三次反“围剿”斗争胜利的基础上开辟了（</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．鄂豫皖革命根据地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．左右江革命根据地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．湘鄂西革命根据地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．中央革命根据地</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672256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从</a:t>
            </a:r>
            <a:r>
              <a:rPr lang="en-US" altLang="zh-CN" sz="2400" dirty="0">
                <a:latin typeface="黑体" panose="02010609060101010101" pitchFamily="49" charset="-122"/>
                <a:ea typeface="黑体" panose="02010609060101010101" pitchFamily="49" charset="-122"/>
                <a:cs typeface="黑体" panose="02010609060101010101" pitchFamily="49" charset="-122"/>
              </a:rPr>
              <a:t>1930</a:t>
            </a:r>
            <a:r>
              <a:rPr lang="zh-CN" altLang="zh-CN" sz="2400" dirty="0">
                <a:latin typeface="黑体" panose="02010609060101010101" pitchFamily="49" charset="-122"/>
                <a:ea typeface="黑体" panose="02010609060101010101" pitchFamily="49" charset="-122"/>
                <a:cs typeface="黑体" panose="02010609060101010101" pitchFamily="49" charset="-122"/>
              </a:rPr>
              <a:t>年到</a:t>
            </a:r>
            <a:r>
              <a:rPr lang="en-US" altLang="zh-CN" sz="2400" dirty="0">
                <a:latin typeface="黑体" panose="02010609060101010101" pitchFamily="49" charset="-122"/>
                <a:ea typeface="黑体" panose="02010609060101010101" pitchFamily="49" charset="-122"/>
                <a:cs typeface="黑体" panose="02010609060101010101" pitchFamily="49" charset="-122"/>
              </a:rPr>
              <a:t>1931</a:t>
            </a:r>
            <a:r>
              <a:rPr lang="zh-CN" altLang="zh-CN" sz="2400" dirty="0">
                <a:latin typeface="黑体" panose="02010609060101010101" pitchFamily="49" charset="-122"/>
                <a:ea typeface="黑体" panose="02010609060101010101" pitchFamily="49" charset="-122"/>
                <a:cs typeface="黑体" panose="02010609060101010101" pitchFamily="49" charset="-122"/>
              </a:rPr>
              <a:t>年，红一方面军在三次反“围剿”斗争胜利的基础上开辟了（</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．鄂豫皖革命根据地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．左右江革命根据地</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．湘鄂西革命根据地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．中央革命根据地</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90320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B82934-455E-494E-8B25-B63C848B3380}"/>
              </a:ext>
            </a:extLst>
          </p:cNvPr>
          <p:cNvSpPr txBox="1"/>
          <p:nvPr/>
        </p:nvSpPr>
        <p:spPr>
          <a:xfrm>
            <a:off x="798443" y="2059407"/>
            <a:ext cx="8869992" cy="3692806"/>
          </a:xfrm>
          <a:prstGeom prst="rect">
            <a:avLst/>
          </a:prstGeom>
          <a:noFill/>
        </p:spPr>
        <p:txBody>
          <a:bodyPr wrap="square" rtlCol="0">
            <a:spAutoFit/>
          </a:bodyPr>
          <a:lstStyle/>
          <a:p>
            <a:pPr>
              <a:lnSpc>
                <a:spcPct val="200000"/>
              </a:lnSpc>
            </a:pPr>
            <a:r>
              <a:rPr lang="zh-CN" altLang="en-US" sz="2000" dirty="0">
                <a:latin typeface="微软雅黑" panose="020B0503020204020204" pitchFamily="34" charset="-122"/>
                <a:ea typeface="微软雅黑" panose="020B0503020204020204" pitchFamily="34" charset="-122"/>
              </a:rPr>
              <a:t>背景：</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国民党镇压共产党的革命运动</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共产党被宣布为“非法”，大量党员被杀</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共产党的活动被迫转入地下，党内不少人妥协动摇，脱离和出卖共产党</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民族资产阶级附和蒋介石</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反革命力量大大超过有组织的革命力量</a:t>
            </a:r>
          </a:p>
        </p:txBody>
      </p:sp>
      <p:sp>
        <p:nvSpPr>
          <p:cNvPr id="5" name="内容占位符 2">
            <a:extLst>
              <a:ext uri="{FF2B5EF4-FFF2-40B4-BE49-F238E27FC236}">
                <a16:creationId xmlns:a16="http://schemas.microsoft.com/office/drawing/2014/main" id="{AA77B523-87CF-4B10-A89A-2E4CC1229F0F}"/>
              </a:ext>
            </a:extLst>
          </p:cNvPr>
          <p:cNvSpPr txBox="1">
            <a:spLocks/>
          </p:cNvSpPr>
          <p:nvPr/>
        </p:nvSpPr>
        <p:spPr>
          <a:xfrm>
            <a:off x="798443" y="1105787"/>
            <a:ext cx="7363922" cy="1374636"/>
          </a:xfrm>
          <a:prstGeom prst="rect">
            <a:avLst/>
          </a:prstGeom>
        </p:spPr>
        <p:txBody>
          <a:bodyPr>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6" name="标题 1">
            <a:extLst>
              <a:ext uri="{FF2B5EF4-FFF2-40B4-BE49-F238E27FC236}">
                <a16:creationId xmlns:a16="http://schemas.microsoft.com/office/drawing/2014/main" id="{C6AC9F50-0440-411D-8B60-4303E27FB410}"/>
              </a:ext>
            </a:extLst>
          </p:cNvPr>
          <p:cNvSpPr txBox="1">
            <a:spLocks/>
          </p:cNvSpPr>
          <p:nvPr/>
        </p:nvSpPr>
        <p:spPr>
          <a:xfrm>
            <a:off x="944218" y="446003"/>
            <a:ext cx="10515600" cy="645130"/>
          </a:xfrm>
          <a:prstGeom prst="rect">
            <a:avLst/>
          </a:prstGeom>
        </p:spPr>
        <p:txBody>
          <a:bodyPr>
            <a:normAutofit/>
          </a:bodyPr>
          <a:lst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Tree>
    <p:extLst>
      <p:ext uri="{BB962C8B-B14F-4D97-AF65-F5344CB8AC3E}">
        <p14:creationId xmlns:p14="http://schemas.microsoft.com/office/powerpoint/2010/main" val="2450538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2. 1928</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年，毛泽东主持制定的中国共产党历史上第一个土地法是（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《井冈山土地法》</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《兴国土地法》</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《关于清算、减租及土地问题的指示》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《中国土地法大纲》</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849426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65" y="1388604"/>
            <a:ext cx="1123453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2. 1928</a:t>
            </a:r>
            <a:r>
              <a:rPr lang="zh-CN" altLang="zh-CN" sz="2400" dirty="0">
                <a:latin typeface="黑体" panose="02010609060101010101" pitchFamily="49" charset="-122"/>
                <a:ea typeface="黑体" panose="02010609060101010101" pitchFamily="49" charset="-122"/>
                <a:cs typeface="黑体" panose="02010609060101010101" pitchFamily="49" charset="-122"/>
              </a:rPr>
              <a:t>年，毛泽东主持制定的中国共产党历史上第一个土地法是（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《井冈山土地法》</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《兴国土地法》</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《关于清算、减租及土地问题的指示》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《中国土地法大纲》</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407219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9" y="530403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81053" y="4639314"/>
            <a:ext cx="17043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9152" y="4510636"/>
            <a:ext cx="2608831" cy="6517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土地革命战争的发展</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及其挫折</a:t>
            </a:r>
          </a:p>
        </p:txBody>
      </p:sp>
      <p:sp>
        <p:nvSpPr>
          <p:cNvPr id="15" name="圆角矩形 14"/>
          <p:cNvSpPr/>
          <p:nvPr/>
        </p:nvSpPr>
        <p:spPr>
          <a:xfrm>
            <a:off x="6429152" y="5240946"/>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遵义会议与中国革的</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历史性转折</a:t>
            </a:r>
          </a:p>
        </p:txBody>
      </p:sp>
      <p:sp>
        <p:nvSpPr>
          <p:cNvPr id="16" name="圆角矩形 15"/>
          <p:cNvSpPr/>
          <p:nvPr/>
        </p:nvSpPr>
        <p:spPr>
          <a:xfrm>
            <a:off x="6429151" y="6039542"/>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红军三大主力部队胜利完成长征</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7" name="左大括号 16"/>
          <p:cNvSpPr/>
          <p:nvPr/>
        </p:nvSpPr>
        <p:spPr>
          <a:xfrm>
            <a:off x="9115650" y="4007468"/>
            <a:ext cx="174124" cy="155932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289774" y="3841124"/>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农村革命</a:t>
            </a:r>
            <a:r>
              <a:rPr lang="zh-CN" altLang="en-US" sz="2000">
                <a:solidFill>
                  <a:prstClr val="black"/>
                </a:solidFill>
                <a:latin typeface="黑体" panose="02010609060101010101" pitchFamily="49" charset="-122"/>
                <a:ea typeface="黑体" panose="02010609060101010101" pitchFamily="49" charset="-122"/>
              </a:rPr>
              <a:t>根据地的建设</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289774" y="4978186"/>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土地革命的严重</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挫折</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388023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272" y="38651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692664" y="1216200"/>
            <a:ext cx="11919856" cy="4747278"/>
          </a:xfrm>
        </p:spPr>
        <p:txBody>
          <a:bodyPr>
            <a:normAutofit/>
          </a:bodyPr>
          <a:lstStyle/>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土地革命战争的发展及其挫折</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农村革命根据地的建设：</a:t>
            </a:r>
            <a:r>
              <a:rPr lang="zh-CN" altLang="en-US" sz="28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政治</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经济</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文化</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a:t>
            </a:r>
            <a:r>
              <a:rPr lang="zh-CN" altLang="en-US"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政治建设</a:t>
            </a:r>
            <a:endParaRPr lang="en-US" altLang="zh-CN"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中华苏维埃第一次全国代表大会</a:t>
            </a:r>
            <a:endPar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时间：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1931</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11</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月</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p>
          <a:p>
            <a:pPr lvl="0"/>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地点：江西瑞金叶坪村</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成果：宣告了中华苏维埃共和国临时中央政府的成立，并成立</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工农兵代表大会制度</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毛泽东</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当选为中央执行委员会</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主席</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lvl="0">
              <a:spcBef>
                <a:spcPts val="0"/>
              </a:spcBef>
            </a:pP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4" name="图片 3"/>
          <p:cNvPicPr>
            <a:picLocks noChangeAspect="1"/>
          </p:cNvPicPr>
          <p:nvPr/>
        </p:nvPicPr>
        <p:blipFill>
          <a:blip r:embed="rId3"/>
          <a:stretch>
            <a:fillRect/>
          </a:stretch>
        </p:blipFill>
        <p:spPr>
          <a:xfrm>
            <a:off x="8156124" y="0"/>
            <a:ext cx="3935379" cy="1470991"/>
          </a:xfrm>
          <a:prstGeom prst="rect">
            <a:avLst/>
          </a:prstGeom>
        </p:spPr>
      </p:pic>
    </p:spTree>
    <p:extLst>
      <p:ext uri="{BB962C8B-B14F-4D97-AF65-F5344CB8AC3E}">
        <p14:creationId xmlns:p14="http://schemas.microsoft.com/office/powerpoint/2010/main" val="3723668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022" y="40488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514675" y="1155878"/>
            <a:ext cx="11394295" cy="5453048"/>
          </a:xfrm>
        </p:spPr>
        <p:txBody>
          <a:bodyPr>
            <a:normAutofit/>
          </a:bodyPr>
          <a:lstStyle/>
          <a:p>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土地革命战争的发展及其挫折</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ct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农村革命根据地的建设：政治</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经济</a:t>
            </a: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文化</a:t>
            </a:r>
            <a:endParaRPr lang="zh-CN" altLang="en-US" sz="2800" b="1" dirty="0">
              <a:sym typeface="微软雅黑" panose="020B0503020204020204" pitchFamily="34" charset="-122"/>
            </a:endParaRPr>
          </a:p>
          <a:p>
            <a:pPr>
              <a:lnSpc>
                <a:spcPct val="200000"/>
              </a:lnSpc>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经济建设</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大力发展农业生产，是根据地经济建设头等重要的任务。</a:t>
            </a:r>
            <a:b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b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文化建设</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普遍建立了各种夜校、半日制学校、补习学校或识字班</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r>
              <a:rPr lang="zh-CN"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还创办了干部教育机构</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algn="ct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spcBef>
                <a:spcPts val="0"/>
              </a:spcBef>
            </a:pPr>
            <a:endPar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成为新民主主义性质的人民共和国的雏形</a:t>
            </a:r>
            <a:r>
              <a:rPr lang="zh-CN" altLang="en-US"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p:txBody>
      </p:sp>
      <p:pic>
        <p:nvPicPr>
          <p:cNvPr id="6" name="图片 5"/>
          <p:cNvPicPr>
            <a:picLocks noChangeAspect="1"/>
          </p:cNvPicPr>
          <p:nvPr/>
        </p:nvPicPr>
        <p:blipFill>
          <a:blip r:embed="rId2"/>
          <a:stretch>
            <a:fillRect/>
          </a:stretch>
        </p:blipFill>
        <p:spPr>
          <a:xfrm>
            <a:off x="8156124" y="0"/>
            <a:ext cx="3935379" cy="1470991"/>
          </a:xfrm>
          <a:prstGeom prst="rect">
            <a:avLst/>
          </a:prstGeom>
        </p:spPr>
      </p:pic>
    </p:spTree>
    <p:extLst>
      <p:ext uri="{BB962C8B-B14F-4D97-AF65-F5344CB8AC3E}">
        <p14:creationId xmlns:p14="http://schemas.microsoft.com/office/powerpoint/2010/main" val="662324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中国革命在探索中曲折前进  </a:t>
            </a:r>
          </a:p>
        </p:txBody>
      </p:sp>
      <p:sp>
        <p:nvSpPr>
          <p:cNvPr id="3" name="内容占位符 2"/>
          <p:cNvSpPr>
            <a:spLocks noGrp="1"/>
          </p:cNvSpPr>
          <p:nvPr>
            <p:ph idx="1"/>
          </p:nvPr>
        </p:nvSpPr>
        <p:spPr>
          <a:xfrm>
            <a:off x="286958" y="1392490"/>
            <a:ext cx="10515600" cy="1549493"/>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土地革命战争的严重挫折</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年代党内发生的三次</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“左”倾错误</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1774" y="2008594"/>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7938052" y="3956"/>
            <a:ext cx="4126947" cy="1542597"/>
          </a:xfrm>
          <a:prstGeom prst="rect">
            <a:avLst/>
          </a:prstGeom>
        </p:spPr>
      </p:pic>
      <p:graphicFrame>
        <p:nvGraphicFramePr>
          <p:cNvPr id="6" name="表格 5"/>
          <p:cNvGraphicFramePr>
            <a:graphicFrameLocks noGrp="1"/>
          </p:cNvGraphicFramePr>
          <p:nvPr/>
        </p:nvGraphicFramePr>
        <p:xfrm>
          <a:off x="2348947" y="2941983"/>
          <a:ext cx="8014252" cy="3543629"/>
        </p:xfrm>
        <a:graphic>
          <a:graphicData uri="http://schemas.openxmlformats.org/drawingml/2006/table">
            <a:tbl>
              <a:tblPr firstRow="1" bandRow="1">
                <a:tableStyleId>{5C22544A-7EE6-4342-B048-85BDC9FD1C3A}</a:tableStyleId>
              </a:tblPr>
              <a:tblGrid>
                <a:gridCol w="2633871">
                  <a:extLst>
                    <a:ext uri="{9D8B030D-6E8A-4147-A177-3AD203B41FA5}">
                      <a16:colId xmlns:a16="http://schemas.microsoft.com/office/drawing/2014/main" val="20000"/>
                    </a:ext>
                  </a:extLst>
                </a:gridCol>
                <a:gridCol w="2451652">
                  <a:extLst>
                    <a:ext uri="{9D8B030D-6E8A-4147-A177-3AD203B41FA5}">
                      <a16:colId xmlns:a16="http://schemas.microsoft.com/office/drawing/2014/main" val="20001"/>
                    </a:ext>
                  </a:extLst>
                </a:gridCol>
                <a:gridCol w="2928729">
                  <a:extLst>
                    <a:ext uri="{9D8B030D-6E8A-4147-A177-3AD203B41FA5}">
                      <a16:colId xmlns:a16="http://schemas.microsoft.com/office/drawing/2014/main" val="20002"/>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代表</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114190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1928</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4</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sz="1800" b="0" dirty="0">
                        <a:solidFill>
                          <a:schemeClr val="dk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瞿秋白</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盲动</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 </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1930</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6</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李立三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冒险主义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2"/>
                  </a:ext>
                </a:extLst>
              </a:tr>
              <a:tr h="1003189">
                <a:tc>
                  <a:txBody>
                    <a:bodyPr/>
                    <a:lstStyle/>
                    <a:p>
                      <a:pPr algn="ctr"/>
                      <a:endPar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陈绍禹（</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王明</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教条主义</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endParaRPr lang="en-US" altLang="zh-CN"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5509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66F0479-4F95-4F3A-BDE3-2C3C7252E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4" y="1703734"/>
            <a:ext cx="4131699" cy="3759314"/>
          </a:xfrm>
          <a:prstGeom prst="rect">
            <a:avLst/>
          </a:prstGeom>
        </p:spPr>
      </p:pic>
      <p:pic>
        <p:nvPicPr>
          <p:cNvPr id="7" name="图片 6">
            <a:extLst>
              <a:ext uri="{FF2B5EF4-FFF2-40B4-BE49-F238E27FC236}">
                <a16:creationId xmlns:a16="http://schemas.microsoft.com/office/drawing/2014/main" id="{5A3DC3FA-1FFD-4A52-8AA8-CB88FDE98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197" y="1177720"/>
            <a:ext cx="4502560" cy="4502560"/>
          </a:xfrm>
          <a:prstGeom prst="rect">
            <a:avLst/>
          </a:prstGeom>
        </p:spPr>
      </p:pic>
      <p:sp>
        <p:nvSpPr>
          <p:cNvPr id="8" name="文本框 7">
            <a:extLst>
              <a:ext uri="{FF2B5EF4-FFF2-40B4-BE49-F238E27FC236}">
                <a16:creationId xmlns:a16="http://schemas.microsoft.com/office/drawing/2014/main" id="{4E2C894D-746C-4956-9826-F979DBAC2CE0}"/>
              </a:ext>
            </a:extLst>
          </p:cNvPr>
          <p:cNvSpPr txBox="1"/>
          <p:nvPr/>
        </p:nvSpPr>
        <p:spPr>
          <a:xfrm>
            <a:off x="2445468" y="5680279"/>
            <a:ext cx="168407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3600" dirty="0">
                <a:latin typeface="微软雅黑" panose="020B0503020204020204" pitchFamily="34" charset="-122"/>
                <a:ea typeface="微软雅黑" panose="020B0503020204020204" pitchFamily="34" charset="-122"/>
              </a:rPr>
              <a:t>左倾</a:t>
            </a:r>
          </a:p>
        </p:txBody>
      </p:sp>
      <p:sp>
        <p:nvSpPr>
          <p:cNvPr id="9" name="文本框 8">
            <a:extLst>
              <a:ext uri="{FF2B5EF4-FFF2-40B4-BE49-F238E27FC236}">
                <a16:creationId xmlns:a16="http://schemas.microsoft.com/office/drawing/2014/main" id="{EAF53B70-B6C6-42AF-8273-22BED49C85EC}"/>
              </a:ext>
            </a:extLst>
          </p:cNvPr>
          <p:cNvSpPr txBox="1"/>
          <p:nvPr/>
        </p:nvSpPr>
        <p:spPr>
          <a:xfrm>
            <a:off x="8580797" y="5726675"/>
            <a:ext cx="168407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zh-CN" altLang="en-US" sz="3600" dirty="0">
                <a:latin typeface="微软雅黑" panose="020B0503020204020204" pitchFamily="34" charset="-122"/>
                <a:ea typeface="微软雅黑" panose="020B0503020204020204" pitchFamily="34" charset="-122"/>
              </a:rPr>
              <a:t>右倾</a:t>
            </a:r>
          </a:p>
        </p:txBody>
      </p:sp>
      <p:sp>
        <p:nvSpPr>
          <p:cNvPr id="14" name="标题 1">
            <a:extLst>
              <a:ext uri="{FF2B5EF4-FFF2-40B4-BE49-F238E27FC236}">
                <a16:creationId xmlns:a16="http://schemas.microsoft.com/office/drawing/2014/main" id="{62DDAC9C-8453-4265-BB79-021A1FDC3333}"/>
              </a:ext>
            </a:extLst>
          </p:cNvPr>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中国革命在探索中曲折前进  </a:t>
            </a:r>
          </a:p>
        </p:txBody>
      </p:sp>
      <p:pic>
        <p:nvPicPr>
          <p:cNvPr id="15" name="图片 14">
            <a:extLst>
              <a:ext uri="{FF2B5EF4-FFF2-40B4-BE49-F238E27FC236}">
                <a16:creationId xmlns:a16="http://schemas.microsoft.com/office/drawing/2014/main" id="{F96FA0AB-B7DF-4C88-9451-4352B443736C}"/>
              </a:ext>
            </a:extLst>
          </p:cNvPr>
          <p:cNvPicPr>
            <a:picLocks noChangeAspect="1"/>
          </p:cNvPicPr>
          <p:nvPr/>
        </p:nvPicPr>
        <p:blipFill>
          <a:blip r:embed="rId4"/>
          <a:stretch>
            <a:fillRect/>
          </a:stretch>
        </p:blipFill>
        <p:spPr>
          <a:xfrm>
            <a:off x="7938052" y="3956"/>
            <a:ext cx="4126947" cy="1542597"/>
          </a:xfrm>
          <a:prstGeom prst="rect">
            <a:avLst/>
          </a:prstGeom>
        </p:spPr>
      </p:pic>
    </p:spTree>
    <p:extLst>
      <p:ext uri="{BB962C8B-B14F-4D97-AF65-F5344CB8AC3E}">
        <p14:creationId xmlns:p14="http://schemas.microsoft.com/office/powerpoint/2010/main" val="5698373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86958" y="1392490"/>
            <a:ext cx="10515600" cy="1549493"/>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土地革命战争的严重挫折</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年代党内发生的三次</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倾错误</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1774" y="2008594"/>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7938052" y="3956"/>
            <a:ext cx="4126947" cy="1542597"/>
          </a:xfrm>
          <a:prstGeom prst="rect">
            <a:avLst/>
          </a:prstGeom>
        </p:spPr>
      </p:pic>
      <p:graphicFrame>
        <p:nvGraphicFramePr>
          <p:cNvPr id="6" name="表格 5"/>
          <p:cNvGraphicFramePr>
            <a:graphicFrameLocks noGrp="1"/>
          </p:cNvGraphicFramePr>
          <p:nvPr/>
        </p:nvGraphicFramePr>
        <p:xfrm>
          <a:off x="2348947" y="2941983"/>
          <a:ext cx="8014252" cy="3543629"/>
        </p:xfrm>
        <a:graphic>
          <a:graphicData uri="http://schemas.openxmlformats.org/drawingml/2006/table">
            <a:tbl>
              <a:tblPr firstRow="1" bandRow="1">
                <a:tableStyleId>{5C22544A-7EE6-4342-B048-85BDC9FD1C3A}</a:tableStyleId>
              </a:tblPr>
              <a:tblGrid>
                <a:gridCol w="2633871">
                  <a:extLst>
                    <a:ext uri="{9D8B030D-6E8A-4147-A177-3AD203B41FA5}">
                      <a16:colId xmlns:a16="http://schemas.microsoft.com/office/drawing/2014/main" val="20000"/>
                    </a:ext>
                  </a:extLst>
                </a:gridCol>
                <a:gridCol w="2451652">
                  <a:extLst>
                    <a:ext uri="{9D8B030D-6E8A-4147-A177-3AD203B41FA5}">
                      <a16:colId xmlns:a16="http://schemas.microsoft.com/office/drawing/2014/main" val="20001"/>
                    </a:ext>
                  </a:extLst>
                </a:gridCol>
                <a:gridCol w="2928729">
                  <a:extLst>
                    <a:ext uri="{9D8B030D-6E8A-4147-A177-3AD203B41FA5}">
                      <a16:colId xmlns:a16="http://schemas.microsoft.com/office/drawing/2014/main" val="20002"/>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代表</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114190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1928</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4</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sz="1800" b="0" dirty="0">
                        <a:solidFill>
                          <a:schemeClr val="dk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瞿秋白</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盲动</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 </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1930</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6</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李立三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冒险主义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2"/>
                  </a:ext>
                </a:extLst>
              </a:tr>
              <a:tr h="1003189">
                <a:tc>
                  <a:txBody>
                    <a:bodyPr/>
                    <a:lstStyle/>
                    <a:p>
                      <a:pPr algn="ctr"/>
                      <a:endPar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陈绍禹（</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王明</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u="sng" baseline="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endParaRPr lang="en-US" altLang="zh-CN"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26609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974" y="45875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86958" y="1392490"/>
            <a:ext cx="10515600" cy="1549493"/>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土地革命战争的严重挫折</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世纪</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30</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年代党内发生的三次</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“左”倾错误</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1774" y="2008594"/>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7938052" y="3956"/>
            <a:ext cx="4126947" cy="1542597"/>
          </a:xfrm>
          <a:prstGeom prst="rect">
            <a:avLst/>
          </a:prstGeom>
        </p:spPr>
      </p:pic>
      <p:graphicFrame>
        <p:nvGraphicFramePr>
          <p:cNvPr id="6" name="表格 5"/>
          <p:cNvGraphicFramePr>
            <a:graphicFrameLocks noGrp="1"/>
          </p:cNvGraphicFramePr>
          <p:nvPr/>
        </p:nvGraphicFramePr>
        <p:xfrm>
          <a:off x="2348947" y="2941983"/>
          <a:ext cx="8014252" cy="3543629"/>
        </p:xfrm>
        <a:graphic>
          <a:graphicData uri="http://schemas.openxmlformats.org/drawingml/2006/table">
            <a:tbl>
              <a:tblPr firstRow="1" bandRow="1">
                <a:tableStyleId>{5C22544A-7EE6-4342-B048-85BDC9FD1C3A}</a:tableStyleId>
              </a:tblPr>
              <a:tblGrid>
                <a:gridCol w="2633871">
                  <a:extLst>
                    <a:ext uri="{9D8B030D-6E8A-4147-A177-3AD203B41FA5}">
                      <a16:colId xmlns:a16="http://schemas.microsoft.com/office/drawing/2014/main" val="20000"/>
                    </a:ext>
                  </a:extLst>
                </a:gridCol>
                <a:gridCol w="2451652">
                  <a:extLst>
                    <a:ext uri="{9D8B030D-6E8A-4147-A177-3AD203B41FA5}">
                      <a16:colId xmlns:a16="http://schemas.microsoft.com/office/drawing/2014/main" val="20001"/>
                    </a:ext>
                  </a:extLst>
                </a:gridCol>
                <a:gridCol w="2928729">
                  <a:extLst>
                    <a:ext uri="{9D8B030D-6E8A-4147-A177-3AD203B41FA5}">
                      <a16:colId xmlns:a16="http://schemas.microsoft.com/office/drawing/2014/main" val="20002"/>
                    </a:ext>
                  </a:extLst>
                </a:gridCol>
              </a:tblGrid>
              <a:tr h="395342">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时间</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代表</a:t>
                      </a:r>
                    </a:p>
                  </a:txBody>
                  <a:tcPr>
                    <a:solidFill>
                      <a:schemeClr val="bg1">
                        <a:lumMod val="50000"/>
                      </a:schemeClr>
                    </a:solidFill>
                  </a:tcPr>
                </a:tc>
                <a:tc>
                  <a:txBody>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rPr>
                        <a:t>特点</a:t>
                      </a:r>
                    </a:p>
                  </a:txBody>
                  <a:tcPr>
                    <a:solidFill>
                      <a:schemeClr val="bg1">
                        <a:lumMod val="50000"/>
                      </a:schemeClr>
                    </a:solidFill>
                  </a:tcPr>
                </a:tc>
                <a:extLst>
                  <a:ext uri="{0D108BD9-81ED-4DB2-BD59-A6C34878D82A}">
                    <a16:rowId xmlns:a16="http://schemas.microsoft.com/office/drawing/2014/main" val="10000"/>
                  </a:ext>
                </a:extLst>
              </a:tr>
              <a:tr h="114190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1928</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4</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sz="1800" b="0" dirty="0">
                        <a:solidFill>
                          <a:schemeClr val="dk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瞿秋白</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盲动</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错误 </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1"/>
                  </a:ext>
                </a:extLst>
              </a:tr>
              <a:tr h="1003189">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1930</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6</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李立三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dirty="0">
                        <a:latin typeface="黑体" panose="02010609060101010101" pitchFamily="49" charset="-122"/>
                        <a:ea typeface="黑体" panose="02010609060101010101" pitchFamily="49" charset="-122"/>
                        <a:cs typeface="黑体" panose="02010609060101010101" pitchFamily="49"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冒险主义</a:t>
                      </a:r>
                      <a:endParaRPr lang="zh-CN" altLang="en-US"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2"/>
                  </a:ext>
                </a:extLst>
              </a:tr>
              <a:tr h="1003189">
                <a:tc>
                  <a:txBody>
                    <a:bodyPr/>
                    <a:lstStyle/>
                    <a:p>
                      <a:pPr algn="ctr"/>
                      <a:endPar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月至</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18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陈绍禹（</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王明</a:t>
                      </a: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tc>
                  <a:txBody>
                    <a:bodyPr/>
                    <a:lstStyle/>
                    <a:p>
                      <a:pPr algn="ctr"/>
                      <a:endParaRPr lang="en-US" altLang="zh-CN"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zh-CN" altLang="en-US" sz="18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“左”倾</a:t>
                      </a:r>
                      <a:r>
                        <a:rPr lang="zh-CN" altLang="en-US" sz="18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教条主义</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endParaRPr lang="en-US" altLang="zh-CN"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gn="ctr"/>
                      <a:endParaRPr lang="zh-CN" altLang="en-US" dirty="0">
                        <a:latin typeface="黑体" panose="02010609060101010101" pitchFamily="49" charset="-122"/>
                        <a:ea typeface="黑体" panose="02010609060101010101" pitchFamily="49" charset="-122"/>
                        <a:cs typeface="黑体" panose="02010609060101010101" pitchFamily="49" charset="-122"/>
                      </a:endParaRPr>
                    </a:p>
                  </a:txBody>
                  <a:tcP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868097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1.1931</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11</a:t>
            </a:r>
            <a:r>
              <a:rPr lang="zh-CN" altLang="zh-CN" sz="2400" dirty="0">
                <a:latin typeface="黑体" panose="02010609060101010101" pitchFamily="49" charset="-122"/>
                <a:ea typeface="黑体" panose="02010609060101010101" pitchFamily="49" charset="-122"/>
                <a:cs typeface="黑体" panose="02010609060101010101" pitchFamily="49" charset="-122"/>
              </a:rPr>
              <a:t>月，当选为中华苏维埃共和国中央执行委员会主席的是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a:t>
            </a:r>
            <a:r>
              <a:rPr lang="zh-CN" altLang="zh-CN" sz="2400" dirty="0">
                <a:latin typeface="黑体" panose="02010609060101010101" pitchFamily="49" charset="-122"/>
                <a:ea typeface="黑体" panose="02010609060101010101" pitchFamily="49" charset="-122"/>
                <a:cs typeface="黑体" panose="02010609060101010101" pitchFamily="49" charset="-122"/>
              </a:rPr>
              <a:t>．毛泽东</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．周恩来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．项英</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D</a:t>
            </a:r>
            <a:r>
              <a:rPr lang="zh-CN" altLang="zh-CN" sz="2400" dirty="0">
                <a:latin typeface="黑体" panose="02010609060101010101" pitchFamily="49" charset="-122"/>
                <a:ea typeface="黑体" panose="02010609060101010101" pitchFamily="49" charset="-122"/>
                <a:cs typeface="黑体" panose="02010609060101010101" pitchFamily="49" charset="-122"/>
              </a:rPr>
              <a:t>．王稼祥</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415388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B82934-455E-494E-8B25-B63C848B3380}"/>
              </a:ext>
            </a:extLst>
          </p:cNvPr>
          <p:cNvSpPr txBox="1"/>
          <p:nvPr/>
        </p:nvSpPr>
        <p:spPr>
          <a:xfrm>
            <a:off x="798443" y="2059407"/>
            <a:ext cx="8869992" cy="3692806"/>
          </a:xfrm>
          <a:prstGeom prst="rect">
            <a:avLst/>
          </a:prstGeom>
          <a:noFill/>
        </p:spPr>
        <p:txBody>
          <a:bodyPr wrap="square" rtlCol="0">
            <a:spAutoFit/>
          </a:bodyPr>
          <a:lstStyle/>
          <a:p>
            <a:pPr>
              <a:lnSpc>
                <a:spcPct val="200000"/>
              </a:lnSpc>
            </a:pPr>
            <a:r>
              <a:rPr lang="zh-CN" altLang="en-US" sz="2000" dirty="0">
                <a:latin typeface="微软雅黑" panose="020B0503020204020204" pitchFamily="34" charset="-122"/>
                <a:ea typeface="微软雅黑" panose="020B0503020204020204" pitchFamily="34" charset="-122"/>
              </a:rPr>
              <a:t>背景：</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国民党镇压共产党的革命运动</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共产党被宣布为“非法”，大量党员被杀</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共产党的活动被迫转入地下，党内不少人妥协动摇，脱离和出卖共产党</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民族资产阶级附和蒋介石</a:t>
            </a: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反革命力量大大超过有组织的革命力量</a:t>
            </a:r>
          </a:p>
        </p:txBody>
      </p:sp>
      <p:sp>
        <p:nvSpPr>
          <p:cNvPr id="5" name="内容占位符 2">
            <a:extLst>
              <a:ext uri="{FF2B5EF4-FFF2-40B4-BE49-F238E27FC236}">
                <a16:creationId xmlns:a16="http://schemas.microsoft.com/office/drawing/2014/main" id="{AA77B523-87CF-4B10-A89A-2E4CC1229F0F}"/>
              </a:ext>
            </a:extLst>
          </p:cNvPr>
          <p:cNvSpPr txBox="1">
            <a:spLocks/>
          </p:cNvSpPr>
          <p:nvPr/>
        </p:nvSpPr>
        <p:spPr>
          <a:xfrm>
            <a:off x="798443" y="1105787"/>
            <a:ext cx="7363922" cy="1374636"/>
          </a:xfrm>
          <a:prstGeom prst="rect">
            <a:avLst/>
          </a:prstGeom>
        </p:spPr>
        <p:txBody>
          <a:bodyPr>
            <a:normAutofit/>
          </a:bodyPr>
          <a:lst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6" name="标题 1">
            <a:extLst>
              <a:ext uri="{FF2B5EF4-FFF2-40B4-BE49-F238E27FC236}">
                <a16:creationId xmlns:a16="http://schemas.microsoft.com/office/drawing/2014/main" id="{C6AC9F50-0440-411D-8B60-4303E27FB410}"/>
              </a:ext>
            </a:extLst>
          </p:cNvPr>
          <p:cNvSpPr txBox="1">
            <a:spLocks/>
          </p:cNvSpPr>
          <p:nvPr/>
        </p:nvSpPr>
        <p:spPr>
          <a:xfrm>
            <a:off x="944218" y="446003"/>
            <a:ext cx="10515600" cy="645130"/>
          </a:xfrm>
          <a:prstGeom prst="rect">
            <a:avLst/>
          </a:prstGeom>
        </p:spPr>
        <p:txBody>
          <a:bodyPr>
            <a:normAutofit/>
          </a:bodyPr>
          <a:lst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7" name="文本框 6">
            <a:extLst>
              <a:ext uri="{FF2B5EF4-FFF2-40B4-BE49-F238E27FC236}">
                <a16:creationId xmlns:a16="http://schemas.microsoft.com/office/drawing/2014/main" id="{61F4313A-0141-4490-A4E9-FD2F8FDF276E}"/>
              </a:ext>
            </a:extLst>
          </p:cNvPr>
          <p:cNvSpPr txBox="1"/>
          <p:nvPr/>
        </p:nvSpPr>
        <p:spPr>
          <a:xfrm>
            <a:off x="9964270" y="3176700"/>
            <a:ext cx="2361616" cy="1458220"/>
          </a:xfrm>
          <a:prstGeom prst="rect">
            <a:avLst/>
          </a:prstGeom>
          <a:noFill/>
        </p:spPr>
        <p:txBody>
          <a:bodyPr wrap="square" rtlCol="0">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准备起义</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开会商讨对策</a:t>
            </a:r>
          </a:p>
        </p:txBody>
      </p:sp>
      <p:sp>
        <p:nvSpPr>
          <p:cNvPr id="8" name="左大括号 7">
            <a:extLst>
              <a:ext uri="{FF2B5EF4-FFF2-40B4-BE49-F238E27FC236}">
                <a16:creationId xmlns:a16="http://schemas.microsoft.com/office/drawing/2014/main" id="{2B055CCE-7CFC-4475-B793-3A0D5AF41416}"/>
              </a:ext>
            </a:extLst>
          </p:cNvPr>
          <p:cNvSpPr/>
          <p:nvPr/>
        </p:nvSpPr>
        <p:spPr>
          <a:xfrm>
            <a:off x="9742394" y="3346160"/>
            <a:ext cx="255494" cy="1371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91351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1.1931</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11</a:t>
            </a:r>
            <a:r>
              <a:rPr lang="zh-CN" altLang="zh-CN" sz="2400" dirty="0">
                <a:latin typeface="黑体" panose="02010609060101010101" pitchFamily="49" charset="-122"/>
                <a:ea typeface="黑体" panose="02010609060101010101" pitchFamily="49" charset="-122"/>
                <a:cs typeface="黑体" panose="02010609060101010101" pitchFamily="49" charset="-122"/>
              </a:rPr>
              <a:t>月，当选为中华苏维埃共和国中央执行委员会主席的是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a:t>
            </a:r>
            <a:r>
              <a:rPr lang="zh-CN" altLang="zh-CN" sz="2400" dirty="0">
                <a:latin typeface="黑体" panose="02010609060101010101" pitchFamily="49" charset="-122"/>
                <a:ea typeface="黑体" panose="02010609060101010101" pitchFamily="49" charset="-122"/>
                <a:cs typeface="黑体" panose="02010609060101010101" pitchFamily="49" charset="-122"/>
              </a:rPr>
              <a:t>．毛泽东</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．周恩来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．项英</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D</a:t>
            </a:r>
            <a:r>
              <a:rPr lang="zh-CN" altLang="zh-CN" sz="2400" dirty="0">
                <a:latin typeface="黑体" panose="02010609060101010101" pitchFamily="49" charset="-122"/>
                <a:ea typeface="黑体" panose="02010609060101010101" pitchFamily="49" charset="-122"/>
                <a:cs typeface="黑体" panose="02010609060101010101" pitchFamily="49" charset="-122"/>
              </a:rPr>
              <a:t>．王稼祥</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718400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土地革命战争前中期，中国共产党内出现的错误倾向主要有（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左倾教条主义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右倾教条主义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右倾冒险主义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右倾盲动主义</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0781648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362100"/>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rPr>
              <a:t>土地革命战争前中期，中国共产党内出现的错误倾向主要有（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左倾教条主义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右倾教条主义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右倾冒险主义</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右倾盲动主义</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638905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3137776"/>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38719" y="530403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81053" y="4639314"/>
            <a:ext cx="17043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9152" y="4510636"/>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土地革命战争的发展</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及其挫折</a:t>
            </a:r>
          </a:p>
        </p:txBody>
      </p:sp>
      <p:sp>
        <p:nvSpPr>
          <p:cNvPr id="15" name="圆角矩形 14"/>
          <p:cNvSpPr/>
          <p:nvPr/>
        </p:nvSpPr>
        <p:spPr>
          <a:xfrm>
            <a:off x="6429152" y="5240946"/>
            <a:ext cx="2608831" cy="6517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遵义会议与中国革的</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历史性转折</a:t>
            </a:r>
          </a:p>
        </p:txBody>
      </p:sp>
      <p:sp>
        <p:nvSpPr>
          <p:cNvPr id="16" name="圆角矩形 15"/>
          <p:cNvSpPr/>
          <p:nvPr/>
        </p:nvSpPr>
        <p:spPr>
          <a:xfrm>
            <a:off x="6429151" y="6039542"/>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红军三大主力部队胜利完成长征</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7" name="左大括号 16"/>
          <p:cNvSpPr/>
          <p:nvPr/>
        </p:nvSpPr>
        <p:spPr>
          <a:xfrm>
            <a:off x="9060791" y="4787132"/>
            <a:ext cx="174124" cy="155932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267117" y="4589243"/>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中央红军实施战略大转移</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267117" y="5892649"/>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遵义会议的顺利</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召开</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307547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07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13052" y="1407585"/>
            <a:ext cx="10515600" cy="4513481"/>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遵义会议与中国革命的历史性转折 </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中央红军实施战略大转移</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en-US" altLang="zh-CN"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1934年10月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，中央红军主力向西突围，开始长征。</a:t>
            </a:r>
            <a:endParaRPr lang="en-US" altLang="zh-CN"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805" y="2197461"/>
            <a:ext cx="4839335" cy="3467735"/>
          </a:xfrm>
          <a:prstGeom prst="rect">
            <a:avLst/>
          </a:prstGeom>
        </p:spPr>
      </p:pic>
      <p:pic>
        <p:nvPicPr>
          <p:cNvPr id="4" name="图片 3"/>
          <p:cNvPicPr>
            <a:picLocks noChangeAspect="1"/>
          </p:cNvPicPr>
          <p:nvPr/>
        </p:nvPicPr>
        <p:blipFill>
          <a:blip r:embed="rId4"/>
          <a:stretch>
            <a:fillRect/>
          </a:stretch>
        </p:blipFill>
        <p:spPr>
          <a:xfrm>
            <a:off x="7692591" y="-3595"/>
            <a:ext cx="4342549" cy="1779386"/>
          </a:xfrm>
          <a:prstGeom prst="rect">
            <a:avLst/>
          </a:prstGeom>
        </p:spPr>
      </p:pic>
    </p:spTree>
    <p:extLst>
      <p:ext uri="{BB962C8B-B14F-4D97-AF65-F5344CB8AC3E}">
        <p14:creationId xmlns:p14="http://schemas.microsoft.com/office/powerpoint/2010/main" val="2646021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4008" y="450979"/>
            <a:ext cx="10192076" cy="54405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499460" y="1446008"/>
            <a:ext cx="7193157" cy="5025209"/>
          </a:xfrm>
        </p:spPr>
        <p:txBody>
          <a:bodyPr>
            <a:normAutofit/>
          </a:bodyPr>
          <a:lstStyle/>
          <a:p>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遵义会议的胜利召开</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时间：</a:t>
            </a:r>
            <a:r>
              <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1935年1月15日至17日</a:t>
            </a:r>
          </a:p>
          <a:p>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地点：遵义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军事和组织</a:t>
            </a:r>
            <a:r>
              <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问题</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军事三人团：</a:t>
            </a:r>
            <a:r>
              <a:rPr lang="en-US" altLang="zh-CN"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毛泽东、周恩来、王稼祥</a:t>
            </a:r>
          </a:p>
          <a:p>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负责党中央：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张闻天</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pic>
        <p:nvPicPr>
          <p:cNvPr id="4" name="图片 3"/>
          <p:cNvPicPr>
            <a:picLocks noChangeAspect="1"/>
          </p:cNvPicPr>
          <p:nvPr/>
        </p:nvPicPr>
        <p:blipFill rotWithShape="1">
          <a:blip r:embed="rId2"/>
          <a:srcRect t="2641"/>
          <a:stretch>
            <a:fillRect/>
          </a:stretch>
        </p:blipFill>
        <p:spPr>
          <a:xfrm>
            <a:off x="8344832" y="2968439"/>
            <a:ext cx="3713902" cy="3501005"/>
          </a:xfrm>
          <a:prstGeom prst="rect">
            <a:avLst/>
          </a:prstGeom>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309" y="1679073"/>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4"/>
          <a:stretch>
            <a:fillRect/>
          </a:stretch>
        </p:blipFill>
        <p:spPr>
          <a:xfrm>
            <a:off x="7692617" y="0"/>
            <a:ext cx="4366117" cy="1789043"/>
          </a:xfrm>
          <a:prstGeom prst="rect">
            <a:avLst/>
          </a:prstGeom>
        </p:spPr>
      </p:pic>
    </p:spTree>
    <p:extLst>
      <p:ext uri="{BB962C8B-B14F-4D97-AF65-F5344CB8AC3E}">
        <p14:creationId xmlns:p14="http://schemas.microsoft.com/office/powerpoint/2010/main" val="1107616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13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21214" y="1215874"/>
            <a:ext cx="11853644" cy="5268491"/>
          </a:xfrm>
        </p:spPr>
        <p:txBody>
          <a:bodyPr>
            <a:normAutofit/>
          </a:bodyPr>
          <a:lstStyle/>
          <a:p>
            <a:pPr>
              <a:lnSpc>
                <a:spcPct val="16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遵义会议的历史意义</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三挽一转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救了中国共产党</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救了中国工农红军</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救了中国革命</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成为中国共产党历史上一个生死攸关的</a:t>
            </a:r>
            <a:r>
              <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转折点</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政治成熟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标志着中国共产党</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在政治上走向成熟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，证明中国共产党是具有</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自我净化和自我发展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的能力的。</a:t>
            </a:r>
          </a:p>
          <a:p>
            <a:endParaRPr lang="zh-CN" altLang="en-US" dirty="0"/>
          </a:p>
        </p:txBody>
      </p:sp>
      <p:pic>
        <p:nvPicPr>
          <p:cNvPr id="4"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261" y="1377367"/>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692617" y="0"/>
            <a:ext cx="4366117" cy="1789043"/>
          </a:xfrm>
          <a:prstGeom prst="rect">
            <a:avLst/>
          </a:prstGeom>
        </p:spPr>
      </p:pic>
    </p:spTree>
    <p:extLst>
      <p:ext uri="{BB962C8B-B14F-4D97-AF65-F5344CB8AC3E}">
        <p14:creationId xmlns:p14="http://schemas.microsoft.com/office/powerpoint/2010/main" val="1048278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13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21214" y="1215874"/>
            <a:ext cx="11853644" cy="5268491"/>
          </a:xfrm>
        </p:spPr>
        <p:txBody>
          <a:bodyPr>
            <a:normAutofit/>
          </a:bodyPr>
          <a:lstStyle/>
          <a:p>
            <a:pPr>
              <a:lnSpc>
                <a:spcPct val="16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遵义会议的历史意义</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u="sng"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成为中国共产党历史上一个生死攸关的</a:t>
            </a:r>
            <a:r>
              <a:rPr lang="zh-CN" altLang="en-US" u="sng"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标志着中国共产党</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在政治上走向成熟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，证明中国共产党是具有</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自我净化和自我发展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的能力的。</a:t>
            </a:r>
          </a:p>
          <a:p>
            <a:endParaRPr lang="zh-CN" altLang="en-US" dirty="0"/>
          </a:p>
        </p:txBody>
      </p:sp>
      <p:pic>
        <p:nvPicPr>
          <p:cNvPr id="4"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261" y="1377367"/>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692617" y="0"/>
            <a:ext cx="4366117" cy="1789043"/>
          </a:xfrm>
          <a:prstGeom prst="rect">
            <a:avLst/>
          </a:prstGeom>
        </p:spPr>
      </p:pic>
    </p:spTree>
    <p:extLst>
      <p:ext uri="{BB962C8B-B14F-4D97-AF65-F5344CB8AC3E}">
        <p14:creationId xmlns:p14="http://schemas.microsoft.com/office/powerpoint/2010/main" val="1712910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713" y="41813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21214" y="1215874"/>
            <a:ext cx="11853644" cy="5268491"/>
          </a:xfrm>
        </p:spPr>
        <p:txBody>
          <a:bodyPr>
            <a:normAutofit/>
          </a:bodyPr>
          <a:lstStyle/>
          <a:p>
            <a:pPr>
              <a:lnSpc>
                <a:spcPct val="160000"/>
              </a:lnSpc>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遵义会议的历史意义</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三挽一转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救了中国共产党</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救了中国工农红军</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挽</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救了中国革命</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成为中国共产党历史上一个生死攸关的</a:t>
            </a:r>
            <a:r>
              <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转折点</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1200150" lvl="2" indent="-285750">
              <a:lnSpc>
                <a:spcPct val="160000"/>
              </a:lnSpc>
              <a:spcBef>
                <a:spcPts val="0"/>
              </a:spcBef>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政治成熟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lvl="0">
              <a:lnSpc>
                <a:spcPct val="160000"/>
              </a:lnSpc>
              <a:spcBef>
                <a:spcPts val="0"/>
              </a:spcBef>
            </a:pP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标志着中国共产党</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在政治上走向成熟</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，证明中国共产党是具有</a:t>
            </a:r>
            <a:r>
              <a:rPr lang="en-US" altLang="zh-CN"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自我净化和自我发展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的能力的。</a:t>
            </a:r>
          </a:p>
          <a:p>
            <a:endParaRPr lang="zh-CN" altLang="en-US" dirty="0"/>
          </a:p>
        </p:txBody>
      </p:sp>
      <p:pic>
        <p:nvPicPr>
          <p:cNvPr id="4"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1261" y="1377367"/>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692617" y="0"/>
            <a:ext cx="4366117" cy="1789043"/>
          </a:xfrm>
          <a:prstGeom prst="rect">
            <a:avLst/>
          </a:prstGeom>
        </p:spPr>
      </p:pic>
    </p:spTree>
    <p:extLst>
      <p:ext uri="{BB962C8B-B14F-4D97-AF65-F5344CB8AC3E}">
        <p14:creationId xmlns:p14="http://schemas.microsoft.com/office/powerpoint/2010/main" val="19073364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9" y="1309092"/>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月，中国共产党召开的具有历史转折意义的会议是（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．八七会议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．古田会议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．遵义会议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．洛川会议</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38451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798443" y="1105786"/>
            <a:ext cx="11212286" cy="5250564"/>
          </a:xfrm>
        </p:spPr>
        <p:txBody>
          <a:bodyPr>
            <a:normAutofit/>
          </a:body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NO.1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南昌起义</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a:lnSpc>
                <a:spcPct val="200000"/>
              </a:lnSpc>
            </a:pPr>
            <a:endParaRPr lang="en-US" altLang="zh-CN" sz="20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r>
              <a:rPr lang="zh-CN" altLang="en-US"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1927年8月1日</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，周恩来、贺龙、叶挺、朱德、刘伯承等人，率领北伐军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万多人在</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9362" y="2170060"/>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1788663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9" y="1309092"/>
            <a:ext cx="10515600"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zh-CN" sz="2400" dirty="0">
                <a:latin typeface="黑体" panose="02010609060101010101" pitchFamily="49" charset="-122"/>
                <a:ea typeface="黑体" panose="02010609060101010101" pitchFamily="49" charset="-122"/>
                <a:cs typeface="黑体" panose="02010609060101010101" pitchFamily="49" charset="-122"/>
              </a:rPr>
              <a:t>月，中国共产党召开的具有历史转折意义的会议是（</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．八七会议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．古田会议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．遵义会议</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．洛川会议</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0722207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8" y="1362100"/>
            <a:ext cx="10942983"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月，遵义会议集中全力解决了当时具有决定意义的问题（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军事和政权问题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分工和组织问题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军事和组织问题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战略和军事问题</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7319254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938" y="1362100"/>
            <a:ext cx="10942983"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月，遵义会议集中全力解决了当时具有决定意义的问题（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军事和政权问题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分工和组织问题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军事和组织问题</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战略和军事问题</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4800121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中国革命的新道路</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7" y="94241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国民党在全国的统治和中间党派的政治主张</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38719" y="2907227"/>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中国共产党对革命道路的艰苦探索</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6" name="圆角矩形 5"/>
          <p:cNvSpPr/>
          <p:nvPr/>
        </p:nvSpPr>
        <p:spPr>
          <a:xfrm>
            <a:off x="2548123" y="4745913"/>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中国革命在探索中曲折前进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6155995" y="4211835"/>
            <a:ext cx="17043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26427" y="3992731"/>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土地革命战争的发展</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及其挫折</a:t>
            </a:r>
          </a:p>
        </p:txBody>
      </p:sp>
      <p:sp>
        <p:nvSpPr>
          <p:cNvPr id="15" name="圆角矩形 14"/>
          <p:cNvSpPr/>
          <p:nvPr/>
        </p:nvSpPr>
        <p:spPr>
          <a:xfrm>
            <a:off x="6351636" y="4930986"/>
            <a:ext cx="2608831"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遵义会议与中国革的</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历史性转折</a:t>
            </a:r>
          </a:p>
        </p:txBody>
      </p:sp>
      <p:sp>
        <p:nvSpPr>
          <p:cNvPr id="16" name="圆角矩形 15"/>
          <p:cNvSpPr/>
          <p:nvPr/>
        </p:nvSpPr>
        <p:spPr>
          <a:xfrm>
            <a:off x="6351636" y="5807269"/>
            <a:ext cx="2608831" cy="6517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红军三大主力部队胜利完成长征</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17" name="左大括号 16"/>
          <p:cNvSpPr/>
          <p:nvPr/>
        </p:nvSpPr>
        <p:spPr>
          <a:xfrm>
            <a:off x="9005366" y="5256837"/>
            <a:ext cx="174124" cy="155932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224389" y="5155566"/>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长征的顺利结束</a:t>
            </a:r>
            <a:endParaRPr lang="en-US" altLang="zh-CN"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224389" y="6176169"/>
            <a:ext cx="2338086" cy="6517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长征的伟大意义</a:t>
            </a:r>
            <a:endParaRPr lang="en-US" altLang="zh-CN"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97381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0515600" cy="4236980"/>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长征的胜利结束</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，中央红军到达</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陕北吴起镇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，同十五军团会和。</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1936年10月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，红二（贺龙、任弼时） 、四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张国焘、徐向前</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方面军先后同红一方面军在</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甘肃会宁、静宁将台堡</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会师，胜利结束长征。</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 name="图片 4"/>
          <p:cNvPicPr>
            <a:picLocks noChangeAspect="1"/>
          </p:cNvPicPr>
          <p:nvPr/>
        </p:nvPicPr>
        <p:blipFill>
          <a:blip r:embed="rId3"/>
          <a:stretch>
            <a:fillRect/>
          </a:stretch>
        </p:blipFill>
        <p:spPr>
          <a:xfrm>
            <a:off x="7474226" y="35914"/>
            <a:ext cx="4625008" cy="1511807"/>
          </a:xfrm>
          <a:prstGeom prst="rect">
            <a:avLst/>
          </a:prstGeom>
        </p:spPr>
      </p:pic>
      <p:pic>
        <p:nvPicPr>
          <p:cNvPr id="6" name="Picture 2" descr="C:\Users\User\Documents\263EM\chuzi@sunlands.com\history\user\image\0a2b8d88-43cd-46c8-836a-beea4a59c9d9.png">
            <a:extLst>
              <a:ext uri="{FF2B5EF4-FFF2-40B4-BE49-F238E27FC236}">
                <a16:creationId xmlns:a16="http://schemas.microsoft.com/office/drawing/2014/main" id="{ED015EAB-514A-4534-B785-DC47FDDCBA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5531" y="2687986"/>
            <a:ext cx="1478501" cy="47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049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0266800" cy="4236980"/>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长征的胜利结束</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，中央红军到达</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陕北吴起镇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，同十五军团会和。</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1936年10月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，红二（贺龙、任弼时） 、四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张国焘、徐向前</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方面军先后同红一方面军在 </a:t>
            </a:r>
            <a:r>
              <a:rPr lang="en-US" altLang="zh-CN" b="1" dirty="0" err="1">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甘肃</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会师，胜利结束长征。</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 name="图片 4"/>
          <p:cNvPicPr>
            <a:picLocks noChangeAspect="1"/>
          </p:cNvPicPr>
          <p:nvPr/>
        </p:nvPicPr>
        <p:blipFill>
          <a:blip r:embed="rId2"/>
          <a:stretch>
            <a:fillRect/>
          </a:stretch>
        </p:blipFill>
        <p:spPr>
          <a:xfrm>
            <a:off x="7474226" y="35914"/>
            <a:ext cx="4625008" cy="1511807"/>
          </a:xfrm>
          <a:prstGeom prst="rect">
            <a:avLst/>
          </a:prstGeom>
        </p:spPr>
      </p:pic>
    </p:spTree>
    <p:extLst>
      <p:ext uri="{BB962C8B-B14F-4D97-AF65-F5344CB8AC3E}">
        <p14:creationId xmlns:p14="http://schemas.microsoft.com/office/powerpoint/2010/main" val="36480127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9957084" cy="4236980"/>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长征的胜利结束</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spcBef>
                <a:spcPts val="0"/>
              </a:spcBef>
            </a:pP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1935年10月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，中央红军到达</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陕北吴起镇</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，同十五军团会和。</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1936年10月</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，红二（贺龙、任弼时）、四</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张国焘、徐向前</a:t>
            </a:r>
            <a:r>
              <a:rPr lang="en-US" altLang="zh-CN" dirty="0">
                <a:latin typeface="黑体" panose="02010609060101010101" pitchFamily="49" charset="-122"/>
                <a:ea typeface="黑体" panose="02010609060101010101" pitchFamily="49" charset="-122"/>
                <a:cs typeface="黑体" panose="02010609060101010101" pitchFamily="49"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方面军先后同红一方面军在</a:t>
            </a: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甘肃会宁、静宁将台堡</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会师，胜利结束长征。</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pic>
        <p:nvPicPr>
          <p:cNvPr id="5" name="图片 4"/>
          <p:cNvPicPr>
            <a:picLocks noChangeAspect="1"/>
          </p:cNvPicPr>
          <p:nvPr/>
        </p:nvPicPr>
        <p:blipFill>
          <a:blip r:embed="rId2"/>
          <a:stretch>
            <a:fillRect/>
          </a:stretch>
        </p:blipFill>
        <p:spPr>
          <a:xfrm>
            <a:off x="7474226" y="35914"/>
            <a:ext cx="4625008" cy="1511807"/>
          </a:xfrm>
          <a:prstGeom prst="rect">
            <a:avLst/>
          </a:prstGeom>
        </p:spPr>
      </p:pic>
    </p:spTree>
    <p:extLst>
      <p:ext uri="{BB962C8B-B14F-4D97-AF65-F5344CB8AC3E}">
        <p14:creationId xmlns:p14="http://schemas.microsoft.com/office/powerpoint/2010/main" val="19231819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78297" y="1196412"/>
            <a:ext cx="11445144" cy="923936"/>
          </a:xfrm>
        </p:spPr>
        <p:txBody>
          <a:bodyPr>
            <a:normAutofit/>
          </a:bodyPr>
          <a:lstStyle/>
          <a:p>
            <a:pPr>
              <a:spcBef>
                <a:spcPts val="0"/>
              </a:spcBef>
            </a:pP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红军三大主力部队胜利</a:t>
            </a:r>
            <a:r>
              <a:rPr lang="zh-CN" altLang="zh-CN" sz="240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完成长征</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474226" y="35914"/>
            <a:ext cx="4625008" cy="1511807"/>
          </a:xfrm>
          <a:prstGeom prst="rect">
            <a:avLst/>
          </a:prstGeom>
        </p:spPr>
      </p:pic>
      <p:sp>
        <p:nvSpPr>
          <p:cNvPr id="10" name="文本框 9"/>
          <p:cNvSpPr txBox="1"/>
          <p:nvPr/>
        </p:nvSpPr>
        <p:spPr>
          <a:xfrm>
            <a:off x="728868" y="4116742"/>
            <a:ext cx="1934817" cy="830997"/>
          </a:xfrm>
          <a:prstGeom prst="rect">
            <a:avLst/>
          </a:prstGeom>
          <a:noFill/>
        </p:spPr>
        <p:txBody>
          <a:bodyPr wrap="square" rtlCol="0">
            <a:spAutoFit/>
          </a:bodyPr>
          <a:lstStyle/>
          <a:p>
            <a:pPr algn="ct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1934</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10</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开始长征</a:t>
            </a:r>
          </a:p>
        </p:txBody>
      </p:sp>
      <p:sp>
        <p:nvSpPr>
          <p:cNvPr id="12" name="文本框 11"/>
          <p:cNvSpPr txBox="1"/>
          <p:nvPr/>
        </p:nvSpPr>
        <p:spPr>
          <a:xfrm>
            <a:off x="2869094" y="4116742"/>
            <a:ext cx="1934817" cy="830997"/>
          </a:xfrm>
          <a:prstGeom prst="rect">
            <a:avLst/>
          </a:prstGeom>
          <a:noFill/>
        </p:spPr>
        <p:txBody>
          <a:bodyPr wrap="square" rtlCol="0">
            <a:spAutoFit/>
          </a:bodyPr>
          <a:lstStyle/>
          <a:p>
            <a:pPr algn="ct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遵义会议</a:t>
            </a:r>
          </a:p>
        </p:txBody>
      </p:sp>
      <p:sp>
        <p:nvSpPr>
          <p:cNvPr id="14" name="文本框 13"/>
          <p:cNvSpPr txBox="1"/>
          <p:nvPr/>
        </p:nvSpPr>
        <p:spPr>
          <a:xfrm>
            <a:off x="4843669" y="4116744"/>
            <a:ext cx="3816626" cy="830997"/>
          </a:xfrm>
          <a:prstGeom prst="rect">
            <a:avLst/>
          </a:prstGeom>
          <a:noFill/>
        </p:spPr>
        <p:txBody>
          <a:bodyPr wrap="square" rtlCol="0">
            <a:spAutoFit/>
          </a:bodyPr>
          <a:lstStyle/>
          <a:p>
            <a:pPr algn="ct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10</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中央红军到达陕北吴起镇</a:t>
            </a: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6" name="文本框 15"/>
          <p:cNvSpPr txBox="1"/>
          <p:nvPr/>
        </p:nvSpPr>
        <p:spPr>
          <a:xfrm>
            <a:off x="8661124" y="4024410"/>
            <a:ext cx="2895601" cy="1015663"/>
          </a:xfrm>
          <a:prstGeom prst="rect">
            <a:avLst/>
          </a:prstGeom>
          <a:noFill/>
        </p:spPr>
        <p:txBody>
          <a:bodyPr wrap="square" rtlCol="0">
            <a:spAutoFit/>
          </a:bodyPr>
          <a:lstStyle/>
          <a:p>
            <a:pPr algn="ctr"/>
            <a:r>
              <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1936</a:t>
            </a: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10</a:t>
            </a: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endPar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红二、四方面军与一方面军会师</a:t>
            </a:r>
            <a:r>
              <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长征结束</a:t>
            </a:r>
            <a:endParaRPr kumimoji="1"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AutoShape 6"/>
          <p:cNvSpPr/>
          <p:nvPr/>
        </p:nvSpPr>
        <p:spPr bwMode="auto">
          <a:xfrm>
            <a:off x="957469" y="3372054"/>
            <a:ext cx="9706228" cy="91446"/>
          </a:xfrm>
          <a:custGeom>
            <a:avLst/>
            <a:gdLst>
              <a:gd name="T0" fmla="+- 0 17181 2040"/>
              <a:gd name="T1" fmla="*/ T0 w 15285"/>
              <a:gd name="T2" fmla="+- 0 7032 7032"/>
              <a:gd name="T3" fmla="*/ 7032 h 144"/>
              <a:gd name="T4" fmla="+- 0 17181 2040"/>
              <a:gd name="T5" fmla="*/ T4 w 15285"/>
              <a:gd name="T6" fmla="+- 0 7176 7032"/>
              <a:gd name="T7" fmla="*/ 7176 h 144"/>
              <a:gd name="T8" fmla="+- 0 17277 2040"/>
              <a:gd name="T9" fmla="*/ T8 w 15285"/>
              <a:gd name="T10" fmla="+- 0 7128 7032"/>
              <a:gd name="T11" fmla="*/ 7128 h 144"/>
              <a:gd name="T12" fmla="+- 0 17205 2040"/>
              <a:gd name="T13" fmla="*/ T12 w 15285"/>
              <a:gd name="T14" fmla="+- 0 7128 7032"/>
              <a:gd name="T15" fmla="*/ 7128 h 144"/>
              <a:gd name="T16" fmla="+- 0 17205 2040"/>
              <a:gd name="T17" fmla="*/ T16 w 15285"/>
              <a:gd name="T18" fmla="+- 0 7080 7032"/>
              <a:gd name="T19" fmla="*/ 7080 h 144"/>
              <a:gd name="T20" fmla="+- 0 17277 2040"/>
              <a:gd name="T21" fmla="*/ T20 w 15285"/>
              <a:gd name="T22" fmla="+- 0 7080 7032"/>
              <a:gd name="T23" fmla="*/ 7080 h 144"/>
              <a:gd name="T24" fmla="+- 0 17181 2040"/>
              <a:gd name="T25" fmla="*/ T24 w 15285"/>
              <a:gd name="T26" fmla="+- 0 7032 7032"/>
              <a:gd name="T27" fmla="*/ 7032 h 144"/>
              <a:gd name="T28" fmla="+- 0 17181 2040"/>
              <a:gd name="T29" fmla="*/ T28 w 15285"/>
              <a:gd name="T30" fmla="+- 0 7080 7032"/>
              <a:gd name="T31" fmla="*/ 7080 h 144"/>
              <a:gd name="T32" fmla="+- 0 2040 2040"/>
              <a:gd name="T33" fmla="*/ T32 w 15285"/>
              <a:gd name="T34" fmla="+- 0 7080 7032"/>
              <a:gd name="T35" fmla="*/ 7080 h 144"/>
              <a:gd name="T36" fmla="+- 0 2040 2040"/>
              <a:gd name="T37" fmla="*/ T36 w 15285"/>
              <a:gd name="T38" fmla="+- 0 7128 7032"/>
              <a:gd name="T39" fmla="*/ 7128 h 144"/>
              <a:gd name="T40" fmla="+- 0 17181 2040"/>
              <a:gd name="T41" fmla="*/ T40 w 15285"/>
              <a:gd name="T42" fmla="+- 0 7128 7032"/>
              <a:gd name="T43" fmla="*/ 7128 h 144"/>
              <a:gd name="T44" fmla="+- 0 17181 2040"/>
              <a:gd name="T45" fmla="*/ T44 w 15285"/>
              <a:gd name="T46" fmla="+- 0 7080 7032"/>
              <a:gd name="T47" fmla="*/ 7080 h 144"/>
              <a:gd name="T48" fmla="+- 0 17277 2040"/>
              <a:gd name="T49" fmla="*/ T48 w 15285"/>
              <a:gd name="T50" fmla="+- 0 7080 7032"/>
              <a:gd name="T51" fmla="*/ 7080 h 144"/>
              <a:gd name="T52" fmla="+- 0 17205 2040"/>
              <a:gd name="T53" fmla="*/ T52 w 15285"/>
              <a:gd name="T54" fmla="+- 0 7080 7032"/>
              <a:gd name="T55" fmla="*/ 7080 h 144"/>
              <a:gd name="T56" fmla="+- 0 17205 2040"/>
              <a:gd name="T57" fmla="*/ T56 w 15285"/>
              <a:gd name="T58" fmla="+- 0 7128 7032"/>
              <a:gd name="T59" fmla="*/ 7128 h 144"/>
              <a:gd name="T60" fmla="+- 0 17277 2040"/>
              <a:gd name="T61" fmla="*/ T60 w 15285"/>
              <a:gd name="T62" fmla="+- 0 7128 7032"/>
              <a:gd name="T63" fmla="*/ 7128 h 144"/>
              <a:gd name="T64" fmla="+- 0 17325 2040"/>
              <a:gd name="T65" fmla="*/ T64 w 15285"/>
              <a:gd name="T66" fmla="+- 0 7104 7032"/>
              <a:gd name="T67" fmla="*/ 7104 h 144"/>
              <a:gd name="T68" fmla="+- 0 17277 2040"/>
              <a:gd name="T69" fmla="*/ T68 w 15285"/>
              <a:gd name="T70" fmla="+- 0 7080 7032"/>
              <a:gd name="T71" fmla="*/ 7080 h 14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5285" h="144">
                <a:moveTo>
                  <a:pt x="15141" y="0"/>
                </a:moveTo>
                <a:lnTo>
                  <a:pt x="15141" y="144"/>
                </a:lnTo>
                <a:lnTo>
                  <a:pt x="15237" y="96"/>
                </a:lnTo>
                <a:lnTo>
                  <a:pt x="15165" y="96"/>
                </a:lnTo>
                <a:lnTo>
                  <a:pt x="15165" y="48"/>
                </a:lnTo>
                <a:lnTo>
                  <a:pt x="15237" y="48"/>
                </a:lnTo>
                <a:lnTo>
                  <a:pt x="15141" y="0"/>
                </a:lnTo>
                <a:close/>
                <a:moveTo>
                  <a:pt x="15141" y="48"/>
                </a:moveTo>
                <a:lnTo>
                  <a:pt x="0" y="48"/>
                </a:lnTo>
                <a:lnTo>
                  <a:pt x="0" y="96"/>
                </a:lnTo>
                <a:lnTo>
                  <a:pt x="15141" y="96"/>
                </a:lnTo>
                <a:lnTo>
                  <a:pt x="15141" y="48"/>
                </a:lnTo>
                <a:close/>
                <a:moveTo>
                  <a:pt x="15237" y="48"/>
                </a:moveTo>
                <a:lnTo>
                  <a:pt x="15165" y="48"/>
                </a:lnTo>
                <a:lnTo>
                  <a:pt x="15165" y="96"/>
                </a:lnTo>
                <a:lnTo>
                  <a:pt x="15237" y="96"/>
                </a:lnTo>
                <a:lnTo>
                  <a:pt x="15285" y="72"/>
                </a:lnTo>
                <a:lnTo>
                  <a:pt x="15237" y="48"/>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4" name="组 3"/>
          <p:cNvGrpSpPr/>
          <p:nvPr/>
        </p:nvGrpSpPr>
        <p:grpSpPr>
          <a:xfrm>
            <a:off x="1696277" y="3368244"/>
            <a:ext cx="190505" cy="543489"/>
            <a:chOff x="1696277" y="3368244"/>
            <a:chExt cx="190505" cy="543489"/>
          </a:xfrm>
        </p:grpSpPr>
        <p:pic>
          <p:nvPicPr>
            <p:cNvPr id="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6" name="组 25"/>
          <p:cNvGrpSpPr/>
          <p:nvPr/>
        </p:nvGrpSpPr>
        <p:grpSpPr>
          <a:xfrm>
            <a:off x="3836503" y="3344081"/>
            <a:ext cx="190505" cy="543489"/>
            <a:chOff x="1696277" y="3368244"/>
            <a:chExt cx="190505" cy="543489"/>
          </a:xfrm>
        </p:grpSpPr>
        <p:pic>
          <p:nvPicPr>
            <p:cNvPr id="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9" name="组 28"/>
          <p:cNvGrpSpPr/>
          <p:nvPr/>
        </p:nvGrpSpPr>
        <p:grpSpPr>
          <a:xfrm>
            <a:off x="6715537" y="3312183"/>
            <a:ext cx="190505" cy="543489"/>
            <a:chOff x="1696277" y="3368244"/>
            <a:chExt cx="190505" cy="543489"/>
          </a:xfrm>
        </p:grpSpPr>
        <p:pic>
          <p:nvPicPr>
            <p:cNvPr id="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2" name="组 31"/>
          <p:cNvGrpSpPr/>
          <p:nvPr/>
        </p:nvGrpSpPr>
        <p:grpSpPr>
          <a:xfrm>
            <a:off x="9900203" y="3326362"/>
            <a:ext cx="190505" cy="543489"/>
            <a:chOff x="1696277" y="3368244"/>
            <a:chExt cx="190505" cy="543489"/>
          </a:xfrm>
        </p:grpSpPr>
        <p:pic>
          <p:nvPicPr>
            <p:cNvPr id="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277" y="3368244"/>
              <a:ext cx="190505" cy="1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AutoShape 16"/>
            <p:cNvSpPr/>
            <p:nvPr/>
          </p:nvSpPr>
          <p:spPr bwMode="auto">
            <a:xfrm>
              <a:off x="1753428" y="3528803"/>
              <a:ext cx="76202" cy="382930"/>
            </a:xfrm>
            <a:custGeom>
              <a:avLst/>
              <a:gdLst>
                <a:gd name="T0" fmla="+- 0 12488 12438"/>
                <a:gd name="T1" fmla="*/ T0 w 120"/>
                <a:gd name="T2" fmla="+- 0 7760 7278"/>
                <a:gd name="T3" fmla="*/ 7760 h 603"/>
                <a:gd name="T4" fmla="+- 0 12438 12438"/>
                <a:gd name="T5" fmla="*/ T4 w 120"/>
                <a:gd name="T6" fmla="+- 0 7760 7278"/>
                <a:gd name="T7" fmla="*/ 7760 h 603"/>
                <a:gd name="T8" fmla="+- 0 12498 12438"/>
                <a:gd name="T9" fmla="*/ T8 w 120"/>
                <a:gd name="T10" fmla="+- 0 7880 7278"/>
                <a:gd name="T11" fmla="*/ 7880 h 603"/>
                <a:gd name="T12" fmla="+- 0 12548 12438"/>
                <a:gd name="T13" fmla="*/ T12 w 120"/>
                <a:gd name="T14" fmla="+- 0 7780 7278"/>
                <a:gd name="T15" fmla="*/ 7780 h 603"/>
                <a:gd name="T16" fmla="+- 0 12488 12438"/>
                <a:gd name="T17" fmla="*/ T16 w 120"/>
                <a:gd name="T18" fmla="+- 0 7780 7278"/>
                <a:gd name="T19" fmla="*/ 7780 h 603"/>
                <a:gd name="T20" fmla="+- 0 12488 12438"/>
                <a:gd name="T21" fmla="*/ T20 w 120"/>
                <a:gd name="T22" fmla="+- 0 7760 7278"/>
                <a:gd name="T23" fmla="*/ 7760 h 603"/>
                <a:gd name="T24" fmla="+- 0 12508 12438"/>
                <a:gd name="T25" fmla="*/ T24 w 120"/>
                <a:gd name="T26" fmla="+- 0 7278 7278"/>
                <a:gd name="T27" fmla="*/ 7278 h 603"/>
                <a:gd name="T28" fmla="+- 0 12488 12438"/>
                <a:gd name="T29" fmla="*/ T28 w 120"/>
                <a:gd name="T30" fmla="+- 0 7278 7278"/>
                <a:gd name="T31" fmla="*/ 7278 h 603"/>
                <a:gd name="T32" fmla="+- 0 12488 12438"/>
                <a:gd name="T33" fmla="*/ T32 w 120"/>
                <a:gd name="T34" fmla="+- 0 7780 7278"/>
                <a:gd name="T35" fmla="*/ 7780 h 603"/>
                <a:gd name="T36" fmla="+- 0 12508 12438"/>
                <a:gd name="T37" fmla="*/ T36 w 120"/>
                <a:gd name="T38" fmla="+- 0 7780 7278"/>
                <a:gd name="T39" fmla="*/ 7780 h 603"/>
                <a:gd name="T40" fmla="+- 0 12508 12438"/>
                <a:gd name="T41" fmla="*/ T40 w 120"/>
                <a:gd name="T42" fmla="+- 0 7278 7278"/>
                <a:gd name="T43" fmla="*/ 7278 h 603"/>
                <a:gd name="T44" fmla="+- 0 12558 12438"/>
                <a:gd name="T45" fmla="*/ T44 w 120"/>
                <a:gd name="T46" fmla="+- 0 7760 7278"/>
                <a:gd name="T47" fmla="*/ 7760 h 603"/>
                <a:gd name="T48" fmla="+- 0 12508 12438"/>
                <a:gd name="T49" fmla="*/ T48 w 120"/>
                <a:gd name="T50" fmla="+- 0 7760 7278"/>
                <a:gd name="T51" fmla="*/ 7760 h 603"/>
                <a:gd name="T52" fmla="+- 0 12508 12438"/>
                <a:gd name="T53" fmla="*/ T52 w 120"/>
                <a:gd name="T54" fmla="+- 0 7780 7278"/>
                <a:gd name="T55" fmla="*/ 7780 h 603"/>
                <a:gd name="T56" fmla="+- 0 12548 12438"/>
                <a:gd name="T57" fmla="*/ T56 w 120"/>
                <a:gd name="T58" fmla="+- 0 7780 7278"/>
                <a:gd name="T59" fmla="*/ 7780 h 603"/>
                <a:gd name="T60" fmla="+- 0 12558 12438"/>
                <a:gd name="T61" fmla="*/ T60 w 120"/>
                <a:gd name="T62" fmla="+- 0 7760 7278"/>
                <a:gd name="T63" fmla="*/ 7760 h 6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20" h="603">
                  <a:moveTo>
                    <a:pt x="50" y="482"/>
                  </a:moveTo>
                  <a:lnTo>
                    <a:pt x="0" y="482"/>
                  </a:lnTo>
                  <a:lnTo>
                    <a:pt x="60" y="602"/>
                  </a:lnTo>
                  <a:lnTo>
                    <a:pt x="110" y="502"/>
                  </a:lnTo>
                  <a:lnTo>
                    <a:pt x="50" y="502"/>
                  </a:lnTo>
                  <a:lnTo>
                    <a:pt x="50" y="482"/>
                  </a:lnTo>
                  <a:close/>
                  <a:moveTo>
                    <a:pt x="70" y="0"/>
                  </a:moveTo>
                  <a:lnTo>
                    <a:pt x="50" y="0"/>
                  </a:lnTo>
                  <a:lnTo>
                    <a:pt x="50" y="502"/>
                  </a:lnTo>
                  <a:lnTo>
                    <a:pt x="70" y="502"/>
                  </a:lnTo>
                  <a:lnTo>
                    <a:pt x="70" y="0"/>
                  </a:lnTo>
                  <a:close/>
                  <a:moveTo>
                    <a:pt x="120" y="482"/>
                  </a:moveTo>
                  <a:lnTo>
                    <a:pt x="70" y="482"/>
                  </a:lnTo>
                  <a:lnTo>
                    <a:pt x="70" y="502"/>
                  </a:lnTo>
                  <a:lnTo>
                    <a:pt x="110" y="502"/>
                  </a:lnTo>
                  <a:lnTo>
                    <a:pt x="120" y="482"/>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extLst>
      <p:ext uri="{BB962C8B-B14F-4D97-AF65-F5344CB8AC3E}">
        <p14:creationId xmlns:p14="http://schemas.microsoft.com/office/powerpoint/2010/main" val="19515096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是中国革命转危为安的关键</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：通过长征，把中国革命的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大本营放在了西北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，为迎接中国人民抗日救亡的新高潮准备条件</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：长征保存并</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锤炼了中国革命的骨干力量</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精</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：长征铸就了伟大的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：长征播撒了</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革命的火种</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5"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437242" y="69977"/>
            <a:ext cx="4620855" cy="1510449"/>
          </a:xfrm>
          <a:prstGeom prst="rect">
            <a:avLst/>
          </a:prstGeom>
        </p:spPr>
      </p:pic>
    </p:spTree>
    <p:extLst>
      <p:ext uri="{BB962C8B-B14F-4D97-AF65-F5344CB8AC3E}">
        <p14:creationId xmlns:p14="http://schemas.microsoft.com/office/powerpoint/2010/main" val="301526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是中国革命转危为安的关键</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：通过长征，把中国革命的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大本营放在了西北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，为迎接中国人民抗日救亡的新高潮准备条件</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：长征保存并</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锤炼了中国革命的骨干力量</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：长征铸就了伟大的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：长征播撒了</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革命的火种</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7" name="图片 6"/>
          <p:cNvPicPr>
            <a:picLocks noChangeAspect="1"/>
          </p:cNvPicPr>
          <p:nvPr/>
        </p:nvPicPr>
        <p:blipFill>
          <a:blip r:embed="rId2"/>
          <a:stretch>
            <a:fillRect/>
          </a:stretch>
        </p:blipFill>
        <p:spPr>
          <a:xfrm>
            <a:off x="7437242" y="69977"/>
            <a:ext cx="4620855" cy="1510449"/>
          </a:xfrm>
          <a:prstGeom prst="rect">
            <a:avLst/>
          </a:prstGeom>
        </p:spPr>
      </p:pic>
      <p:pic>
        <p:nvPicPr>
          <p:cNvPr id="8"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46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38200" y="1105786"/>
            <a:ext cx="11212286" cy="5250564"/>
          </a:xfrm>
        </p:spPr>
        <p:txBody>
          <a:bodyPr>
            <a:normAutofit/>
          </a:body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南昌起义的历史意义：</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它打响了武装</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反抗国民党反动统治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第一枪</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它成为共产党</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独立领导</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革命战争、创建人民军队和武装夺取政权的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伟大开端</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它揭开了</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土地革命战争</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序幕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8" y="27438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23258517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的关键</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：通过长征，把中国革命的</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，为迎接中国人民抗日救亡的新高潮准备条件</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：长征保存并</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精</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：长征铸就了伟大的</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：长征播撒了</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7" name="图片 6"/>
          <p:cNvPicPr>
            <a:picLocks noChangeAspect="1"/>
          </p:cNvPicPr>
          <p:nvPr/>
        </p:nvPicPr>
        <p:blipFill>
          <a:blip r:embed="rId2"/>
          <a:stretch>
            <a:fillRect/>
          </a:stretch>
        </p:blipFill>
        <p:spPr>
          <a:xfrm>
            <a:off x="7437242" y="69977"/>
            <a:ext cx="4620855" cy="1510449"/>
          </a:xfrm>
          <a:prstGeom prst="rect">
            <a:avLst/>
          </a:prstGeom>
        </p:spPr>
      </p:pic>
      <p:pic>
        <p:nvPicPr>
          <p:cNvPr id="8" name="Picture 4" descr="C:\Users\User\Documents\263EM\chuzi@sunlands.com\history\user\image\392ec2ab-2019-4ccf-8d21-3d0d42fddef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44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469" y="358193"/>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第三节 中国革命在探索中曲折</a:t>
            </a:r>
            <a:r>
              <a:rPr lang="zh-CN" altLang="en-US" sz="2400">
                <a:latin typeface="华文新魏" panose="02010800040101010101" pitchFamily="2" charset="-122"/>
                <a:ea typeface="华文新魏" panose="02010800040101010101" pitchFamily="2" charset="-122"/>
              </a:rPr>
              <a:t>前进  </a:t>
            </a:r>
            <a:endParaRPr lang="zh-CN" altLang="en-US" sz="24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707097" y="1465397"/>
            <a:ext cx="11016343" cy="4418568"/>
          </a:xfrm>
        </p:spPr>
        <p:txBody>
          <a:bodyPr>
            <a:normAutofit/>
          </a:bodyPr>
          <a:lstStyle/>
          <a:p>
            <a:pPr>
              <a:spcBef>
                <a:spcPts val="0"/>
              </a:spcBef>
            </a:pP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长征的伟大意义</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转</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：长征粉碎了国民党“围剿”红军、消灭革命力量的企图，</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是中国革命转危为安的关键</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：通过长征，把中国革命的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大本营放在了西北</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，为迎接中国人民抗日救亡的新高潮准备条件</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：长征保存并</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锤炼了中国革命的骨干力量</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精</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：长征铸就了伟大的</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长征精神</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spcBef>
                <a:spcPts val="0"/>
              </a:spcBef>
            </a:pPr>
            <a:r>
              <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火</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：长征播撒了</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革命的火种</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p:cNvSpPr txBox="1"/>
          <p:nvPr/>
        </p:nvSpPr>
        <p:spPr>
          <a:xfrm>
            <a:off x="6841671" y="5093819"/>
            <a:ext cx="2340528" cy="461665"/>
          </a:xfrm>
          <a:prstGeom prst="rect">
            <a:avLst/>
          </a:prstGeom>
          <a:noFill/>
          <a:ln>
            <a:solidFill>
              <a:srgbClr val="C23C0D"/>
            </a:solidFill>
          </a:ln>
        </p:spPr>
        <p:txBody>
          <a:bodyPr wrap="square" rtlCol="0">
            <a:spAutoFit/>
          </a:bodyPr>
          <a:lstStyle/>
          <a:p>
            <a:r>
              <a:rPr lang="zh-CN" altLang="en-US" sz="2400" dirty="0">
                <a:solidFill>
                  <a:srgbClr val="C23C0D"/>
                </a:solidFill>
                <a:latin typeface="方正清刻本悦宋简体" panose="02000000000000000000" pitchFamily="2" charset="-122"/>
                <a:ea typeface="方正清刻本悦宋简体" panose="02000000000000000000" pitchFamily="2" charset="-122"/>
              </a:rPr>
              <a:t>转西北，锤精火</a:t>
            </a:r>
          </a:p>
        </p:txBody>
      </p:sp>
      <p:pic>
        <p:nvPicPr>
          <p:cNvPr id="5" name="Picture 4"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871" y="1580426"/>
            <a:ext cx="1413661" cy="43674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7437242" y="69977"/>
            <a:ext cx="4620855" cy="1510449"/>
          </a:xfrm>
          <a:prstGeom prst="rect">
            <a:avLst/>
          </a:prstGeom>
        </p:spPr>
      </p:pic>
    </p:spTree>
    <p:extLst>
      <p:ext uri="{BB962C8B-B14F-4D97-AF65-F5344CB8AC3E}">
        <p14:creationId xmlns:p14="http://schemas.microsoft.com/office/powerpoint/2010/main" val="236245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毛泽东率领的中央红军于</a:t>
            </a:r>
            <a:r>
              <a:rPr lang="en-US" altLang="zh-CN" sz="2400" dirty="0">
                <a:latin typeface="黑体" panose="02010609060101010101" pitchFamily="49" charset="-122"/>
                <a:ea typeface="黑体" panose="02010609060101010101" pitchFamily="49" charset="-122"/>
                <a:cs typeface="黑体" panose="02010609060101010101" pitchFamily="49" charset="-122"/>
              </a:rPr>
              <a:t>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zh-CN" altLang="en-US" sz="2400" dirty="0">
                <a:latin typeface="黑体" panose="02010609060101010101" pitchFamily="49" charset="-122"/>
                <a:ea typeface="黑体" panose="02010609060101010101" pitchFamily="49" charset="-122"/>
                <a:cs typeface="黑体" panose="02010609060101010101" pitchFamily="49" charset="-122"/>
              </a:rPr>
              <a:t>月抵达四川懋功地区，同张国焘、徐向前等率领的另一支红军主力会师。张，徐二人率领的红军主力是（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红一方面军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红二方面军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红三方面军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红四方面军</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9761051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rPr>
              <a:t>毛泽东率领的中央红军于</a:t>
            </a:r>
            <a:r>
              <a:rPr lang="en-US" altLang="zh-CN" sz="2400" dirty="0">
                <a:latin typeface="黑体" panose="02010609060101010101" pitchFamily="49" charset="-122"/>
                <a:ea typeface="黑体" panose="02010609060101010101" pitchFamily="49" charset="-122"/>
                <a:cs typeface="黑体" panose="02010609060101010101" pitchFamily="49" charset="-122"/>
              </a:rPr>
              <a:t>1935</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zh-CN" altLang="en-US" sz="2400" dirty="0">
                <a:latin typeface="黑体" panose="02010609060101010101" pitchFamily="49" charset="-122"/>
                <a:ea typeface="黑体" panose="02010609060101010101" pitchFamily="49" charset="-122"/>
                <a:cs typeface="黑体" panose="02010609060101010101" pitchFamily="49" charset="-122"/>
              </a:rPr>
              <a:t>月抵达四川懋功地区，同张国焘、徐向前等率领的另一支红军主力会师。张，徐二人率领的红军主力是（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红一方面军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红二方面军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红三方面军</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红四方面军</a:t>
            </a: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6593919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10</a:t>
            </a:r>
            <a:r>
              <a:rPr lang="zh-CN" altLang="zh-CN" sz="2400" dirty="0">
                <a:latin typeface="黑体" panose="02010609060101010101" pitchFamily="49" charset="-122"/>
                <a:ea typeface="黑体" panose="02010609060101010101" pitchFamily="49" charset="-122"/>
                <a:cs typeface="黑体" panose="02010609060101010101" pitchFamily="49" charset="-122"/>
              </a:rPr>
              <a:t>月，中央红军结束长征并同红十五军团胜利会师于（</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．四川懋功地区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．西康甘孜地区</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．甘肃会宁、静宁地区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．陕北吴起镇</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8198249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2.1935</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10</a:t>
            </a:r>
            <a:r>
              <a:rPr lang="zh-CN" altLang="zh-CN" sz="2400" dirty="0">
                <a:latin typeface="黑体" panose="02010609060101010101" pitchFamily="49" charset="-122"/>
                <a:ea typeface="黑体" panose="02010609060101010101" pitchFamily="49" charset="-122"/>
                <a:cs typeface="黑体" panose="02010609060101010101" pitchFamily="49" charset="-122"/>
              </a:rPr>
              <a:t>月，中央红军结束长征并同红十五军团胜利会师于（</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23C0D"/>
                </a:solidFill>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zh-CN" sz="2400" dirty="0">
                <a:latin typeface="黑体" panose="02010609060101010101" pitchFamily="49" charset="-122"/>
                <a:ea typeface="黑体" panose="02010609060101010101" pitchFamily="49" charset="-122"/>
                <a:cs typeface="黑体" panose="02010609060101010101" pitchFamily="49" charset="-122"/>
              </a:rPr>
              <a:t>．四川懋功地区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．西康甘孜地区</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zh-CN" sz="2400" dirty="0">
                <a:latin typeface="黑体" panose="02010609060101010101" pitchFamily="49" charset="-122"/>
                <a:ea typeface="黑体" panose="02010609060101010101" pitchFamily="49" charset="-122"/>
                <a:cs typeface="黑体" panose="02010609060101010101" pitchFamily="49" charset="-122"/>
              </a:rPr>
              <a:t>．甘肃会宁、静宁地区</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zh-CN" sz="2400" dirty="0">
                <a:latin typeface="黑体" panose="02010609060101010101" pitchFamily="49" charset="-122"/>
                <a:ea typeface="黑体" panose="02010609060101010101" pitchFamily="49" charset="-122"/>
                <a:cs typeface="黑体" panose="02010609060101010101" pitchFamily="49" charset="-122"/>
              </a:rPr>
              <a:t>．陕北吴起镇</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4508563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下列选项中对于中国工农红军长征胜利的历史意义表述准确的是（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长征推翻了国民党的反动统治</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长征保存并锤炼了中国革命的骨干力量</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长征是中国新民主主义革命的开端</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长征打响了武装反抗国民党反对统治的第一枪</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42528364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下列选项中对于中国工农红军长征胜利的历史意义表述准确的是（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长征推翻了国民党的反动统治</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长征保存并锤炼了中国革命的骨干力量</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长征是中国新民主主义革命的开端</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长征打响了武装反抗国民党反对统治的第一枪</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21028515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679" y="1362102"/>
            <a:ext cx="11582399"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cs typeface="黑体" panose="02010609060101010101" pitchFamily="49" charset="-122"/>
              </a:rPr>
              <a:t>对于中国工农红军长征胜利的历史意义表述不准确的是（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它粉碎了国民党“围剿”红军、消灭革命力量的企图，是中国革命转危为安的关键</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提出抗日民族统一战线新政策</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长征保存并锤炼了中国革命的骨干力量，这是党和红军极为宝贵的精华</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铸就了伟大的长征精神</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3686938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679" y="1362102"/>
            <a:ext cx="11582399" cy="4987141"/>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zh-CN" altLang="en-US" sz="2400" dirty="0">
                <a:latin typeface="黑体" panose="02010609060101010101" pitchFamily="49" charset="-122"/>
                <a:ea typeface="黑体" panose="02010609060101010101" pitchFamily="49" charset="-122"/>
                <a:cs typeface="黑体" panose="02010609060101010101" pitchFamily="49" charset="-122"/>
              </a:rPr>
              <a:t>对于中国工农红军长征胜利的历史意义表述不准确的是（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它粉碎了国民党“围剿”红军、消灭革命力量的企图，是中国革命转危为安的关键</a:t>
            </a:r>
          </a:p>
          <a:p>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提出抗日民族统一战线新政策</a:t>
            </a:r>
          </a:p>
          <a:p>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长征保存并锤炼了中国革命的骨干力量，这是党和红军极为宝贵的精华</a:t>
            </a:r>
          </a:p>
          <a:p>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铸就了伟大的长征精神</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标题 1"/>
          <p:cNvSpPr>
            <a:spLocks noGrp="1"/>
          </p:cNvSpPr>
          <p:nvPr>
            <p:ph type="title"/>
          </p:nvPr>
        </p:nvSpPr>
        <p:spPr>
          <a:xfrm>
            <a:off x="1245841" y="439861"/>
            <a:ext cx="10192076" cy="544050"/>
          </a:xfrm>
        </p:spPr>
        <p:txBody>
          <a:bodyPr/>
          <a:lstStyle/>
          <a:p>
            <a:r>
              <a:rPr lang="zh-CN" altLang="en-US"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练一练</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extLst>
      <p:ext uri="{BB962C8B-B14F-4D97-AF65-F5344CB8AC3E}">
        <p14:creationId xmlns:p14="http://schemas.microsoft.com/office/powerpoint/2010/main" val="177835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4218" y="351874"/>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第二节 中国共产党的革命新道路的艰苦探索 </a:t>
            </a:r>
          </a:p>
        </p:txBody>
      </p:sp>
      <p:sp>
        <p:nvSpPr>
          <p:cNvPr id="3" name="内容占位符 2"/>
          <p:cNvSpPr>
            <a:spLocks noGrp="1"/>
          </p:cNvSpPr>
          <p:nvPr>
            <p:ph idx="1"/>
          </p:nvPr>
        </p:nvSpPr>
        <p:spPr>
          <a:xfrm>
            <a:off x="838200" y="1105786"/>
            <a:ext cx="11212286" cy="5250564"/>
          </a:xfrm>
        </p:spPr>
        <p:txBody>
          <a:bodyPr>
            <a:normAutofit/>
          </a:bodyPr>
          <a:lstStyle/>
          <a:p>
            <a:pPr>
              <a:lnSpc>
                <a:spcPct val="200000"/>
              </a:lnSpc>
            </a:pPr>
            <a:r>
              <a:rPr lang="zh-CN" altLang="en-US"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土地革命战争的兴起和人民军队的建立</a:t>
            </a:r>
            <a:endParaRPr lang="en-US" altLang="zh-CN" sz="28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南昌起义的历史意义：</a:t>
            </a:r>
            <a:endPar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它打响了武装反抗</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第一枪</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它成为共产党独立领导革命战争、创建人民军队和武装夺取政权的</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b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b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它揭开了</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序幕</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8" y="2743878"/>
            <a:ext cx="1478501" cy="47134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813353" y="41512"/>
            <a:ext cx="3378647" cy="2128548"/>
          </a:xfrm>
          <a:prstGeom prst="rect">
            <a:avLst/>
          </a:prstGeom>
        </p:spPr>
      </p:pic>
    </p:spTree>
    <p:extLst>
      <p:ext uri="{BB962C8B-B14F-4D97-AF65-F5344CB8AC3E}">
        <p14:creationId xmlns:p14="http://schemas.microsoft.com/office/powerpoint/2010/main" val="20407651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7226" y="365126"/>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rPr>
              <a:t>会议记忆</a:t>
            </a:r>
          </a:p>
        </p:txBody>
      </p:sp>
      <p:sp>
        <p:nvSpPr>
          <p:cNvPr id="3" name="内容占位符 2"/>
          <p:cNvSpPr>
            <a:spLocks noGrp="1"/>
          </p:cNvSpPr>
          <p:nvPr>
            <p:ph idx="1"/>
          </p:nvPr>
        </p:nvSpPr>
        <p:spPr>
          <a:xfrm>
            <a:off x="838200" y="2338684"/>
            <a:ext cx="10515600" cy="2913254"/>
          </a:xfrm>
        </p:spPr>
        <p:txBody>
          <a:bodyPr>
            <a:normAutofit/>
          </a:bodyPr>
          <a:lstStyle/>
          <a:p>
            <a:r>
              <a:rPr lang="zh-CN" altLang="en-US" sz="2400" dirty="0">
                <a:latin typeface="黑体" panose="02010609060101010101" pitchFamily="49" charset="-122"/>
                <a:ea typeface="黑体" panose="02010609060101010101" pitchFamily="49" charset="-122"/>
                <a:cs typeface="黑体" panose="02010609060101010101" pitchFamily="49" charset="-122"/>
              </a:rPr>
              <a:t>一大党，二大纲。三大联国搞合作，四大五大净瞎忙。</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八一南昌第一枪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八七政权要靠枪。秋收工农来战斗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三湾改编新军装。</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遵义生死转折点</a:t>
            </a:r>
            <a:r>
              <a:rPr lang="en-US" altLang="zh-CN" sz="2400" dirty="0">
                <a:latin typeface="黑体" panose="02010609060101010101" pitchFamily="49" charset="-122"/>
                <a:ea typeface="黑体" panose="02010609060101010101" pitchFamily="49" charset="-122"/>
                <a:cs typeface="黑体" panose="02010609060101010101" pitchFamily="49" charset="-122"/>
              </a:rPr>
              <a:t>……</a:t>
            </a:r>
            <a:endParaRPr lang="en-US" altLang="zh-CN"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p>
          <a:p>
            <a:r>
              <a:rPr lang="zh-CN" altLang="en-US" dirty="0">
                <a:latin typeface="黑体" panose="02010609060101010101" pitchFamily="49" charset="-122"/>
                <a:ea typeface="黑体" panose="02010609060101010101" pitchFamily="49" charset="-122"/>
                <a:cs typeface="黑体" panose="02010609060101010101" pitchFamily="49" charset="-122"/>
              </a:rPr>
              <a:t>未完待续</a:t>
            </a:r>
            <a:r>
              <a:rPr lang="en-US" altLang="zh-CN" dirty="0">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28822720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第十章：改革开放与</a:t>
            </a:r>
            <a:r>
              <a:rPr lang="zh-CN" altLang="en-US">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黑体" panose="02010609060101010101" pitchFamily="49" charset="-122"/>
                <a:ea typeface="黑体" panose="02010609060101010101" pitchFamily="49" charset="-122"/>
              </a:rPr>
              <a:t>第十一章：中国特色</a:t>
            </a:r>
            <a:r>
              <a:rPr lang="zh-CN" altLang="en-US">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066274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lvl="0" algn="ctr">
              <a:spcBef>
                <a:spcPct val="20000"/>
              </a:spcBef>
            </a:pPr>
            <a:r>
              <a:rPr lang="zh-CN" altLang="en-US" sz="4800" dirty="0">
                <a:latin typeface="华文新魏" panose="02010800040101010101" pitchFamily="2" charset="-122"/>
                <a:ea typeface="华文新魏" panose="02010800040101010101" pitchFamily="2" charset="-122"/>
                <a:sym typeface="Palatino Linotype" panose="02040502050505030304" pitchFamily="18" charset="0"/>
              </a:rPr>
              <a:t>第六章   中华民族的抗日战争</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tx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14" name="圆角矩形 13"/>
          <p:cNvSpPr/>
          <p:nvPr/>
        </p:nvSpPr>
        <p:spPr>
          <a:xfrm>
            <a:off x="2436551"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bg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2814337"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12" name="圆角矩形 11"/>
          <p:cNvSpPr/>
          <p:nvPr/>
        </p:nvSpPr>
        <p:spPr>
          <a:xfrm>
            <a:off x="2470608"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bg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2814336" cy="92490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2814337"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12" name="左大括号 11"/>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9314009" y="108588"/>
            <a:ext cx="2317425"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从九一八事变到华北事变</a:t>
            </a:r>
          </a:p>
        </p:txBody>
      </p:sp>
      <p:sp>
        <p:nvSpPr>
          <p:cNvPr id="15" name="圆角矩形 14"/>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卢沟桥事变与日本的全面侵华战争</a:t>
            </a:r>
          </a:p>
        </p:txBody>
      </p:sp>
      <p:sp>
        <p:nvSpPr>
          <p:cNvPr id="17" name="圆角矩形 16"/>
          <p:cNvSpPr/>
          <p:nvPr/>
        </p:nvSpPr>
        <p:spPr>
          <a:xfrm>
            <a:off x="2470608"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834887"/>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sym typeface="+mn-ea"/>
              </a:rPr>
              <a:t>第一节：</a:t>
            </a:r>
          </a:p>
          <a:p>
            <a:pPr algn="ctr"/>
            <a:r>
              <a:rPr lang="zh-CN" altLang="en-US" sz="2000" dirty="0">
                <a:solidFill>
                  <a:schemeClr val="bg1"/>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第五节：</a:t>
            </a:r>
            <a:endParaRPr lang="en-US" altLang="zh-CN" sz="2000" dirty="0">
              <a:solidFill>
                <a:schemeClr val="tx1"/>
              </a:solidFill>
              <a:latin typeface="黑体" panose="02010609060101010101" pitchFamily="49" charset="-122"/>
              <a:ea typeface="黑体" panose="02010609060101010101" pitchFamily="49" charset="-122"/>
              <a:sym typeface="+mn-ea"/>
            </a:endParaRPr>
          </a:p>
          <a:p>
            <a:pPr algn="ctr"/>
            <a:r>
              <a:rPr lang="zh-CN" altLang="en-US" sz="20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6304613" y="299544"/>
            <a:ext cx="2814336" cy="924903"/>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日本灭亡中国的计划及实施</a:t>
            </a:r>
          </a:p>
        </p:txBody>
      </p:sp>
      <p:sp>
        <p:nvSpPr>
          <p:cNvPr id="10" name="圆角矩形 9"/>
          <p:cNvSpPr/>
          <p:nvPr/>
        </p:nvSpPr>
        <p:spPr>
          <a:xfrm>
            <a:off x="6304612" y="1462554"/>
            <a:ext cx="2814337"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残暴的殖民统治和中华民族的深重灾难</a:t>
            </a:r>
          </a:p>
        </p:txBody>
      </p:sp>
      <p:sp>
        <p:nvSpPr>
          <p:cNvPr id="12" name="左大括号 11"/>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9314009" y="108588"/>
            <a:ext cx="2317425"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从九一八事变到华北事变</a:t>
            </a:r>
          </a:p>
        </p:txBody>
      </p:sp>
      <p:sp>
        <p:nvSpPr>
          <p:cNvPr id="15" name="圆角矩形 14"/>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卢沟桥事变与日本的全面侵华战争</a:t>
            </a:r>
          </a:p>
        </p:txBody>
      </p:sp>
      <p:sp>
        <p:nvSpPr>
          <p:cNvPr id="17" name="圆角矩形 16"/>
          <p:cNvSpPr/>
          <p:nvPr/>
        </p:nvSpPr>
        <p:spPr>
          <a:xfrm>
            <a:off x="2470608"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sym typeface="+mn-ea"/>
              </a:rPr>
              <a:t>第二、三、四节：</a:t>
            </a:r>
          </a:p>
          <a:p>
            <a:pPr algn="ctr"/>
            <a:r>
              <a:rPr lang="zh-CN" altLang="en-US" sz="20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战略的阶段和国共两党的抗争</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7222" y="466811"/>
            <a:ext cx="10192076" cy="544050"/>
          </a:xfrm>
        </p:spPr>
        <p:txBody>
          <a:bodyPr/>
          <a:lstStyle/>
          <a:p>
            <a:r>
              <a:rPr lang="zh-CN" altLang="en-US" sz="2400" dirty="0">
                <a:solidFill>
                  <a:schemeClr val="tx1"/>
                </a:solidFill>
              </a:rPr>
              <a:t>第一节  日本发动灭亡中国的侵略战争 </a:t>
            </a:r>
          </a:p>
        </p:txBody>
      </p:sp>
      <p:sp>
        <p:nvSpPr>
          <p:cNvPr id="3" name="内容占位符 2"/>
          <p:cNvSpPr>
            <a:spLocks noGrp="1"/>
          </p:cNvSpPr>
          <p:nvPr>
            <p:ph idx="1"/>
          </p:nvPr>
        </p:nvSpPr>
        <p:spPr>
          <a:xfrm>
            <a:off x="838200" y="1266533"/>
            <a:ext cx="4810246" cy="1214327"/>
          </a:xfrm>
        </p:spPr>
        <p:txBody>
          <a:bodyPr>
            <a:normAutofit/>
          </a:bodyPr>
          <a:lstStyle/>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日本灭亡中国的计划及实施</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dirty="0">
                <a:latin typeface="黑体" panose="02010609060101010101" pitchFamily="49" charset="-122"/>
                <a:ea typeface="黑体" panose="02010609060101010101" pitchFamily="49" charset="-122"/>
                <a:sym typeface="微软雅黑" panose="020B0503020204020204" pitchFamily="34" charset="-122"/>
              </a:rPr>
              <a:t>从九一八事变到华北事变</a:t>
            </a:r>
            <a:endParaRPr lang="zh-CN"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359200" y="2832423"/>
            <a:ext cx="1436044" cy="389326"/>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srgbClr val="FFFFFF"/>
                </a:solidFill>
                <a:cs typeface="Arial" panose="020B0604020202020204" pitchFamily="34" charset="0"/>
              </a:rPr>
              <a:t>1868</a:t>
            </a:r>
          </a:p>
        </p:txBody>
      </p:sp>
      <p:sp>
        <p:nvSpPr>
          <p:cNvPr id="7" name="MH_SubTitle_2"/>
          <p:cNvSpPr>
            <a:spLocks noChangeArrowheads="1"/>
          </p:cNvSpPr>
          <p:nvPr>
            <p:custDataLst>
              <p:tags r:id="rId2"/>
            </p:custDataLst>
          </p:nvPr>
        </p:nvSpPr>
        <p:spPr bwMode="gray">
          <a:xfrm>
            <a:off x="359200" y="4188649"/>
            <a:ext cx="1436044" cy="389326"/>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olidFill>
                  <a:srgbClr val="FFFFFF"/>
                </a:solidFill>
                <a:cs typeface="Arial" panose="020B0604020202020204" pitchFamily="34" charset="0"/>
              </a:rPr>
              <a:t>1927</a:t>
            </a:r>
          </a:p>
        </p:txBody>
      </p:sp>
      <p:cxnSp>
        <p:nvCxnSpPr>
          <p:cNvPr id="12" name="MH_Other_5"/>
          <p:cNvCxnSpPr>
            <a:stCxn id="5" idx="2"/>
            <a:endCxn id="7" idx="0"/>
          </p:cNvCxnSpPr>
          <p:nvPr>
            <p:custDataLst>
              <p:tags r:id="rId3"/>
            </p:custDataLst>
          </p:nvPr>
        </p:nvCxnSpPr>
        <p:spPr>
          <a:xfrm>
            <a:off x="1077222" y="3221749"/>
            <a:ext cx="0" cy="966900"/>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5" name="MH_Text_1"/>
          <p:cNvSpPr>
            <a:spLocks noChangeArrowheads="1"/>
          </p:cNvSpPr>
          <p:nvPr>
            <p:custDataLst>
              <p:tags r:id="rId4"/>
            </p:custDataLst>
          </p:nvPr>
        </p:nvSpPr>
        <p:spPr bwMode="auto">
          <a:xfrm>
            <a:off x="2164154" y="2585300"/>
            <a:ext cx="8891771" cy="837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明治维新后，日本成为亚洲唯一的资本主义强国，推行“大陆政策”。</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16" name="MH_Text_2"/>
          <p:cNvSpPr>
            <a:spLocks noChangeArrowheads="1"/>
          </p:cNvSpPr>
          <p:nvPr>
            <p:custDataLst>
              <p:tags r:id="rId5"/>
            </p:custDataLst>
          </p:nvPr>
        </p:nvSpPr>
        <p:spPr bwMode="auto">
          <a:xfrm>
            <a:off x="2026367" y="4041028"/>
            <a:ext cx="94736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“惟欲征服支那，必先征服满蒙；如欲征服世界，必先征服支那”</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grpSp>
        <p:nvGrpSpPr>
          <p:cNvPr id="6" name="组 5"/>
          <p:cNvGrpSpPr/>
          <p:nvPr/>
        </p:nvGrpSpPr>
        <p:grpSpPr>
          <a:xfrm>
            <a:off x="6929437" y="80670"/>
            <a:ext cx="5159197" cy="1448750"/>
            <a:chOff x="6304613" y="108588"/>
            <a:chExt cx="5326822" cy="1433312"/>
          </a:xfrm>
        </p:grpSpPr>
        <p:sp>
          <p:nvSpPr>
            <p:cNvPr id="10" name="圆角矩形 9"/>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1" name="左大括号 10"/>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9314009" y="108588"/>
              <a:ext cx="2317425"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从九一八事变到</a:t>
              </a:r>
              <a:endParaRPr lang="en-US" altLang="zh-CN" dirty="0">
                <a:solidFill>
                  <a:schemeClr val="bg1"/>
                </a:solidFill>
                <a:latin typeface="黑体" panose="02010609060101010101" pitchFamily="49" charset="-122"/>
                <a:ea typeface="黑体" panose="02010609060101010101" pitchFamily="49" charset="-122"/>
              </a:endParaRPr>
            </a:p>
            <a:p>
              <a:pPr algn="ctr"/>
              <a:r>
                <a:rPr lang="zh-CN" altLang="en-US" dirty="0">
                  <a:solidFill>
                    <a:schemeClr val="bg1"/>
                  </a:solidFill>
                  <a:latin typeface="黑体" panose="02010609060101010101" pitchFamily="49" charset="-122"/>
                  <a:ea typeface="黑体" panose="02010609060101010101" pitchFamily="49" charset="-122"/>
                </a:rPr>
                <a:t>华北事变</a:t>
              </a:r>
            </a:p>
          </p:txBody>
        </p:sp>
        <p:sp>
          <p:nvSpPr>
            <p:cNvPr id="14" name="圆角矩形 13"/>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卢沟桥事变与日本的全面侵华战争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1573" y="419176"/>
            <a:ext cx="10192076" cy="544050"/>
          </a:xfrm>
        </p:spPr>
        <p:txBody>
          <a:bodyPr/>
          <a:lstStyle/>
          <a:p>
            <a:r>
              <a:rPr lang="zh-CN" altLang="en-US" sz="2400" dirty="0">
                <a:solidFill>
                  <a:schemeClr val="tx1"/>
                </a:solidFill>
              </a:rPr>
              <a:t>第一节  日本发动灭亡中国的侵略战争 </a:t>
            </a:r>
          </a:p>
        </p:txBody>
      </p:sp>
      <p:sp>
        <p:nvSpPr>
          <p:cNvPr id="5" name="MH_SubTitle_1"/>
          <p:cNvSpPr>
            <a:spLocks noChangeArrowheads="1"/>
          </p:cNvSpPr>
          <p:nvPr>
            <p:custDataLst>
              <p:tags r:id="rId1"/>
            </p:custDataLst>
          </p:nvPr>
        </p:nvSpPr>
        <p:spPr bwMode="gray">
          <a:xfrm>
            <a:off x="382326" y="2752522"/>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1931</a:t>
            </a:r>
            <a:r>
              <a:rPr lang="zh-CN" altLang="en-US" dirty="0">
                <a:sym typeface="微软雅黑" panose="020B0503020204020204" pitchFamily="34" charset="-122"/>
              </a:rPr>
              <a:t>年</a:t>
            </a:r>
            <a:r>
              <a:rPr lang="en-US" altLang="zh-CN" dirty="0">
                <a:sym typeface="微软雅黑" panose="020B0503020204020204" pitchFamily="34" charset="-122"/>
              </a:rPr>
              <a:t>9</a:t>
            </a:r>
            <a:r>
              <a:rPr lang="zh-CN" altLang="en-US" dirty="0">
                <a:sym typeface="微软雅黑" panose="020B0503020204020204" pitchFamily="34" charset="-122"/>
              </a:rPr>
              <a:t>月</a:t>
            </a:r>
            <a:r>
              <a:rPr lang="en-US" altLang="zh-CN" dirty="0">
                <a:sym typeface="微软雅黑" panose="020B0503020204020204" pitchFamily="34" charset="-122"/>
              </a:rPr>
              <a:t>18</a:t>
            </a:r>
            <a:r>
              <a:rPr lang="zh-CN" altLang="en-US" dirty="0">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7" name="MH_SubTitle_2"/>
          <p:cNvSpPr>
            <a:spLocks noChangeArrowheads="1"/>
          </p:cNvSpPr>
          <p:nvPr>
            <p:custDataLst>
              <p:tags r:id="rId2"/>
            </p:custDataLst>
          </p:nvPr>
        </p:nvSpPr>
        <p:spPr bwMode="gray">
          <a:xfrm>
            <a:off x="382325" y="4071537"/>
            <a:ext cx="2016925" cy="518720"/>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1932</a:t>
            </a:r>
            <a:r>
              <a:rPr lang="zh-CN" altLang="en-US" dirty="0">
                <a:sym typeface="微软雅黑" panose="020B0503020204020204" pitchFamily="34" charset="-122"/>
              </a:rPr>
              <a:t>年</a:t>
            </a:r>
            <a:r>
              <a:rPr lang="en-US" altLang="zh-CN" dirty="0">
                <a:sym typeface="微软雅黑" panose="020B0503020204020204" pitchFamily="34" charset="-122"/>
              </a:rPr>
              <a:t>2</a:t>
            </a:r>
            <a:r>
              <a:rPr lang="zh-CN" altLang="en-US" dirty="0">
                <a:sym typeface="微软雅黑" panose="020B0503020204020204" pitchFamily="34" charset="-122"/>
              </a:rPr>
              <a:t>月</a:t>
            </a:r>
            <a:endParaRPr lang="en-US" altLang="zh-CN" dirty="0">
              <a:solidFill>
                <a:srgbClr val="FFFFFF"/>
              </a:solidFill>
              <a:cs typeface="Arial" panose="020B0604020202020204" pitchFamily="34" charset="0"/>
            </a:endParaRPr>
          </a:p>
        </p:txBody>
      </p:sp>
      <p:sp>
        <p:nvSpPr>
          <p:cNvPr id="9" name="MH_SubTitle_3"/>
          <p:cNvSpPr>
            <a:spLocks noChangeArrowheads="1"/>
          </p:cNvSpPr>
          <p:nvPr>
            <p:custDataLst>
              <p:tags r:id="rId3"/>
            </p:custDataLst>
          </p:nvPr>
        </p:nvSpPr>
        <p:spPr bwMode="gray">
          <a:xfrm>
            <a:off x="382326" y="5332563"/>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1935</a:t>
            </a:r>
            <a:r>
              <a:rPr lang="zh-CN" altLang="en-US" dirty="0">
                <a:sym typeface="微软雅黑" panose="020B0503020204020204" pitchFamily="34" charset="-122"/>
              </a:rPr>
              <a:t>年</a:t>
            </a:r>
            <a:endParaRPr lang="en-US" altLang="zh-CN" dirty="0">
              <a:solidFill>
                <a:srgbClr val="FFFFFF"/>
              </a:solidFill>
              <a:cs typeface="Arial" panose="020B0604020202020204" pitchFamily="34" charset="0"/>
            </a:endParaRPr>
          </a:p>
        </p:txBody>
      </p:sp>
      <p:cxnSp>
        <p:nvCxnSpPr>
          <p:cNvPr id="10" name="MH_Other_5"/>
          <p:cNvCxnSpPr>
            <a:stCxn id="5" idx="2"/>
            <a:endCxn id="7" idx="0"/>
          </p:cNvCxnSpPr>
          <p:nvPr>
            <p:custDataLst>
              <p:tags r:id="rId4"/>
            </p:custDataLst>
          </p:nvPr>
        </p:nvCxnSpPr>
        <p:spPr>
          <a:xfrm flipH="1">
            <a:off x="1390788" y="3271242"/>
            <a:ext cx="1" cy="800295"/>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cxnSp>
        <p:nvCxnSpPr>
          <p:cNvPr id="11" name="MH_Other_6"/>
          <p:cNvCxnSpPr>
            <a:stCxn id="7" idx="2"/>
            <a:endCxn id="9" idx="0"/>
          </p:cNvCxnSpPr>
          <p:nvPr>
            <p:custDataLst>
              <p:tags r:id="rId5"/>
            </p:custDataLst>
          </p:nvPr>
        </p:nvCxnSpPr>
        <p:spPr>
          <a:xfrm>
            <a:off x="1390788" y="4590257"/>
            <a:ext cx="1" cy="742306"/>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12" name="MH_Text_1"/>
          <p:cNvSpPr>
            <a:spLocks noChangeArrowheads="1"/>
          </p:cNvSpPr>
          <p:nvPr>
            <p:custDataLst>
              <p:tags r:id="rId6"/>
            </p:custDataLst>
          </p:nvPr>
        </p:nvSpPr>
        <p:spPr bwMode="auto">
          <a:xfrm>
            <a:off x="2741364" y="2537120"/>
            <a:ext cx="8294066" cy="94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日本炸毁南满铁路沈阳段，反诬中国军队所为，发动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九一八事变</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这是日本开始侵华的标志。</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13" name="MH_Text_2"/>
          <p:cNvSpPr>
            <a:spLocks noChangeArrowheads="1"/>
          </p:cNvSpPr>
          <p:nvPr>
            <p:custDataLst>
              <p:tags r:id="rId7"/>
            </p:custDataLst>
          </p:nvPr>
        </p:nvSpPr>
        <p:spPr bwMode="auto">
          <a:xfrm>
            <a:off x="2745059" y="3964782"/>
            <a:ext cx="510381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中国东北全境沦陷</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14" name="MH_Text_3"/>
          <p:cNvSpPr>
            <a:spLocks noChangeArrowheads="1"/>
          </p:cNvSpPr>
          <p:nvPr>
            <p:custDataLst>
              <p:tags r:id="rId8"/>
            </p:custDataLst>
          </p:nvPr>
        </p:nvSpPr>
        <p:spPr bwMode="auto">
          <a:xfrm>
            <a:off x="2734651" y="4965751"/>
            <a:ext cx="8113377" cy="125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日本在华北制造了一系列事端，提出华北政权“特殊化”的要求。</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这一系列事件被称为“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华北事变</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0070C0"/>
                </a:solidFill>
                <a:latin typeface="黑体" panose="02010609060101010101" pitchFamily="49" charset="-122"/>
                <a:ea typeface="黑体" panose="02010609060101010101" pitchFamily="49" charset="-122"/>
              </a:rPr>
              <a:t> </a:t>
            </a:r>
            <a:endParaRPr lang="en-US" altLang="zh-CN" u="sng"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7" name="内容占位符 2"/>
          <p:cNvSpPr txBox="1"/>
          <p:nvPr/>
        </p:nvSpPr>
        <p:spPr>
          <a:xfrm>
            <a:off x="829811" y="1155152"/>
            <a:ext cx="10515600" cy="1214327"/>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日本灭亡中国的计划及实施</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dirty="0">
                <a:latin typeface="黑体" panose="02010609060101010101" pitchFamily="49" charset="-122"/>
                <a:ea typeface="黑体" panose="02010609060101010101" pitchFamily="49" charset="-122"/>
                <a:sym typeface="微软雅黑" panose="020B0503020204020204" pitchFamily="34" charset="-122"/>
              </a:rPr>
              <a:t>从九一八事变到华北事变</a:t>
            </a:r>
            <a:endParaRPr lang="zh-CN" altLang="zh-CN" dirty="0">
              <a:latin typeface="黑体" panose="02010609060101010101" pitchFamily="49" charset="-122"/>
              <a:ea typeface="黑体" panose="02010609060101010101" pitchFamily="49" charset="-122"/>
            </a:endParaRPr>
          </a:p>
        </p:txBody>
      </p:sp>
      <p:pic>
        <p:nvPicPr>
          <p:cNvPr id="1026" name="Picture 2" descr="C:\Users\User\Documents\263EM\chuzi@sunlands.com\history\user\image\0a2b8d88-43cd-46c8-836a-beea4a59c9d9.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75070" y="1637280"/>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 15"/>
          <p:cNvGrpSpPr/>
          <p:nvPr/>
        </p:nvGrpSpPr>
        <p:grpSpPr>
          <a:xfrm>
            <a:off x="6929437" y="80670"/>
            <a:ext cx="5159197" cy="1448750"/>
            <a:chOff x="6304613" y="108588"/>
            <a:chExt cx="5326822" cy="1433312"/>
          </a:xfrm>
        </p:grpSpPr>
        <p:sp>
          <p:nvSpPr>
            <p:cNvPr id="18" name="圆角矩形 17"/>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9" name="左大括号 18"/>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圆角矩形 20"/>
            <p:cNvSpPr/>
            <p:nvPr/>
          </p:nvSpPr>
          <p:spPr>
            <a:xfrm>
              <a:off x="9314009" y="108588"/>
              <a:ext cx="2317425" cy="6623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从九一八事变到</a:t>
              </a:r>
              <a:endParaRPr lang="en-US" altLang="zh-CN" dirty="0">
                <a:solidFill>
                  <a:schemeClr val="bg1"/>
                </a:solidFill>
                <a:latin typeface="黑体" panose="02010609060101010101" pitchFamily="49" charset="-122"/>
                <a:ea typeface="黑体" panose="02010609060101010101" pitchFamily="49" charset="-122"/>
              </a:endParaRPr>
            </a:p>
            <a:p>
              <a:pPr algn="ctr"/>
              <a:r>
                <a:rPr lang="zh-CN" altLang="en-US" dirty="0">
                  <a:solidFill>
                    <a:schemeClr val="bg1"/>
                  </a:solidFill>
                  <a:latin typeface="黑体" panose="02010609060101010101" pitchFamily="49" charset="-122"/>
                  <a:ea typeface="黑体" panose="02010609060101010101" pitchFamily="49" charset="-122"/>
                </a:rPr>
                <a:t>华北事变</a:t>
              </a:r>
            </a:p>
          </p:txBody>
        </p:sp>
        <p:sp>
          <p:nvSpPr>
            <p:cNvPr id="22" name="圆角矩形 21"/>
            <p:cNvSpPr/>
            <p:nvPr/>
          </p:nvSpPr>
          <p:spPr>
            <a:xfrm>
              <a:off x="9314010" y="834887"/>
              <a:ext cx="2317425" cy="7070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卢沟桥事变与日本的全面侵华战争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48339"/>
            <a:ext cx="10192076" cy="544050"/>
          </a:xfrm>
        </p:spPr>
        <p:txBody>
          <a:bodyPr/>
          <a:lstStyle/>
          <a:p>
            <a:r>
              <a:rPr lang="zh-CN" altLang="en-US" sz="2400" dirty="0">
                <a:solidFill>
                  <a:schemeClr val="tx1"/>
                </a:solidFill>
              </a:rPr>
              <a:t>第一节  日本发动灭亡中国的侵略战争 </a:t>
            </a:r>
          </a:p>
        </p:txBody>
      </p:sp>
      <p:sp>
        <p:nvSpPr>
          <p:cNvPr id="3" name="内容占位符 2"/>
          <p:cNvSpPr>
            <a:spLocks noGrp="1"/>
          </p:cNvSpPr>
          <p:nvPr>
            <p:ph idx="1"/>
          </p:nvPr>
        </p:nvSpPr>
        <p:spPr>
          <a:xfrm>
            <a:off x="838200" y="1179544"/>
            <a:ext cx="10515600" cy="1517055"/>
          </a:xfrm>
        </p:spPr>
        <p:txBody>
          <a:bodyPr>
            <a:normAutofit/>
          </a:bodyPr>
          <a:lstStyle/>
          <a:p>
            <a:pPr>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日本灭亡中国的计划及实施</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卢沟桥事变与日本的全面侵华战争</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SubTitle_3"/>
          <p:cNvSpPr>
            <a:spLocks noChangeArrowheads="1"/>
          </p:cNvSpPr>
          <p:nvPr>
            <p:custDataLst>
              <p:tags r:id="rId1"/>
            </p:custDataLst>
          </p:nvPr>
        </p:nvSpPr>
        <p:spPr bwMode="gray">
          <a:xfrm>
            <a:off x="999962" y="2883754"/>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1937</a:t>
            </a:r>
            <a:r>
              <a:rPr lang="zh-CN" altLang="en-US" dirty="0">
                <a:sym typeface="微软雅黑" panose="020B0503020204020204" pitchFamily="34" charset="-122"/>
              </a:rPr>
              <a:t>年</a:t>
            </a:r>
            <a:r>
              <a:rPr lang="en-US" altLang="zh-CN" dirty="0">
                <a:sym typeface="微软雅黑" panose="020B0503020204020204" pitchFamily="34" charset="-122"/>
              </a:rPr>
              <a:t>7</a:t>
            </a:r>
            <a:r>
              <a:rPr lang="zh-CN" altLang="en-US" dirty="0">
                <a:sym typeface="微软雅黑" panose="020B0503020204020204" pitchFamily="34" charset="-122"/>
              </a:rPr>
              <a:t>月</a:t>
            </a:r>
            <a:r>
              <a:rPr lang="en-US" altLang="zh-CN" dirty="0">
                <a:sym typeface="微软雅黑" panose="020B0503020204020204" pitchFamily="34" charset="-122"/>
              </a:rPr>
              <a:t>7</a:t>
            </a:r>
            <a:r>
              <a:rPr lang="zh-CN" altLang="en-US" dirty="0">
                <a:sym typeface="微软雅黑" panose="020B0503020204020204" pitchFamily="34" charset="-122"/>
              </a:rPr>
              <a:t>日</a:t>
            </a:r>
            <a:endParaRPr lang="en-US" altLang="zh-CN" dirty="0">
              <a:solidFill>
                <a:srgbClr val="FFFFFF"/>
              </a:solidFill>
              <a:cs typeface="Arial" panose="020B0604020202020204" pitchFamily="34" charset="0"/>
            </a:endParaRPr>
          </a:p>
        </p:txBody>
      </p:sp>
      <p:sp>
        <p:nvSpPr>
          <p:cNvPr id="14" name="MH_Text_3"/>
          <p:cNvSpPr>
            <a:spLocks noChangeArrowheads="1"/>
          </p:cNvSpPr>
          <p:nvPr>
            <p:custDataLst>
              <p:tags r:id="rId2"/>
            </p:custDataLst>
          </p:nvPr>
        </p:nvSpPr>
        <p:spPr bwMode="auto">
          <a:xfrm>
            <a:off x="3237090" y="2829282"/>
            <a:ext cx="7747324" cy="9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驻丰台日军借口一名士兵失踪，炮轰宛平城，挑起</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卢沟桥事变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日本全面侵华的标志。</a:t>
            </a:r>
            <a:endParaRPr lang="en-US" altLang="zh-CN" sz="2000"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8" name="MH_SubTitle_3"/>
          <p:cNvSpPr>
            <a:spLocks noChangeArrowheads="1"/>
          </p:cNvSpPr>
          <p:nvPr>
            <p:custDataLst>
              <p:tags r:id="rId3"/>
            </p:custDataLst>
          </p:nvPr>
        </p:nvSpPr>
        <p:spPr bwMode="gray">
          <a:xfrm>
            <a:off x="999962" y="4026544"/>
            <a:ext cx="2016925" cy="516532"/>
          </a:xfrm>
          <a:prstGeom prst="rect">
            <a:avLst/>
          </a:prstGeom>
          <a:solidFill>
            <a:srgbClr val="C00000"/>
          </a:solidFill>
          <a:ln>
            <a:noFill/>
          </a:ln>
        </p:spPr>
        <p:style>
          <a:lnRef idx="1">
            <a:schemeClr val="accent6"/>
          </a:lnRef>
          <a:fillRef idx="3">
            <a:schemeClr val="accent6"/>
          </a:fillRef>
          <a:effectRef idx="2">
            <a:schemeClr val="accent6"/>
          </a:effectRef>
          <a:fontRef idx="minor">
            <a:schemeClr val="lt1"/>
          </a:fontRef>
        </p:style>
        <p:txBody>
          <a:bodyPr anchor="ctr">
            <a:normAutofit/>
          </a:bodyPr>
          <a:lstStyle/>
          <a:p>
            <a:pPr algn="ctr">
              <a:defRPr/>
            </a:pPr>
            <a:r>
              <a:rPr lang="en-US" altLang="zh-CN" dirty="0">
                <a:sym typeface="微软雅黑" panose="020B0503020204020204" pitchFamily="34" charset="-122"/>
              </a:rPr>
              <a:t>1938</a:t>
            </a:r>
            <a:r>
              <a:rPr lang="zh-CN" altLang="en-US" dirty="0">
                <a:sym typeface="微软雅黑" panose="020B0503020204020204" pitchFamily="34" charset="-122"/>
              </a:rPr>
              <a:t>年</a:t>
            </a:r>
            <a:r>
              <a:rPr lang="en-US" altLang="zh-CN" dirty="0">
                <a:sym typeface="微软雅黑" panose="020B0503020204020204" pitchFamily="34" charset="-122"/>
              </a:rPr>
              <a:t>10</a:t>
            </a:r>
            <a:r>
              <a:rPr lang="zh-CN" altLang="en-US" dirty="0">
                <a:sym typeface="微软雅黑" panose="020B0503020204020204" pitchFamily="34" charset="-122"/>
              </a:rPr>
              <a:t>月</a:t>
            </a:r>
            <a:endParaRPr lang="en-US" altLang="zh-CN" dirty="0">
              <a:solidFill>
                <a:srgbClr val="FFFFFF"/>
              </a:solidFill>
              <a:cs typeface="Arial" panose="020B0604020202020204" pitchFamily="34" charset="0"/>
            </a:endParaRPr>
          </a:p>
        </p:txBody>
      </p:sp>
      <p:cxnSp>
        <p:nvCxnSpPr>
          <p:cNvPr id="19" name="MH_Other_6"/>
          <p:cNvCxnSpPr/>
          <p:nvPr>
            <p:custDataLst>
              <p:tags r:id="rId4"/>
            </p:custDataLst>
          </p:nvPr>
        </p:nvCxnSpPr>
        <p:spPr>
          <a:xfrm>
            <a:off x="2031847" y="3454757"/>
            <a:ext cx="0" cy="418504"/>
          </a:xfrm>
          <a:prstGeom prst="line">
            <a:avLst/>
          </a:prstGeom>
          <a:ln w="12700">
            <a:solidFill>
              <a:srgbClr val="C00000"/>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20" name="MH_Text_3"/>
          <p:cNvSpPr>
            <a:spLocks noChangeArrowheads="1"/>
          </p:cNvSpPr>
          <p:nvPr>
            <p:custDataLst>
              <p:tags r:id="rId5"/>
            </p:custDataLst>
          </p:nvPr>
        </p:nvSpPr>
        <p:spPr bwMode="auto">
          <a:xfrm>
            <a:off x="3237090" y="3917740"/>
            <a:ext cx="8492180" cy="201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从正面战场的的战略性进攻转为“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以华制华”、“以战养战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对国民党进行</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以政治诱降为主，军事打击为辅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的方针；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在占领区加紧扶植傀儡政权，建立和发展汉奸组织；</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将主要兵力用于对共产党领导的敌后抗日根据地的扫荡。</a:t>
            </a:r>
            <a:endParaRPr lang="zh-CN" altLang="en-US" sz="2000" dirty="0">
              <a:latin typeface="黑体" panose="02010609060101010101" pitchFamily="49" charset="-122"/>
              <a:ea typeface="黑体" panose="02010609060101010101" pitchFamily="49" charset="-122"/>
            </a:endParaRPr>
          </a:p>
        </p:txBody>
      </p:sp>
      <p:pic>
        <p:nvPicPr>
          <p:cNvPr id="21" name="Picture 2" descr="C:\Users\User\Documents\263EM\chuzi@sunlands.com\history\user\image\0a2b8d88-43cd-46c8-836a-beea4a59c9d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4566" y="1681381"/>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 10"/>
          <p:cNvGrpSpPr/>
          <p:nvPr/>
        </p:nvGrpSpPr>
        <p:grpSpPr>
          <a:xfrm>
            <a:off x="6929437" y="80670"/>
            <a:ext cx="5159197" cy="1448750"/>
            <a:chOff x="6304613" y="108588"/>
            <a:chExt cx="5326822" cy="1433312"/>
          </a:xfrm>
        </p:grpSpPr>
        <p:sp>
          <p:nvSpPr>
            <p:cNvPr id="12" name="圆角矩形 11"/>
            <p:cNvSpPr/>
            <p:nvPr/>
          </p:nvSpPr>
          <p:spPr>
            <a:xfrm>
              <a:off x="6304613" y="299544"/>
              <a:ext cx="2814336" cy="924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日本灭亡中国的计划及实施</a:t>
              </a:r>
            </a:p>
          </p:txBody>
        </p:sp>
        <p:sp>
          <p:nvSpPr>
            <p:cNvPr id="13" name="左大括号 12"/>
            <p:cNvSpPr/>
            <p:nvPr/>
          </p:nvSpPr>
          <p:spPr>
            <a:xfrm>
              <a:off x="9118950" y="120789"/>
              <a:ext cx="195062" cy="128240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9314009" y="108588"/>
              <a:ext cx="2317425" cy="6623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从九一八事变到华北事变</a:t>
              </a:r>
            </a:p>
          </p:txBody>
        </p:sp>
        <p:sp>
          <p:nvSpPr>
            <p:cNvPr id="17" name="圆角矩形 16"/>
            <p:cNvSpPr/>
            <p:nvPr/>
          </p:nvSpPr>
          <p:spPr>
            <a:xfrm>
              <a:off x="9314010" y="834887"/>
              <a:ext cx="2317425" cy="707013"/>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卢沟桥事变与日本的全面侵华战争</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6"/>
</p:tagLst>
</file>

<file path=ppt/tags/tag1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ags/tag4.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Other"/>
  <p:tag name="MH_ORDER" val="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6276</Words>
  <Application>Microsoft Office PowerPoint</Application>
  <PresentationFormat>宽屏</PresentationFormat>
  <Paragraphs>1141</Paragraphs>
  <Slides>113</Slides>
  <Notes>25</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113</vt:i4>
      </vt:variant>
    </vt:vector>
  </HeadingPairs>
  <TitlesOfParts>
    <vt:vector size="128" baseType="lpstr">
      <vt:lpstr>等线</vt:lpstr>
      <vt:lpstr>方正粗倩简体</vt:lpstr>
      <vt:lpstr>方正清刻本悦宋简体</vt:lpstr>
      <vt:lpstr>汉仪丫丫体简</vt:lpstr>
      <vt:lpstr>黑体</vt:lpstr>
      <vt:lpstr>华文行楷</vt:lpstr>
      <vt:lpstr>华文新魏</vt:lpstr>
      <vt:lpstr>微软雅黑</vt:lpstr>
      <vt:lpstr>Arial</vt:lpstr>
      <vt:lpstr>Calibri</vt:lpstr>
      <vt:lpstr>Calibri Light</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中国近现代史时间轴——新民主主义革命部分（1919 年——1949 年） </vt:lpstr>
      <vt:lpstr>中国近现代史时间轴——新民主主义革命部分（1919 年——1949 年） </vt:lpstr>
      <vt:lpstr>第二节 中国共产党的革命新道路的艰苦探索 </vt:lpstr>
      <vt:lpstr>第二节 中国共产党的革命新道路的艰苦探索 </vt:lpstr>
      <vt:lpstr>练一练</vt:lpstr>
      <vt:lpstr>练一练</vt:lpstr>
      <vt:lpstr>练一练</vt:lpstr>
      <vt:lpstr>练一练</vt:lpstr>
      <vt:lpstr>练一练</vt:lpstr>
      <vt:lpstr>练一练</vt:lpstr>
      <vt:lpstr>PowerPoint 演示文稿</vt:lpstr>
      <vt:lpstr>PowerPoint 演示文稿</vt:lpstr>
      <vt:lpstr>第二节 中国共产党的革命新道路的艰苦探索 </vt:lpstr>
      <vt:lpstr>第二节 中国共产党的革命新道路的艰苦探索 </vt:lpstr>
      <vt:lpstr>第二节 中国共产党的革命新道路的艰苦探索 </vt:lpstr>
      <vt:lpstr>连连看</vt:lpstr>
      <vt:lpstr>连连看</vt:lpstr>
      <vt:lpstr>练一练</vt:lpstr>
      <vt:lpstr>练一练</vt:lpstr>
      <vt:lpstr>练一练</vt:lpstr>
      <vt:lpstr>练一练</vt:lpstr>
      <vt:lpstr>第二节 中国共产党的革命新道路的艰苦探索 </vt:lpstr>
      <vt:lpstr>第二节 中国共产党的革命新道路的艰苦探索 </vt:lpstr>
      <vt:lpstr>第二节 中国共产党的革命新道路的艰苦探索 </vt:lpstr>
      <vt:lpstr>第二节 中国共产党的革命新道路的艰苦探索 </vt:lpstr>
      <vt:lpstr>练一练</vt:lpstr>
      <vt:lpstr>练一练</vt:lpstr>
      <vt:lpstr>练一练</vt:lpstr>
      <vt:lpstr>练一练</vt:lpstr>
      <vt:lpstr>PowerPoint 演示文稿</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练一练</vt:lpstr>
      <vt:lpstr>练一练</vt:lpstr>
      <vt:lpstr>练一练</vt:lpstr>
      <vt:lpstr>练一练</vt:lpstr>
      <vt:lpstr>PowerPoint 演示文稿</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练一练</vt:lpstr>
      <vt:lpstr>练一练</vt:lpstr>
      <vt:lpstr>练一练</vt:lpstr>
      <vt:lpstr>练一练</vt:lpstr>
      <vt:lpstr>PowerPoint 演示文稿</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第三节 中国革命在探索中曲折前进  </vt:lpstr>
      <vt:lpstr>练一练</vt:lpstr>
      <vt:lpstr>练一练</vt:lpstr>
      <vt:lpstr>练一练</vt:lpstr>
      <vt:lpstr>练一练</vt:lpstr>
      <vt:lpstr>练一练</vt:lpstr>
      <vt:lpstr>练一练</vt:lpstr>
      <vt:lpstr>练一练</vt:lpstr>
      <vt:lpstr>练一练</vt:lpstr>
      <vt:lpstr>会议记忆</vt:lpstr>
      <vt:lpstr>PowerPoint 演示文稿</vt:lpstr>
      <vt:lpstr>PowerPoint 演示文稿</vt:lpstr>
      <vt:lpstr>PowerPoint 演示文稿</vt:lpstr>
      <vt:lpstr>PowerPoint 演示文稿</vt:lpstr>
      <vt:lpstr>PowerPoint 演示文稿</vt:lpstr>
      <vt:lpstr>PowerPoint 演示文稿</vt:lpstr>
      <vt:lpstr>第一节  日本发动灭亡中国的侵略战争 </vt:lpstr>
      <vt:lpstr>第一节  日本发动灭亡中国的侵略战争 </vt:lpstr>
      <vt:lpstr>第一节  日本发动灭亡中国的侵略战争 </vt:lpstr>
      <vt:lpstr>PowerPoint 演示文稿</vt:lpstr>
      <vt:lpstr>PowerPoint 演示文稿</vt:lpstr>
      <vt:lpstr>第一节  日本发动灭亡中国的侵略战争 </vt:lpstr>
      <vt:lpstr>第一节  日本发动灭亡中国的侵略战争</vt:lpstr>
      <vt:lpstr>练一练</vt:lpstr>
      <vt:lpstr>练一练</vt:lpstr>
      <vt:lpstr>练一练</vt:lpstr>
      <vt:lpstr>练一练</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hongyu tang</cp:lastModifiedBy>
  <cp:revision>510</cp:revision>
  <dcterms:created xsi:type="dcterms:W3CDTF">2015-01-10T04:56:00Z</dcterms:created>
  <dcterms:modified xsi:type="dcterms:W3CDTF">2019-01-09T11:29:14Z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